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Articles</c:v>
                </c:pt>
              </c:strCache>
            </c:strRef>
          </c:tx>
          <c:cat>
            <c:strRef>
              <c:f>Sheet1!$A$2:$A$3</c:f>
              <c:strCache>
                <c:ptCount val="2"/>
                <c:pt idx="0">
                  <c:v>Strategy and Management</c:v>
                </c:pt>
                <c:pt idx="1">
                  <c:v>ESG and Sustainability</c:v>
                </c:pt>
              </c:strCache>
            </c:strRef>
          </c:cat>
          <c:val>
            <c:numRef>
              <c:f>Sheet1!$B$2:$B$3</c:f>
              <c:numCache>
                <c:formatCode>General</c:formatCode>
                <c:ptCount val="2"/>
                <c:pt idx="0">
                  <c:v>42</c:v>
                </c:pt>
                <c:pt idx="1">
                  <c:v>5</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pPr>
              <a:defRPr sz="3600" b="1">
                <a:solidFill>
                  <a:srgbClr val="191970"/>
                </a:solidFill>
              </a:defRPr>
            </a:pPr>
            <a:r>
              <a:t>Novo Nordisk News Report</a:t>
            </a:r>
          </a:p>
        </p:txBody>
      </p:sp>
      <p:sp>
        <p:nvSpPr>
          <p:cNvPr id="3" name="Subtitle 2"/>
          <p:cNvSpPr>
            <a:spLocks noGrp="1"/>
          </p:cNvSpPr>
          <p:nvPr>
            <p:ph type="subTitle" idx="1"/>
          </p:nvPr>
        </p:nvSpPr>
        <p:spPr/>
        <p:txBody>
          <a:bodyPr/>
          <a:lstStyle/>
          <a:p>
            <a:pPr>
              <a:defRPr sz="1800">
                <a:solidFill>
                  <a:srgbClr val="4682B4"/>
                </a:solidFill>
              </a:defRPr>
            </a:pPr>
            <a:r>
              <a:t>Generated on June 26, 2025</a:t>
            </a:r>
          </a:p>
          <a:p>
            <a:r>
              <a:t>📰 47 Articles Analyzed</a:t>
            </a:r>
          </a:p>
          <a:p>
            <a:r>
              <a:t>🔍 Comprehensive Media Coverage Analysis</a:t>
            </a:r>
          </a:p>
        </p:txBody>
      </p:sp>
      <p:sp>
        <p:nvSpPr>
          <p:cNvPr id="4" name="Oval 3"/>
          <p:cNvSpPr/>
          <p:nvPr/>
        </p:nvSpPr>
        <p:spPr>
          <a:xfrm>
            <a:off x="7772400" y="914400"/>
            <a:ext cx="914400" cy="914400"/>
          </a:xfrm>
          <a:prstGeom prst="ellipse">
            <a:avLst/>
          </a:prstGeom>
          <a:solidFill>
            <a:srgbClr val="DC143C"/>
          </a:solidFill>
          <a:ln w="38100">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6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Faces Spain Probe Over Weight-Loss Advertising - Bloomberg</a:t>
            </a:r>
          </a:p>
          <a:p>
            <a:pPr>
              <a:spcAft>
                <a:spcPts val="1000"/>
              </a:spcAft>
              <a:defRPr sz="1300">
                <a:solidFill>
                  <a:srgbClr val="3C3C3C"/>
                </a:solidFill>
              </a:defRPr>
            </a:pPr>
            <a:r>
              <a:t>📝 Summary:</a:t>
            </a:r>
            <a:br/>
            <a:r>
              <a:t>Novo Nordisk Faces Spain Probe Over Weight-Loss Advertising - Bloomberg. Novo Nordisk faces Spain probe over weight-loss ads in Spain. The Danish drugmaker has been accused of over-promoting its products. The company says it is cooperating with the investigation.</a:t>
            </a:r>
          </a:p>
          <a:p>
            <a:pPr>
              <a:spcAft>
                <a:spcPts val="800"/>
              </a:spcAft>
              <a:defRPr sz="1100">
                <a:solidFill>
                  <a:srgbClr val="646464"/>
                </a:solidFill>
              </a:defRPr>
            </a:pPr>
            <a:r>
              <a:t>📅 Published: Wed, 25 Jun 2025 12:52:43 GMT</a:t>
            </a:r>
            <a:br/>
            <a:r>
              <a:t>📰 Source: Bloomberg</a:t>
            </a:r>
          </a:p>
          <a:p>
            <a:pPr>
              <a:defRPr sz="1000" i="1">
                <a:solidFill>
                  <a:srgbClr val="0064C8"/>
                </a:solidFill>
              </a:defRPr>
            </a:pPr>
            <a:r>
              <a:t>🔗 Read Full Article: https://news.google.com/rss/articles/CBMisgFBVV95cUxOd25BWnNxcTZhXy03dDJqWUFyczN3NzVMZTZFRVdDTm1aekgwUXZXUlJQcUVUQkZ6YWhVM0dzalctYWFzZWJmbGdXSWtZZmg0YmluOVpCbGtxSkIwdFhYUFBGREN1c2VBc2N5NEFPc0twYlNBMF9HY01jRERtR0hxUEQ0UGx3V29jaE1XdXdjR0tveG1DeHN5b2JIT2tTQ3RWSWlPQ1R5dHZpR1lYUnZsdkFR?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6/47</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7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ends deal with Hims &amp; Hers over sales of Wegovy copycats; HIMS drops 20% - MSN</a:t>
            </a:r>
          </a:p>
          <a:p>
            <a:pPr>
              <a:spcAft>
                <a:spcPts val="1000"/>
              </a:spcAft>
              <a:defRPr sz="1300">
                <a:solidFill>
                  <a:srgbClr val="3C3C3C"/>
                </a:solidFill>
              </a:defRPr>
            </a:pPr>
            <a:r>
              <a:t>📝 Summary:</a:t>
            </a:r>
            <a:br/>
            <a:r>
              <a:t>Novo Nordisk ends deal with Hims &amp; Hers over sales of Wegovy copycats; HIMS drops 20% - MSN. &lt;a href="https://news. google.</a:t>
            </a:r>
          </a:p>
          <a:p>
            <a:pPr>
              <a:spcAft>
                <a:spcPts val="800"/>
              </a:spcAft>
              <a:defRPr sz="1100">
                <a:solidFill>
                  <a:srgbClr val="646464"/>
                </a:solidFill>
              </a:defRPr>
            </a:pPr>
            <a:r>
              <a:t>📅 Published: Wed, 25 Jun 2025 10:10:16 GMT</a:t>
            </a:r>
            <a:br/>
            <a:r>
              <a:t>📰 Source: MSN</a:t>
            </a:r>
          </a:p>
          <a:p>
            <a:pPr>
              <a:defRPr sz="1000" i="1">
                <a:solidFill>
                  <a:srgbClr val="0064C8"/>
                </a:solidFill>
              </a:defRPr>
            </a:pPr>
            <a:r>
              <a:t>🔗 Read Full Article: https://news.google.com/rss/articles/CBMi8wFBVV95cUxPRExGS1hrTU1yTXdTLWZvR2I0RHhuNWRHOXFCeDFsYXJsV21uYzUyRDhOWElJMVd3QUFOc3FNV1B1U3ljeURJVG5MaU1SRkVMZnFoX09kdTlfNl9vdnlxM0NkVHl0QnBDLW5oU3Rmb0t4R3RoYUVhcFc0LVB2cnFjelVkRGRSemYyb0RxOExpRzM4Z2JPZjJReTNTQ1JCQlM2VUdMclFWZV81aHEtTkdYa0NIYmpfZktHWF9ldTA4dkFjODhYZ01kcDNTZlYzVHRWeklaVFlkTVF0MU9JSFc4R1Y1TGg5dURXd1IxOTN3MFRJelk?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7/47</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8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Can Hims Recover after Novo Nordisk Diss? - Zacks Investment Research</a:t>
            </a:r>
          </a:p>
          <a:p>
            <a:pPr>
              <a:spcAft>
                <a:spcPts val="1000"/>
              </a:spcAft>
              <a:defRPr sz="1300">
                <a:solidFill>
                  <a:srgbClr val="3C3C3C"/>
                </a:solidFill>
              </a:defRPr>
            </a:pPr>
            <a:r>
              <a:t>📝 Summary:</a:t>
            </a:r>
            <a:br/>
            <a:r>
              <a:t>Can Hims Recover after Novo Nordisk Diss? - Zacks Investment Research. Can Hims recover after the drug giant's decision to exit the market? Zacks: Yes. Can Hems Recover after the Drug Giant's Decision to Dissolve? Yes.</a:t>
            </a:r>
          </a:p>
          <a:p>
            <a:pPr>
              <a:spcAft>
                <a:spcPts val="800"/>
              </a:spcAft>
              <a:defRPr sz="1100">
                <a:solidFill>
                  <a:srgbClr val="646464"/>
                </a:solidFill>
              </a:defRPr>
            </a:pPr>
            <a:r>
              <a:t>📅 Published: Tue, 24 Jun 2025 19:44:37 GMT</a:t>
            </a:r>
            <a:br/>
            <a:r>
              <a:t>📰 Source: Zacks Investment Research</a:t>
            </a:r>
          </a:p>
          <a:p>
            <a:pPr>
              <a:defRPr sz="1000" i="1">
                <a:solidFill>
                  <a:srgbClr val="0064C8"/>
                </a:solidFill>
              </a:defRPr>
            </a:pPr>
            <a:r>
              <a:t>🔗 Read Full Article: https://news.google.com/rss/articles/CBMiiAFBVV95cUxOaVdLamhDb1dsMDdYV3pqZ1d1b01kdVdnVUdaWlROVWhXTFZncHhIbUlOVkV3eDJfQl9aeUdQc0hCQ0JaTl9OM2ZlUFFQYjFxN0p0LVdJOHNTbFkzYVZrWndXVy1oUGVYOXE3OEZmQ2pGMEx2UUczNHdQOTRDZzliUkpWaTMwaENz?oc=5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8/47</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9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launches weight-loss drug Wegovy in India to compete with Lilly's Mounjaro - Reuters</a:t>
            </a:r>
          </a:p>
          <a:p>
            <a:pPr>
              <a:spcAft>
                <a:spcPts val="1000"/>
              </a:spcAft>
              <a:defRPr sz="1300">
                <a:solidFill>
                  <a:srgbClr val="3C3C3C"/>
                </a:solidFill>
              </a:defRPr>
            </a:pPr>
            <a:r>
              <a:t>📝 Summary:</a:t>
            </a:r>
            <a:br/>
            <a:r>
              <a:t>Novo Nordisk launches weight-loss drug Wegovy in India to compete with Lilly's Mounjaro - Reuters. Novo Nordisk: "Wegovy is a low-calorie, low-fat weight loss drug"</a:t>
            </a:r>
          </a:p>
          <a:p>
            <a:pPr>
              <a:spcAft>
                <a:spcPts val="800"/>
              </a:spcAft>
              <a:defRPr sz="1100">
                <a:solidFill>
                  <a:srgbClr val="646464"/>
                </a:solidFill>
              </a:defRPr>
            </a:pPr>
            <a:r>
              <a:t>📅 Published: Tue, 24 Jun 2025 14:47:35 GMT</a:t>
            </a:r>
            <a:br/>
            <a:r>
              <a:t>📰 Source: Reuters</a:t>
            </a:r>
          </a:p>
          <a:p>
            <a:pPr>
              <a:defRPr sz="1000" i="1">
                <a:solidFill>
                  <a:srgbClr val="0064C8"/>
                </a:solidFill>
              </a:defRPr>
            </a:pPr>
            <a:r>
              <a:t>🔗 Read Full Article: https://news.google.com/rss/articles/CBMizwFBVV95cUxPUjFiQ1RWU3MyQnFheG5BVTNuTXphTjlkcVo3NEYxLWg1d3V2Y3NMYlNFeDJDOGhRZVRZWktaLURrWlhBcVFUT0gzcmMxWl9OcnBGX21wWV8xSlBQU1NrazFxa1QtT2RNS1lkYkVCbDcyMlBSUkhOT3lQVGpkSVZMQzZIVjUzaVYwQzY2TnJWamYtVW1aYlBQNVR5OHVYYXQxUzF1T0lqOGFQT0cwT2JXZERxT3hQNllmRkNuTS1VczB6a0w5aVhhcXZ6Q0QxR00?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9/47</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10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Hims &amp; Hers shares plummet 35% as Novo Nordisk pulls partnership plug - Pharmaceutical Technology</a:t>
            </a:r>
          </a:p>
          <a:p>
            <a:pPr>
              <a:spcAft>
                <a:spcPts val="1000"/>
              </a:spcAft>
              <a:defRPr sz="1300">
                <a:solidFill>
                  <a:srgbClr val="3C3C3C"/>
                </a:solidFill>
              </a:defRPr>
            </a:pPr>
            <a:r>
              <a:t>📝 Summary:</a:t>
            </a:r>
            <a:br/>
            <a:r>
              <a:t>Hims &amp; Hers shares plummet 35% as Novo Nordisk pulls partnership plug - Pharmaceutical Technology. Hims and Hers shares fall 35% in one day. Novo Nordic pulls partnership with Pharmaceutical Technology. Pharmaceutical Technology is a joint venture between Novo Nordisk and Pfizer.</a:t>
            </a:r>
          </a:p>
          <a:p>
            <a:pPr>
              <a:spcAft>
                <a:spcPts val="800"/>
              </a:spcAft>
              <a:defRPr sz="1100">
                <a:solidFill>
                  <a:srgbClr val="646464"/>
                </a:solidFill>
              </a:defRPr>
            </a:pPr>
            <a:r>
              <a:t>📅 Published: Tue, 24 Jun 2025 10:41:15 GMT</a:t>
            </a:r>
            <a:br/>
            <a:r>
              <a:t>📰 Source: Pharmaceutical Technology</a:t>
            </a:r>
          </a:p>
          <a:p>
            <a:pPr>
              <a:defRPr sz="1000" i="1">
                <a:solidFill>
                  <a:srgbClr val="0064C8"/>
                </a:solidFill>
              </a:defRPr>
            </a:pPr>
            <a:r>
              <a:t>🔗 Read Full Article: https://news.google.com/rss/articles/CBMitAFBVV95cUxQdlBDV2hQQVN3SDdoVjZiN29JeFpZaVFvN3hQMl9KZTFKVzVvRm96Q0JqbXlZblhXdW5HdTdGMDdiYTh2V1N2eUN6X1U1Z18tOEM4TVRRaXEyb1l2a0JxTW9Vc2ZYS1RqZG5DZjdnOTBDNTRQcWMwdGNkMl9uV2dKLWNjUURvYnhGYWZrZGlfa0Jlc1NyNVMzWmg4eEJZM0VqNFRGYXV0Zzc4dHg2ODlYcXdPQTY?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10/47</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11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Backs Away From Hims &amp; Hers Partnership - Yahoo Finance</a:t>
            </a:r>
          </a:p>
          <a:p>
            <a:pPr>
              <a:spcAft>
                <a:spcPts val="1000"/>
              </a:spcAft>
              <a:defRPr sz="1300">
                <a:solidFill>
                  <a:srgbClr val="3C3C3C"/>
                </a:solidFill>
              </a:defRPr>
            </a:pPr>
            <a:r>
              <a:t>📝 Summary:</a:t>
            </a:r>
            <a:br/>
            <a:r>
              <a:t>Novo Nordisk Backs Away From Hims &amp; Hers Partnership - Yahoo Finance. Novo Nordisk is a Danish drug company. The company has been in business for more than 40 years. It is one of the largest drug producers in the world.</a:t>
            </a:r>
          </a:p>
          <a:p>
            <a:pPr>
              <a:spcAft>
                <a:spcPts val="800"/>
              </a:spcAft>
              <a:defRPr sz="1100">
                <a:solidFill>
                  <a:srgbClr val="646464"/>
                </a:solidFill>
              </a:defRPr>
            </a:pPr>
            <a:r>
              <a:t>📅 Published: Tue, 24 Jun 2025 10:10:29 GMT</a:t>
            </a:r>
            <a:br/>
            <a:r>
              <a:t>📰 Source: Yahoo Finance</a:t>
            </a:r>
          </a:p>
          <a:p>
            <a:pPr>
              <a:defRPr sz="1000" i="1">
                <a:solidFill>
                  <a:srgbClr val="0064C8"/>
                </a:solidFill>
              </a:defRPr>
            </a:pPr>
            <a:r>
              <a:t>🔗 Read Full Article: https://news.google.com/rss/articles/CBMif0FVX3lxTE9KYldhMTV2Tk9DMDNOLUw5NGVFbEdCNWtucm9WVjlYdHRCZjdvdzFHVkpTVWxlaVJJdHdGX1E2VVAzbDNkenZxbkFPMWEwV3FkUGYtSmp0YTg3ekpCQmZwejNFdG9YS1U5YWdBaDMxMzdqdjQ0eFE2SzJjSEZsRE0?oc=5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11/47</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12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Has Ended Its Wegovy Deal With Hims &amp; Hers: Here's What Investors Need to Know - The Motley Fool</a:t>
            </a:r>
          </a:p>
          <a:p>
            <a:pPr>
              <a:spcAft>
                <a:spcPts val="1000"/>
              </a:spcAft>
              <a:defRPr sz="1300">
                <a:solidFill>
                  <a:srgbClr val="3C3C3C"/>
                </a:solidFill>
              </a:defRPr>
            </a:pPr>
            <a:r>
              <a:t>📝 Summary:</a:t>
            </a:r>
            <a:br/>
            <a:r>
              <a:t>Novo Nordisk Has Ended Its Wegovy Deal With Hims &amp; Hers: Here's What Investors Need to Know - The Motley Fool. Novo Nordisk has been a top-ranked drugmaker for more than a decade.</a:t>
            </a:r>
          </a:p>
          <a:p>
            <a:pPr>
              <a:spcAft>
                <a:spcPts val="800"/>
              </a:spcAft>
              <a:defRPr sz="1100">
                <a:solidFill>
                  <a:srgbClr val="646464"/>
                </a:solidFill>
              </a:defRPr>
            </a:pPr>
            <a:r>
              <a:t>📅 Published: Tue, 24 Jun 2025 09:51:00 GMT</a:t>
            </a:r>
            <a:br/>
            <a:r>
              <a:t>📰 Source: The Motley Fool</a:t>
            </a:r>
          </a:p>
          <a:p>
            <a:pPr>
              <a:defRPr sz="1000" i="1">
                <a:solidFill>
                  <a:srgbClr val="0064C8"/>
                </a:solidFill>
              </a:defRPr>
            </a:pPr>
            <a:r>
              <a:t>🔗 Read Full Article: https://news.google.com/rss/articles/CBMiiwFBVV95cUxNWnlUSk1OTDliQUJyNGN1Yzc0N0Z3NlJsS0t1NzFTRDJja0oxbk5QWUhQWEtBVkl0UFpMV0ZXRkplbVJGZTZXeFdVN1MzdGRVRDF4TkQ1R0NZejVPcS1oWVNUWHFyc1hJU3NaOGwydkIyX3JSaVNUb29ZRWI5MzU3QjY0OFlObTBpU0VB?oc=5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12/47</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13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Wegovy-maker Novo Nordisk abruptly ends partnership with Hims &amp; Hers - Morning Brew</a:t>
            </a:r>
          </a:p>
          <a:p>
            <a:pPr>
              <a:spcAft>
                <a:spcPts val="1000"/>
              </a:spcAft>
              <a:defRPr sz="1300">
                <a:solidFill>
                  <a:srgbClr val="3C3C3C"/>
                </a:solidFill>
              </a:defRPr>
            </a:pPr>
            <a:r>
              <a:t>📝 Summary:</a:t>
            </a:r>
            <a:br/>
            <a:r>
              <a:t>Wegovy-maker Novo Nordisk abruptly ends partnership with Hims &amp; Hers - Morning Brew. Wegovy maker ends its partnership with Hems &amp; Hers. The two companies will continue to work together in other ways. The news was first reported by CNN.com.</a:t>
            </a:r>
          </a:p>
          <a:p>
            <a:pPr>
              <a:spcAft>
                <a:spcPts val="800"/>
              </a:spcAft>
              <a:defRPr sz="1100">
                <a:solidFill>
                  <a:srgbClr val="646464"/>
                </a:solidFill>
              </a:defRPr>
            </a:pPr>
            <a:r>
              <a:t>📅 Published: Tue, 24 Jun 2025 08:48:45 GMT</a:t>
            </a:r>
            <a:br/>
            <a:r>
              <a:t>📰 Source: Morning Brew</a:t>
            </a:r>
          </a:p>
          <a:p>
            <a:pPr>
              <a:defRPr sz="1000" i="1">
                <a:solidFill>
                  <a:srgbClr val="0064C8"/>
                </a:solidFill>
              </a:defRPr>
            </a:pPr>
            <a:r>
              <a:t>🔗 Read Full Article: https://news.google.com/rss/articles/CBMijwFBVV95cUxQS3o5WThWU1h5STNmVlJ2cVRGdnVyanFwUWpLU1lzQU92aGU0ZFo1Rmx0WEV3bkJySzJ5MFVYdDVMdXZFM2dwRW9lRUgxVnE2cnJuYVA0bWYyby1NalJYX205elRKMHo5MlpmejJ0Smp4cEZUNW9pbmtHTXRmUE9fMG03MDVKYWZqaEdUQUdjbw?oc=5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13/47</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14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Launches Weight-Loss Drug Wegovy, Months After Lilly, in Obesity-Hit India - Bloomberg</a:t>
            </a:r>
          </a:p>
          <a:p>
            <a:pPr>
              <a:spcAft>
                <a:spcPts val="1000"/>
              </a:spcAft>
              <a:defRPr sz="1300">
                <a:solidFill>
                  <a:srgbClr val="3C3C3C"/>
                </a:solidFill>
              </a:defRPr>
            </a:pPr>
            <a:r>
              <a:t>📝 Summary:</a:t>
            </a:r>
            <a:br/>
            <a:r>
              <a:t>Novo Nordisk Launches Weight-Loss Drug Wegovy, Months After Lilly, in Obesity-Hit India. Novo Nordisk launches weight-loss drug in India, months after Lilly's launch in the U.S.</a:t>
            </a:r>
          </a:p>
          <a:p>
            <a:pPr>
              <a:spcAft>
                <a:spcPts val="800"/>
              </a:spcAft>
              <a:defRPr sz="1100">
                <a:solidFill>
                  <a:srgbClr val="646464"/>
                </a:solidFill>
              </a:defRPr>
            </a:pPr>
            <a:r>
              <a:t>📅 Published: Tue, 24 Jun 2025 08:12:01 GMT</a:t>
            </a:r>
            <a:br/>
            <a:r>
              <a:t>📰 Source: Bloomberg</a:t>
            </a:r>
          </a:p>
          <a:p>
            <a:pPr>
              <a:defRPr sz="1000" i="1">
                <a:solidFill>
                  <a:srgbClr val="0064C8"/>
                </a:solidFill>
              </a:defRPr>
            </a:pPr>
            <a:r>
              <a:t>🔗 Read Full Article: https://news.google.com/rss/articles/CBMiygFBVV95cUxQMGw3SVd3dEVaVnhXbHU2aUhxMW1fbjlZeWtadGdrcmZOTHpPRGpNSzlhVFVBWjFHRmZOV2RySjdiX0xJMVFKaTZjNTVOZ1dpc3oweWRYbjlJNjJhYWYzMDBMdWJuZUZlXzhyUmlSNXpBYlZsWndXQkNITUg2ajNXYnFaMXJXZWt4MW1MVmlnVDBhcGduLWs3NHNuekRfVm1KRlhKX2ZCZndic3JmbC1ybWlOeG9NR0xIQl95bDJlaTNnOEI0UDkxZ05B?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14/47</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15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Hims &amp; Hers stock plunges after Novo Nordisk ends its brief partnership - Business Insider</a:t>
            </a:r>
          </a:p>
          <a:p>
            <a:pPr>
              <a:spcAft>
                <a:spcPts val="1000"/>
              </a:spcAft>
              <a:defRPr sz="1300">
                <a:solidFill>
                  <a:srgbClr val="3C3C3C"/>
                </a:solidFill>
              </a:defRPr>
            </a:pPr>
            <a:r>
              <a:t>📝 Summary:</a:t>
            </a:r>
            <a:br/>
            <a:r>
              <a:t>Hims &amp; Hers stock plunges after Novo Nordisk ends its brief partnership. Business Insider: Hims &amp; Hers Stock plunges After Nordisk Ends Its Partnership with Hims&amp;Hers. The two companies will continue to work together in the future.</a:t>
            </a:r>
          </a:p>
          <a:p>
            <a:pPr>
              <a:spcAft>
                <a:spcPts val="800"/>
              </a:spcAft>
              <a:defRPr sz="1100">
                <a:solidFill>
                  <a:srgbClr val="646464"/>
                </a:solidFill>
              </a:defRPr>
            </a:pPr>
            <a:r>
              <a:t>📅 Published: Tue, 24 Jun 2025 03:24:00 GMT</a:t>
            </a:r>
            <a:br/>
            <a:r>
              <a:t>📰 Source: Business Insider</a:t>
            </a:r>
          </a:p>
          <a:p>
            <a:pPr>
              <a:defRPr sz="1000" i="1">
                <a:solidFill>
                  <a:srgbClr val="0064C8"/>
                </a:solidFill>
              </a:defRPr>
            </a:pPr>
            <a:r>
              <a:t>🔗 Read Full Article: https://news.google.com/rss/articles/CBMirgFBVV95cUxNX3VGb2c0VVNBcHRfU3ZJUklRaFJDdnZTM2xHY25ZN3RYOE1aTkQ5R0F4Zm1CZUkzNS1Ld3VjX2ViMU5oYnBkNmJKd2EzMncwY2hBbTFZRjZKSFNjUl9EeEJlWi15RW0zVnNNU1R2OG41MXBaUGFjZGFtNjVmcHFQQlJhRU1SS0gtNWcwRGI3ZlE0V3NKMEIxR3lSd1I3enVTM0RJai1lTHFkQ2sydEE?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15/47</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AFAFF"/>
        </a:solidFill>
        <a:effectLst/>
      </p:bgPr>
    </p:bg>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sz="2800" b="1">
                <a:solidFill>
                  <a:srgbClr val="191970"/>
                </a:solidFill>
              </a:defRPr>
            </a:pPr>
            <a:r>
              <a:t>Executive Summary</a:t>
            </a:r>
          </a:p>
        </p:txBody>
      </p:sp>
      <p:sp>
        <p:nvSpPr>
          <p:cNvPr id="3" name="Rounded Rectangle 2"/>
          <p:cNvSpPr/>
          <p:nvPr/>
        </p:nvSpPr>
        <p:spPr>
          <a:xfrm>
            <a:off x="457200" y="1828800"/>
            <a:ext cx="3657600" cy="1097280"/>
          </a:xfrm>
          <a:prstGeom prst="roundRect">
            <a:avLst/>
          </a:prstGeom>
          <a:solidFill>
            <a:srgbClr val="F0F8FF"/>
          </a:solidFill>
          <a:ln w="25400">
            <a:solidFill>
              <a:srgbClr val="4682B4"/>
            </a:solidFill>
          </a:ln>
        </p:spPr>
        <p:style>
          <a:lnRef idx="1">
            <a:schemeClr val="accent1"/>
          </a:lnRef>
          <a:fillRef idx="3">
            <a:schemeClr val="accent1"/>
          </a:fillRef>
          <a:effectRef idx="2">
            <a:schemeClr val="accent1"/>
          </a:effectRef>
          <a:fontRef idx="minor">
            <a:schemeClr val="lt1"/>
          </a:fontRef>
        </p:style>
        <p:txBody>
          <a:bodyPr rtlCol="0" anchor="ctr" tIns="91440" bIns="91440"/>
          <a:lstStyle/>
          <a:p>
            <a:pPr algn="ctr">
              <a:defRPr sz="1200" b="1">
                <a:solidFill>
                  <a:srgbClr val="191970"/>
                </a:solidFill>
              </a:defRPr>
            </a:pPr>
            <a:r>
              <a:t>📰 Total Articles</a:t>
            </a:r>
          </a:p>
          <a:p>
            <a:pPr algn="ctr">
              <a:defRPr sz="1400" b="1">
                <a:solidFill>
                  <a:srgbClr val="006400"/>
                </a:solidFill>
              </a:defRPr>
            </a:pPr>
            <a:r>
              <a:t>47</a:t>
            </a:r>
          </a:p>
        </p:txBody>
      </p:sp>
      <p:sp>
        <p:nvSpPr>
          <p:cNvPr id="4" name="Rounded Rectangle 3"/>
          <p:cNvSpPr/>
          <p:nvPr/>
        </p:nvSpPr>
        <p:spPr>
          <a:xfrm>
            <a:off x="5029200" y="1828800"/>
            <a:ext cx="3657600" cy="1097280"/>
          </a:xfrm>
          <a:prstGeom prst="roundRect">
            <a:avLst/>
          </a:prstGeom>
          <a:solidFill>
            <a:srgbClr val="F0F8FF"/>
          </a:solidFill>
          <a:ln w="25400">
            <a:solidFill>
              <a:srgbClr val="4682B4"/>
            </a:solidFill>
          </a:ln>
        </p:spPr>
        <p:style>
          <a:lnRef idx="1">
            <a:schemeClr val="accent1"/>
          </a:lnRef>
          <a:fillRef idx="3">
            <a:schemeClr val="accent1"/>
          </a:fillRef>
          <a:effectRef idx="2">
            <a:schemeClr val="accent1"/>
          </a:effectRef>
          <a:fontRef idx="minor">
            <a:schemeClr val="lt1"/>
          </a:fontRef>
        </p:style>
        <p:txBody>
          <a:bodyPr rtlCol="0" anchor="ctr" tIns="91440" bIns="91440"/>
          <a:lstStyle/>
          <a:p>
            <a:pPr algn="ctr">
              <a:defRPr sz="1200" b="1">
                <a:solidFill>
                  <a:srgbClr val="191970"/>
                </a:solidFill>
              </a:defRPr>
            </a:pPr>
            <a:r>
              <a:t>📅 Date Range</a:t>
            </a:r>
          </a:p>
          <a:p>
            <a:pPr algn="ctr">
              <a:defRPr sz="1400" b="1">
                <a:solidFill>
                  <a:srgbClr val="006400"/>
                </a:solidFill>
              </a:defRPr>
            </a:pPr>
            <a:r>
              <a:t>Fri, 20 Jun 2025 23:30:00 GMT to Wed, 25 Jun 2025 19:09:16 GMT</a:t>
            </a:r>
          </a:p>
        </p:txBody>
      </p:sp>
      <p:sp>
        <p:nvSpPr>
          <p:cNvPr id="5" name="Rounded Rectangle 4"/>
          <p:cNvSpPr/>
          <p:nvPr/>
        </p:nvSpPr>
        <p:spPr>
          <a:xfrm>
            <a:off x="457200" y="3200400"/>
            <a:ext cx="3657600" cy="1097280"/>
          </a:xfrm>
          <a:prstGeom prst="roundRect">
            <a:avLst/>
          </a:prstGeom>
          <a:solidFill>
            <a:srgbClr val="F0F8FF"/>
          </a:solidFill>
          <a:ln w="25400">
            <a:solidFill>
              <a:srgbClr val="4682B4"/>
            </a:solidFill>
          </a:ln>
        </p:spPr>
        <p:style>
          <a:lnRef idx="1">
            <a:schemeClr val="accent1"/>
          </a:lnRef>
          <a:fillRef idx="3">
            <a:schemeClr val="accent1"/>
          </a:fillRef>
          <a:effectRef idx="2">
            <a:schemeClr val="accent1"/>
          </a:effectRef>
          <a:fontRef idx="minor">
            <a:schemeClr val="lt1"/>
          </a:fontRef>
        </p:style>
        <p:txBody>
          <a:bodyPr rtlCol="0" anchor="ctr" tIns="91440" bIns="91440"/>
          <a:lstStyle/>
          <a:p>
            <a:pPr algn="ctr">
              <a:defRPr sz="1200" b="1">
                <a:solidFill>
                  <a:srgbClr val="191970"/>
                </a:solidFill>
              </a:defRPr>
            </a:pPr>
            <a:r>
              <a:t>Categories</a:t>
            </a:r>
          </a:p>
          <a:p>
            <a:pPr algn="ctr">
              <a:defRPr sz="1400" b="1">
                <a:solidFill>
                  <a:srgbClr val="006400"/>
                </a:solidFill>
              </a:defRPr>
            </a:pPr>
            <a:r>
              <a:t>2</a:t>
            </a:r>
          </a:p>
        </p:txBody>
      </p:sp>
      <p:sp>
        <p:nvSpPr>
          <p:cNvPr id="6" name="Rounded Rectangle 5"/>
          <p:cNvSpPr/>
          <p:nvPr/>
        </p:nvSpPr>
        <p:spPr>
          <a:xfrm>
            <a:off x="5029200" y="3200400"/>
            <a:ext cx="3657600" cy="1097280"/>
          </a:xfrm>
          <a:prstGeom prst="roundRect">
            <a:avLst/>
          </a:prstGeom>
          <a:solidFill>
            <a:srgbClr val="F0F8FF"/>
          </a:solidFill>
          <a:ln w="25400">
            <a:solidFill>
              <a:srgbClr val="4682B4"/>
            </a:solidFill>
          </a:ln>
        </p:spPr>
        <p:style>
          <a:lnRef idx="1">
            <a:schemeClr val="accent1"/>
          </a:lnRef>
          <a:fillRef idx="3">
            <a:schemeClr val="accent1"/>
          </a:fillRef>
          <a:effectRef idx="2">
            <a:schemeClr val="accent1"/>
          </a:effectRef>
          <a:fontRef idx="minor">
            <a:schemeClr val="lt1"/>
          </a:fontRef>
        </p:style>
        <p:txBody>
          <a:bodyPr rtlCol="0" anchor="ctr" tIns="91440" bIns="91440"/>
          <a:lstStyle/>
          <a:p>
            <a:pPr algn="ctr">
              <a:defRPr sz="1200" b="1">
                <a:solidFill>
                  <a:srgbClr val="191970"/>
                </a:solidFill>
              </a:defRPr>
            </a:pPr>
            <a:r>
              <a:t>Sources</a:t>
            </a:r>
          </a:p>
          <a:p>
            <a:pPr algn="ctr">
              <a:defRPr sz="1400" b="1">
                <a:solidFill>
                  <a:srgbClr val="006400"/>
                </a:solidFill>
              </a:defRPr>
            </a:pPr>
            <a:r>
              <a:t>30</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16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ends collaboration with Hims &amp; Hers for discounted weight loss meds - ABC News - Breaking News, Latest News and Videos</a:t>
            </a:r>
          </a:p>
          <a:p>
            <a:pPr>
              <a:spcAft>
                <a:spcPts val="1000"/>
              </a:spcAft>
              <a:defRPr sz="1300">
                <a:solidFill>
                  <a:srgbClr val="3C3C3C"/>
                </a:solidFill>
              </a:defRPr>
            </a:pPr>
            <a:r>
              <a:t>📝 Summary:</a:t>
            </a:r>
            <a:br/>
            <a:r>
              <a:t>Novo Nordisk ends collaboration with Hims &amp; Hers for discounted weight loss meds. ABC News - Breaking News, Latest News and Videos. Novo Nordisk Ends Collaboration With Hims and Hers for Discounted Meds. For confidential support call the Samaritans on 08457 90 90 90, visit a local Samaritans branch or see www.samaritans.org.</a:t>
            </a:r>
          </a:p>
          <a:p>
            <a:pPr>
              <a:spcAft>
                <a:spcPts val="800"/>
              </a:spcAft>
              <a:defRPr sz="1100">
                <a:solidFill>
                  <a:srgbClr val="646464"/>
                </a:solidFill>
              </a:defRPr>
            </a:pPr>
            <a:r>
              <a:t>📅 Published: Tue, 24 Jun 2025 00:45:00 GMT</a:t>
            </a:r>
            <a:br/>
            <a:r>
              <a:t>📰 Source: ABC News - Breaking News, Latest News and Videos</a:t>
            </a:r>
          </a:p>
          <a:p>
            <a:pPr>
              <a:defRPr sz="1000" i="1">
                <a:solidFill>
                  <a:srgbClr val="0064C8"/>
                </a:solidFill>
              </a:defRPr>
            </a:pPr>
            <a:r>
              <a:t>🔗 Read Full Article: https://news.google.com/rss/articles/CBMitAFBVV95cUxNdGRib3VmaUtwZGJteFFFUXYtaEtCejFNaGxJTXlsdFJuTmJSS3Zwb1NvRlZwY2NkWWlic2E3UDk0aVZGcHFocVFDUDE2TUdnUGNhQWNzUkJhWkt6M25ERWM0RUpvZ0JrZ0RHXzEwcUx6X0VyZkxJYnBpSDBmNTVoS1JkZEIwVTVua1NjWk9xZkRMVHFCZWdDcnQ2T1VkZGVvU3poZ2pNTXZxT3JaUmh1b3BqOFTSAboBQVVfeXFMTzBSdGRYanY0NUZNMTdtOUtrWVZMaHdLWEQyRmpCOGMyemhhTFRjZ3JOTFp0WmM0Vk5WeFVWbGlIXzVPcFNnZGx0VkVObTQ3dEZVSmpVNUkwdFBpMVlMUlVmSkxqMTZ0ZF9UTm5mWlFjM3BfMzBXUVBzcGh3TUo5VWRzZl96cUhHVHRsaHBhdmdoSVVCYmd3WDVpN3kwUDZvUHR4cUFmemQ0MVNGOWkzbUJfZm9LUWxrMm9B?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16/47</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17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says WeightWatchers will sell Wegovy, announces $299 price - MarketScreener</a:t>
            </a:r>
          </a:p>
          <a:p>
            <a:pPr>
              <a:spcAft>
                <a:spcPts val="1000"/>
              </a:spcAft>
              <a:defRPr sz="1300">
                <a:solidFill>
                  <a:srgbClr val="3C3C3C"/>
                </a:solidFill>
              </a:defRPr>
            </a:pPr>
            <a:r>
              <a:t>📝 Summary:</a:t>
            </a:r>
            <a:br/>
            <a:r>
              <a:t>Novo Nordisk says WeightWatchers will sell Wegovy, announces $299 price - MarketScreener. Novo Nordisk say WeightWAtchers will sale Wegovys for $299 a box. Wegovies have been around for more than 100 years.</a:t>
            </a:r>
          </a:p>
          <a:p>
            <a:pPr>
              <a:spcAft>
                <a:spcPts val="800"/>
              </a:spcAft>
              <a:defRPr sz="1100">
                <a:solidFill>
                  <a:srgbClr val="646464"/>
                </a:solidFill>
              </a:defRPr>
            </a:pPr>
            <a:r>
              <a:t>📅 Published: Thu, 26 Jun 2025 16:58:12 GMT</a:t>
            </a:r>
            <a:br/>
            <a:r>
              <a:t>📰 Source: MarketScreener</a:t>
            </a:r>
          </a:p>
          <a:p>
            <a:pPr>
              <a:defRPr sz="1000" i="1">
                <a:solidFill>
                  <a:srgbClr val="0064C8"/>
                </a:solidFill>
              </a:defRPr>
            </a:pPr>
            <a:r>
              <a:t>🔗 Read Full Article: https://news.google.com/rss/articles/CBMi5wFBVV95cUxQbGZuMEwzMDdUSktoNmMyZG9fVXdnS3k4Y1pPTGhzWXRqSXpWUTRWZ0E5ak5WdXVJS3VFbnRRQW9XbTRjeUgwcUxVNUttc3E2bzJsWmVTS3RDYlZYamE0dUZlNlp0WVB6VWhad2VvcnMxblZJZ0RFWGV0ZjluWmZGVkNCY0ZRQTVjWlhIWmlWR016TmFQTUhtb3FHd1c2MnNoMHNKYnBBTzdWRHlOUHc4ZERNOTJFZHJyQzR3QTR1QmR3YVJDVWxxdHFDeEdyMFoybnpBckZleW5INDFiQm5hU2FVYzZRRkk?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17/47</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18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says WeightWatchers will sell Wegovy, announces $299 price - MarketScreener</a:t>
            </a:r>
          </a:p>
          <a:p>
            <a:pPr>
              <a:spcAft>
                <a:spcPts val="1000"/>
              </a:spcAft>
              <a:defRPr sz="1300">
                <a:solidFill>
                  <a:srgbClr val="3C3C3C"/>
                </a:solidFill>
              </a:defRPr>
            </a:pPr>
            <a:r>
              <a:t>📝 Summary:</a:t>
            </a:r>
            <a:br/>
            <a:r>
              <a:t>Novo Nordisk says WeightWatchers will sell Wegovy, announces $299 price - MarketScreener. Novo Nordisk say WeightWAtchers will sale Wegovys for $299 a box. Wegovies have been around for more than 100 years.</a:t>
            </a:r>
          </a:p>
          <a:p>
            <a:pPr>
              <a:spcAft>
                <a:spcPts val="800"/>
              </a:spcAft>
              <a:defRPr sz="1100">
                <a:solidFill>
                  <a:srgbClr val="646464"/>
                </a:solidFill>
              </a:defRPr>
            </a:pPr>
            <a:r>
              <a:t>📅 Published: Thu, 26 Jun 2025 16:58:10 GMT</a:t>
            </a:r>
            <a:br/>
            <a:r>
              <a:t>📰 Source: MarketScreener</a:t>
            </a:r>
          </a:p>
          <a:p>
            <a:pPr>
              <a:defRPr sz="1000" i="1">
                <a:solidFill>
                  <a:srgbClr val="0064C8"/>
                </a:solidFill>
              </a:defRPr>
            </a:pPr>
            <a:r>
              <a:t>🔗 Read Full Article: https://news.google.com/rss/articles/CBMi5wFBVV95cUxPQ0dpaGJUWWtCb3dCUGdjemY0cXVBTDg0RzBNQnh1Z2hCX3k2dlRIUV9nbUozSTVMNEdiNzVfSElfWnc0QlNCWTZ2V0ZtZXBOckdjTXZhUWhpSEcweDByR1p4WmdBelRVY1FxRlkzTmk4bzFqTlhPRzE3ejREeHVWbDNralF3ZnZQTVQ3dTIzQlViYWw5SE15RTFiajR5OFg0OUF6YVpsbDF0UEVLSnVOSGE0THZVOE54RDB6ZGZwNVdmOFk5UDJEX29tWlM2b3plZWJZT1dnVEtvTW9mSTNzLWMxN2xHYUk?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18/47</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19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(NVO) Partners with WeightWatchers for Wegovy Distribution - GuruFocus</a:t>
            </a:r>
          </a:p>
          <a:p>
            <a:pPr>
              <a:spcAft>
                <a:spcPts val="1000"/>
              </a:spcAft>
              <a:defRPr sz="1300">
                <a:solidFill>
                  <a:srgbClr val="3C3C3C"/>
                </a:solidFill>
              </a:defRPr>
            </a:pPr>
            <a:r>
              <a:t>📝 Summary:</a:t>
            </a:r>
            <a:br/>
            <a:r>
              <a:t>Novo Nordisk (NVO) Partners with WeightWatchers for Wegovy Distribution - GuruFocus. Novo Nordisk is a leading Danish drugmaker. The company has been in business for more than 40 years. It is currently the world's second largest drugmaker after Novo.</a:t>
            </a:r>
          </a:p>
          <a:p>
            <a:pPr>
              <a:spcAft>
                <a:spcPts val="800"/>
              </a:spcAft>
              <a:defRPr sz="1100">
                <a:solidFill>
                  <a:srgbClr val="646464"/>
                </a:solidFill>
              </a:defRPr>
            </a:pPr>
            <a:r>
              <a:t>📅 Published: Thu, 26 Jun 2025 16:57:10 GMT</a:t>
            </a:r>
            <a:br/>
            <a:r>
              <a:t>📰 Source: GuruFocus</a:t>
            </a:r>
          </a:p>
          <a:p>
            <a:pPr>
              <a:defRPr sz="1000" i="1">
                <a:solidFill>
                  <a:srgbClr val="0064C8"/>
                </a:solidFill>
              </a:defRPr>
            </a:pPr>
            <a:r>
              <a:t>🔗 Read Full Article: https://news.google.com/rss/articles/CBMirAFBVV95cUxPaElwMC1DTWZjcDRjcmUwelJiaXdOODdkQ0ZWLUpqT0s0VU9VTFphdUhyUl8xTTNjM0NudmZuRzNQY1hBN1BZeTdGTGl3eGZkZjJPRFdYSmZlQ3F5LVlzdllZNW9IcXFOZDFXaFFuMldmTXNYT2FEeVV4TnpWZWdzY3FjZ0w5WFRLRXNDUVE5U3Y2WllqWXJZM1FEc0dTam1qYWRTY0JGNmJ5M3p4?oc=5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19/47</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ESG and Sustainability • Article 20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to Expand Access to Wegovy With WeightWatchers Partnership - WSJ</a:t>
            </a:r>
          </a:p>
          <a:p>
            <a:pPr>
              <a:spcAft>
                <a:spcPts val="1000"/>
              </a:spcAft>
              <a:defRPr sz="1300">
                <a:solidFill>
                  <a:srgbClr val="3C3C3C"/>
                </a:solidFill>
              </a:defRPr>
            </a:pPr>
            <a:r>
              <a:t>📝 Summary:</a:t>
            </a:r>
            <a:br/>
            <a:r>
              <a:t>Novo Nordisk to Expand Access to Wegovy With WeightWatchers Partnership - WSJ. Novo Nordisk will offer Weight Watchers to government officials. The company will also offer its own health care products to the government.</a:t>
            </a:r>
          </a:p>
          <a:p>
            <a:pPr>
              <a:spcAft>
                <a:spcPts val="800"/>
              </a:spcAft>
              <a:defRPr sz="1100">
                <a:solidFill>
                  <a:srgbClr val="646464"/>
                </a:solidFill>
              </a:defRPr>
            </a:pPr>
            <a:r>
              <a:t>📅 Published: Thu, 26 Jun 2025 16:41:00 GMT</a:t>
            </a:r>
            <a:br/>
            <a:r>
              <a:t>📰 Source: WSJ</a:t>
            </a:r>
          </a:p>
          <a:p>
            <a:pPr>
              <a:defRPr sz="1000" i="1">
                <a:solidFill>
                  <a:srgbClr val="0064C8"/>
                </a:solidFill>
              </a:defRPr>
            </a:pPr>
            <a:r>
              <a:t>🔗 Read Full Article: https://news.google.com/rss/articles/CBMiugNBVV95cUxNMGQ1TVRmYlYtLTJIQTNNOExkLXM5Sm9mdGhOS2Z5VmZjRF9CT2x2eFVwU3FaZHo1Vm54aERnZ2cwTjZDRVJHX3FPdnAxZlVwN1VTb1lnWEFodWZZcHBjemwtRUV2cnZHbERoWjROZHQtQzRUT0NoTjlHbkZ1WWVVLWRLNGFMNlYwM0kyQWVfNGZUeHZ4UndiMi1lOEptSWZlS0V4WEJYZVNFMEJhbmRQWEIzU243TWZQdWVZS0tsV29ab3U3eHUxV2hfTUxfcWg1aVJ4RzdNeHBSVlNHNWhwdTFnc0pMWjJiQVJWUzVpVEc4Yzk4YXlmMHBoaFlud2dQQjNoNVpvdjBhV3k5emplMnVlQUZKelNiclRoZTNGUUxLM214S05BT2tiTUlJbnFGNG16Z0xaTFRCSUl5Zm9CVktXdnE0LVI3X3NrMVZEQU93SXpOVW4ycHd2RkZSMDY5dFJxTk9wT0N5RFk5UG9RRURCX0lOMTZBZDlvWDlOWjFRZ1c1VjBXdEVGWW5ERmhncWFTVWcxU2RhenYwZDI4MDRyeVR2aVpELUxLY1luZm12WURVQkd4Z3RR?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20/47</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21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(NVO) Expands Wegovy Access Through WeightWatchers Partnership | NVO Stock News - GuruFocus</a:t>
            </a:r>
          </a:p>
          <a:p>
            <a:pPr>
              <a:spcAft>
                <a:spcPts val="1000"/>
              </a:spcAft>
              <a:defRPr sz="1300">
                <a:solidFill>
                  <a:srgbClr val="3C3C3C"/>
                </a:solidFill>
              </a:defRPr>
            </a:pPr>
            <a:r>
              <a:t>📝 Summary:</a:t>
            </a:r>
            <a:br/>
            <a:r>
              <a:t>Novo Nordisk (NVO) Expands Wegovy Access Through WeightWatchers Partnership. NVO Stock News - GuruFocus.com. Novo Nordisk: We're expanding our Weight Watchers partnership with the government.</a:t>
            </a:r>
          </a:p>
          <a:p>
            <a:pPr>
              <a:spcAft>
                <a:spcPts val="800"/>
              </a:spcAft>
              <a:defRPr sz="1100">
                <a:solidFill>
                  <a:srgbClr val="646464"/>
                </a:solidFill>
              </a:defRPr>
            </a:pPr>
            <a:r>
              <a:t>📅 Published: Thu, 26 Jun 2025 15:45:18 GMT</a:t>
            </a:r>
            <a:br/>
            <a:r>
              <a:t>📰 Source: GuruFocus</a:t>
            </a:r>
          </a:p>
          <a:p>
            <a:pPr>
              <a:defRPr sz="1000" i="1">
                <a:solidFill>
                  <a:srgbClr val="0064C8"/>
                </a:solidFill>
              </a:defRPr>
            </a:pPr>
            <a:r>
              <a:t>🔗 Read Full Article: https://news.google.com/rss/articles/CBMixgFBVV95cUxPcjNrb1NnTi0tWGFxTXNEdVpENkpER2p5RTd0RHl2azBGSDZhU2dLQkhDcWJZQjVjWURJdnd6aFI0WFBLQW5kanFzYURYOTNXaFpJSVFleDNNSlNpLVVHRzkwYnRUTDE5TmFiaE1VVi1meElISGRsSGhCYVdTdjc4OEhGai1tNEFqT0s2QVFKNG5LNW1ralJjVGRpblFwdTcydHh1VmVmT0loX0YtVlFXaHhUMGV0a1F3ZDJ6ZlhXcnpBSjNjdFE?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21/47</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22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LifeMD stock rises on continued Wegovy partnership with Novo Nordisk - Investing.com</a:t>
            </a:r>
          </a:p>
          <a:p>
            <a:pPr>
              <a:spcAft>
                <a:spcPts val="1000"/>
              </a:spcAft>
              <a:defRPr sz="1300">
                <a:solidFill>
                  <a:srgbClr val="3C3C3C"/>
                </a:solidFill>
              </a:defRPr>
            </a:pPr>
            <a:r>
              <a:t>📝 Summary:</a:t>
            </a:r>
            <a:br/>
            <a:r>
              <a:t>LifeMD stock rises on continued Wegovy partnership with Novo Nordisk - Investing.com. LifeMD stock is a subsidiary of Danish drug giant Novo-Nordisk, which is owned by GlaxoSmithKline and Baxalta.</a:t>
            </a:r>
          </a:p>
          <a:p>
            <a:pPr>
              <a:spcAft>
                <a:spcPts val="800"/>
              </a:spcAft>
              <a:defRPr sz="1100">
                <a:solidFill>
                  <a:srgbClr val="646464"/>
                </a:solidFill>
              </a:defRPr>
            </a:pPr>
            <a:r>
              <a:t>📅 Published: Thu, 26 Jun 2025 15:45:00 GMT</a:t>
            </a:r>
            <a:br/>
            <a:r>
              <a:t>📰 Source: Investing.com</a:t>
            </a:r>
          </a:p>
          <a:p>
            <a:pPr>
              <a:defRPr sz="1000" i="1">
                <a:solidFill>
                  <a:srgbClr val="0064C8"/>
                </a:solidFill>
              </a:defRPr>
            </a:pPr>
            <a:r>
              <a:t>🔗 Read Full Article: https://news.google.com/rss/articles/CBMiygFBVV95cUxNZE1uNG5iQS1FT2pBeGRIQmFtNU9LWUZrQWNqQ016Q1BVTFZjNDd3WEs5MG1NeENMYk1XUnhLMU9RdFlXNlZ4ZVdVaDZDR2pGY0xTejhsaFlTWHBWMzFhcE5zUUl3aDVEVUlHakVpdXhiNDhYM0d0Tm1acDdLSmRFczFoSW1SYkk5Qmp0algybzE2cGlMa3hwNFh0SHZ6cEtGaE5LakFkUVdjYmRjTHdqT0haYU4tT211cVg4YUl6SktBemVUYlZJY1pR?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22/47</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23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ties up with WeightWatchers to sell Wegovy - MarketScreener</a:t>
            </a:r>
          </a:p>
          <a:p>
            <a:pPr>
              <a:spcAft>
                <a:spcPts val="1000"/>
              </a:spcAft>
              <a:defRPr sz="1300">
                <a:solidFill>
                  <a:srgbClr val="3C3C3C"/>
                </a:solidFill>
              </a:defRPr>
            </a:pPr>
            <a:r>
              <a:t>📝 Summary:</a:t>
            </a:r>
            <a:br/>
            <a:r>
              <a:t>Novo Nordisk ties up with WeightWatchers to sell Wegovy - MarketScreener. Novo Nordisk tied up with weightwatchers to sold Wegovi. Novos Nordisk to sell the Wegovic brand of insulin.</a:t>
            </a:r>
          </a:p>
          <a:p>
            <a:pPr>
              <a:spcAft>
                <a:spcPts val="800"/>
              </a:spcAft>
              <a:defRPr sz="1100">
                <a:solidFill>
                  <a:srgbClr val="646464"/>
                </a:solidFill>
              </a:defRPr>
            </a:pPr>
            <a:r>
              <a:t>📅 Published: Thu, 26 Jun 2025 15:30:11 GMT</a:t>
            </a:r>
            <a:br/>
            <a:r>
              <a:t>📰 Source: MarketScreener</a:t>
            </a:r>
          </a:p>
          <a:p>
            <a:pPr>
              <a:defRPr sz="1000" i="1">
                <a:solidFill>
                  <a:srgbClr val="0064C8"/>
                </a:solidFill>
              </a:defRPr>
            </a:pPr>
            <a:r>
              <a:t>🔗 Read Full Article: https://news.google.com/rss/articles/CBMi1AFBVV95cUxOMlFFWnpMWWZVOGUwbmdnd1NnZTcxanlsOUdDVHhUOXJpSVRMT19mZEU0WHY3dzJyYTRJR1RJWmpLc1FuZnRxaUJRVF9faThCc0lZc0YzMm1VcjF6aVAyVjI5ak13RzQ2Y0QxQkIxNEx3aFFsdmh6LXRxTkxVRUtiT01QYXNWcjBzY2dHcHU4X3NHR2prZ1Z3aXl4RWppNnFfb3ozTFQ1S3YyQ0hUazFleWdhd0FleDdwYnJzdHhNY09JajNLaTNpZmtzMVlZVkRfczJMZQ?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23/47</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24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Wegovy Now Available Through WeightWatchers at $299: Novo Nordisk Expands Official Distribution Network - Stock Titan</a:t>
            </a:r>
          </a:p>
          <a:p>
            <a:pPr>
              <a:spcAft>
                <a:spcPts val="1000"/>
              </a:spcAft>
              <a:defRPr sz="1300">
                <a:solidFill>
                  <a:srgbClr val="3C3C3C"/>
                </a:solidFill>
              </a:defRPr>
            </a:pPr>
            <a:r>
              <a:t>📝 Summary:</a:t>
            </a:r>
            <a:br/>
            <a:r>
              <a:t>Wegovy Now Available Through WeightWatchers at $299: Novo Nordisk Expands Official Distribution Network - Stock Titan. Wegovy now available through weightwatchers.com. Stock Titan is a joint venture between Nasdaq-listed Nasdaq.com and Lundbeck.</a:t>
            </a:r>
          </a:p>
          <a:p>
            <a:pPr>
              <a:spcAft>
                <a:spcPts val="800"/>
              </a:spcAft>
              <a:defRPr sz="1100">
                <a:solidFill>
                  <a:srgbClr val="646464"/>
                </a:solidFill>
              </a:defRPr>
            </a:pPr>
            <a:r>
              <a:t>📅 Published: Thu, 26 Jun 2025 15:09:00 GMT</a:t>
            </a:r>
            <a:br/>
            <a:r>
              <a:t>📰 Source: Stock Titan</a:t>
            </a:r>
          </a:p>
          <a:p>
            <a:pPr>
              <a:defRPr sz="1000" i="1">
                <a:solidFill>
                  <a:srgbClr val="0064C8"/>
                </a:solidFill>
              </a:defRPr>
            </a:pPr>
            <a:r>
              <a:t>🔗 Read Full Article: https://news.google.com/rss/articles/CBMiswFBVV95cUxQQ3dPeGVFQ3VTYl9jQTNKb1IyQmg0dEpQOXZCUloxbTl6eVVZSVR5R001WkFfUEtRa3cxRTlVZDBVd2ZjeE9Zb3NaQ3hvamtHbWZBT0E0SmwzUkVsY29pUm9hTFNLTUR4RnlOZFB5UDViQ2tEemtvMU1mSUxrdmFqS0NIVjU3bjdHTzVBbjE2UExobHg0SUpOZ3k0OE5BODJSdVRtMVRla0tTTUpkZ1NYYW9nYw?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24/47</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25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Hims &amp; Hers Deal Ends 06/26/2025 - MediaPost</a:t>
            </a:r>
          </a:p>
          <a:p>
            <a:pPr>
              <a:spcAft>
                <a:spcPts val="1000"/>
              </a:spcAft>
              <a:defRPr sz="1300">
                <a:solidFill>
                  <a:srgbClr val="3C3C3C"/>
                </a:solidFill>
              </a:defRPr>
            </a:pPr>
            <a:r>
              <a:t>📝 Summary:</a:t>
            </a:r>
            <a:br/>
            <a:r>
              <a:t>Novo Nordisk, Hims &amp; Hers Deal Ends 06/26/2025 - MediaPost. Novo Nordisk,. Hims and Hers Deal ends on June 26, 2025. For confidential support call the Samaritans on 08457 90 90 90 or visit a local Samaritans branch, see www.samaritans.org for details.</a:t>
            </a:r>
          </a:p>
          <a:p>
            <a:pPr>
              <a:spcAft>
                <a:spcPts val="800"/>
              </a:spcAft>
              <a:defRPr sz="1100">
                <a:solidFill>
                  <a:srgbClr val="646464"/>
                </a:solidFill>
              </a:defRPr>
            </a:pPr>
            <a:r>
              <a:t>📅 Published: Thu, 26 Jun 2025 03:00:00 GMT</a:t>
            </a:r>
            <a:br/>
            <a:r>
              <a:t>📰 Source: MediaPost</a:t>
            </a:r>
          </a:p>
          <a:p>
            <a:pPr>
              <a:defRPr sz="1000" i="1">
                <a:solidFill>
                  <a:srgbClr val="0064C8"/>
                </a:solidFill>
              </a:defRPr>
            </a:pPr>
            <a:r>
              <a:t>🔗 Read Full Article: https://news.google.com/rss/articles/CBMiqgFBVV95cUxPanhxNE9xZkRMQV9wTGVPb2JlUXB3STNPTWRWSXg3ZmU3dGpZQ2hVTVh1WVJDMHo2NzRzZVJzOWpuYUdfTWI5cU4zeFBXXzVTbzhMLTBkRWtSOV9NN1VQNzF4bWx0VzZNSGJmbzVnY1FLVy1zbW5OcDNwMXpMNHFVbERkdGt0cEZUS1BERzVzVy16LXNBNEV2ZXg4TEJQR2p0TEJFT1poRTBOQQ?oc=5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25/47</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AFA"/>
        </a:solidFill>
        <a:effectLst/>
      </p:bgPr>
    </p:bg>
    <p:spTree>
      <p:nvGrpSpPr>
        <p:cNvPr id="1" name=""/>
        <p:cNvGrpSpPr/>
        <p:nvPr/>
      </p:nvGrpSpPr>
      <p:grpSpPr/>
      <p:sp>
        <p:nvSpPr>
          <p:cNvPr id="2" name="TextBox 1"/>
          <p:cNvSpPr txBox="1"/>
          <p:nvPr/>
        </p:nvSpPr>
        <p:spPr>
          <a:xfrm>
            <a:off x="914400" y="274320"/>
            <a:ext cx="7315200" cy="731520"/>
          </a:xfrm>
          <a:prstGeom prst="rect">
            <a:avLst/>
          </a:prstGeom>
          <a:noFill/>
        </p:spPr>
        <p:txBody>
          <a:bodyPr wrap="none">
            <a:spAutoFit/>
          </a:bodyPr>
          <a:lstStyle/>
          <a:p>
            <a:pPr algn="ctr">
              <a:defRPr sz="2400" b="1">
                <a:solidFill>
                  <a:srgbClr val="8B0000"/>
                </a:solidFill>
              </a:defRPr>
            </a:pPr>
            <a:r>
              <a:t>📈 Article Distribution by Category</a:t>
            </a:r>
          </a:p>
        </p:txBody>
      </p:sp>
      <p:graphicFrame>
        <p:nvGraphicFramePr>
          <p:cNvPr id="3" name="Chart 2"/>
          <p:cNvGraphicFramePr>
            <a:graphicFrameLocks noGrp="1"/>
          </p:cNvGraphicFramePr>
          <p:nvPr/>
        </p:nvGraphicFramePr>
        <p:xfrm>
          <a:off x="1371600" y="1371600"/>
          <a:ext cx="6400800" cy="4114800"/>
        </p:xfrm>
        <a:graphic>
          <a:graphicData uri="http://schemas.openxmlformats.org/drawingml/2006/chart">
            <c:chart xmlns:c="http://schemas.openxmlformats.org/drawingml/2006/chart" r:id="rId2"/>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26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Data on Novo Nordisk experimental weight-loss drug show mostly mild side effects - Yahoo Finance</a:t>
            </a:r>
          </a:p>
          <a:p>
            <a:pPr>
              <a:spcAft>
                <a:spcPts val="1000"/>
              </a:spcAft>
              <a:defRPr sz="1300">
                <a:solidFill>
                  <a:srgbClr val="3C3C3C"/>
                </a:solidFill>
              </a:defRPr>
            </a:pPr>
            <a:r>
              <a:t>📝 Summary:</a:t>
            </a:r>
            <a:br/>
            <a:r>
              <a:t>Data on Novo Nordisk experimental weight-loss drug show mostly mild side effects - Yahoo Finance. Data on Novosnordisk experimental. weight- loss drug show most mild side-effects - Yahoo.com. Novos Nordisk's drug is being tested on mice and rats.</a:t>
            </a:r>
          </a:p>
          <a:p>
            <a:pPr>
              <a:spcAft>
                <a:spcPts val="800"/>
              </a:spcAft>
              <a:defRPr sz="1100">
                <a:solidFill>
                  <a:srgbClr val="646464"/>
                </a:solidFill>
              </a:defRPr>
            </a:pPr>
            <a:r>
              <a:t>📅 Published: Sun, 22 Jun 2025 13:02:16 GMT</a:t>
            </a:r>
            <a:br/>
            <a:r>
              <a:t>📰 Source: Yahoo Finance</a:t>
            </a:r>
          </a:p>
          <a:p>
            <a:pPr>
              <a:defRPr sz="1000" i="1">
                <a:solidFill>
                  <a:srgbClr val="0064C8"/>
                </a:solidFill>
              </a:defRPr>
            </a:pPr>
            <a:r>
              <a:t>🔗 Read Full Article: https://news.google.com/rss/articles/CBMiiwFBVV95cUxPT1E4RVdSVXdRdTRRQTN6MGJKN2phVEtlTHFmejJxc3lOZ0dhNkJmdG1Kdm1zX20zWUp2Z0xsQm4xbDNRVHFiWTZnSDNibnBNaXluVkhzN2NaNURaWEdudWdSY2xzZWw2emR1ZlF2UUxNeFYyMC1iM2xRdHMzanRVU2MwZ19ZbmlkemJV?oc=5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26/47</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27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Hims &amp; Hers CEO No Longer A Billionaire After Novo Nordisk Deal Collapses - Forbes</a:t>
            </a:r>
          </a:p>
          <a:p>
            <a:pPr>
              <a:spcAft>
                <a:spcPts val="1000"/>
              </a:spcAft>
              <a:defRPr sz="1300">
                <a:solidFill>
                  <a:srgbClr val="3C3C3C"/>
                </a:solidFill>
              </a:defRPr>
            </a:pPr>
            <a:r>
              <a:t>📝 Summary:</a:t>
            </a:r>
            <a:br/>
            <a:r>
              <a:t>Hims &amp; Hers CEO No Longer A Billionaire After Novo Nordisk Deal Collapses - Forbes. Hims &amp; Hers. CEO No longer a billionaire after deal collapses. For confidential support call the Samaritans on 08457 90 90 90 or visit a local Samaritans branch, see www.samaritans.org for details.</a:t>
            </a:r>
          </a:p>
          <a:p>
            <a:pPr>
              <a:spcAft>
                <a:spcPts val="800"/>
              </a:spcAft>
              <a:defRPr sz="1100">
                <a:solidFill>
                  <a:srgbClr val="646464"/>
                </a:solidFill>
              </a:defRPr>
            </a:pPr>
            <a:r>
              <a:t>📅 Published: Mon, 23 Jun 2025 21:42:46 GMT</a:t>
            </a:r>
            <a:br/>
            <a:r>
              <a:t>📰 Source: Forbes</a:t>
            </a:r>
          </a:p>
          <a:p>
            <a:pPr>
              <a:defRPr sz="1000" i="1">
                <a:solidFill>
                  <a:srgbClr val="0064C8"/>
                </a:solidFill>
              </a:defRPr>
            </a:pPr>
            <a:r>
              <a:t>🔗 Read Full Article: https://news.google.com/rss/articles/CBMixAFBVV95cUxOMERVNFlNQVprQ3pmVWM0SHRrNTJQZHNaQmhtVFU2QVRuRmtMNzUxWEN5ZVBoV1JzZ3c0Wkk3YXNXTGNhYzJwZ3RxREY5RnRzSFVXeXZPU3VzTnM2aGpEUnNkRHdYaV9VM3hXMng5aVg0bVRDeDV0bUdJVFZEeGEtM1djOHRURmxzQmZCeVRVYUVxdnFzZjUtTlVXR296RTRJN0hEbUtsbnd0WUdWNW42djVkSXREbjZpU0NURFkxVjJXaG55?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27/47</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28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Hims &amp; Hers stock plunges after Novo Nordisk ends Wegovy direct sales deal - Yahoo Finance</a:t>
            </a:r>
          </a:p>
          <a:p>
            <a:pPr>
              <a:spcAft>
                <a:spcPts val="1000"/>
              </a:spcAft>
              <a:defRPr sz="1300">
                <a:solidFill>
                  <a:srgbClr val="3C3C3C"/>
                </a:solidFill>
              </a:defRPr>
            </a:pPr>
            <a:r>
              <a:t>📝 Summary:</a:t>
            </a:r>
            <a:br/>
            <a:r>
              <a:t>Hims &amp; Hers stock plunges after Novo Nordisk ends Wegovy direct sales deal - Yahoo Finance. Hims &amp; Hers share price falls by more than 10% after news of the deal was announced. The stock is now trading at around $4.50.</a:t>
            </a:r>
          </a:p>
          <a:p>
            <a:pPr>
              <a:spcAft>
                <a:spcPts val="800"/>
              </a:spcAft>
              <a:defRPr sz="1100">
                <a:solidFill>
                  <a:srgbClr val="646464"/>
                </a:solidFill>
              </a:defRPr>
            </a:pPr>
            <a:r>
              <a:t>📅 Published: Mon, 23 Jun 2025 20:15:13 GMT</a:t>
            </a:r>
            <a:br/>
            <a:r>
              <a:t>📰 Source: Yahoo Finance</a:t>
            </a:r>
          </a:p>
          <a:p>
            <a:pPr>
              <a:defRPr sz="1000" i="1">
                <a:solidFill>
                  <a:srgbClr val="0064C8"/>
                </a:solidFill>
              </a:defRPr>
            </a:pPr>
            <a:r>
              <a:t>🔗 Read Full Article: https://news.google.com/rss/articles/CBMiuwFBVV95cUxPdnBoYXZfR3lOU05WOGhVcTJCX05YWWJoTUxBSi1INUlGRTlBU296THdwcUR2TWY4bkZ2NW5XUHl5RHl6d3VLN19XNktvNzVXVkxOX2QzeUZMR3hfZW94X1hZUjZkaTFhRTdRVHVqWTc5cklseGxFWTZ0dV9PU3c4Nm9oakVwUUpsZjJ0X3kzMjJVQ2tlOElQVmkweTlPMllKM2plSHcwc29yLS1NSlRPQUNhdWZNOFNsd0o0?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28/47</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29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Hims &amp; Hers Stock Drops More Than 30% After Novo Nordisk Breakup - WSJ</a:t>
            </a:r>
          </a:p>
          <a:p>
            <a:pPr>
              <a:spcAft>
                <a:spcPts val="1000"/>
              </a:spcAft>
              <a:defRPr sz="1300">
                <a:solidFill>
                  <a:srgbClr val="3C3C3C"/>
                </a:solidFill>
              </a:defRPr>
            </a:pPr>
            <a:r>
              <a:t>📝 Summary:</a:t>
            </a:r>
            <a:br/>
            <a:r>
              <a:t>Hims &amp; Hers Stock Drops More Than 30% After Novo Nordisk Breakup - WSJ. &lt;ol&gt;&lt;li&gt;&lt;a href="https://news. google.</a:t>
            </a:r>
          </a:p>
          <a:p>
            <a:pPr>
              <a:spcAft>
                <a:spcPts val="800"/>
              </a:spcAft>
              <a:defRPr sz="1100">
                <a:solidFill>
                  <a:srgbClr val="646464"/>
                </a:solidFill>
              </a:defRPr>
            </a:pPr>
            <a:r>
              <a:t>📅 Published: Mon, 23 Jun 2025 19:24:00 GMT</a:t>
            </a:r>
            <a:br/>
            <a:r>
              <a:t>📰 Source: WSJ</a:t>
            </a:r>
          </a:p>
          <a:p>
            <a:pPr>
              <a:defRPr sz="1000" i="1">
                <a:solidFill>
                  <a:srgbClr val="0064C8"/>
                </a:solidFill>
              </a:defRPr>
            </a:pPr>
            <a:r>
              <a:t>🔗 Read Full Article: https://news.google.com/rss/articles/CBMilgNBVV95cUxPSENQUzh6OWs4aHFrLXI2LW1kUS1GeWdBSzhvZnNILS1SR1RXWjdtUGNfNExXQ0ZHU0g3MllPQ05Vc0tCbTF2OUFTZndQcE5kNEZKOEFVbW5QLTdwTURDajNzMjR1ZUFuaEc5dXg1NDlsZVcwS1ZsWFVDblVLS3FkSG52cDdQZG9ianFNYmZOTWl3YlhyOGlhenJycVBHeVBaaUpibjh6eGNPN293WUVxd2pkek90Skx6VlcybTVpOFJmbDB1bGtXN1RjNzJmbHMyVGtXNXlqV2tSQ05nMzRxSnc0SkVkbTludF80dzd1THQxdFViTVpuOW5TX3hVSXlPdU1iNmpDSHlpbElhc3UzOE4zUkhXWW54amZVYnJWdlVxRHVXQ0lYcWVPajBLcHQzLWhfY09CRTFfSkZCQ2lsYTZfYjIxcVVoTFdqRkV6Vm9RSVc0THdtdFhaMHBfOTgxcDM4X0thUEtyRFhpb2tSaU4wLU1QY0RBWmhBSTEzSFhCblJBa1NuNDZKTDBCaVJUYzgyaXpR?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29/47</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30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halts Wegovy sales on Hims &amp; Hers, claiming "deceptive marketing" practices - CBS News</a:t>
            </a:r>
          </a:p>
          <a:p>
            <a:pPr>
              <a:spcAft>
                <a:spcPts val="1000"/>
              </a:spcAft>
              <a:defRPr sz="1300">
                <a:solidFill>
                  <a:srgbClr val="3C3C3C"/>
                </a:solidFill>
              </a:defRPr>
            </a:pPr>
            <a:r>
              <a:t>📝 Summary:</a:t>
            </a:r>
            <a:br/>
            <a:r>
              <a:t>Novo Nordisk halts Wegovy sales on Hims &amp; Hers, claiming "deceptive marketing" practices - CBS News. Novo Nordisk: We are committed to transparency in our marketing. We are also committed to our customers' health and well-being.</a:t>
            </a:r>
          </a:p>
          <a:p>
            <a:pPr>
              <a:spcAft>
                <a:spcPts val="800"/>
              </a:spcAft>
              <a:defRPr sz="1100">
                <a:solidFill>
                  <a:srgbClr val="646464"/>
                </a:solidFill>
              </a:defRPr>
            </a:pPr>
            <a:r>
              <a:t>📅 Published: Mon, 23 Jun 2025 18:49:50 GMT</a:t>
            </a:r>
            <a:br/>
            <a:r>
              <a:t>📰 Source: CBS News</a:t>
            </a:r>
          </a:p>
          <a:p>
            <a:pPr>
              <a:defRPr sz="1000" i="1">
                <a:solidFill>
                  <a:srgbClr val="0064C8"/>
                </a:solidFill>
              </a:defRPr>
            </a:pPr>
            <a:r>
              <a:t>🔗 Read Full Article: https://news.google.com/rss/articles/CBMigwFBVV95cUxNekktRUVsZE1Vc3BXbDBRVkgwR1FVT3g3d0N0cVViMGx6cUVRRlFZN25jMDJfMC1zZEVPZmJoV2ExSnFidDZ0ZUJiVHFCTno0bmdDMUVTQmh2b1FvQV9Fc3NlbFRCUWtzN0poVmpXNEw5bXFjTGxGWWhkSmVHUHlCNkw1MNIBiAFBVV95cUxQYkJFMW43NzNramQ1NHB4TDRCaDBuanp3Qm1jNkZYTDNMZTFFTkQxQ3VBYmNfMks2NTd6Skx1SHVrdnJvS1lGdTkwMy1lWDBHUlFtUDNhdkZFTVdCanpyNC10VGdnSUxJUExMVlZrRXJuSHBqUHZZYVo3WkxlSWRVdklkTjNhNXJf?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30/47</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31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Hims &amp; Hers stock plummets after Novo Nordisk ends partnership over ‘knockoff’ Wegovy - Fast Company</a:t>
            </a:r>
          </a:p>
          <a:p>
            <a:pPr>
              <a:spcAft>
                <a:spcPts val="1000"/>
              </a:spcAft>
              <a:defRPr sz="1300">
                <a:solidFill>
                  <a:srgbClr val="3C3C3C"/>
                </a:solidFill>
              </a:defRPr>
            </a:pPr>
            <a:r>
              <a:t>📝 Summary:</a:t>
            </a:r>
            <a:br/>
            <a:r>
              <a:t>Hims &amp; Hers stock plummets after Novo Nordisk ends partnership over ‘knockoff’ Wegovy - Fast Company. &lt;a href="https://news. google.</a:t>
            </a:r>
          </a:p>
          <a:p>
            <a:pPr>
              <a:spcAft>
                <a:spcPts val="800"/>
              </a:spcAft>
              <a:defRPr sz="1100">
                <a:solidFill>
                  <a:srgbClr val="646464"/>
                </a:solidFill>
              </a:defRPr>
            </a:pPr>
            <a:r>
              <a:t>📅 Published: Mon, 23 Jun 2025 18:35:50 GMT</a:t>
            </a:r>
            <a:br/>
            <a:r>
              <a:t>📰 Source: Fast Company</a:t>
            </a:r>
          </a:p>
          <a:p>
            <a:pPr>
              <a:defRPr sz="1000" i="1">
                <a:solidFill>
                  <a:srgbClr val="0064C8"/>
                </a:solidFill>
              </a:defRPr>
            </a:pPr>
            <a:r>
              <a:t>🔗 Read Full Article: https://news.google.com/rss/articles/CBMiuwFBVV95cUxNRFUzcUktY0dCTzBKSUwtWXFkRnE5WE9NV0VTZGlSYVBHaVlVa29odnlZbXhLSXRzcXNaeWc4REtONFlxY2Y5bFk3czYwOEpkTDVwLW9odVlaeFU1aDBMUjBnRUpWMnFjaGZwRWl5NDZCNmtsTHgxYVJJQjlXeWxVMGtnWm9iU1VrMTFnY0RaekhtY0RNMGdldkliS2VFRU0tWkROdkdGNC1GWm11ZGt2cXloOExLallsRm0w?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31/47</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32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ends partnership with Hims &amp; Hers over Wegovy copycats - The Hill</a:t>
            </a:r>
          </a:p>
          <a:p>
            <a:pPr>
              <a:spcAft>
                <a:spcPts val="1000"/>
              </a:spcAft>
              <a:defRPr sz="1300">
                <a:solidFill>
                  <a:srgbClr val="3C3C3C"/>
                </a:solidFill>
              </a:defRPr>
            </a:pPr>
            <a:r>
              <a:t>📝 Summary:</a:t>
            </a:r>
            <a:br/>
            <a:r>
              <a:t>Novo Nordisk ends partnership with Hims &amp; Hers over Wegovy copycats - The Hill. Novo Nordisk end partnership with Hems &amp; Hers. The Hill is a website for people who want to know more about their local government. Click here for more information.</a:t>
            </a:r>
          </a:p>
          <a:p>
            <a:pPr>
              <a:spcAft>
                <a:spcPts val="800"/>
              </a:spcAft>
              <a:defRPr sz="1100">
                <a:solidFill>
                  <a:srgbClr val="646464"/>
                </a:solidFill>
              </a:defRPr>
            </a:pPr>
            <a:r>
              <a:t>📅 Published: Mon, 23 Jun 2025 18:19:00 GMT</a:t>
            </a:r>
            <a:br/>
            <a:r>
              <a:t>📰 Source: The Hill</a:t>
            </a:r>
          </a:p>
          <a:p>
            <a:pPr>
              <a:defRPr sz="1000" i="1">
                <a:solidFill>
                  <a:srgbClr val="0064C8"/>
                </a:solidFill>
              </a:defRPr>
            </a:pPr>
            <a:r>
              <a:t>🔗 Read Full Article: https://news.google.com/rss/articles/CBMihgFBVV95cUxNdDVzdnp2VGZsV0ZZMGl5QW93WTUzbWh0d1VWSWdscDlGVTFBMk9heHVIRWFnbkVHMkxRR1VSSkdEMUcyWHN2Z0p5SVBfdkZPeDlmWjA1Wm1BbUZZUlFlMU1yRGFCUktBaHI5RktEam5BMFJxQnRnUU5XN1ZkSURVWXRLWEpOUdIBiwFBVV95cUxNb1lfUms5cDFVZjI1dlpCVWM3NUlhV2ZaMmFXY3dia3hiSzhXNnZpNXdwNF9zS0RGbFZWNjlNSS1iWGxUQVR2RkJ1S3M0X2NHZmppd3Vtc3FUdzlUQlJBOGhtSk5EUVl0NFRnMWp2WXo2OGU4ajFYYW05RHZfNThndTE5VVV2X29oajNj?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32/47</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33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Hims &amp; Hers Stock Plunges as Novo Nordisk Abruptly Ends Partnership - Barron's</a:t>
            </a:r>
          </a:p>
          <a:p>
            <a:pPr>
              <a:spcAft>
                <a:spcPts val="1000"/>
              </a:spcAft>
              <a:defRPr sz="1300">
                <a:solidFill>
                  <a:srgbClr val="3C3C3C"/>
                </a:solidFill>
              </a:defRPr>
            </a:pPr>
            <a:r>
              <a:t>📝 Summary:</a:t>
            </a:r>
            <a:br/>
            <a:r>
              <a:t>Hims &amp; Hers Stock Plunges as Novo Nordisk Abruptly Ends Partnership. Barron's: Hims &amp; Hers stock plummets as Nordisk ends its partnership with the drugmaker. Novo says it will continue to make drugs for diabetes and other conditions.</a:t>
            </a:r>
          </a:p>
          <a:p>
            <a:pPr>
              <a:spcAft>
                <a:spcPts val="800"/>
              </a:spcAft>
              <a:defRPr sz="1100">
                <a:solidFill>
                  <a:srgbClr val="646464"/>
                </a:solidFill>
              </a:defRPr>
            </a:pPr>
            <a:r>
              <a:t>📅 Published: Mon, 23 Jun 2025 18:06:00 GMT</a:t>
            </a:r>
            <a:br/>
            <a:r>
              <a:t>📰 Source: Barron's</a:t>
            </a:r>
          </a:p>
          <a:p>
            <a:pPr>
              <a:defRPr sz="1000" i="1">
                <a:solidFill>
                  <a:srgbClr val="0064C8"/>
                </a:solidFill>
              </a:defRPr>
            </a:pPr>
            <a:r>
              <a:t>🔗 Read Full Article: https://news.google.com/rss/articles/CBMigwFBVV95cUxOWkxjWnlsQUk2YnRTTGVKVWpLRFh3VDZnZjNFMWFzOGg0Nk91Z3c3ZS14bVFZbnBfRUhDV3JFenNFYXhnRFpFMWtHaHdWSmdQQVZmcXkwM1NwMmJ0TFduOV9Ubk1nRFdDZkhCU0pIeXhvQWRFUEJqMjhhcnV1TG11UUVxSQ?oc=5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33/47</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ESG and Sustainability • Article 34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Hims &amp; Hers on track for biggest drop ever after Novo Nordisk ends partnership - Sherwood News</a:t>
            </a:r>
          </a:p>
          <a:p>
            <a:pPr>
              <a:spcAft>
                <a:spcPts val="1000"/>
              </a:spcAft>
              <a:defRPr sz="1300">
                <a:solidFill>
                  <a:srgbClr val="3C3C3C"/>
                </a:solidFill>
              </a:defRPr>
            </a:pPr>
            <a:r>
              <a:t>📝 Summary:</a:t>
            </a:r>
            <a:br/>
            <a:r>
              <a:t>Hims &amp; Hers on track for biggest drop ever after Novo Nordisk ends partnership. Sherwood News. Hims &amp; Hers is a partnership of Sherwood Newspapers, a division of The Associated Press. The company is owned by Danish drug giant Novo-Nordisk.</a:t>
            </a:r>
          </a:p>
          <a:p>
            <a:pPr>
              <a:spcAft>
                <a:spcPts val="800"/>
              </a:spcAft>
              <a:defRPr sz="1100">
                <a:solidFill>
                  <a:srgbClr val="646464"/>
                </a:solidFill>
              </a:defRPr>
            </a:pPr>
            <a:r>
              <a:t>📅 Published: Mon, 23 Jun 2025 17:41:42 GMT</a:t>
            </a:r>
            <a:br/>
            <a:r>
              <a:t>📰 Source: Sherwood News</a:t>
            </a:r>
          </a:p>
          <a:p>
            <a:pPr>
              <a:defRPr sz="1000" i="1">
                <a:solidFill>
                  <a:srgbClr val="0064C8"/>
                </a:solidFill>
              </a:defRPr>
            </a:pPr>
            <a:r>
              <a:t>🔗 Read Full Article: https://news.google.com/rss/articles/CBMingFBVV95cUxPOE14eEgxY09YbVV4alRxTF9KLUlNR2hQbUpvOVQxTDEzTEVFSXVBaFRHSFJ6dXRubVJrX0d0QWxSb1F6RzBkQXJZQWlIX19QcXdfeU05ZjZCR1NhUGdiTVdGUjNqNFp0M1hYbkFjMTZ1dTVnTVctZGczbzlLNFpJU2ZlZURBb1ktTW9LRXkyZXV5U2pUdkRpZUxpdGJiUQ?oc=5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34/47</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35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halts Wegovy deal with Hims &amp; Hers, triggering 31% stock drop - USA Today</a:t>
            </a:r>
          </a:p>
          <a:p>
            <a:pPr>
              <a:spcAft>
                <a:spcPts val="1000"/>
              </a:spcAft>
              <a:defRPr sz="1300">
                <a:solidFill>
                  <a:srgbClr val="3C3C3C"/>
                </a:solidFill>
              </a:defRPr>
            </a:pPr>
            <a:r>
              <a:t>📝 Summary:</a:t>
            </a:r>
            <a:br/>
            <a:r>
              <a:t>Novo Nordisk halts Wegovy deal with Hims &amp; Hers, triggering 31% stock drop - USA Today. Novo Nordisk: We are committed to working with the government to improve the quality of life for all of our citizens.</a:t>
            </a:r>
          </a:p>
          <a:p>
            <a:pPr>
              <a:spcAft>
                <a:spcPts val="800"/>
              </a:spcAft>
              <a:defRPr sz="1100">
                <a:solidFill>
                  <a:srgbClr val="646464"/>
                </a:solidFill>
              </a:defRPr>
            </a:pPr>
            <a:r>
              <a:t>📅 Published: Mon, 23 Jun 2025 17:32:57 GMT</a:t>
            </a:r>
            <a:br/>
            <a:r>
              <a:t>📰 Source: USA Today</a:t>
            </a:r>
          </a:p>
          <a:p>
            <a:pPr>
              <a:defRPr sz="1000" i="1">
                <a:solidFill>
                  <a:srgbClr val="0064C8"/>
                </a:solidFill>
              </a:defRPr>
            </a:pPr>
            <a:r>
              <a:t>🔗 Read Full Article: https://news.google.com/rss/articles/CBMiqgFBVV95cUxPcC1rcE5Ic3NJaWtmbU1GVi1CbUI0TWdyd2hpUFVyeG1mbmpkNlJXRUJJQ0w0ckR6OV9NOWNFMjhHZTkydXhHZElUSjJmVUc4NkJUZWtUMkhEUDZ4cmlMelFmUThWdHJVa2hJdzUyc19LTVdvMEd0STB2S29JNlRONlZKX1VmNFlZM3Z6VEw0bkNsbmlUcE56eFRSWEtVY2VhTnU5RVZoN2tvZw?oc=5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35/47</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8FFF8"/>
        </a:solidFill>
        <a:effectLst/>
      </p:bgPr>
    </p:bg>
    <p:spTree>
      <p:nvGrpSpPr>
        <p:cNvPr id="1" name=""/>
        <p:cNvGrpSpPr/>
        <p:nvPr/>
      </p:nvGrpSpPr>
      <p:grpSpPr/>
      <p:sp>
        <p:nvSpPr>
          <p:cNvPr id="2" name="TextBox 1"/>
          <p:cNvSpPr txBox="1"/>
          <p:nvPr/>
        </p:nvSpPr>
        <p:spPr>
          <a:xfrm>
            <a:off x="914400" y="274320"/>
            <a:ext cx="7315200" cy="731520"/>
          </a:xfrm>
          <a:prstGeom prst="rect">
            <a:avLst/>
          </a:prstGeom>
          <a:noFill/>
        </p:spPr>
        <p:txBody>
          <a:bodyPr wrap="none">
            <a:spAutoFit/>
          </a:bodyPr>
          <a:lstStyle/>
          <a:p>
            <a:pPr algn="ctr">
              <a:defRPr sz="2400" b="1">
                <a:solidFill>
                  <a:srgbClr val="006400"/>
                </a:solidFill>
              </a:defRPr>
            </a:pPr>
            <a:r>
              <a:t>📅 Publication Timeline</a:t>
            </a:r>
          </a:p>
        </p:txBody>
      </p:sp>
      <p:sp>
        <p:nvSpPr>
          <p:cNvPr id="3" name="TextBox 2"/>
          <p:cNvSpPr txBox="1"/>
          <p:nvPr/>
        </p:nvSpPr>
        <p:spPr>
          <a:xfrm>
            <a:off x="914400" y="1828800"/>
            <a:ext cx="7315200" cy="3657600"/>
          </a:xfrm>
          <a:prstGeom prst="rect">
            <a:avLst/>
          </a:prstGeom>
          <a:noFill/>
        </p:spPr>
        <p:txBody>
          <a:bodyPr wrap="none">
            <a:spAutoFit/>
          </a:bodyPr>
          <a:lstStyle/>
          <a:p>
            <a:r>
              <a:t>Publication Timeline:</a:t>
            </a:r>
          </a:p>
          <a:p/>
          <a:p>
            <a:r>
              <a:t>• Fri, 20: 3 articles</a:t>
            </a:r>
          </a:p>
          <a:p>
            <a:r>
              <a:t>• Mon, 23: 18 articles</a:t>
            </a:r>
          </a:p>
          <a:p>
            <a:r>
              <a:t>• Sun, 22: 1 articles</a:t>
            </a:r>
          </a:p>
          <a:p>
            <a:r>
              <a:t>• Thu, 26: 9 articles</a:t>
            </a:r>
          </a:p>
          <a:p>
            <a:r>
              <a:t>• Tue, 24: 9 articles</a:t>
            </a:r>
          </a:p>
          <a:p>
            <a:r>
              <a:t>• Wed, 25: 7 articles</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36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Hims &amp; Hers Stock Plunges 30% as Novo Nordisk Ends Partnership, Citing 'Illegal' Practices - Investopedia</a:t>
            </a:r>
          </a:p>
          <a:p>
            <a:pPr>
              <a:spcAft>
                <a:spcPts val="1000"/>
              </a:spcAft>
              <a:defRPr sz="1300">
                <a:solidFill>
                  <a:srgbClr val="3C3C3C"/>
                </a:solidFill>
              </a:defRPr>
            </a:pPr>
            <a:r>
              <a:t>📝 Summary:</a:t>
            </a:r>
            <a:br/>
            <a:r>
              <a:t>Hims &amp; Hers Stock Plunges 30% as Novo Nordisk Ends Partnership, Citing 'Illegal' Practices - Investopedia. Hims &amp; Hers stock plummets 30% in one day. Novo Nordic ends partnership with Hims and Hers, citing 'illegal' practices.</a:t>
            </a:r>
          </a:p>
          <a:p>
            <a:pPr>
              <a:spcAft>
                <a:spcPts val="800"/>
              </a:spcAft>
              <a:defRPr sz="1100">
                <a:solidFill>
                  <a:srgbClr val="646464"/>
                </a:solidFill>
              </a:defRPr>
            </a:pPr>
            <a:r>
              <a:t>📅 Published: Mon, 23 Jun 2025 16:18:17 GMT</a:t>
            </a:r>
            <a:br/>
            <a:r>
              <a:t>📰 Source: Investopedia</a:t>
            </a:r>
          </a:p>
          <a:p>
            <a:pPr>
              <a:defRPr sz="1000" i="1">
                <a:solidFill>
                  <a:srgbClr val="0064C8"/>
                </a:solidFill>
              </a:defRPr>
            </a:pPr>
            <a:r>
              <a:t>🔗 Read Full Article: https://news.google.com/rss/articles/CBMizwFBVV95cUxOUWxFX0V0VmwzZjFFWUg5VWVoMHpqcGZZaGMtZTVkdEdXZkpOSF9fSzZlNDAtOE1sWXYzUThTdlJUbjB0S2Z2dUFZUVh5eE1NdmZVeDJubnJTcDdFY1hRbkVXcjZYcEdFbFFzRlFieGdOd2dzXzRUNzJ1SzJHX2ZtWVM2NjhwbnJFYjkyLV96OFpkNmp4R3ZmOEVwV2pIcGQtZVRWWmY1eVdRbXlKbnQ4WC1PRHo2dWE4eUx1aTlTODhaR0QwUXM5LWVnblBNUkU?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36/47</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37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Hims &amp; Hers Stock Plunges 35% as Novo Nordisk Ends Partnership, Citing 'Illegal' Practices - Investopedia</a:t>
            </a:r>
          </a:p>
          <a:p>
            <a:pPr>
              <a:spcAft>
                <a:spcPts val="1000"/>
              </a:spcAft>
              <a:defRPr sz="1300">
                <a:solidFill>
                  <a:srgbClr val="3C3C3C"/>
                </a:solidFill>
              </a:defRPr>
            </a:pPr>
            <a:r>
              <a:t>📝 Summary:</a:t>
            </a:r>
            <a:br/>
            <a:r>
              <a:t>Hims &amp; Hers Stock Plunges 35% as Novo Nordisk Ends Partnership, Citing 'Illegal' Practices. Investopedia: Hims &amp; Hers stock drops 35% on news of Novo's exit. Novo says it is ending its partnership with Hims and Hers.</a:t>
            </a:r>
          </a:p>
          <a:p>
            <a:pPr>
              <a:spcAft>
                <a:spcPts val="800"/>
              </a:spcAft>
              <a:defRPr sz="1100">
                <a:solidFill>
                  <a:srgbClr val="646464"/>
                </a:solidFill>
              </a:defRPr>
            </a:pPr>
            <a:r>
              <a:t>📅 Published: Mon, 23 Jun 2025 16:18:17 GMT</a:t>
            </a:r>
            <a:br/>
            <a:r>
              <a:t>📰 Source: Investopedia</a:t>
            </a:r>
          </a:p>
          <a:p>
            <a:pPr>
              <a:defRPr sz="1000" i="1">
                <a:solidFill>
                  <a:srgbClr val="0064C8"/>
                </a:solidFill>
              </a:defRPr>
            </a:pPr>
            <a:r>
              <a:t>🔗 Read Full Article: https://news.google.com/rss/articles/CBMi2AFBVV95cUxOZDJKM0tXRUp6eHlkRENlM3FCSy1DNndKZ3Z4RUl0cUpCZGd6UFFxZGx2d05hRUJRODFVaDN2a0VQeFBqeUhiZmZIMlFybVFlb3lOUVd0cjhXcnJoWDBHNnZkaGpCM2hXMXZFa2ttUHEyb2VVZlhLY2l6bG5JNXcwOUdnMklENmgxTnR2elFNUDdMeTJocUY5dWxQbEpjYnQ1dkRYSUlDbU9WZFB1empGdVc0Y2ZBTVN2N194RzFqbmc3MUNvMTJBRlZRQzZwY0V2YkxackwwdDI?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37/47</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ESG and Sustainability • Article 38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Hims &amp; Hers stock plunges 30% as Novo Nordisk terminates Wegovy direct sales deal - Fierce Healthcare</a:t>
            </a:r>
          </a:p>
          <a:p>
            <a:pPr>
              <a:spcAft>
                <a:spcPts val="1000"/>
              </a:spcAft>
              <a:defRPr sz="1300">
                <a:solidFill>
                  <a:srgbClr val="3C3C3C"/>
                </a:solidFill>
              </a:defRPr>
            </a:pPr>
            <a:r>
              <a:t>📝 Summary:</a:t>
            </a:r>
            <a:br/>
            <a:r>
              <a:t>Hims &amp; Hers stock plunges 30% as Novo Nordisk terminates Wegovy direct sales deal. Fierce Healthcare reports Hims &amp; Hers shares fell 30% to $6.05. Fierder Healthcare is a leading provider of healthcare services.</a:t>
            </a:r>
          </a:p>
          <a:p>
            <a:pPr>
              <a:spcAft>
                <a:spcPts val="800"/>
              </a:spcAft>
              <a:defRPr sz="1100">
                <a:solidFill>
                  <a:srgbClr val="646464"/>
                </a:solidFill>
              </a:defRPr>
            </a:pPr>
            <a:r>
              <a:t>📅 Published: Mon, 23 Jun 2025 16:00:00 GMT</a:t>
            </a:r>
            <a:br/>
            <a:r>
              <a:t>📰 Source: Fierce Healthcare</a:t>
            </a:r>
          </a:p>
          <a:p>
            <a:pPr>
              <a:defRPr sz="1000" i="1">
                <a:solidFill>
                  <a:srgbClr val="0064C8"/>
                </a:solidFill>
              </a:defRPr>
            </a:pPr>
            <a:r>
              <a:t>🔗 Read Full Article: https://news.google.com/rss/articles/CBMivAFBVV95cUxPcGxlQ2gxaHZsZEJpbjdvUUUyamU0SC1JcU9OQWlmalQ5MmZDUnc4RGFSTF9xMXF1ZFJ2THBmTU9ESTNwcW0xRXN4RjhwRktTazkycDVYNlBwMGR6TUNtY2hOQVVjVUdvVWJfUV9aOTM4NFZLeHMtWXNCVkgzSEVwbmtvNDFYOVRURFU4ZEE5a2lTZjVlR3Z4UTRqV2tTVGNCd0RhOTV5c1BHM1lQOF9TU0FWbDgySHNEVW9PTA?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38/47</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ESG and Sustainability • Article 39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Stock Sinks as Latest Weight-Loss Drug Trial Disappoints - Investopedia</a:t>
            </a:r>
          </a:p>
          <a:p>
            <a:pPr>
              <a:spcAft>
                <a:spcPts val="1000"/>
              </a:spcAft>
              <a:defRPr sz="1300">
                <a:solidFill>
                  <a:srgbClr val="3C3C3C"/>
                </a:solidFill>
              </a:defRPr>
            </a:pPr>
            <a:r>
              <a:t>📝 Summary:</a:t>
            </a:r>
            <a:br/>
            <a:r>
              <a:t>Novo Nordisk Stock Sinks as Latest Weight-Loss Drug Trial Disappoints - Investopedia. Novo Nordisk stock down 2.7% on Monday morning after disappointing results from drug trial. The stock is down 1.8% on Tuesday morning after the results were announced.</a:t>
            </a:r>
          </a:p>
          <a:p>
            <a:pPr>
              <a:spcAft>
                <a:spcPts val="800"/>
              </a:spcAft>
              <a:defRPr sz="1100">
                <a:solidFill>
                  <a:srgbClr val="646464"/>
                </a:solidFill>
              </a:defRPr>
            </a:pPr>
            <a:r>
              <a:t>📅 Published: Mon, 23 Jun 2025 15:20:25 GMT</a:t>
            </a:r>
            <a:br/>
            <a:r>
              <a:t>📰 Source: Investopedia</a:t>
            </a:r>
          </a:p>
          <a:p>
            <a:pPr>
              <a:defRPr sz="1000" i="1">
                <a:solidFill>
                  <a:srgbClr val="0064C8"/>
                </a:solidFill>
              </a:defRPr>
            </a:pPr>
            <a:r>
              <a:t>🔗 Read Full Article: https://news.google.com/rss/articles/CBMiqwFBVV95cUxPVk1hMWhsNFpnVklwOHN4ZmFSZ0E4Z2ZIT0xZMzYxTkhtcmlDR2JGNnREaWN5M0pEemg2c1hyWFE1bDExWVZkR0VrNTNGZW9SS1QzelV3a2lFRFRLaGkzWkdjeFM0WG9mU1Z3V2UxTmpRUXM3V19VNUVnYThEYnBzVktMbkMxazQ3djNZQTgwaVhjdDIzSF91ZWVjOGZUNEl1cDZ1MnZ2dHJBdVU?oc=5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39/47</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40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ends deal with Hims due to compounding concerns with obesity drugs - STAT</a:t>
            </a:r>
          </a:p>
          <a:p>
            <a:pPr>
              <a:spcAft>
                <a:spcPts val="1000"/>
              </a:spcAft>
              <a:defRPr sz="1300">
                <a:solidFill>
                  <a:srgbClr val="3C3C3C"/>
                </a:solidFill>
              </a:defRPr>
            </a:pPr>
            <a:r>
              <a:t>📝 Summary:</a:t>
            </a:r>
            <a:br/>
            <a:r>
              <a:t>Novo Nordisk ends deal with Hims due to compounding concerns with obesity drugs. Novo Nordisk end deal due to 'compounding concerns' over obesity drugs, STAT reports. The company has been working on a new obesity drug for more than a decade.</a:t>
            </a:r>
          </a:p>
          <a:p>
            <a:pPr>
              <a:spcAft>
                <a:spcPts val="800"/>
              </a:spcAft>
              <a:defRPr sz="1100">
                <a:solidFill>
                  <a:srgbClr val="646464"/>
                </a:solidFill>
              </a:defRPr>
            </a:pPr>
            <a:r>
              <a:t>📅 Published: Mon, 23 Jun 2025 12:39:46 GMT</a:t>
            </a:r>
            <a:br/>
            <a:r>
              <a:t>📰 Source: STAT</a:t>
            </a:r>
          </a:p>
          <a:p>
            <a:pPr>
              <a:defRPr sz="1000" i="1">
                <a:solidFill>
                  <a:srgbClr val="0064C8"/>
                </a:solidFill>
              </a:defRPr>
            </a:pPr>
            <a:r>
              <a:t>🔗 Read Full Article: https://news.google.com/rss/articles/CBMiswFBVV95cUxNODU4STZFN2FULXZ6WUtDdjl2VnBCTzNlM09zVGF2cWMxUmhYRERFVkM4MFh0UmowMjYxVE1jdzlTR0xEbzJqWWw4Q1dOQk1VRlBrMUdibU9SQ1I2TlQ1X0NHWjFtTUppalpNSDVRbDRNY1pES3JfTS1FZ3JDSkc0TWR0REVZS1ZoQmRrWWtGWHZxTV9Rd3EzNlhDeGVkbWJuNU5MNDdfQ2VSc0N3dWVhTllmNA?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40/47</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41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ends deal with Hims &amp; Hers over sales of Wegovy copycats; HIMS drops 34% - CNBC</a:t>
            </a:r>
          </a:p>
          <a:p>
            <a:pPr>
              <a:spcAft>
                <a:spcPts val="1000"/>
              </a:spcAft>
              <a:defRPr sz="1300">
                <a:solidFill>
                  <a:srgbClr val="3C3C3C"/>
                </a:solidFill>
              </a:defRPr>
            </a:pPr>
            <a:r>
              <a:t>📝 Summary:</a:t>
            </a:r>
            <a:br/>
            <a:r>
              <a:t>Novo Nordisk ends deal with Hims &amp; Hers over sales of Wegovy copycats; HIMS drops 34% - CNBC. &lt;a href="https://news. google.</a:t>
            </a:r>
          </a:p>
          <a:p>
            <a:pPr>
              <a:spcAft>
                <a:spcPts val="800"/>
              </a:spcAft>
              <a:defRPr sz="1100">
                <a:solidFill>
                  <a:srgbClr val="646464"/>
                </a:solidFill>
              </a:defRPr>
            </a:pPr>
            <a:r>
              <a:t>📅 Published: Mon, 23 Jun 2025 12:20:56 GMT</a:t>
            </a:r>
            <a:br/>
            <a:r>
              <a:t>📰 Source: CNBC</a:t>
            </a:r>
          </a:p>
          <a:p>
            <a:pPr>
              <a:defRPr sz="1000" i="1">
                <a:solidFill>
                  <a:srgbClr val="0064C8"/>
                </a:solidFill>
              </a:defRPr>
            </a:pPr>
            <a:r>
              <a:t>🔗 Read Full Article: https://news.google.com/rss/articles/CBMiiAFBVV95cUxOaWFCelhkZHVwX1pvWUZ2bDMwR2o1UnRoc3FvUjRJcDVuR2VXT2V6UDVwcHJxcVRDbFJZRENSZHBTdm9DMjNCdV93enhBTDQ2LTJESHhScml1OFZRNW1SaXR5cXNqR3NKdEY1WDVaSEdJMDdjZE9qTmhmajFaZDE0SEk3RTdzRHl00gGOAUFVX3lxTE15SXRJT0sydmZvWmFZbElMU09EUTBoSS1nbWh1YkNlcVItOHByXzZTTENoZU8yLXZOa3VfejZQZ19hNmNSUEVHbUp1MElZckxyYllxVDNBb3FJVHFNeDV5V3FkV19hMTBZdmQ4YXZjc0JMUFNSbGNXbnpMdE1uc2x5TmEwUHlLRFVhMXZCMkE?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41/47</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42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terminates collaboration with Hims &amp; Hers Health, Inc. due to concerns about their illegal mass compounding and deceptive marketing - PR Newswire</a:t>
            </a:r>
          </a:p>
          <a:p>
            <a:pPr>
              <a:spcAft>
                <a:spcPts val="1000"/>
              </a:spcAft>
              <a:defRPr sz="1300">
                <a:solidFill>
                  <a:srgbClr val="3C3C3C"/>
                </a:solidFill>
              </a:defRPr>
            </a:pPr>
            <a:r>
              <a:t>📝 Summary:</a:t>
            </a:r>
            <a:br/>
            <a:r>
              <a:t>Novo Nordisk terminates collaboration with Hims &amp; Hers Health, Inc. due to concerns about their illegal mass compounding and deceptive marketing - PR Newswire. Novo Nordisk: We have made a decision to terminate our collaboration with Hers &amp; Hers.</a:t>
            </a:r>
          </a:p>
          <a:p>
            <a:pPr>
              <a:spcAft>
                <a:spcPts val="800"/>
              </a:spcAft>
              <a:defRPr sz="1100">
                <a:solidFill>
                  <a:srgbClr val="646464"/>
                </a:solidFill>
              </a:defRPr>
            </a:pPr>
            <a:r>
              <a:t>📅 Published: Mon, 23 Jun 2025 12:03:00 GMT</a:t>
            </a:r>
            <a:br/>
            <a:r>
              <a:t>📰 Source: PR Newswire</a:t>
            </a:r>
          </a:p>
          <a:p>
            <a:pPr>
              <a:defRPr sz="1000" i="1">
                <a:solidFill>
                  <a:srgbClr val="0064C8"/>
                </a:solidFill>
              </a:defRPr>
            </a:pPr>
            <a:r>
              <a:t>🔗 Read Full Article: https://news.google.com/rss/articles/CBMiowJBVV95cUxPdHBxRDBaMF9OWXdhVGJ0WnBtcDhqcmhOa3VrWUd2dlFNZGcwbzhaWW9WdWViSzZSbHhpUkNfWXI3MEFFVzJVOHpHejBmbmFzaEoxRVR6OVBrdEVpQ3Y1d0UtVEZVRTJ4RmlDNlNkQ2EzRXVwWmFrRVM3NDhJZnk2czc5QUlRR2NHOS1LTTZja251ZEZISGpCTUxxQkNFZUJlZmJVekFLM054SDc1UTBDSXVQMWRlaXZDdnZ6UUtjTXhlYlJueTd2TzNMUVI2UF9jU0x2clhXWS1zTllqakdEdU5uQWtSUlVlZFRlRGtpUUU4VldrZDNTZHlLaUF1eGZRV2tqcTlRVVhaMmdUYTVTMklvN0JFM0ZyODd1NDlrS29VMDg?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42/47</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ESG and Sustainability • Article 43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Nordisk’s New Obesity Drug Beats Wegovy Weight Loss in Early Trial - WSJ</a:t>
            </a:r>
          </a:p>
          <a:p>
            <a:pPr>
              <a:spcAft>
                <a:spcPts val="1000"/>
              </a:spcAft>
              <a:defRPr sz="1300">
                <a:solidFill>
                  <a:srgbClr val="3C3C3C"/>
                </a:solidFill>
              </a:defRPr>
            </a:pPr>
            <a:r>
              <a:t>📝 Summary:</a:t>
            </a:r>
            <a:br/>
            <a:r>
              <a:t>Novo Nordisk’s New Obesity Drug Beats Wegovy Weight Loss in Early Trial - WSJ. Novo Nordisk's new drug is called Novo-Novo, a combination of Novo-Nordisk and Nordic Pharmaceuticals. The drug is being trialled in the U.S.</a:t>
            </a:r>
          </a:p>
          <a:p>
            <a:pPr>
              <a:spcAft>
                <a:spcPts val="800"/>
              </a:spcAft>
              <a:defRPr sz="1100">
                <a:solidFill>
                  <a:srgbClr val="646464"/>
                </a:solidFill>
              </a:defRPr>
            </a:pPr>
            <a:r>
              <a:t>📅 Published: Mon, 23 Jun 2025 10:25:00 GMT</a:t>
            </a:r>
            <a:br/>
            <a:r>
              <a:t>📰 Source: WSJ</a:t>
            </a:r>
          </a:p>
          <a:p>
            <a:pPr>
              <a:defRPr sz="1000" i="1">
                <a:solidFill>
                  <a:srgbClr val="0064C8"/>
                </a:solidFill>
              </a:defRPr>
            </a:pPr>
            <a:r>
              <a:t>🔗 Read Full Article: https://news.google.com/rss/articles/CBMiuANBVV95cUxQOTJsYXNtMGw0REZwRHBzZFhQeVJVWTh2REw0VzNrSDRnTTYtcWp4TlJ1eGcwSmx0YURSNzQxRUFxMzFiaDdWM0R3eUlLRHhoRnNIeU5NSmstMVpxUGVuX3VZelI0R0gtQnZTVU1ESGEzUnJQUTB1N1VtbFF5QzREajE0VTJiOW45cXBYZXZjUWhRVGljcWMwVmt0WVBQSmpYWjJqd2xuZTZJblA0cXg0djdoT01QSlFZMmtFb3Q2R0ZNVHF6UVJ2RUdxSmhmRDd2UlYxYVYyVHFPMjBrVzJ6SXFNbzhXOWxnWjdvWVUzYkw2Q3NxZHVNZjJIQjh0dlR3cW5RWmtMcGZhajloOUhEa2VteXA4TE1LaXEyZkhyTE40U0kxcUxxQ3FFbGZIOTc0aUZ5NTZ2RFRqZzVZUV9MMXFFUlMyaU5wUUl2Mk9DWFpIdG5uX3Q5MDgzcTZxWVViTGZBbGxNODNVM1JrOGc1RnRUNG5yTlNLRVktREFsS0FqVjZXbHktSnU2Q2RscjVKYTRWWXoyNWgzLXBwaWw3RUZSQmItTzREc3dxRndUTkRGYi1RXy1xWQ?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43/47</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44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Obesity Shot Tied to Greater Weight Loss at Lower Doses - Bloomberg</a:t>
            </a:r>
          </a:p>
          <a:p>
            <a:pPr>
              <a:spcAft>
                <a:spcPts val="1000"/>
              </a:spcAft>
              <a:defRPr sz="1300">
                <a:solidFill>
                  <a:srgbClr val="3C3C3C"/>
                </a:solidFill>
              </a:defRPr>
            </a:pPr>
            <a:r>
              <a:t>📝 Summary:</a:t>
            </a:r>
            <a:br/>
            <a:r>
              <a:t>Novo Nordisk Obesity Shot Tied to Greater Weight Loss at Lower Doses. Novo Nordisk obesity shot tied to greater weight loss at lower dosages. Bloomberg.com: Obesity shot linked to greater Weight loss at higher doses.</a:t>
            </a:r>
          </a:p>
          <a:p>
            <a:pPr>
              <a:spcAft>
                <a:spcPts val="800"/>
              </a:spcAft>
              <a:defRPr sz="1100">
                <a:solidFill>
                  <a:srgbClr val="646464"/>
                </a:solidFill>
              </a:defRPr>
            </a:pPr>
            <a:r>
              <a:t>📅 Published: Mon, 23 Jun 2025 07:22:18 GMT</a:t>
            </a:r>
            <a:br/>
            <a:r>
              <a:t>📰 Source: Bloomberg</a:t>
            </a:r>
          </a:p>
          <a:p>
            <a:pPr>
              <a:defRPr sz="1000" i="1">
                <a:solidFill>
                  <a:srgbClr val="0064C8"/>
                </a:solidFill>
              </a:defRPr>
            </a:pPr>
            <a:r>
              <a:t>🔗 Read Full Article: https://news.google.com/rss/articles/CBMiwAFBVV95cUxPYVg2YTAyd3BBSmVXNGw3VFB5VUxzME9TejZlTWdDeHNiQjJCNG5KYk40YmFqZkhWY0lUaDgyWC1TTFRTVUJ5T0dCaGVweEVTZ0NydnZXNklyUUFsSDRycXY4cWk5VUNhaElMaFhMZXZSSFgzVE5wemlLNkRxcVlHUFdwdG5LSGVsTG1UN1VvUmUzWlhuM012c2tUQng2NUtnbnpPMkNNc0JaSlVpLTEtZ0pQd21WbzlCcGFkaGV5eFc?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44/47</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45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Nordisk's experimental drug results in up to 24% weight loss - Reuters</a:t>
            </a:r>
          </a:p>
          <a:p>
            <a:pPr>
              <a:spcAft>
                <a:spcPts val="1000"/>
              </a:spcAft>
              <a:defRPr sz="1300">
                <a:solidFill>
                  <a:srgbClr val="3C3C3C"/>
                </a:solidFill>
              </a:defRPr>
            </a:pPr>
            <a:r>
              <a:t>📝 Summary:</a:t>
            </a:r>
            <a:br/>
            <a:r>
              <a:t>Novo Nordisk's experimental drug results in up to 24% weight loss - Reuters. Novo Nordisk’s experimental drug Results in Up To 24% Weight Loss - Reuters, according to a new report. The drug is being trialled in the U.S.</a:t>
            </a:r>
          </a:p>
          <a:p>
            <a:pPr>
              <a:spcAft>
                <a:spcPts val="800"/>
              </a:spcAft>
              <a:defRPr sz="1100">
                <a:solidFill>
                  <a:srgbClr val="646464"/>
                </a:solidFill>
              </a:defRPr>
            </a:pPr>
            <a:r>
              <a:t>📅 Published: Fri, 20 Jun 2025 23:35:34 GMT</a:t>
            </a:r>
            <a:br/>
            <a:r>
              <a:t>📰 Source: Reuters</a:t>
            </a:r>
          </a:p>
          <a:p>
            <a:pPr>
              <a:defRPr sz="1000" i="1">
                <a:solidFill>
                  <a:srgbClr val="0064C8"/>
                </a:solidFill>
              </a:defRPr>
            </a:pPr>
            <a:r>
              <a:t>🔗 Read Full Article: https://news.google.com/rss/articles/CBMiyAFBVV95cUxNVG05VnJxTUFUSXdUQkc4eElHSUxTVnZyc3RwNXI5VmNQejhOWmdycFI4V2pxV1k2S05YbmFuenJXYmVqaWN4eUNfbWZRWlUtcTFSdmlaWDdsM1lmb2FBUnhSb2xrdWpoVTVqZDE1WlMzMU55SU40eE9MSkRETEFLUlVfblI1WE94NU8wNDdQeC1kckdIZGotVWh6SGlpVEJpUmJEckh4aXQ3RDZ3T0RFekkwX0xEZzBBMUhPeWMzaFczWGxpOVhONw?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45/47</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Why Shares in Novo Nordisk Lost Weight Today - The Motley Fool</a:t>
            </a:r>
          </a:p>
          <a:p>
            <a:pPr>
              <a:spcAft>
                <a:spcPts val="1000"/>
              </a:spcAft>
              <a:defRPr sz="1300">
                <a:solidFill>
                  <a:srgbClr val="3C3C3C"/>
                </a:solidFill>
              </a:defRPr>
            </a:pPr>
            <a:r>
              <a:t>📝 Summary:</a:t>
            </a:r>
            <a:br/>
            <a:r>
              <a:t>Why Shares in Novo Nordisk Lost Weight Today - The Motley Fool. Why Shares in Nordisk lost weight today? Read this article and decide for yourself. Share this article with the Daily Discussion below and share it with your friends on Facebook and Twitter.</a:t>
            </a:r>
          </a:p>
          <a:p>
            <a:pPr>
              <a:spcAft>
                <a:spcPts val="800"/>
              </a:spcAft>
              <a:defRPr sz="1100">
                <a:solidFill>
                  <a:srgbClr val="646464"/>
                </a:solidFill>
              </a:defRPr>
            </a:pPr>
            <a:r>
              <a:t>📅 Published: Wed, 25 Jun 2025 19:09:16 GMT</a:t>
            </a:r>
            <a:br/>
            <a:r>
              <a:t>📰 Source: The Motley Fool</a:t>
            </a:r>
          </a:p>
          <a:p>
            <a:pPr>
              <a:defRPr sz="1000" i="1">
                <a:solidFill>
                  <a:srgbClr val="0064C8"/>
                </a:solidFill>
              </a:defRPr>
            </a:pPr>
            <a:r>
              <a:t>🔗 Read Full Article: https://news.google.com/rss/articles/CBMikAFBVV95cUxOVmtWQlgyakY3ZUxHWjdSRE9ZYnUyamo1N1dEMk5LdlFXVDY5R05JSlkxUTl3NVdVSllMSzEzWnZudS1jOWFsaHZUWk9hQkw2c3IwcnhVQVdTczlTcm41V3J6V0xCVm1NNFc4S2J1OHFGc2Znc1NfWkRSTFBuRTZyeUJYRzhMbExQUlJVRUIzY08?oc=5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1/47</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46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New Novo Nordisk drug could beat market leaders for weight loss, early results show - Financial Times</a:t>
            </a:r>
          </a:p>
          <a:p>
            <a:pPr>
              <a:spcAft>
                <a:spcPts val="1000"/>
              </a:spcAft>
              <a:defRPr sz="1300">
                <a:solidFill>
                  <a:srgbClr val="3C3C3C"/>
                </a:solidFill>
              </a:defRPr>
            </a:pPr>
            <a:r>
              <a:t>📝 Summary:</a:t>
            </a:r>
            <a:br/>
            <a:r>
              <a:t>New Novo Nordisk drug could beat market leaders for weight loss, early results show - Financial Times. New drug could be available in the U.S. by the end of the year. It is expected to cost about $1,000 per patient.</a:t>
            </a:r>
          </a:p>
          <a:p>
            <a:pPr>
              <a:spcAft>
                <a:spcPts val="800"/>
              </a:spcAft>
              <a:defRPr sz="1100">
                <a:solidFill>
                  <a:srgbClr val="646464"/>
                </a:solidFill>
              </a:defRPr>
            </a:pPr>
            <a:r>
              <a:t>📅 Published: Fri, 20 Jun 2025 23:30:02 GMT</a:t>
            </a:r>
            <a:br/>
            <a:r>
              <a:t>📰 Source: Financial Times</a:t>
            </a:r>
          </a:p>
          <a:p>
            <a:pPr>
              <a:defRPr sz="1000" i="1">
                <a:solidFill>
                  <a:srgbClr val="0064C8"/>
                </a:solidFill>
              </a:defRPr>
            </a:pPr>
            <a:r>
              <a:t>🔗 Read Full Article: https://news.google.com/rss/articles/CBMicEFVX3lxTE9JdDF3aVFsUkNic09pNmxGdGlWZXpoTk9Cdzd0Z2cwbjVpZmpsZTd3dUxmNkxCclJNVWtxSFNlYjg4RHBBQkNEQnZSaEdmOFI3WXhSeGRCeDdOa3g3dnZfcVJKMGsxR3J6bkx0ZWxPUlQ?oc=5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46/47</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47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advances early-stage obesity medication, amycretin, to phase 3 clinical development based on early-phase clinical trial results in people with obesity or excess weight, published in The Lancet - PR Newswire</a:t>
            </a:r>
          </a:p>
          <a:p>
            <a:pPr>
              <a:spcAft>
                <a:spcPts val="1000"/>
              </a:spcAft>
              <a:defRPr sz="1300">
                <a:solidFill>
                  <a:srgbClr val="3C3C3C"/>
                </a:solidFill>
              </a:defRPr>
            </a:pPr>
            <a:r>
              <a:t>📝 Summary:</a:t>
            </a:r>
            <a:br/>
            <a:r>
              <a:t>&lt;a href="https://news.google.com/rss/articles/CBMi9AJBVV95cUxNbnE2Tmw0TEFRU1RRYU5XRzBfNllhbUwtUUtJb3FyWExJM3hib2l0Y1E0QzN2Q0ZjWi1UVWNGMVBzbEc2am9pQkpCdEYxQnR6cHdOQkF1dm5aR0lZSmRYWk92T3Z0TzJHTnFPcFhPSG1xekhHUmRhX29BME83eDZQTmp3Y3dFZnhobzJFdG9JS0p2anlENVJEanNGM1hBZ0FmOGZqTG9UWm16eUdVUkRWeHIzZFo5UXRnUVdKTFdvNnY0S1dUN2lYbHlBWlRIc3hqOHVxcktBbjF3Z2h6dXNhQWIySHByYlA2WEtabml4M00zT1Z5RGZIbUg2WnBYMUNEX0c0WmVBUlVCcWpvb1RudVVsaDFvNUpzbFRvWGNhY05RLVFsdDlNVnF5R1d4UVhBd3R4YlhwNWJpQnhFN0I0QjMwaXVSTjh5TUJmenhDdkdVak54bE1CWXlRY05VUXRDaWZyYlFtaTdtdktDWWdLN2U3RlU?oc=5" target="_blank"&gt;Novo Nordisk advances early-stage obesity medication, amycretin, to phase 3 clinical development based on early-phase clinical trial results in people with obesity or excess weight, published in The Lancet&lt;/a&gt;&amp;nbsp;&amp;nbsp;&lt;font color="#6f6f6f"&gt;PR Newswire&lt;/font&gt;</a:t>
            </a:r>
          </a:p>
          <a:p>
            <a:pPr>
              <a:spcAft>
                <a:spcPts val="800"/>
              </a:spcAft>
              <a:defRPr sz="1100">
                <a:solidFill>
                  <a:srgbClr val="646464"/>
                </a:solidFill>
              </a:defRPr>
            </a:pPr>
            <a:r>
              <a:t>📅 Published: Fri, 20 Jun 2025 23:30:00 GMT</a:t>
            </a:r>
            <a:br/>
            <a:r>
              <a:t>📰 Source: PR Newswire</a:t>
            </a:r>
          </a:p>
          <a:p>
            <a:pPr>
              <a:defRPr sz="1000" i="1">
                <a:solidFill>
                  <a:srgbClr val="0064C8"/>
                </a:solidFill>
              </a:defRPr>
            </a:pPr>
            <a:r>
              <a:t>🔗 Read Full Article: https://news.google.com/rss/articles/CBMi9AJBVV95cUxNbnE2Tmw0TEFRU1RRYU5XRzBfNllhbUwtUUtJb3FyWExJM3hib2l0Y1E0QzN2Q0ZjWi1UVWNGMVBzbEc2am9pQkpCdEYxQnR6cHdOQkF1dm5aR0lZSmRYWk92T3Z0TzJHTnFPcFhPSG1xekhHUmRhX29BME83eDZQTmp3Y3dFZnhobzJFdG9JS0p2anlENVJEanNGM1hBZ0FmOGZqTG9UWm16eUdVUkRWeHIzZFo5UXRnUVdKTFdvNnY0S1dUN2lYbHlBWlRIc3hqOHVxcktBbjF3Z2h6dXNhQWIySHByYlA2WEtabml4M00zT1Z5RGZIbUg2WnBYMUNEX0c0WmVBUlVCcWpvb1RudVVsaDFvNUpzbFRvWGNhY05RLVFsdDlNVnF5R1d4UVhBd3R4YlhwNWJpQnhFN0I0QjMwaXVSTjh5TUJmenhDdkdVak54bE1CWXlRY05VUXRDaWZyYlFtaTdtdktDWWdLN2U3RlU?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47/47</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bg>
      <p:bgPr>
        <a:solidFill>
          <a:srgbClr val="FFFAF0"/>
        </a:solidFill>
        <a:effectLst/>
      </p:bgPr>
    </p:bg>
    <p:spTree>
      <p:nvGrpSpPr>
        <p:cNvPr id="1" name=""/>
        <p:cNvGrpSpPr/>
        <p:nvPr/>
      </p:nvGrpSpPr>
      <p:grpSpPr/>
      <p:sp>
        <p:nvSpPr>
          <p:cNvPr id="5" name="Rectangle 4"/>
          <p:cNvSpPr/>
          <p:nvPr/>
        </p:nvSpPr>
        <p:spPr>
          <a:xfrm>
            <a:off x="182880" y="914400"/>
            <a:ext cx="8778240" cy="4572000"/>
          </a:xfrm>
          <a:prstGeom prst="rect">
            <a:avLst/>
          </a:prstGeom>
          <a:noFill/>
          <a:ln w="25400">
            <a:solidFill>
              <a:srgbClr val="4682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extBox 1"/>
          <p:cNvSpPr txBox="1"/>
          <p:nvPr/>
        </p:nvSpPr>
        <p:spPr>
          <a:xfrm>
            <a:off x="457200" y="182880"/>
            <a:ext cx="8229600" cy="731520"/>
          </a:xfrm>
          <a:prstGeom prst="rect">
            <a:avLst/>
          </a:prstGeom>
          <a:noFill/>
        </p:spPr>
        <p:txBody>
          <a:bodyPr wrap="none">
            <a:spAutoFit/>
          </a:bodyPr>
          <a:lstStyle/>
          <a:p>
            <a:pPr algn="ctr">
              <a:defRPr sz="2400" b="1">
                <a:solidFill>
                  <a:srgbClr val="191970"/>
                </a:solidFill>
              </a:defRPr>
            </a:pPr>
            <a:r>
              <a:t>🎯 Strategic Media Analysis: Novo Nordisk</a:t>
            </a:r>
          </a:p>
        </p:txBody>
      </p:sp>
      <p:sp>
        <p:nvSpPr>
          <p:cNvPr id="3" name="TextBox 2"/>
          <p:cNvSpPr txBox="1"/>
          <p:nvPr/>
        </p:nvSpPr>
        <p:spPr>
          <a:xfrm>
            <a:off x="640080" y="1097280"/>
            <a:ext cx="7863840" cy="1920240"/>
          </a:xfrm>
          <a:prstGeom prst="rect">
            <a:avLst/>
          </a:prstGeom>
          <a:noFill/>
        </p:spPr>
        <p:txBody>
          <a:bodyPr wrap="none" lIns="182880" tIns="91440">
            <a:spAutoFit/>
          </a:bodyPr>
          <a:lstStyle/>
          <a:p>
            <a:pPr>
              <a:spcAft>
                <a:spcPts val="1200"/>
              </a:spcAft>
              <a:defRPr sz="1600" b="1">
                <a:solidFill>
                  <a:srgbClr val="DC143C"/>
                </a:solidFill>
              </a:defRPr>
            </a:pPr>
            <a:r>
              <a:t>📊 KEY INSIGHTS</a:t>
            </a:r>
          </a:p>
          <a:p>
            <a:pPr>
              <a:lnSpc>
                <a:spcPct val="120000"/>
              </a:lnSpc>
              <a:spcAft>
                <a:spcPts val="800"/>
              </a:spcAft>
              <a:defRPr sz="1100">
                <a:solidFill>
                  <a:srgbClr val="282828"/>
                </a:solidFill>
              </a:defRPr>
            </a:pPr>
            <a:r>
              <a:t>📊 Moderate Media Coverage: 47 articles suggest steady but focused media attention</a:t>
            </a:r>
          </a:p>
          <a:p>
            <a:pPr>
              <a:lnSpc>
                <a:spcPct val="120000"/>
              </a:lnSpc>
              <a:spcAft>
                <a:spcPts val="800"/>
              </a:spcAft>
              <a:defRPr sz="1100">
                <a:solidFill>
                  <a:srgbClr val="282828"/>
                </a:solidFill>
              </a:defRPr>
            </a:pPr>
            <a:r>
              <a:t>🌐 Excellent Source Diversification: Coverage spans 30 different publications, ensuring broad reach</a:t>
            </a:r>
          </a:p>
          <a:p>
            <a:pPr>
              <a:lnSpc>
                <a:spcPct val="120000"/>
              </a:lnSpc>
              <a:spcAft>
                <a:spcPts val="800"/>
              </a:spcAft>
              <a:defRPr sz="1100">
                <a:solidFill>
                  <a:srgbClr val="282828"/>
                </a:solidFill>
              </a:defRPr>
            </a:pPr>
            <a:r>
              <a:t>⚠️ Mixed Sentiment Indicators: Opportunity to enhance positive narrative in media coverage</a:t>
            </a:r>
          </a:p>
          <a:p>
            <a:pPr>
              <a:lnSpc>
                <a:spcPct val="120000"/>
              </a:lnSpc>
              <a:spcAft>
                <a:spcPts val="800"/>
              </a:spcAft>
              <a:defRPr sz="1100">
                <a:solidFill>
                  <a:srgbClr val="282828"/>
                </a:solidFill>
              </a:defRPr>
            </a:pPr>
            <a:r>
              <a:t>🔍 Key Coverage Themes: partnership (15), deal (9), finance (4) - indicating primary areas of market focus</a:t>
            </a:r>
          </a:p>
          <a:p>
            <a:pPr>
              <a:lnSpc>
                <a:spcPct val="120000"/>
              </a:lnSpc>
              <a:spcAft>
                <a:spcPts val="800"/>
              </a:spcAft>
              <a:defRPr sz="1100">
                <a:solidFill>
                  <a:srgbClr val="282828"/>
                </a:solidFill>
              </a:defRPr>
            </a:pPr>
            <a:r>
              <a:t>⏱️ Regular Coverage: 6 months of coverage indicates ongoing market relevance</a:t>
            </a:r>
          </a:p>
        </p:txBody>
      </p:sp>
      <p:sp>
        <p:nvSpPr>
          <p:cNvPr id="4" name="TextBox 3"/>
          <p:cNvSpPr txBox="1"/>
          <p:nvPr/>
        </p:nvSpPr>
        <p:spPr>
          <a:xfrm>
            <a:off x="640080" y="3154680"/>
            <a:ext cx="7863840" cy="1920240"/>
          </a:xfrm>
          <a:prstGeom prst="rect">
            <a:avLst/>
          </a:prstGeom>
          <a:noFill/>
        </p:spPr>
        <p:txBody>
          <a:bodyPr wrap="none" rIns="182880" tIns="91440">
            <a:spAutoFit/>
          </a:bodyPr>
          <a:lstStyle/>
          <a:p>
            <a:pPr>
              <a:spcAft>
                <a:spcPts val="1200"/>
              </a:spcAft>
              <a:defRPr sz="1600" b="1">
                <a:solidFill>
                  <a:srgbClr val="DC143C"/>
                </a:solidFill>
              </a:defRPr>
            </a:pPr>
            <a:r>
              <a:t>📈 Strategic Recommendations:</a:t>
            </a:r>
          </a:p>
          <a:p>
            <a:pPr>
              <a:lnSpc>
                <a:spcPct val="120000"/>
              </a:lnSpc>
              <a:spcAft>
                <a:spcPts val="800"/>
              </a:spcAft>
              <a:defRPr sz="1100">
                <a:solidFill>
                  <a:srgbClr val="282828"/>
                </a:solidFill>
              </a:defRPr>
            </a:pPr>
            <a:r>
              <a:t>• Develop proactive media strategy to enhance positive narrative and thought leadership</a:t>
            </a:r>
          </a:p>
          <a:p>
            <a:pPr>
              <a:lnSpc>
                <a:spcPct val="120000"/>
              </a:lnSpc>
              <a:spcAft>
                <a:spcPts val="800"/>
              </a:spcAft>
              <a:defRPr sz="1100">
                <a:solidFill>
                  <a:srgbClr val="282828"/>
                </a:solidFill>
              </a:defRPr>
            </a:pPr>
            <a:r>
              <a:t>• Increase coverage of innovative practices and technological advancements</a:t>
            </a:r>
          </a:p>
          <a:p>
            <a:pPr>
              <a:lnSpc>
                <a:spcPct val="120000"/>
              </a:lnSpc>
              <a:spcAft>
                <a:spcPts val="800"/>
              </a:spcAft>
              <a:defRPr sz="1100">
                <a:solidFill>
                  <a:srgbClr val="282828"/>
                </a:solidFill>
              </a:defRPr>
            </a:pPr>
            <a:r>
              <a:t>• Leverage high-performing content themes for future PR initiatives</a:t>
            </a:r>
          </a:p>
          <a:p>
            <a:pPr>
              <a:lnSpc>
                <a:spcPct val="120000"/>
              </a:lnSpc>
              <a:spcAft>
                <a:spcPts val="800"/>
              </a:spcAft>
              <a:defRPr sz="1100">
                <a:solidFill>
                  <a:srgbClr val="282828"/>
                </a:solidFill>
              </a:defRPr>
            </a:pPr>
            <a:r>
              <a:t>• Monitor competitor coverage patterns to identify market positioning opportunities</a:t>
            </a:r>
          </a:p>
          <a:p>
            <a:pPr>
              <a:lnSpc>
                <a:spcPct val="120000"/>
              </a:lnSpc>
              <a:spcAft>
                <a:spcPts val="800"/>
              </a:spcAft>
              <a:defRPr sz="1100">
                <a:solidFill>
                  <a:srgbClr val="282828"/>
                </a:solidFill>
              </a:defRPr>
            </a:pPr>
            <a:r>
              <a:t>• Establish regular media cadence for consistent visibility and relationship building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General Mills earnings, Novo Nordisk stock slips, Micron results - Yahoo Finance</a:t>
            </a:r>
          </a:p>
          <a:p>
            <a:pPr>
              <a:spcAft>
                <a:spcPts val="1000"/>
              </a:spcAft>
              <a:defRPr sz="1300">
                <a:solidFill>
                  <a:srgbClr val="3C3C3C"/>
                </a:solidFill>
              </a:defRPr>
            </a:pPr>
            <a:r>
              <a:t>📝 Summary:</a:t>
            </a:r>
            <a:br/>
            <a:r>
              <a:t>General Mills earnings, Novo Nordisk stock slips, Micron results - Yahoo Finance. General Mills Earnings, Nova Nordisk Stock slips, and Micron Results. Yahoo Finance: General Mills earnings. Novo-Nordisk Stock Slips. Micron Stock Slides.</a:t>
            </a:r>
          </a:p>
          <a:p>
            <a:pPr>
              <a:spcAft>
                <a:spcPts val="800"/>
              </a:spcAft>
              <a:defRPr sz="1100">
                <a:solidFill>
                  <a:srgbClr val="646464"/>
                </a:solidFill>
              </a:defRPr>
            </a:pPr>
            <a:r>
              <a:t>📅 Published: Wed, 25 Jun 2025 18:20:02 GMT</a:t>
            </a:r>
            <a:br/>
            <a:r>
              <a:t>📰 Source: Yahoo Finance</a:t>
            </a:r>
          </a:p>
          <a:p>
            <a:pPr>
              <a:defRPr sz="1000" i="1">
                <a:solidFill>
                  <a:srgbClr val="0064C8"/>
                </a:solidFill>
              </a:defRPr>
            </a:pPr>
            <a:r>
              <a:t>🔗 Read Full Article: https://news.google.com/rss/articles/CBMiigFBVV95cUxPQnNlb25VVmVsM09Tc0IxNjd4WnJ2Y1ZzVHEwZ1RJczRNOURBQzlWUl9RVXRPbXdkSUhNMGlzNURwYnBYTENTYk5odVYtck1CMXFWYWEtZG9Bckh6ajN0bXJrTlpQUTUxazEyYk9iY2VoTklHV2p5aVNkR1pNN1NyUEVSeG5OVTIwWHc?oc=5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2/47</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3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“It definitely came as a surprise”: How the Novo Nordisk-Hims &amp; Hers partnership epically flopped in just two months - Sherwood News</a:t>
            </a:r>
          </a:p>
          <a:p>
            <a:pPr>
              <a:spcAft>
                <a:spcPts val="1000"/>
              </a:spcAft>
              <a:defRPr sz="1300">
                <a:solidFill>
                  <a:srgbClr val="3C3C3C"/>
                </a:solidFill>
              </a:defRPr>
            </a:pPr>
            <a:r>
              <a:t>📝 Summary:</a:t>
            </a:r>
            <a:br/>
            <a:r>
              <a:t>“It definitely came as a surprise”: How the Novo Nordisk-Hims &amp; Hers partnership epically flopped in just two months - Sherwood News. &lt;a href="https://news. google.</a:t>
            </a:r>
          </a:p>
          <a:p>
            <a:pPr>
              <a:spcAft>
                <a:spcPts val="800"/>
              </a:spcAft>
              <a:defRPr sz="1100">
                <a:solidFill>
                  <a:srgbClr val="646464"/>
                </a:solidFill>
              </a:defRPr>
            </a:pPr>
            <a:r>
              <a:t>📅 Published: Wed, 25 Jun 2025 18:19:15 GMT</a:t>
            </a:r>
            <a:br/>
            <a:r>
              <a:t>📰 Source: Sherwood News</a:t>
            </a:r>
          </a:p>
          <a:p>
            <a:pPr>
              <a:defRPr sz="1000" i="1">
                <a:solidFill>
                  <a:srgbClr val="0064C8"/>
                </a:solidFill>
              </a:defRPr>
            </a:pPr>
            <a:r>
              <a:t>🔗 Read Full Article: https://news.google.com/rss/articles/CBMipAFBVV95cUxPaEljTTUzTjUyNXF6cG5kZE9UOWY2Qk04aG5hc09kaHJSUk14TDRaNHQwT2dPbUh5QkxId3l6NVRwTjJUVDI4Yjc1WXhjMmhhWFFFWjNvWjY5TTFrM2xnQTM3MURvTWRqTXU4RjdvbkZSRlE2MDBtaHpFMWxzMXhNdGZOOXB6cW11b3lfQi0zMUIxdzNoaG4td3hUOHFRNUpLckF5ZQ?oc=5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3/47</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4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Hims &amp; Hers Health, Inc. (HIMS) Shares Crash After Novo Nordisk Cancels Partnership Over "Deceptive" Marketing of Wegovy, Faces Investor Scrutiny- Hagens Berman - PR Newswire</a:t>
            </a:r>
          </a:p>
          <a:p>
            <a:pPr>
              <a:spcAft>
                <a:spcPts val="1000"/>
              </a:spcAft>
              <a:defRPr sz="1300">
                <a:solidFill>
                  <a:srgbClr val="3C3C3C"/>
                </a:solidFill>
              </a:defRPr>
            </a:pPr>
            <a:r>
              <a:t>📝 Summary:</a:t>
            </a:r>
            <a:br/>
            <a:r>
              <a:t>Hims &amp; Hers Health, Inc. (HIMS) Shares Crash After Novo Nordisk Cancels Partnership Over "Deceptive" Marketing of Wegovy, Faces Investor Scrutiny- Hagens Berman - PR Newswire. &lt;a href="https://news.</a:t>
            </a:r>
          </a:p>
          <a:p>
            <a:pPr>
              <a:spcAft>
                <a:spcPts val="800"/>
              </a:spcAft>
              <a:defRPr sz="1100">
                <a:solidFill>
                  <a:srgbClr val="646464"/>
                </a:solidFill>
              </a:defRPr>
            </a:pPr>
            <a:r>
              <a:t>📅 Published: Wed, 25 Jun 2025 18:08:00 GMT</a:t>
            </a:r>
            <a:br/>
            <a:r>
              <a:t>📰 Source: PR Newswire</a:t>
            </a:r>
          </a:p>
          <a:p>
            <a:pPr>
              <a:defRPr sz="1000" i="1">
                <a:solidFill>
                  <a:srgbClr val="0064C8"/>
                </a:solidFill>
              </a:defRPr>
            </a:pPr>
            <a:r>
              <a:t>🔗 Read Full Article: https://news.google.com/rss/articles/CBMisAJBVV95cUxQcVdpS2RSaUlyRjJjSzExN0h6TlpJXzlLRTl5MlI4TXJoSklJbGVFWVpaNkJWaEszNm9RVXlBS1ZjQ19IUm51c3JTNGRmNVBwN0NvZ2xtNDVlWU4xY3ZZbG9MQkc1V3Y0S1JMdy1zZHgwUEN0cDJacmZCVkIzdWs0dWlVZ0hfdDhQYkhDYzE4dDdQUXNjVXM0V0RmWnlBaDdlSVRiY01OamJ0U2hiQzRCTEw4cEppeFRzSGk1cUpHbmhLQUJ5UFN2S0psamRhSkUzdk10d0lxUDkyNmU0ak8tWnBmWG5lZGpnNV9WOUFKaWdUN19hRWx6MUYxdVp0TURlUmpUNEd2MzhLNkh0MWV2TGZuQzRrMWFNRlI1WHp3TUYzTmREQjI3U2luRUJndFRr?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4/47</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5 of 47</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Hims &amp; Hers CEO hits Novo Nordisk after breakup over knockoff Wegovy - Quartz</a:t>
            </a:r>
          </a:p>
          <a:p>
            <a:pPr>
              <a:spcAft>
                <a:spcPts val="1000"/>
              </a:spcAft>
              <a:defRPr sz="1300">
                <a:solidFill>
                  <a:srgbClr val="3C3C3C"/>
                </a:solidFill>
              </a:defRPr>
            </a:pPr>
            <a:r>
              <a:t>📝 Summary:</a:t>
            </a:r>
            <a:br/>
            <a:r>
              <a:t>Hims &amp; Hers CEO hits Novo Nordisk after breakup over knockoff Wegovy - Quartz. Hims &amp; Hers boss says he is 'disappointed' by the company's decision to pull out of the joint venture with Novo.</a:t>
            </a:r>
          </a:p>
          <a:p>
            <a:pPr>
              <a:spcAft>
                <a:spcPts val="800"/>
              </a:spcAft>
              <a:defRPr sz="1100">
                <a:solidFill>
                  <a:srgbClr val="646464"/>
                </a:solidFill>
              </a:defRPr>
            </a:pPr>
            <a:r>
              <a:t>📅 Published: Wed, 25 Jun 2025 13:54:36 GMT</a:t>
            </a:r>
            <a:br/>
            <a:r>
              <a:t>📰 Source: Quartz</a:t>
            </a:r>
          </a:p>
          <a:p>
            <a:pPr>
              <a:defRPr sz="1000" i="1">
                <a:solidFill>
                  <a:srgbClr val="0064C8"/>
                </a:solidFill>
              </a:defRPr>
            </a:pPr>
            <a:r>
              <a:t>🔗 Read Full Article: https://news.google.com/rss/articles/CBMib0FVX3lxTE1UakFnT21oRmdQd0JySVM1dGlVV2VsWlN6MVo2cUFyVTJDQm80em1NdE9lbU56M21vZm00cmN0OEFPLVdMclAwUnQ3VnFlZHl4WGI0QlEwQXU3ektldExJWVowdFo1NkZ4eElIR2ZkQQ?oc=5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5/47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