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Weekly Market Insights</a:t>
            </a:r>
          </a:p>
        </p:txBody>
      </p:sp>
      <p:sp>
        <p:nvSpPr>
          <p:cNvPr id="3" name="Subtitle 2"/>
          <p:cNvSpPr>
            <a:spLocks noGrp="1"/>
          </p:cNvSpPr>
          <p:nvPr>
            <p:ph type="subTitle" idx="1"/>
          </p:nvPr>
        </p:nvSpPr>
        <p:spPr/>
        <p:txBody>
          <a:bodyPr/>
          <a:lstStyle/>
          <a:p>
            <a:pPr>
              <a:defRPr sz="1800"/>
            </a:pPr>
            <a:r>
              <a:t>📰 Generated on June 30, 2025</a:t>
            </a:r>
          </a:p>
        </p:txBody>
      </p:sp>
      <p:sp>
        <p:nvSpPr>
          <p:cNvPr id="4" name="TextBox 3"/>
          <p:cNvSpPr txBox="1"/>
          <p:nvPr/>
        </p:nvSpPr>
        <p:spPr>
          <a:xfrm>
            <a:off x="914400" y="2743200"/>
            <a:ext cx="10332720" cy="1828800"/>
          </a:xfrm>
          <a:prstGeom prst="rect">
            <a:avLst/>
          </a:prstGeom>
          <a:noFill/>
        </p:spPr>
        <p:txBody>
          <a:bodyPr wrap="none">
            <a:spAutoFit/>
          </a:bodyPr>
          <a:lstStyle/>
          <a:p/>
          <a:p>
            <a:pPr>
              <a:defRPr sz="1400" b="1"/>
            </a:pPr>
            <a:r>
              <a:t>Covering Sectors:</a:t>
            </a:r>
          </a:p>
          <a:p>
            <a:pPr>
              <a:spcAft>
                <a:spcPts val="1200"/>
              </a:spcAft>
              <a:defRPr sz="1600"/>
            </a:pPr>
            <a:r>
              <a:t>🔌 Semiconductors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Huawei’s latest notebook shows China is still generations behind in chipmaking</a:t>
            </a:r>
          </a:p>
        </p:txBody>
      </p:sp>
      <p:sp>
        <p:nvSpPr>
          <p:cNvPr id="3" name="Content Placeholder 2"/>
          <p:cNvSpPr>
            <a:spLocks noGrp="1"/>
          </p:cNvSpPr>
          <p:nvPr>
            <p:ph idx="1"/>
          </p:nvPr>
        </p:nvSpPr>
        <p:spPr/>
        <p:txBody>
          <a:bodyPr/>
          <a:lstStyle/>
          <a:p>
            <a:r>
              <a:t>Source: Theregister.com</a:t>
            </a:r>
          </a:p>
          <a:p>
            <a:r>
              <a:t>                    Published: June 23, 2025</a:t>
            </a:r>
          </a:p>
          <a:p>
            <a:r>
              <a:t>                    </a:t>
            </a:r>
          </a:p>
          <a:p>
            <a:r>
              <a:t>                    Kirin X90 SoC made on two-year-old 7nm N+2 process</a:t>
            </a:r>
          </a:p>
          <a:p>
            <a:r>
              <a:t>Despite concerted efforts by the Chinese to bolster domestic semiconductor production in defiance of US trade policy, new evidence uncovered by Canadian research outlet TechInsights suggests SMIC, the Middle …</a:t>
            </a:r>
          </a:p>
          <a:p>
            <a:r>
              <a:t>                    </a:t>
            </a:r>
          </a:p>
          <a:p>
            <a:r>
              <a:t>                    Despite concerted efforts by the Chinese to bolster domestic semiconductor production in defiance of US trade policy, new evidence uncovered by Canadian research outlet TechInsights suggests SMIC, th… [+4375 chars]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Chinese graduates seeking semiconductor jobs targeted by scams</a:t>
            </a:r>
          </a:p>
        </p:txBody>
      </p:sp>
      <p:sp>
        <p:nvSpPr>
          <p:cNvPr id="3" name="Content Placeholder 2"/>
          <p:cNvSpPr>
            <a:spLocks noGrp="1"/>
          </p:cNvSpPr>
          <p:nvPr>
            <p:ph idx="1"/>
          </p:nvPr>
        </p:nvSpPr>
        <p:spPr/>
        <p:txBody>
          <a:bodyPr/>
          <a:lstStyle/>
          <a:p>
            <a:r>
              <a:t>Source: Digitimes</a:t>
            </a:r>
          </a:p>
          <a:p>
            <a:r>
              <a:t>                    Published: June 23, 2025</a:t>
            </a:r>
          </a:p>
          <a:p>
            <a:r>
              <a:t>                    </a:t>
            </a:r>
          </a:p>
          <a:p>
            <a:r>
              <a:t>                    Fresh college graduates in China looking to enter the employment force have their hearts set on major players in the semiconductor industry. However, as they rush to submit resumes, the risk of being scammed has quietly grown.</a:t>
            </a:r>
          </a:p>
          <a:p>
            <a:r>
              <a:t>                    </a:t>
            </a:r>
          </a:p>
          <a:p>
            <a:r>
              <a:t>                    Save my User ID and Password_x000D_</a:t>
            </a:r>
          </a:p>
          <a:p>
            <a:r>
              <a:t>Some subscribers prefer to save their log-in information so they do not have to enter their User ID and Password each time they visit the site. To activate this function… [+307 chars]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Ambarella's Stock Pops 20% as the Chip Designer Reportedly Mulls a Sale</a:t>
            </a:r>
          </a:p>
        </p:txBody>
      </p:sp>
      <p:sp>
        <p:nvSpPr>
          <p:cNvPr id="3" name="Content Placeholder 2"/>
          <p:cNvSpPr>
            <a:spLocks noGrp="1"/>
          </p:cNvSpPr>
          <p:nvPr>
            <p:ph idx="1"/>
          </p:nvPr>
        </p:nvSpPr>
        <p:spPr/>
        <p:txBody>
          <a:bodyPr/>
          <a:lstStyle/>
          <a:p>
            <a:r>
              <a:t>Source: Investopedia</a:t>
            </a:r>
          </a:p>
          <a:p>
            <a:r>
              <a:t>                    Published: June 24, 2025</a:t>
            </a:r>
          </a:p>
          <a:p>
            <a:r>
              <a:t>                    </a:t>
            </a:r>
          </a:p>
          <a:p>
            <a:r>
              <a:t>                    Shares of Ambarella jumped just over 20% Tuesday following a Bloomberg report the chip designer is considering a sale.</a:t>
            </a:r>
          </a:p>
          <a:p>
            <a:r>
              <a:t>                    </a:t>
            </a:r>
          </a:p>
          <a:p>
            <a:r>
              <a:t>                    Cheng Xin / Getty Images_x000D_</a:t>
            </a:r>
          </a:p>
          <a:p>
            <a:r>
              <a:t> Even with Tuesday's gains, Ambarella shares have lost about 15% of their value in 2025._x000D_</a:t>
            </a:r>
          </a:p>
          <a:p>
            <a:r>
              <a:t>&lt;ul&gt;&lt;li&gt;Ambarella shares rallied Tuesday after Bloomberg reported the company is co… [+1163 chars]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Cantor Fitzgerald Raised The PT on Lam Research (LRCX), Maintains a Buy Rating</a:t>
            </a:r>
          </a:p>
        </p:txBody>
      </p:sp>
      <p:sp>
        <p:nvSpPr>
          <p:cNvPr id="3" name="Content Placeholder 2"/>
          <p:cNvSpPr>
            <a:spLocks noGrp="1"/>
          </p:cNvSpPr>
          <p:nvPr>
            <p:ph idx="1"/>
          </p:nvPr>
        </p:nvSpPr>
        <p:spPr/>
        <p:txBody>
          <a:bodyPr/>
          <a:lstStyle/>
          <a:p>
            <a:r>
              <a:t>Source: Yahoo Entertainment</a:t>
            </a:r>
          </a:p>
          <a:p>
            <a:r>
              <a:t>                    Published: June 28, 2025</a:t>
            </a:r>
          </a:p>
          <a:p>
            <a:r>
              <a:t>                    </a:t>
            </a:r>
          </a:p>
          <a:p>
            <a:r>
              <a:t>                    Lam Research Corporation (NASDAQ:LRCX) is one of the 11 Unstoppable Tech Stocks to Invest in. On June 24, Cantor Fitzgerald raised the firm’s price target on...</a:t>
            </a:r>
          </a:p>
          <a:p>
            <a:r>
              <a:t>                    </a:t>
            </a:r>
          </a:p>
          <a:p>
            <a:r>
              <a:t>                    Lam Research Corporation (NASDAQ:LRCX) is one of the 11 Unstoppable Tech Stocks to Invest in. On June 24, Cantor Fitzgerald raised the firms price target on Lam Research Corporation (NASDAQ:LRCX) fro… [+1900 chars]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Samsung Electronics market cap now at a 9-year low</a:t>
            </a:r>
          </a:p>
        </p:txBody>
      </p:sp>
      <p:sp>
        <p:nvSpPr>
          <p:cNvPr id="3" name="Content Placeholder 2"/>
          <p:cNvSpPr>
            <a:spLocks noGrp="1"/>
          </p:cNvSpPr>
          <p:nvPr>
            <p:ph idx="1"/>
          </p:nvPr>
        </p:nvSpPr>
        <p:spPr/>
        <p:txBody>
          <a:bodyPr/>
          <a:lstStyle/>
          <a:p>
            <a:r>
              <a:t>Source: SamMobile</a:t>
            </a:r>
          </a:p>
          <a:p>
            <a:r>
              <a:t>                    Published: June 16, 2025</a:t>
            </a:r>
          </a:p>
          <a:p>
            <a:r>
              <a:t>                    </a:t>
            </a:r>
          </a:p>
          <a:p>
            <a:r>
              <a:t>                    Investors haven't been too bullish on Samsung Electronics' stock for quite some time now as the company faces significant challenges on several fronts, particularly for its lucrative semiconductor division. That has resulted in a sustained pressure on the com…</a:t>
            </a:r>
          </a:p>
          <a:p>
            <a:r>
              <a:t>                    </a:t>
            </a:r>
          </a:p>
          <a:p>
            <a:r>
              <a:t>                    Investors haven't been too bullish on Samsung Electronics' stock for quite some time now as the company faces significant challenges on several fronts, particularly for its lucrative semiconductor di… [+1425 chars]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 &amp; Next Steps</a:t>
            </a:r>
          </a:p>
        </p:txBody>
      </p:sp>
      <p:sp>
        <p:nvSpPr>
          <p:cNvPr id="3" name="Content Placeholder 2"/>
          <p:cNvSpPr>
            <a:spLocks noGrp="1"/>
          </p:cNvSpPr>
          <p:nvPr>
            <p:ph idx="1"/>
          </p:nvPr>
        </p:nvSpPr>
        <p:spPr/>
        <p:txBody>
          <a:bodyPr/>
          <a:lstStyle/>
          <a:p>
            <a:r>
              <a:t>• Review the latest market trends</a:t>
            </a:r>
          </a:p>
          <a:p>
            <a:r>
              <a:t>• Consider the impact on your portfolio</a:t>
            </a:r>
          </a:p>
          <a:p>
            <a:r>
              <a:t>• Stay tuned for our next update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914400"/>
          </a:xfrm>
          <a:prstGeom prst="rect">
            <a:avLst/>
          </a:prstGeom>
          <a:noFill/>
        </p:spPr>
        <p:txBody>
          <a:bodyPr wrap="none">
            <a:spAutoFit/>
          </a:bodyPr>
          <a:lstStyle/>
          <a:p/>
          <a:p>
            <a:pPr>
              <a:defRPr sz="2800" b="1">
                <a:solidFill>
                  <a:srgbClr val="3B5998"/>
                </a:solidFill>
              </a:defRPr>
            </a:pPr>
            <a:r>
              <a:t>EXECUTIVE SUMMARY</a:t>
            </a:r>
          </a:p>
        </p:txBody>
      </p:sp>
      <p:sp>
        <p:nvSpPr>
          <p:cNvPr id="4" name="Rectangle 3"/>
          <p:cNvSpPr/>
          <p:nvPr/>
        </p:nvSpPr>
        <p:spPr>
          <a:xfrm>
            <a:off x="457200" y="1005840"/>
            <a:ext cx="10972800" cy="91440"/>
          </a:xfrm>
          <a:prstGeom prst="rect">
            <a:avLst/>
          </a:prstGeom>
          <a:solidFill>
            <a:srgbClr val="3B59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14400" y="1371600"/>
            <a:ext cx="10058400" cy="4572000"/>
          </a:xfrm>
          <a:prstGeom prst="rect">
            <a:avLst/>
          </a:prstGeom>
          <a:noFill/>
        </p:spPr>
        <p:txBody>
          <a:bodyPr wrap="none">
            <a:spAutoFit/>
          </a:bodyPr>
          <a:lstStyle/>
          <a:p/>
          <a:p>
            <a:pPr>
              <a:spcAft>
                <a:spcPts val="1200"/>
              </a:spcAft>
              <a:defRPr sz="2000" b="1"/>
            </a:pPr>
            <a:r>
              <a:t>📊 Market Overview</a:t>
            </a:r>
          </a:p>
          <a:p>
            <a:pPr>
              <a:defRPr sz="1400"/>
            </a:pPr>
            <a:r>
              <a:t>• Comprehensive analysis of 1 key sectors</a:t>
            </a:r>
          </a:p>
          <a:p>
            <a:pPr>
              <a:defRPr sz="1400"/>
            </a:pPr>
            <a:r>
              <a:t>• 10 articles analyzed</a:t>
            </a:r>
          </a:p>
          <a:p>
            <a:br/>
            <a:pPr>
              <a:spcBef>
                <a:spcPts val="2000"/>
              </a:spcBef>
              <a:spcAft>
                <a:spcPts val="1200"/>
              </a:spcAft>
              <a:defRPr sz="2000" b="1"/>
            </a:pPr>
            <a:r>
              <a:t>🔍 Sector Highlights</a:t>
            </a:r>
          </a:p>
          <a:p>
            <a:pPr>
              <a:defRPr sz="1400" b="1"/>
            </a:pPr>
            <a:r>
              <a:t>🔌 Semiconductors:</a:t>
            </a:r>
          </a:p>
          <a:p>
            <a:pPr lvl="1">
              <a:spcAft>
                <a:spcPts val="800"/>
              </a:spcAft>
              <a:defRPr sz="1200"/>
            </a:pPr>
            <a:r>
              <a:t>Latest developments in semiconductor technology, chip manufacturing, and industry trends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Semiconductors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Semiconductors - Word Cloud</a:t>
            </a:r>
          </a:p>
        </p:txBody>
      </p:sp>
      <p:pic>
        <p:nvPicPr>
          <p:cNvPr id="3" name="Picture 2" descr="wordcloud_semiconductors.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Taiwan Is Rushing to Make Its Own Drones Before It's Too Late</a:t>
            </a:r>
          </a:p>
        </p:txBody>
      </p:sp>
      <p:sp>
        <p:nvSpPr>
          <p:cNvPr id="3" name="Content Placeholder 2"/>
          <p:cNvSpPr>
            <a:spLocks noGrp="1"/>
          </p:cNvSpPr>
          <p:nvPr>
            <p:ph idx="1"/>
          </p:nvPr>
        </p:nvSpPr>
        <p:spPr/>
        <p:txBody>
          <a:bodyPr/>
          <a:lstStyle/>
          <a:p>
            <a:r>
              <a:t>Source: Wired</a:t>
            </a:r>
          </a:p>
          <a:p>
            <a:r>
              <a:t>                    Published: June 23, 2025</a:t>
            </a:r>
          </a:p>
          <a:p>
            <a:r>
              <a:t>                    </a:t>
            </a:r>
          </a:p>
          <a:p>
            <a:r>
              <a:t>                    Unmanned vehicles are increasingly becoming essential weapons of war. But with a potential conflict with China looming large, Taiwan is scrambling to build a domestic drone industry from scratch.</a:t>
            </a:r>
          </a:p>
          <a:p>
            <a:r>
              <a:t>                    </a:t>
            </a:r>
          </a:p>
          <a:p>
            <a:r>
              <a:t>                    But Ukraine also shows the disadvantage at which Taiwan finds itself. In a secret workshop in Kyiv, a Ukrainian drone maker told WIRED that he had no choice but to source his antennas and chips from … [+3051 chars]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Texas Instruments To Invest $60 Billion To Make Semiconductors In US</a:t>
            </a:r>
          </a:p>
        </p:txBody>
      </p:sp>
      <p:sp>
        <p:nvSpPr>
          <p:cNvPr id="3" name="Content Placeholder 2"/>
          <p:cNvSpPr>
            <a:spLocks noGrp="1"/>
          </p:cNvSpPr>
          <p:nvPr>
            <p:ph idx="1"/>
          </p:nvPr>
        </p:nvSpPr>
        <p:spPr/>
        <p:txBody>
          <a:bodyPr/>
          <a:lstStyle/>
          <a:p>
            <a:r>
              <a:t>Source: Slashdot.org</a:t>
            </a:r>
          </a:p>
          <a:p>
            <a:r>
              <a:t>                    Published: June 19, 2025</a:t>
            </a:r>
          </a:p>
          <a:p>
            <a:r>
              <a:t>                    </a:t>
            </a:r>
          </a:p>
          <a:p>
            <a:r>
              <a:t>                    Longtime Slashdot reader walterbyrd shares news that Texas Instruments has announced plans to invest more than $60 billion to expand its U.S. manufacturing operations in the United States. From a report: The funds will be used to build or expand seven chip-ma…</a:t>
            </a:r>
          </a:p>
          <a:p>
            <a:r>
              <a:t>                    </a:t>
            </a:r>
          </a:p>
          <a:p>
            <a:r>
              <a:t>                    The funds will be used to build or expand seven chip-making facilities in Texas as well as Utah, and will create 60,000 jobs, TI said on Wednesday, calling it the "largest investment in foundational … [+1018 chars]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China just two years behind USA on chip design, says White House tech Czar</a:t>
            </a:r>
          </a:p>
        </p:txBody>
      </p:sp>
      <p:sp>
        <p:nvSpPr>
          <p:cNvPr id="3" name="Content Placeholder 2"/>
          <p:cNvSpPr>
            <a:spLocks noGrp="1"/>
          </p:cNvSpPr>
          <p:nvPr>
            <p:ph idx="1"/>
          </p:nvPr>
        </p:nvSpPr>
        <p:spPr/>
        <p:txBody>
          <a:bodyPr/>
          <a:lstStyle/>
          <a:p>
            <a:r>
              <a:t>Source: Theregister.com</a:t>
            </a:r>
          </a:p>
          <a:p>
            <a:r>
              <a:t>                    Published: June 20, 2025</a:t>
            </a:r>
          </a:p>
          <a:p>
            <a:r>
              <a:t>                    </a:t>
            </a:r>
          </a:p>
          <a:p>
            <a:r>
              <a:t>                    Expects Huawei to start exporting AI chips soon, creating global fight for tech stack dominance</a:t>
            </a:r>
          </a:p>
          <a:p>
            <a:r>
              <a:t>China’s AI and chipmaking prowess lags the USA’s by just two years, and America’s efforts to slow its progress could be hobbling its own semiconductor industry, ac…</a:t>
            </a:r>
          </a:p>
          <a:p>
            <a:r>
              <a:t>                    </a:t>
            </a:r>
          </a:p>
          <a:p>
            <a:r>
              <a:t>                    Chinas AI and chipmaking prowess lags the USAs by just two years, and Americas efforts to slow its progress could be hobbling its own semiconductor industry, according to Trump administration tech cz… [+2616 chars]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AMD's AI Moment May Be Coming. Will It Seize It?</a:t>
            </a:r>
          </a:p>
        </p:txBody>
      </p:sp>
      <p:sp>
        <p:nvSpPr>
          <p:cNvPr id="3" name="Content Placeholder 2"/>
          <p:cNvSpPr>
            <a:spLocks noGrp="1"/>
          </p:cNvSpPr>
          <p:nvPr>
            <p:ph idx="1"/>
          </p:nvPr>
        </p:nvSpPr>
        <p:spPr/>
        <p:txBody>
          <a:bodyPr/>
          <a:lstStyle/>
          <a:p>
            <a:r>
              <a:t>Source: Forbes</a:t>
            </a:r>
          </a:p>
          <a:p>
            <a:r>
              <a:t>                    Published: June 26, 2025</a:t>
            </a:r>
          </a:p>
          <a:p>
            <a:r>
              <a:t>                    </a:t>
            </a:r>
          </a:p>
          <a:p>
            <a:r>
              <a:t>                    The AI semiconductor industry is vast and continues to grow rapidly.</a:t>
            </a:r>
          </a:p>
          <a:p>
            <a:r>
              <a:t>                    </a:t>
            </a:r>
          </a:p>
          <a:p>
            <a:r>
              <a:t>                    INDONESIA - 2025/06/16: In this photo illustration, the AMD (Advanced Micro Devices) logo is seen ... More displayed on a smartphone screen. (Photo Illustration by Algi Febri Sugita/SOPA Images/Light… [+4379 chars]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Texas Instruments will invest $60 billion in U.S. chipmaking</a:t>
            </a:r>
          </a:p>
        </p:txBody>
      </p:sp>
      <p:sp>
        <p:nvSpPr>
          <p:cNvPr id="3" name="Content Placeholder 2"/>
          <p:cNvSpPr>
            <a:spLocks noGrp="1"/>
          </p:cNvSpPr>
          <p:nvPr>
            <p:ph idx="1"/>
          </p:nvPr>
        </p:nvSpPr>
        <p:spPr/>
        <p:txBody>
          <a:bodyPr/>
          <a:lstStyle/>
          <a:p>
            <a:r>
              <a:t>Source: Quartz India</a:t>
            </a:r>
          </a:p>
          <a:p>
            <a:r>
              <a:t>                    Published: June 18, 2025</a:t>
            </a:r>
          </a:p>
          <a:p>
            <a:r>
              <a:t>                    </a:t>
            </a:r>
          </a:p>
          <a:p>
            <a:r>
              <a:t>                    The company will expand its operations in Utah and its home state of Texas</a:t>
            </a:r>
          </a:p>
          <a:p>
            <a:r>
              <a:t>                    </a:t>
            </a:r>
          </a:p>
          <a:p>
            <a:r>
              <a:t>                    Texas Instruments is investing $60 billion in seven semiconductor fabrication plants, or fabs, which the company says is the largest such investment in U.S. history. The seven fabs will be spread acr… [+1389 chars]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