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b="1"/>
            </a:pPr>
            <a:r>
              <a:t>Weekly Market Insights</a:t>
            </a:r>
          </a:p>
        </p:txBody>
      </p:sp>
      <p:sp>
        <p:nvSpPr>
          <p:cNvPr id="3" name="Subtitle 2"/>
          <p:cNvSpPr>
            <a:spLocks noGrp="1"/>
          </p:cNvSpPr>
          <p:nvPr>
            <p:ph type="subTitle" idx="1"/>
          </p:nvPr>
        </p:nvSpPr>
        <p:spPr/>
        <p:txBody>
          <a:bodyPr/>
          <a:lstStyle/>
          <a:p>
            <a:pPr>
              <a:defRPr sz="1800"/>
            </a:pPr>
            <a:r>
              <a:t>📰 Generated on June 30, 2025</a:t>
            </a:r>
          </a:p>
        </p:txBody>
      </p:sp>
      <p:sp>
        <p:nvSpPr>
          <p:cNvPr id="4" name="TextBox 3"/>
          <p:cNvSpPr txBox="1"/>
          <p:nvPr/>
        </p:nvSpPr>
        <p:spPr>
          <a:xfrm>
            <a:off x="914400" y="2743200"/>
            <a:ext cx="10332720" cy="1828800"/>
          </a:xfrm>
          <a:prstGeom prst="rect">
            <a:avLst/>
          </a:prstGeom>
          <a:noFill/>
        </p:spPr>
        <p:txBody>
          <a:bodyPr wrap="none">
            <a:spAutoFit/>
          </a:bodyPr>
          <a:lstStyle/>
          <a:p/>
          <a:p>
            <a:pPr>
              <a:defRPr sz="1400" b="1"/>
            </a:pPr>
            <a:r>
              <a:t>Covering Sectors:</a:t>
            </a:r>
          </a:p>
          <a:p>
            <a:pPr>
              <a:spcAft>
                <a:spcPts val="1200"/>
              </a:spcAft>
              <a:defRPr sz="1600"/>
            </a:pPr>
            <a:r>
              <a:t>⌚ Wearable Technology Sensors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University of Galway leads €34m hub capitalising on health-tech research</a:t>
            </a:r>
          </a:p>
        </p:txBody>
      </p:sp>
      <p:sp>
        <p:nvSpPr>
          <p:cNvPr id="3" name="Content Placeholder 2"/>
          <p:cNvSpPr>
            <a:spLocks noGrp="1"/>
          </p:cNvSpPr>
          <p:nvPr>
            <p:ph idx="1"/>
          </p:nvPr>
        </p:nvSpPr>
        <p:spPr/>
        <p:txBody>
          <a:bodyPr/>
          <a:lstStyle/>
          <a:p>
            <a:r>
              <a:t>Source: Siliconrepublic.com</a:t>
            </a:r>
          </a:p>
          <a:p>
            <a:r>
              <a:t>                    Published: June 26, 2025</a:t>
            </a:r>
          </a:p>
          <a:p>
            <a:r>
              <a:t>                    </a:t>
            </a:r>
          </a:p>
          <a:p>
            <a:r>
              <a:t>                    The new ARC Healthtech Hub will be led by University of Galway, in partnership with ATU and RCSI University of Medicine and Health Sciences.</a:t>
            </a:r>
          </a:p>
          <a:p>
            <a:r>
              <a:t>                    </a:t>
            </a:r>
          </a:p>
          <a:p>
            <a:r>
              <a:t>                    The hub will will focus on chronic disease management with the development of smart implants, wearables and AI and ML driven modelling.</a:t>
            </a:r>
          </a:p>
          <a:p>
            <a:r>
              <a:t>The University of Galway is set to be the headquarters for a new €34.3m Research Ireland hub aimed at accelerating... [3213 chars]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 &amp; Next Steps</a:t>
            </a:r>
          </a:p>
        </p:txBody>
      </p:sp>
      <p:sp>
        <p:nvSpPr>
          <p:cNvPr id="3" name="Content Placeholder 2"/>
          <p:cNvSpPr>
            <a:spLocks noGrp="1"/>
          </p:cNvSpPr>
          <p:nvPr>
            <p:ph idx="1"/>
          </p:nvPr>
        </p:nvSpPr>
        <p:spPr/>
        <p:txBody>
          <a:bodyPr/>
          <a:lstStyle/>
          <a:p>
            <a:r>
              <a:t>• Review the latest market trends</a:t>
            </a:r>
          </a:p>
          <a:p>
            <a:r>
              <a:t>• Consider the impact on your portfolio</a:t>
            </a:r>
          </a:p>
          <a:p>
            <a:r>
              <a:t>• Stay tuned for our next update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914400"/>
          </a:xfrm>
          <a:prstGeom prst="rect">
            <a:avLst/>
          </a:prstGeom>
          <a:noFill/>
        </p:spPr>
        <p:txBody>
          <a:bodyPr wrap="none">
            <a:spAutoFit/>
          </a:bodyPr>
          <a:lstStyle/>
          <a:p/>
          <a:p>
            <a:pPr>
              <a:defRPr sz="2800" b="1">
                <a:solidFill>
                  <a:srgbClr val="3B5998"/>
                </a:solidFill>
              </a:defRPr>
            </a:pPr>
            <a:r>
              <a:t>EXECUTIVE SUMMARY</a:t>
            </a:r>
          </a:p>
        </p:txBody>
      </p:sp>
      <p:sp>
        <p:nvSpPr>
          <p:cNvPr id="4" name="Rectangle 3"/>
          <p:cNvSpPr/>
          <p:nvPr/>
        </p:nvSpPr>
        <p:spPr>
          <a:xfrm>
            <a:off x="457200" y="1005840"/>
            <a:ext cx="10972800" cy="91440"/>
          </a:xfrm>
          <a:prstGeom prst="rect">
            <a:avLst/>
          </a:prstGeom>
          <a:solidFill>
            <a:srgbClr val="3B59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914400" y="1371600"/>
            <a:ext cx="10058400" cy="4572000"/>
          </a:xfrm>
          <a:prstGeom prst="rect">
            <a:avLst/>
          </a:prstGeom>
          <a:noFill/>
        </p:spPr>
        <p:txBody>
          <a:bodyPr wrap="none">
            <a:spAutoFit/>
          </a:bodyPr>
          <a:lstStyle/>
          <a:p/>
          <a:p>
            <a:pPr>
              <a:spcAft>
                <a:spcPts val="1200"/>
              </a:spcAft>
              <a:defRPr sz="2000" b="1"/>
            </a:pPr>
            <a:r>
              <a:t>📊 Market Overview</a:t>
            </a:r>
          </a:p>
          <a:p>
            <a:pPr>
              <a:defRPr sz="1400"/>
            </a:pPr>
            <a:r>
              <a:t>• Comprehensive analysis of 1 key sectors</a:t>
            </a:r>
          </a:p>
          <a:p>
            <a:pPr>
              <a:defRPr sz="1400"/>
            </a:pPr>
            <a:r>
              <a:t>• 6 articles analyzed</a:t>
            </a:r>
          </a:p>
          <a:p>
            <a:br/>
            <a:pPr>
              <a:spcBef>
                <a:spcPts val="2000"/>
              </a:spcBef>
              <a:spcAft>
                <a:spcPts val="1200"/>
              </a:spcAft>
              <a:defRPr sz="2000" b="1"/>
            </a:pPr>
            <a:r>
              <a:t>🔍 Sector Highlights</a:t>
            </a:r>
          </a:p>
          <a:p>
            <a:pPr>
              <a:defRPr sz="1400" b="1"/>
            </a:pPr>
            <a:r>
              <a:t>⌚ Wearable Technology Sensors:</a:t>
            </a:r>
          </a:p>
          <a:p>
            <a:pPr lvl="1">
              <a:spcAft>
                <a:spcPts val="800"/>
              </a:spcAft>
              <a:defRPr sz="1200"/>
            </a:pPr>
            <a:r>
              <a:t>Innovations in wearable sensors, health monitoring, and smart device 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Wearable Technology Sensors Sector Update</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Wearable Technology Sensors - Word Cloud</a:t>
            </a:r>
          </a:p>
        </p:txBody>
      </p:sp>
      <p:pic>
        <p:nvPicPr>
          <p:cNvPr id="3" name="Picture 2" descr="wordcloud_wearable_technology_sensors.png"/>
          <p:cNvPicPr>
            <a:picLocks noChangeAspect="1"/>
          </p:cNvPicPr>
          <p:nvPr/>
        </p:nvPicPr>
        <p:blipFill>
          <a:blip r:embed="rId2"/>
          <a:stretch>
            <a:fillRect/>
          </a:stretch>
        </p:blipFill>
        <p:spPr>
          <a:xfrm>
            <a:off x="914400" y="1371600"/>
            <a:ext cx="91440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Autonomous system that delivers incapacitated Army pilots to safety has historic trial run</a:t>
            </a:r>
          </a:p>
        </p:txBody>
      </p:sp>
      <p:sp>
        <p:nvSpPr>
          <p:cNvPr id="3" name="Content Placeholder 2"/>
          <p:cNvSpPr>
            <a:spLocks noGrp="1"/>
          </p:cNvSpPr>
          <p:nvPr>
            <p:ph idx="1"/>
          </p:nvPr>
        </p:nvSpPr>
        <p:spPr/>
        <p:txBody>
          <a:bodyPr/>
          <a:lstStyle/>
          <a:p>
            <a:r>
              <a:t>Source: Freerepublic.com</a:t>
            </a:r>
          </a:p>
          <a:p>
            <a:r>
              <a:t>                    Published: June 21, 2025</a:t>
            </a:r>
          </a:p>
          <a:p>
            <a:r>
              <a:t>                    </a:t>
            </a:r>
          </a:p>
          <a:p>
            <a:r>
              <a:t>                    An Army in-flight system that can detect when a pilot is incapacitated and get the aircraft back to base has passed a key test, giving the service a boost in its quest to develop autonomous technology. The May test flight at Joint Base Langley-Eustis, Va., pa…</a:t>
            </a:r>
          </a:p>
          <a:p>
            <a:r>
              <a:t>                    </a:t>
            </a:r>
          </a:p>
          <a:p>
            <a:r>
              <a:t>                    Skip to comments._x000D_</a:t>
            </a:r>
          </a:p>
          <a:p>
            <a:r>
              <a:t>Autonomous system that delivers incapacitated Army pilots to safety has historic trial runStars and Stripes ^_x000D_</a:t>
            </a:r>
          </a:p>
          <a:p>
            <a:r>
              <a:t> | June 20, 2025_x000D_</a:t>
            </a:r>
          </a:p>
          <a:p>
            <a:r>
              <a:t> | Matthew M. Burke_x000D_</a:t>
            </a:r>
          </a:p>
          <a:p>
            <a:r>
              <a:t>Posted on 06/20/2025 7:35:39 P… [+3680 chars]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Woman Refuses To Put Her Health At Risk For Sister’s Wedding Photo Aesthetic, Upsets Family</a:t>
            </a:r>
          </a:p>
        </p:txBody>
      </p:sp>
      <p:sp>
        <p:nvSpPr>
          <p:cNvPr id="3" name="Content Placeholder 2"/>
          <p:cNvSpPr>
            <a:spLocks noGrp="1"/>
          </p:cNvSpPr>
          <p:nvPr>
            <p:ph idx="1"/>
          </p:nvPr>
        </p:nvSpPr>
        <p:spPr/>
        <p:txBody>
          <a:bodyPr/>
          <a:lstStyle/>
          <a:p>
            <a:r>
              <a:t>Source: Boredpanda.com</a:t>
            </a:r>
          </a:p>
          <a:p>
            <a:r>
              <a:t>                    Published: June 18, 2025</a:t>
            </a:r>
          </a:p>
          <a:p>
            <a:r>
              <a:t>                    </a:t>
            </a:r>
          </a:p>
          <a:p>
            <a:r>
              <a:t>                    How would you feel if you had diabetes and your own sister pressured you this way?</a:t>
            </a:r>
          </a:p>
          <a:p>
            <a:r>
              <a:t>                    </a:t>
            </a:r>
          </a:p>
          <a:p>
            <a:r>
              <a:t>                    Your health should be your priority. Always! However, your family, friends, and coworkers might not always understand just how serious your condition is. They might need some (not so) gentle reminder… [+5672 chars]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Medical Device Contract Manufacturing Market Trends, Opportunity, and Forecast, 2020-2024 &amp; 2025-2030 | Rise in Miniaturization and Wearable Devices, Contract Manufacturing Drives Innovations</a:t>
            </a:r>
          </a:p>
        </p:txBody>
      </p:sp>
      <p:sp>
        <p:nvSpPr>
          <p:cNvPr id="3" name="Content Placeholder 2"/>
          <p:cNvSpPr>
            <a:spLocks noGrp="1"/>
          </p:cNvSpPr>
          <p:nvPr>
            <p:ph idx="1"/>
          </p:nvPr>
        </p:nvSpPr>
        <p:spPr/>
        <p:txBody>
          <a:bodyPr/>
          <a:lstStyle/>
          <a:p>
            <a:r>
              <a:t>Source: GlobeNewswire</a:t>
            </a:r>
          </a:p>
          <a:p>
            <a:r>
              <a:t>                    Published: June 27, 2025</a:t>
            </a:r>
          </a:p>
          <a:p>
            <a:r>
              <a:t>                    </a:t>
            </a:r>
          </a:p>
          <a:p>
            <a:r>
              <a:t>                    Contract manufacturing in the medical device sector offers key opportunities due to cost savings, operational efficiency, and technological advancements. The growing complexity of AI, IoT, and robotic devices, alongside miniaturization and wearable tech, is d…</a:t>
            </a:r>
          </a:p>
          <a:p>
            <a:r>
              <a:t>                    </a:t>
            </a:r>
          </a:p>
          <a:p>
            <a:r>
              <a:t>                    Dublin, June 27, 2025 (GLOBE NEWSWIRE) -- The "Medical Device Contract Manufacturing Market - Global Industry Size, Share, Trends, Opportunity, and Forecast, 2020-2030F" report has been added to Rese… [+5322 chars]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Adhesive Tapes Market worth $111.31 billion by 2030 - Exclusive Report by MarketsandMarkets™</a:t>
            </a:r>
          </a:p>
        </p:txBody>
      </p:sp>
      <p:sp>
        <p:nvSpPr>
          <p:cNvPr id="3" name="Content Placeholder 2"/>
          <p:cNvSpPr>
            <a:spLocks noGrp="1"/>
          </p:cNvSpPr>
          <p:nvPr>
            <p:ph idx="1"/>
          </p:nvPr>
        </p:nvSpPr>
        <p:spPr/>
        <p:txBody>
          <a:bodyPr/>
          <a:lstStyle/>
          <a:p>
            <a:r>
              <a:t>Source: PR Newswire UK</a:t>
            </a:r>
          </a:p>
          <a:p>
            <a:r>
              <a:t>                    Published: June 17, 2025</a:t>
            </a:r>
          </a:p>
          <a:p>
            <a:r>
              <a:t>                    </a:t>
            </a:r>
          </a:p>
          <a:p>
            <a:r>
              <a:t>                    DELRAY BEACH, Fla., June 17, 2025 /PRNewswire/ -- The report "Adhesive Tapes Market by Resin Type (Acrylic, Rubber, Silicone), Technology (Solvent, Hot-Melt, Water-Based), Backing Material (PP, Paper, PVC), End-use Industry (Packaging, Healthcare, Electric &amp; …</a:t>
            </a:r>
          </a:p>
          <a:p>
            <a:r>
              <a:t>                    </a:t>
            </a:r>
          </a:p>
          <a:p>
            <a:r>
              <a:t>                    DELRAY BEACH, Fla., June 17, 2025 /PRNewswire/ -- The report "Adhesive Tapes Marketby Resin Type (Acrylic, Rubber, Silicone), Technology (Solvent, Hot-Melt, Water-Based), Backing Material (PP, Paper,… [+8726 chars]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Printed Circuit Board Assembly (PCBA) Market to Reach $147.5 Billion by 2035, Growing at a CAGR of 4.7% from 2025, Says Meticulous Research®</a:t>
            </a:r>
          </a:p>
        </p:txBody>
      </p:sp>
      <p:sp>
        <p:nvSpPr>
          <p:cNvPr id="3" name="Content Placeholder 2"/>
          <p:cNvSpPr>
            <a:spLocks noGrp="1"/>
          </p:cNvSpPr>
          <p:nvPr>
            <p:ph idx="1"/>
          </p:nvPr>
        </p:nvSpPr>
        <p:spPr/>
        <p:txBody>
          <a:bodyPr/>
          <a:lstStyle/>
          <a:p>
            <a:r>
              <a:t>Source: PR Newswire UK</a:t>
            </a:r>
          </a:p>
          <a:p>
            <a:r>
              <a:t>                    Published: June 26, 2025</a:t>
            </a:r>
          </a:p>
          <a:p>
            <a:r>
              <a:t>                    </a:t>
            </a:r>
          </a:p>
          <a:p>
            <a:r>
              <a:t>                    Market Growth Driven by Consumer Electronics Demand, Automotive Electronics Expansion, 5G Network Deployment, and IoT Device Proliferation REDDING, Calif., June 26, 2025 /PRNewswire/ -- According to a comprehensive market research report titled "Printed Circu…</a:t>
            </a:r>
          </a:p>
          <a:p>
            <a:r>
              <a:t>                    </a:t>
            </a:r>
          </a:p>
          <a:p>
            <a:r>
              <a:t>                    Market Growth Driven by Consumer Electronics Demand, Automotive Electronics Expansion, 5G Network Deployment, and IoT Device Proliferation _x000D_</a:t>
            </a:r>
          </a:p>
          <a:p>
            <a:r>
              <a:t>REDDING, Calif., June 26, 2025 /PRNewswire/ -- According t… [+10770 chars]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