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sp>
        <p:nvSpPr>
          <p:cNvPr id="4" name="Rectangle 3"/>
          <p:cNvSpPr/>
          <p:nvPr/>
        </p:nvSpPr>
        <p:spPr>
          <a:xfrm>
            <a:off x="228600" y="228600"/>
            <a:ext cx="12344400" cy="1371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418063680000" y="365760"/>
            <a:ext cx="7315200" cy="731520"/>
          </a:xfrm>
          <a:prstGeom prst="rect">
            <a:avLst/>
          </a:prstGeom>
          <a:noFill/>
        </p:spPr>
        <p:txBody>
          <a:bodyPr wrap="none">
            <a:spAutoFit/>
          </a:bodyPr>
          <a:lstStyle/>
          <a:p>
            <a:pPr>
              <a:spcAft>
                <a:spcPts val="400"/>
              </a:spcAft>
              <a:defRPr sz="2800" b="1">
                <a:solidFill>
                  <a:srgbClr val="0D3B66"/>
                </a:solidFill>
                <a:latin typeface="Montserrat"/>
              </a:defRPr>
            </a:pPr>
            <a:r>
              <a:t>WEEKLY MARKET INSIGHTS</a:t>
            </a:r>
          </a:p>
          <a:p>
            <a:pPr>
              <a:spcBef>
                <a:spcPts val="0"/>
              </a:spcBef>
              <a:spcAft>
                <a:spcPts val="0"/>
              </a:spcAft>
              <a:defRPr sz="1000">
                <a:solidFill>
                  <a:srgbClr val="6C757D"/>
                </a:solidFill>
                <a:latin typeface="Open Sans"/>
              </a:defRPr>
            </a:pPr>
            <a:r>
              <a:t>ISSUE • JUNE 30, 2025</a:t>
            </a:r>
          </a:p>
        </p:txBody>
      </p:sp>
      <p:sp>
        <p:nvSpPr>
          <p:cNvPr id="6" name="TextBox 5"/>
          <p:cNvSpPr txBox="1"/>
          <p:nvPr/>
        </p:nvSpPr>
        <p:spPr>
          <a:xfrm>
            <a:off x="9144000" y="548640"/>
            <a:ext cx="2743200" cy="457200"/>
          </a:xfrm>
          <a:prstGeom prst="rect">
            <a:avLst/>
          </a:prstGeom>
          <a:noFill/>
        </p:spPr>
        <p:txBody>
          <a:bodyPr wrap="none">
            <a:spAutoFit/>
          </a:bodyPr>
          <a:lstStyle/>
          <a:p>
            <a:pPr algn="r">
              <a:defRPr sz="1000" i="1">
                <a:solidFill>
                  <a:srgbClr val="6C757D"/>
                </a:solidFill>
                <a:latin typeface="Segoe UI"/>
              </a:defRPr>
            </a:pPr>
            <a:r>
              <a:t>June 30,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Rectangle 3"/>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IPSEN RECEIVES POSITIVE CHMP OPINION FOR CABOMETYX...</a:t>
            </a:r>
          </a:p>
        </p:txBody>
      </p:sp>
      <p:sp>
        <p:nvSpPr>
          <p:cNvPr id="7" name="TextBox 6"/>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GLOBENEWSWIRE • 2025-06-20</a:t>
            </a:r>
          </a:p>
        </p:txBody>
      </p:sp>
      <p:sp>
        <p:nvSpPr>
          <p:cNvPr id="8" name="TextBox 7"/>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PARIS, FRANCE, 20 June 2025 - Ipsen (Euronext: IPN; ADR: IPSEY) announced today that the Committee for Medicinal Products for Human Use (CHMP) of the European Medicines Agency (EMA) has issued a positive opinion for Cabometyx® (cabozantinib) for adult patient…</a:t>
            </a:r>
          </a:p>
        </p:txBody>
      </p:sp>
      <p:sp>
        <p:nvSpPr>
          <p:cNvPr id="9" name="Rounded Rectangle 8"/>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11" name="TextBox 10"/>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Ipsen receives positive CHMP opinion for Cabometyx® in previously treated advanced neuroendocrine tumors</a:t>
            </a:r>
          </a:p>
        </p:txBody>
      </p:sp>
      <p:sp>
        <p:nvSpPr>
          <p:cNvPr id="12" name="TextBox 11"/>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PARIS, FRANCE, 20 June 2025 - Ipsen (Euronext: IPN; ADR: IPSEY) announced today that the Committee for Medicinal Products for Human Use (CHMP) of the European Medicines Agency (EMA) has issued a positive opinion for Cabometyx® (cabozantinib) for adult patient…</a:t>
            </a:r>
          </a:p>
        </p:txBody>
      </p:sp>
      <p:sp>
        <p:nvSpPr>
          <p:cNvPr id="13" name="TextBox 12"/>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GlobeNewswire • 2025-06-20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Rectangle 3"/>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PRESS RELEASE: DUPIXENT APPROVED IN THE US AS THE ...</a:t>
            </a:r>
          </a:p>
        </p:txBody>
      </p:sp>
      <p:sp>
        <p:nvSpPr>
          <p:cNvPr id="7" name="TextBox 6"/>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GLOBENEWSWIRE • 2025-06-20</a:t>
            </a:r>
          </a:p>
        </p:txBody>
      </p:sp>
      <p:sp>
        <p:nvSpPr>
          <p:cNvPr id="8" name="TextBox 7"/>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Dupixent approved in the US as the only targeted medicine to treat patients with bullous pemphigoid     Approval based on pivotal results showing......</a:t>
            </a:r>
          </a:p>
        </p:txBody>
      </p:sp>
      <p:sp>
        <p:nvSpPr>
          <p:cNvPr id="9" name="Rounded Rectangle 8"/>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11" name="TextBox 10"/>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Press Release: Dupixent approved in the US as the only targeted medicine to treat patients with bullous pemphigoid</a:t>
            </a:r>
          </a:p>
        </p:txBody>
      </p:sp>
      <p:sp>
        <p:nvSpPr>
          <p:cNvPr id="12" name="TextBox 11"/>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Dupixent approved in the US as the only targeted medicine to treat patients with bullous pemphigoid     Approval based on pivotal results showing......</a:t>
            </a:r>
          </a:p>
        </p:txBody>
      </p:sp>
      <p:sp>
        <p:nvSpPr>
          <p:cNvPr id="13" name="TextBox 12"/>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GlobeNewswire • 2025-06-20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Rectangle 3"/>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TAKEAWAYS FROM THE LATEST COPYRIGHT DRAMA: FILM ST...</a:t>
            </a:r>
          </a:p>
        </p:txBody>
      </p:sp>
      <p:sp>
        <p:nvSpPr>
          <p:cNvPr id="7" name="TextBox 6"/>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IPWATCHDOG.COM • 2025-06-24</a:t>
            </a:r>
          </a:p>
        </p:txBody>
      </p:sp>
      <p:sp>
        <p:nvSpPr>
          <p:cNvPr id="8" name="TextBox 7"/>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In a moment that was both inevitable and seismic, Disney and Universal filed a high-profile copyright infringement lawsuit against Midjourney, a leading generative AI company specializing in image and video synthesis. The studios claim that Midjourney trained…</a:t>
            </a:r>
          </a:p>
        </p:txBody>
      </p:sp>
      <p:sp>
        <p:nvSpPr>
          <p:cNvPr id="9" name="Rounded Rectangle 8"/>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11" name="TextBox 10"/>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Takeaways from the Latest Copyright Drama: Film Studios Fight to Keep Their Creative Crown</a:t>
            </a:r>
          </a:p>
        </p:txBody>
      </p:sp>
      <p:sp>
        <p:nvSpPr>
          <p:cNvPr id="12" name="TextBox 11"/>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In a moment that was both inevitable and seismic, Disney and Universal filed a high-profile copyright infringement lawsuit against Midjourney, a leading generative AI company specializing in image and video synthesis. The studios claim that Midjourney trained…</a:t>
            </a:r>
          </a:p>
        </p:txBody>
      </p:sp>
      <p:sp>
        <p:nvSpPr>
          <p:cNvPr id="13" name="TextBox 12"/>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IPWatchdog.com • 2025-06-24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INTELLECTUAL PROPERTY LITIGATION</a:t>
            </a:r>
          </a:p>
        </p:txBody>
      </p:sp>
      <p:sp>
        <p:nvSpPr>
          <p:cNvPr id="3" name="Content Placeholder 2"/>
          <p:cNvSpPr>
            <a:spLocks noGrp="1"/>
          </p:cNvSpPr>
          <p:nvPr>
            <p:ph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Rectangle 3"/>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LG DISPLAY SUES TIANMA, ESCALATING THE LATEST ROUN...</a:t>
            </a:r>
          </a:p>
        </p:txBody>
      </p:sp>
      <p:sp>
        <p:nvSpPr>
          <p:cNvPr id="7" name="TextBox 6"/>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DIGITIMES • 2025-06-17</a:t>
            </a:r>
          </a:p>
        </p:txBody>
      </p:sp>
      <p:sp>
        <p:nvSpPr>
          <p:cNvPr id="8" name="TextBox 7"/>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South Korean display technology firms have intensified patent litigation against Chinese competitors, reflecting growing tensions in the sector. Following Samsung Display's ongoing patent infringement lawsuits against Chinese companies BOE Technology Group an…</a:t>
            </a:r>
          </a:p>
        </p:txBody>
      </p:sp>
      <p:sp>
        <p:nvSpPr>
          <p:cNvPr id="9" name="Rounded Rectangle 8"/>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11" name="TextBox 10"/>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LG Display sues Tianma, escalating the latest round of China-South Korea display patent battle</a:t>
            </a:r>
          </a:p>
        </p:txBody>
      </p:sp>
      <p:sp>
        <p:nvSpPr>
          <p:cNvPr id="12" name="TextBox 11"/>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South Korean display technology firms have intensified patent litigation against Chinese competitors, reflecting growing tensions in the sector. Following Samsung Display's ongoing patent infringement lawsuits against Chinese companies BOE Technology Group an…</a:t>
            </a:r>
          </a:p>
        </p:txBody>
      </p:sp>
      <p:sp>
        <p:nvSpPr>
          <p:cNvPr id="13" name="TextBox 12"/>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Digitimes • 2025-06-17</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Rectangle 3"/>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TAIWAN TECH GIANTS UNITE TO COUNTER THREATS RISING...</a:t>
            </a:r>
          </a:p>
        </p:txBody>
      </p:sp>
      <p:sp>
        <p:nvSpPr>
          <p:cNvPr id="7" name="TextBox 6"/>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DIGITIMES • 2025-06-26</a:t>
            </a:r>
          </a:p>
        </p:txBody>
      </p:sp>
      <p:sp>
        <p:nvSpPr>
          <p:cNvPr id="8" name="TextBox 7"/>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As global patent litigation escalates, Taiwan's leading tech firms are coming under increasing fire. In 2024, several Taiwanese networking equipment manufacturers were blindsided by Huawei's demands for steep patent licensing fees. That same year, TSMC, the w…</a:t>
            </a:r>
          </a:p>
        </p:txBody>
      </p:sp>
      <p:sp>
        <p:nvSpPr>
          <p:cNvPr id="9" name="Rounded Rectangle 8"/>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11" name="TextBox 10"/>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Taiwan tech giants unite to counter threats rising from global patent wars</a:t>
            </a:r>
          </a:p>
        </p:txBody>
      </p:sp>
      <p:sp>
        <p:nvSpPr>
          <p:cNvPr id="12" name="TextBox 11"/>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As global patent litigation escalates, Taiwan's leading tech firms are coming under increasing fire. In 2024, several Taiwanese networking equipment manufacturers were blindsided by Huawei's demands for steep patent licensing fees. That same year, TSMC, the w…</a:t>
            </a:r>
          </a:p>
        </p:txBody>
      </p:sp>
      <p:sp>
        <p:nvSpPr>
          <p:cNvPr id="13" name="TextBox 12"/>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Digitimes • 2025-06-26</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Rectangle 3"/>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A BIG WIN FOR SMALL BUSINESS PATENT OWNERS: LEVELI...</a:t>
            </a:r>
          </a:p>
        </p:txBody>
      </p:sp>
      <p:sp>
        <p:nvSpPr>
          <p:cNvPr id="7" name="TextBox 6"/>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IPWATCHDOG.COM • 2025-06-17</a:t>
            </a:r>
          </a:p>
        </p:txBody>
      </p:sp>
      <p:sp>
        <p:nvSpPr>
          <p:cNvPr id="8" name="TextBox 7"/>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This week on IPWatchdog Unleashed I speak with F. Scott Kieff, former Commissioner on the International Trade Commission, and Joshua Hartman, head of Merchant &amp; Gould’s ITC practice group. Our conversation, which took place on June 4, focused on the landmark …</a:t>
            </a:r>
          </a:p>
        </p:txBody>
      </p:sp>
      <p:sp>
        <p:nvSpPr>
          <p:cNvPr id="9" name="Rounded Rectangle 8"/>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11" name="TextBox 10"/>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A Big Win for Small Business Patent Owners: Leveling the Patent Litigation Playing Field</a:t>
            </a:r>
          </a:p>
        </p:txBody>
      </p:sp>
      <p:sp>
        <p:nvSpPr>
          <p:cNvPr id="12" name="TextBox 11"/>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This week on IPWatchdog Unleashed I speak with F. Scott Kieff, former Commissioner on the International Trade Commission, and Joshua Hartman, head of Merchant &amp; Gould’s ITC practice group. Our conversation, which took place on June 4, focused on the landmark …</a:t>
            </a:r>
          </a:p>
        </p:txBody>
      </p:sp>
      <p:sp>
        <p:nvSpPr>
          <p:cNvPr id="13" name="TextBox 12"/>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IPWatchdog.com • 2025-06-17</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Rectangle 3"/>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APPLE SCORES AN APPEALS COURT WIN IN LTE PATENT FI...</a:t>
            </a:r>
          </a:p>
        </p:txBody>
      </p:sp>
      <p:sp>
        <p:nvSpPr>
          <p:cNvPr id="7" name="TextBox 6"/>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MACTRAST.COM • 2025-06-17</a:t>
            </a:r>
          </a:p>
        </p:txBody>
      </p:sp>
      <p:sp>
        <p:nvSpPr>
          <p:cNvPr id="8" name="TextBox 7"/>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Apple has scored a legal victory in its ongoing patent infringement battle with Texas patent troll Optis.Read More...</a:t>
            </a:r>
          </a:p>
        </p:txBody>
      </p:sp>
      <p:sp>
        <p:nvSpPr>
          <p:cNvPr id="9" name="Rounded Rectangle 8"/>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11" name="TextBox 10"/>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Apple Scores an Appeals Court Win in LTE Patent Fight With Patent Troll</a:t>
            </a:r>
          </a:p>
        </p:txBody>
      </p:sp>
      <p:sp>
        <p:nvSpPr>
          <p:cNvPr id="12" name="TextBox 11"/>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Apple has scored a legal victory in its ongoing patent infringement battle with Texas patent troll Optis.Read More...</a:t>
            </a:r>
          </a:p>
        </p:txBody>
      </p:sp>
      <p:sp>
        <p:nvSpPr>
          <p:cNvPr id="13" name="TextBox 12"/>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Mactrast.com • 2025-06-17</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Rectangle 3"/>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IPSEN RECEIVES POSITIVE CHMP OPINION FOR CABOMETYX...</a:t>
            </a:r>
          </a:p>
        </p:txBody>
      </p:sp>
      <p:sp>
        <p:nvSpPr>
          <p:cNvPr id="7" name="TextBox 6"/>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FINANCIAL POST • 2025-06-20</a:t>
            </a:r>
          </a:p>
        </p:txBody>
      </p:sp>
      <p:sp>
        <p:nvSpPr>
          <p:cNvPr id="8" name="TextBox 7"/>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If approved, Cabometyx® would be the first and only systemic therapy approved in the European Union for previously treated neuroendocrine tumors, regardless of tumor site, grade or previous non-somatostatin analogue-based systemic therapy1,2 Recommendation ba…</a:t>
            </a:r>
          </a:p>
        </p:txBody>
      </p:sp>
      <p:sp>
        <p:nvSpPr>
          <p:cNvPr id="9" name="Rounded Rectangle 8"/>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11" name="TextBox 10"/>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Ipsen receives positive CHMP opinion for Cabometyx® in previously treated advanced neuroendocrine tumors</a:t>
            </a:r>
          </a:p>
        </p:txBody>
      </p:sp>
      <p:sp>
        <p:nvSpPr>
          <p:cNvPr id="12" name="TextBox 11"/>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If approved, Cabometyx® would be the first and only systemic therapy approved in the European Union for previously treated neuroendocrine tumors, regardless of tumor site, grade or previous non-somatostatin analogue-based systemic therapy1,2 Recommendation ba…</a:t>
            </a:r>
          </a:p>
        </p:txBody>
      </p:sp>
      <p:sp>
        <p:nvSpPr>
          <p:cNvPr id="13" name="TextBox 12"/>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Financial Post • 2025-06-20</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Rectangle 3"/>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REGENERON ANNOUNCES FIRST-OF-ITS-KIND DONATION MAT...</a:t>
            </a:r>
          </a:p>
        </p:txBody>
      </p:sp>
      <p:sp>
        <p:nvSpPr>
          <p:cNvPr id="7" name="TextBox 6"/>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GLOBENEWSWIRE • 2025-06-24</a:t>
            </a:r>
          </a:p>
        </p:txBody>
      </p:sp>
      <p:sp>
        <p:nvSpPr>
          <p:cNvPr id="8" name="TextBox 7"/>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Initiative aims to expand and encourage philanthropy to help patients with retinal diseases afford their medications Initiative aims to expand and encourage philanthropy to help patients with retinal diseases afford their medications</a:t>
            </a:r>
          </a:p>
        </p:txBody>
      </p:sp>
      <p:sp>
        <p:nvSpPr>
          <p:cNvPr id="9" name="Rounded Rectangle 8"/>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11" name="TextBox 10"/>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Regeneron Announces First-of-its-Kind Donation Matching Program with Independent Charitable Patient Assistance Organization</a:t>
            </a:r>
          </a:p>
        </p:txBody>
      </p:sp>
      <p:sp>
        <p:nvSpPr>
          <p:cNvPr id="12" name="TextBox 11"/>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Initiative aims to expand and encourage philanthropy to help patients with retinal diseases afford their medications Initiative aims to expand and encourage philanthropy to help patients with retinal diseases afford their medications</a:t>
            </a:r>
          </a:p>
        </p:txBody>
      </p:sp>
      <p:sp>
        <p:nvSpPr>
          <p:cNvPr id="13" name="TextBox 12"/>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GlobeNewswire • 2025-06-24</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p:txBody>
      </p:sp>
      <p:sp>
        <p:nvSpPr>
          <p:cNvPr id="4" name="Rectangle 3"/>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GAMING PATENT LITIGATION ON BOTH SIDES OF THE ‘V’ ...</a:t>
            </a:r>
          </a:p>
        </p:txBody>
      </p:sp>
      <p:sp>
        <p:nvSpPr>
          <p:cNvPr id="7" name="TextBox 6"/>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IPWATCHDOG.COM • 2025-06-23</a:t>
            </a:r>
          </a:p>
        </p:txBody>
      </p:sp>
      <p:sp>
        <p:nvSpPr>
          <p:cNvPr id="8" name="TextBox 7"/>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This week on IPWatchdog Unleashed, we enter the patent litigation world for a conversation about gaming patent litigation. For too long, popular sentiment has been that patent owners are bad actors simply because they are patent owners. A more nuanced but sti…</a:t>
            </a:r>
          </a:p>
        </p:txBody>
      </p:sp>
      <p:sp>
        <p:nvSpPr>
          <p:cNvPr id="9" name="Rounded Rectangle 8"/>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11" name="TextBox 10"/>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Gaming Patent Litigation on Both Sides of the ‘v’ | IPWatchdog Unleashed</a:t>
            </a:r>
          </a:p>
        </p:txBody>
      </p:sp>
      <p:sp>
        <p:nvSpPr>
          <p:cNvPr id="12" name="TextBox 11"/>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This week on IPWatchdog Unleashed, we enter the patent litigation world for a conversation about gaming patent litigation. For too long, popular sentiment has been that patent owners are bad actors simply because they are patent owners. A more nuanced but sti…</a:t>
            </a:r>
          </a:p>
        </p:txBody>
      </p:sp>
      <p:sp>
        <p:nvSpPr>
          <p:cNvPr id="13" name="TextBox 12"/>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IPWatchdog.com • 2025-06-23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