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228600" y="228600"/>
            <a:ext cx="12344400" cy="13716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18063680000" y="365760"/>
            <a:ext cx="7315200" cy="731520"/>
          </a:xfrm>
          <a:prstGeom prst="rect">
            <a:avLst/>
          </a:prstGeom>
          <a:noFill/>
        </p:spPr>
        <p:txBody>
          <a:bodyPr wrap="none">
            <a:spAutoFit/>
          </a:bodyPr>
          <a:lstStyle/>
          <a:p>
            <a:pPr>
              <a:spcAft>
                <a:spcPts val="400"/>
              </a:spcAft>
              <a:defRPr sz="2800" b="1">
                <a:solidFill>
                  <a:srgbClr val="0D3B66"/>
                </a:solidFill>
                <a:latin typeface="Montserrat"/>
              </a:defRPr>
            </a:pPr>
            <a:r>
              <a:t>WEEKLY MARKET INSIGHTS</a:t>
            </a:r>
          </a:p>
          <a:p>
            <a:pPr>
              <a:spcBef>
                <a:spcPts val="0"/>
              </a:spcBef>
              <a:spcAft>
                <a:spcPts val="0"/>
              </a:spcAft>
              <a:defRPr sz="1000">
                <a:solidFill>
                  <a:srgbClr val="6C757D"/>
                </a:solidFill>
                <a:latin typeface="Open Sans"/>
              </a:defRPr>
            </a:pPr>
            <a:r>
              <a:t>ISSUE • JUNE 30, 2025</a:t>
            </a:r>
          </a:p>
        </p:txBody>
      </p:sp>
      <p:sp>
        <p:nvSpPr>
          <p:cNvPr id="4" name="TextBox 3"/>
          <p:cNvSpPr txBox="1"/>
          <p:nvPr/>
        </p:nvSpPr>
        <p:spPr>
          <a:xfrm>
            <a:off x="9144000" y="548640"/>
            <a:ext cx="2743200" cy="457200"/>
          </a:xfrm>
          <a:prstGeom prst="rect">
            <a:avLst/>
          </a:prstGeom>
          <a:noFill/>
        </p:spPr>
        <p:txBody>
          <a:bodyPr wrap="none">
            <a:spAutoFit/>
          </a:bodyPr>
          <a:lstStyle/>
          <a:p>
            <a:pPr algn="r">
              <a:defRPr sz="1000" i="1">
                <a:solidFill>
                  <a:srgbClr val="6C757D"/>
                </a:solidFill>
                <a:latin typeface="Segoe UI"/>
              </a:defRPr>
            </a:pPr>
            <a:r>
              <a:t>June 30,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IPSEN RECEIVES POSITIVE CHMP OPINION FOR CABOMETYX...</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GLOBENEWSWIRE • 2025-06-20</a:t>
            </a:r>
          </a:p>
        </p:txBody>
      </p:sp>
      <p:sp>
        <p:nvSpPr>
          <p:cNvPr id="6" name="TextBox 5"/>
          <p:cNvSpPr txBox="1"/>
          <p:nvPr/>
        </p:nvSpPr>
        <p:spPr>
          <a:xfrm>
            <a:off x="584200" y="2324100"/>
            <a:ext cx="10718800" cy="2971800"/>
          </a:xfrm>
          <a:prstGeom prst="rect">
            <a:avLst/>
          </a:prstGeom>
          <a:noFill/>
        </p:spPr>
        <p:txBody>
          <a:bodyPr wrap="square">
            <a:spAutoFit/>
          </a:bodyPr>
          <a:lstStyle/>
          <a:p>
            <a:pPr>
              <a:lnSpc>
                <a:spcPct val="120000"/>
              </a:lnSpc>
              <a:spcAft>
                <a:spcPts val="600"/>
              </a:spcAft>
              <a:defRPr sz="1000">
                <a:latin typeface="Segoe UI"/>
              </a:defRPr>
            </a:pPr>
            <a:r>
              <a:t>PARIS, FRANCE, 20 June 2025 - Ipsen (Euronext: IPN; ADR: IPSEY) announced today that the Committee for Medicinal Products for Human Use (CHMP) of the European Medicines Agency (EMA) has issued a positive opinion for Cabometyx® (cabozantinib) for adult patient…</a:t>
            </a:r>
          </a:p>
        </p:txBody>
      </p:sp>
      <p:sp>
        <p:nvSpPr>
          <p:cNvPr id="7" name="Rounded Rectangle 6"/>
          <p:cNvSpPr/>
          <p:nvPr/>
        </p:nvSpPr>
        <p:spPr>
          <a:xfrm>
            <a:off x="584200" y="5359400"/>
            <a:ext cx="1016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584200" y="5359400"/>
            <a:ext cx="1016000" cy="228600"/>
          </a:xfrm>
          <a:prstGeom prst="rect">
            <a:avLst/>
          </a:prstGeom>
          <a:noFill/>
        </p:spPr>
        <p:txBody>
          <a:bodyPr wrap="none">
            <a:spAutoFit/>
          </a:bodyPr>
          <a:lstStyle/>
          <a:p>
            <a:pPr algn="ctr">
              <a:defRPr sz="800" b="1">
                <a:solidFill>
                  <a:srgbClr val="FFFFFF"/>
                </a:solidFill>
                <a:latin typeface="Open Sans"/>
              </a:defRPr>
            </a:pPr>
            <a:r>
              <a:t>INTELLECTUAL PROPERTY LITIGATION</a:t>
            </a:r>
          </a:p>
        </p:txBody>
      </p:sp>
      <p:sp>
        <p:nvSpPr>
          <p:cNvPr id="9" name="TextBox 8"/>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Ipsen receives positive CHMP opinion for Cabometyx® in previously treated advanced neuroendocrine tumors</a:t>
            </a:r>
          </a:p>
        </p:txBody>
      </p:sp>
      <p:sp>
        <p:nvSpPr>
          <p:cNvPr id="10" name="TextBox 9"/>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PARIS, FRANCE, 20 June 2025 - Ipsen (Euronext: IPN; ADR: IPSEY) announced today that the Committee for Medicinal Products for Human Use (CHMP) of the European Medicines Agency (EMA) has issued a positive opinion for Cabometyx® (cabozantinib) for adult patient…</a:t>
            </a:r>
          </a:p>
        </p:txBody>
      </p:sp>
      <p:sp>
        <p:nvSpPr>
          <p:cNvPr id="11" name="TextBox 10"/>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GlobeNewswire • 2025-06-20</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PRESS RELEASE: DUPIXENT APPROVED IN THE US AS THE ...</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GLOBENEWSWIRE • 2025-06-20</a:t>
            </a:r>
          </a:p>
        </p:txBody>
      </p:sp>
      <p:sp>
        <p:nvSpPr>
          <p:cNvPr id="6" name="TextBox 5"/>
          <p:cNvSpPr txBox="1"/>
          <p:nvPr/>
        </p:nvSpPr>
        <p:spPr>
          <a:xfrm>
            <a:off x="584200" y="2324100"/>
            <a:ext cx="10718800" cy="2971800"/>
          </a:xfrm>
          <a:prstGeom prst="rect">
            <a:avLst/>
          </a:prstGeom>
          <a:noFill/>
        </p:spPr>
        <p:txBody>
          <a:bodyPr wrap="square">
            <a:spAutoFit/>
          </a:bodyPr>
          <a:lstStyle/>
          <a:p>
            <a:pPr>
              <a:lnSpc>
                <a:spcPct val="120000"/>
              </a:lnSpc>
              <a:spcAft>
                <a:spcPts val="600"/>
              </a:spcAft>
              <a:defRPr sz="1000">
                <a:latin typeface="Segoe UI"/>
              </a:defRPr>
            </a:pPr>
            <a:r>
              <a:t>Dupixent approved in the US as the only targeted medicine to treat patients with bullous pemphigoid     Approval based on pivotal results showing......</a:t>
            </a:r>
          </a:p>
        </p:txBody>
      </p:sp>
      <p:sp>
        <p:nvSpPr>
          <p:cNvPr id="7" name="Rounded Rectangle 6"/>
          <p:cNvSpPr/>
          <p:nvPr/>
        </p:nvSpPr>
        <p:spPr>
          <a:xfrm>
            <a:off x="584200" y="5359400"/>
            <a:ext cx="1016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584200" y="5359400"/>
            <a:ext cx="1016000" cy="228600"/>
          </a:xfrm>
          <a:prstGeom prst="rect">
            <a:avLst/>
          </a:prstGeom>
          <a:noFill/>
        </p:spPr>
        <p:txBody>
          <a:bodyPr wrap="none">
            <a:spAutoFit/>
          </a:bodyPr>
          <a:lstStyle/>
          <a:p>
            <a:pPr algn="ctr">
              <a:defRPr sz="800" b="1">
                <a:solidFill>
                  <a:srgbClr val="FFFFFF"/>
                </a:solidFill>
                <a:latin typeface="Open Sans"/>
              </a:defRPr>
            </a:pPr>
            <a:r>
              <a:t>INTELLECTUAL PROPERTY LITIGATION</a:t>
            </a:r>
          </a:p>
        </p:txBody>
      </p:sp>
      <p:sp>
        <p:nvSpPr>
          <p:cNvPr id="9" name="TextBox 8"/>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Press Release: Dupixent approved in the US as the only targeted medicine to treat patients with bullous pemphigoid</a:t>
            </a:r>
          </a:p>
        </p:txBody>
      </p:sp>
      <p:sp>
        <p:nvSpPr>
          <p:cNvPr id="10" name="TextBox 9"/>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Dupixent approved in the US as the only targeted medicine to treat patients with bullous pemphigoid     Approval based on pivotal results showing......</a:t>
            </a:r>
          </a:p>
        </p:txBody>
      </p:sp>
      <p:sp>
        <p:nvSpPr>
          <p:cNvPr id="11" name="TextBox 10"/>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GlobeNewswire • 2025-06-20</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TAKEAWAYS FROM THE LATEST COPYRIGHT DRAMA: FILM ST...</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IPWATCHDOG.COM • 2025-06-24</a:t>
            </a:r>
          </a:p>
        </p:txBody>
      </p:sp>
      <p:sp>
        <p:nvSpPr>
          <p:cNvPr id="6" name="TextBox 5"/>
          <p:cNvSpPr txBox="1"/>
          <p:nvPr/>
        </p:nvSpPr>
        <p:spPr>
          <a:xfrm>
            <a:off x="584200" y="2324100"/>
            <a:ext cx="10718800" cy="2971800"/>
          </a:xfrm>
          <a:prstGeom prst="rect">
            <a:avLst/>
          </a:prstGeom>
          <a:noFill/>
        </p:spPr>
        <p:txBody>
          <a:bodyPr wrap="square">
            <a:spAutoFit/>
          </a:bodyPr>
          <a:lstStyle/>
          <a:p>
            <a:pPr>
              <a:lnSpc>
                <a:spcPct val="120000"/>
              </a:lnSpc>
              <a:spcAft>
                <a:spcPts val="600"/>
              </a:spcAft>
              <a:defRPr sz="1000">
                <a:latin typeface="Segoe UI"/>
              </a:defRPr>
            </a:pPr>
            <a:r>
              <a:t>In a moment that was both inevitable and seismic, Disney and Universal filed a high-profile copyright infringement lawsuit against Midjourney, a leading generative AI company specializing in image and video synthesis. The studios claim that Midjourney trained…</a:t>
            </a:r>
          </a:p>
        </p:txBody>
      </p:sp>
      <p:sp>
        <p:nvSpPr>
          <p:cNvPr id="7" name="Rounded Rectangle 6"/>
          <p:cNvSpPr/>
          <p:nvPr/>
        </p:nvSpPr>
        <p:spPr>
          <a:xfrm>
            <a:off x="584200" y="5359400"/>
            <a:ext cx="1016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584200" y="5359400"/>
            <a:ext cx="1016000" cy="228600"/>
          </a:xfrm>
          <a:prstGeom prst="rect">
            <a:avLst/>
          </a:prstGeom>
          <a:noFill/>
        </p:spPr>
        <p:txBody>
          <a:bodyPr wrap="none">
            <a:spAutoFit/>
          </a:bodyPr>
          <a:lstStyle/>
          <a:p>
            <a:pPr algn="ctr">
              <a:defRPr sz="800" b="1">
                <a:solidFill>
                  <a:srgbClr val="FFFFFF"/>
                </a:solidFill>
                <a:latin typeface="Open Sans"/>
              </a:defRPr>
            </a:pPr>
            <a:r>
              <a:t>INTELLECTUAL PROPERTY LITIGATION</a:t>
            </a:r>
          </a:p>
        </p:txBody>
      </p:sp>
      <p:sp>
        <p:nvSpPr>
          <p:cNvPr id="9" name="TextBox 8"/>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Takeaways from the Latest Copyright Drama: Film Studios Fight to Keep Their Creative Crown</a:t>
            </a:r>
          </a:p>
        </p:txBody>
      </p:sp>
      <p:sp>
        <p:nvSpPr>
          <p:cNvPr id="10" name="TextBox 9"/>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In a moment that was both inevitable and seismic, Disney and Universal filed a high-profile copyright infringement lawsuit against Midjourney, a leading generative AI company specializing in image and video synthesis. The studios claim that Midjourney trained…</a:t>
            </a:r>
          </a:p>
        </p:txBody>
      </p:sp>
      <p:sp>
        <p:nvSpPr>
          <p:cNvPr id="11" name="TextBox 10"/>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IPWatchdog.com • 2025-06-24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7295" cy="914400"/>
          </a:xfrm>
          <a:prstGeom prst="rect">
            <a:avLst/>
          </a:prstGeom>
          <a:noFill/>
        </p:spPr>
        <p:txBody>
          <a:bodyPr wrap="none">
            <a:spAutoFit/>
          </a:bodyPr>
          <a:lstStyle/>
          <a:p>
            <a:pPr>
              <a:defRPr sz="2400" b="1"/>
            </a:pPr>
            <a:r>
              <a:t>INTELLECTUAL PROPERTY LITIGATION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LG DISPLAY SUES TIANMA, ESCALATING THE LATEST ROUN...</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DIGITIMES • 2025-06-17</a:t>
            </a:r>
          </a:p>
        </p:txBody>
      </p:sp>
      <p:sp>
        <p:nvSpPr>
          <p:cNvPr id="6" name="TextBox 5"/>
          <p:cNvSpPr txBox="1"/>
          <p:nvPr/>
        </p:nvSpPr>
        <p:spPr>
          <a:xfrm>
            <a:off x="584200" y="2324100"/>
            <a:ext cx="10718800" cy="2971800"/>
          </a:xfrm>
          <a:prstGeom prst="rect">
            <a:avLst/>
          </a:prstGeom>
          <a:noFill/>
        </p:spPr>
        <p:txBody>
          <a:bodyPr wrap="square">
            <a:spAutoFit/>
          </a:bodyPr>
          <a:lstStyle/>
          <a:p>
            <a:pPr>
              <a:lnSpc>
                <a:spcPct val="120000"/>
              </a:lnSpc>
              <a:spcAft>
                <a:spcPts val="600"/>
              </a:spcAft>
              <a:defRPr sz="1000">
                <a:latin typeface="Segoe UI"/>
              </a:defRPr>
            </a:pPr>
            <a:r>
              <a:t>South Korean display technology firms have intensified patent litigation against Chinese competitors, reflecting growing tensions in the sector. Following Samsung Display's ongoing patent infringement lawsuits against Chinese companies BOE Technology Group an…</a:t>
            </a:r>
          </a:p>
        </p:txBody>
      </p:sp>
      <p:sp>
        <p:nvSpPr>
          <p:cNvPr id="7" name="Rounded Rectangle 6"/>
          <p:cNvSpPr/>
          <p:nvPr/>
        </p:nvSpPr>
        <p:spPr>
          <a:xfrm>
            <a:off x="584200" y="5359400"/>
            <a:ext cx="1016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584200" y="5359400"/>
            <a:ext cx="1016000" cy="228600"/>
          </a:xfrm>
          <a:prstGeom prst="rect">
            <a:avLst/>
          </a:prstGeom>
          <a:noFill/>
        </p:spPr>
        <p:txBody>
          <a:bodyPr wrap="none">
            <a:spAutoFit/>
          </a:bodyPr>
          <a:lstStyle/>
          <a:p>
            <a:pPr algn="ctr">
              <a:defRPr sz="800" b="1">
                <a:solidFill>
                  <a:srgbClr val="FFFFFF"/>
                </a:solidFill>
                <a:latin typeface="Open Sans"/>
              </a:defRPr>
            </a:pPr>
            <a:r>
              <a:t>INTELLECTUAL PROPERTY LITIGATION</a:t>
            </a:r>
          </a:p>
        </p:txBody>
      </p:sp>
      <p:sp>
        <p:nvSpPr>
          <p:cNvPr id="9" name="TextBox 8"/>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LG Display sues Tianma, escalating the latest round of China-South Korea display patent battle</a:t>
            </a:r>
          </a:p>
        </p:txBody>
      </p:sp>
      <p:sp>
        <p:nvSpPr>
          <p:cNvPr id="10" name="TextBox 9"/>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South Korean display technology firms have intensified patent litigation against Chinese competitors, reflecting growing tensions in the sector. Following Samsung Display's ongoing patent infringement lawsuits against Chinese companies BOE Technology Group an…</a:t>
            </a:r>
          </a:p>
        </p:txBody>
      </p:sp>
      <p:sp>
        <p:nvSpPr>
          <p:cNvPr id="11" name="TextBox 10"/>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Digitimes • 2025-06-17</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TAIWAN TECH GIANTS UNITE TO COUNTER THREATS RISING...</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DIGITIMES • 2025-06-26</a:t>
            </a:r>
          </a:p>
        </p:txBody>
      </p:sp>
      <p:sp>
        <p:nvSpPr>
          <p:cNvPr id="6" name="TextBox 5"/>
          <p:cNvSpPr txBox="1"/>
          <p:nvPr/>
        </p:nvSpPr>
        <p:spPr>
          <a:xfrm>
            <a:off x="584200" y="2324100"/>
            <a:ext cx="10718800" cy="2971800"/>
          </a:xfrm>
          <a:prstGeom prst="rect">
            <a:avLst/>
          </a:prstGeom>
          <a:noFill/>
        </p:spPr>
        <p:txBody>
          <a:bodyPr wrap="square">
            <a:spAutoFit/>
          </a:bodyPr>
          <a:lstStyle/>
          <a:p>
            <a:pPr>
              <a:lnSpc>
                <a:spcPct val="120000"/>
              </a:lnSpc>
              <a:spcAft>
                <a:spcPts val="600"/>
              </a:spcAft>
              <a:defRPr sz="1000">
                <a:latin typeface="Segoe UI"/>
              </a:defRPr>
            </a:pPr>
            <a:r>
              <a:t>As global patent litigation escalates, Taiwan's leading tech firms are coming under increasing fire. In 2024, several Taiwanese networking equipment manufacturers were blindsided by Huawei's demands for steep patent licensing fees. That same year, TSMC, the w…</a:t>
            </a:r>
          </a:p>
        </p:txBody>
      </p:sp>
      <p:sp>
        <p:nvSpPr>
          <p:cNvPr id="7" name="Rounded Rectangle 6"/>
          <p:cNvSpPr/>
          <p:nvPr/>
        </p:nvSpPr>
        <p:spPr>
          <a:xfrm>
            <a:off x="584200" y="5359400"/>
            <a:ext cx="1016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584200" y="5359400"/>
            <a:ext cx="1016000" cy="228600"/>
          </a:xfrm>
          <a:prstGeom prst="rect">
            <a:avLst/>
          </a:prstGeom>
          <a:noFill/>
        </p:spPr>
        <p:txBody>
          <a:bodyPr wrap="none">
            <a:spAutoFit/>
          </a:bodyPr>
          <a:lstStyle/>
          <a:p>
            <a:pPr algn="ctr">
              <a:defRPr sz="800" b="1">
                <a:solidFill>
                  <a:srgbClr val="FFFFFF"/>
                </a:solidFill>
                <a:latin typeface="Open Sans"/>
              </a:defRPr>
            </a:pPr>
            <a:r>
              <a:t>INTELLECTUAL PROPERTY LITIGATION</a:t>
            </a:r>
          </a:p>
        </p:txBody>
      </p:sp>
      <p:sp>
        <p:nvSpPr>
          <p:cNvPr id="9" name="TextBox 8"/>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Taiwan tech giants unite to counter threats rising from global patent wars</a:t>
            </a:r>
          </a:p>
        </p:txBody>
      </p:sp>
      <p:sp>
        <p:nvSpPr>
          <p:cNvPr id="10" name="TextBox 9"/>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As global patent litigation escalates, Taiwan's leading tech firms are coming under increasing fire. In 2024, several Taiwanese networking equipment manufacturers were blindsided by Huawei's demands for steep patent licensing fees. That same year, TSMC, the w…</a:t>
            </a:r>
          </a:p>
        </p:txBody>
      </p:sp>
      <p:sp>
        <p:nvSpPr>
          <p:cNvPr id="11" name="TextBox 10"/>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Digitimes • 2025-06-26</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A BIG WIN FOR SMALL BUSINESS PATENT OWNERS: LEVELI...</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IPWATCHDOG.COM • 2025-06-17</a:t>
            </a:r>
          </a:p>
        </p:txBody>
      </p:sp>
      <p:sp>
        <p:nvSpPr>
          <p:cNvPr id="6" name="TextBox 5"/>
          <p:cNvSpPr txBox="1"/>
          <p:nvPr/>
        </p:nvSpPr>
        <p:spPr>
          <a:xfrm>
            <a:off x="584200" y="2324100"/>
            <a:ext cx="10718800" cy="2971800"/>
          </a:xfrm>
          <a:prstGeom prst="rect">
            <a:avLst/>
          </a:prstGeom>
          <a:noFill/>
        </p:spPr>
        <p:txBody>
          <a:bodyPr wrap="square">
            <a:spAutoFit/>
          </a:bodyPr>
          <a:lstStyle/>
          <a:p>
            <a:pPr>
              <a:lnSpc>
                <a:spcPct val="120000"/>
              </a:lnSpc>
              <a:spcAft>
                <a:spcPts val="600"/>
              </a:spcAft>
              <a:defRPr sz="1000">
                <a:latin typeface="Segoe UI"/>
              </a:defRPr>
            </a:pPr>
            <a:r>
              <a:t>This week on IPWatchdog Unleashed I speak with F. Scott Kieff, former Commissioner on the International Trade Commission, and Joshua Hartman, head of Merchant &amp; Gould’s ITC practice group. Our conversation, which took place on June 4, focused on the landmark …</a:t>
            </a:r>
          </a:p>
        </p:txBody>
      </p:sp>
      <p:sp>
        <p:nvSpPr>
          <p:cNvPr id="7" name="Rounded Rectangle 6"/>
          <p:cNvSpPr/>
          <p:nvPr/>
        </p:nvSpPr>
        <p:spPr>
          <a:xfrm>
            <a:off x="584200" y="5359400"/>
            <a:ext cx="1016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584200" y="5359400"/>
            <a:ext cx="1016000" cy="228600"/>
          </a:xfrm>
          <a:prstGeom prst="rect">
            <a:avLst/>
          </a:prstGeom>
          <a:noFill/>
        </p:spPr>
        <p:txBody>
          <a:bodyPr wrap="none">
            <a:spAutoFit/>
          </a:bodyPr>
          <a:lstStyle/>
          <a:p>
            <a:pPr algn="ctr">
              <a:defRPr sz="800" b="1">
                <a:solidFill>
                  <a:srgbClr val="FFFFFF"/>
                </a:solidFill>
                <a:latin typeface="Open Sans"/>
              </a:defRPr>
            </a:pPr>
            <a:r>
              <a:t>INTELLECTUAL PROPERTY LITIGATION</a:t>
            </a:r>
          </a:p>
        </p:txBody>
      </p:sp>
      <p:sp>
        <p:nvSpPr>
          <p:cNvPr id="9" name="TextBox 8"/>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A Big Win for Small Business Patent Owners: Leveling the Patent Litigation Playing Field</a:t>
            </a:r>
          </a:p>
        </p:txBody>
      </p:sp>
      <p:sp>
        <p:nvSpPr>
          <p:cNvPr id="10" name="TextBox 9"/>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This week on IPWatchdog Unleashed I speak with F. Scott Kieff, former Commissioner on the International Trade Commission, and Joshua Hartman, head of Merchant &amp; Gould’s ITC practice group. Our conversation, which took place on June 4, focused on the landmark …</a:t>
            </a:r>
          </a:p>
        </p:txBody>
      </p:sp>
      <p:sp>
        <p:nvSpPr>
          <p:cNvPr id="11" name="TextBox 10"/>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IPWatchdog.com • 2025-06-17</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APPLE SCORES AN APPEALS COURT WIN IN LTE PATENT FI...</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MACTRAST.COM • 2025-06-17</a:t>
            </a:r>
          </a:p>
        </p:txBody>
      </p:sp>
      <p:sp>
        <p:nvSpPr>
          <p:cNvPr id="6" name="TextBox 5"/>
          <p:cNvSpPr txBox="1"/>
          <p:nvPr/>
        </p:nvSpPr>
        <p:spPr>
          <a:xfrm>
            <a:off x="584200" y="2324100"/>
            <a:ext cx="10718800" cy="2971800"/>
          </a:xfrm>
          <a:prstGeom prst="rect">
            <a:avLst/>
          </a:prstGeom>
          <a:noFill/>
        </p:spPr>
        <p:txBody>
          <a:bodyPr wrap="square">
            <a:spAutoFit/>
          </a:bodyPr>
          <a:lstStyle/>
          <a:p>
            <a:pPr>
              <a:lnSpc>
                <a:spcPct val="120000"/>
              </a:lnSpc>
              <a:spcAft>
                <a:spcPts val="600"/>
              </a:spcAft>
              <a:defRPr sz="1000">
                <a:latin typeface="Segoe UI"/>
              </a:defRPr>
            </a:pPr>
            <a:r>
              <a:t>Apple has scored a legal victory in its ongoing patent infringement battle with Texas patent troll Optis.Read More...</a:t>
            </a:r>
          </a:p>
        </p:txBody>
      </p:sp>
      <p:sp>
        <p:nvSpPr>
          <p:cNvPr id="7" name="Rounded Rectangle 6"/>
          <p:cNvSpPr/>
          <p:nvPr/>
        </p:nvSpPr>
        <p:spPr>
          <a:xfrm>
            <a:off x="584200" y="5359400"/>
            <a:ext cx="1016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584200" y="5359400"/>
            <a:ext cx="1016000" cy="228600"/>
          </a:xfrm>
          <a:prstGeom prst="rect">
            <a:avLst/>
          </a:prstGeom>
          <a:noFill/>
        </p:spPr>
        <p:txBody>
          <a:bodyPr wrap="none">
            <a:spAutoFit/>
          </a:bodyPr>
          <a:lstStyle/>
          <a:p>
            <a:pPr algn="ctr">
              <a:defRPr sz="800" b="1">
                <a:solidFill>
                  <a:srgbClr val="FFFFFF"/>
                </a:solidFill>
                <a:latin typeface="Open Sans"/>
              </a:defRPr>
            </a:pPr>
            <a:r>
              <a:t>INTELLECTUAL PROPERTY LITIGATION</a:t>
            </a:r>
          </a:p>
        </p:txBody>
      </p:sp>
      <p:sp>
        <p:nvSpPr>
          <p:cNvPr id="9" name="TextBox 8"/>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Apple Scores an Appeals Court Win in LTE Patent Fight With Patent Troll</a:t>
            </a:r>
          </a:p>
        </p:txBody>
      </p:sp>
      <p:sp>
        <p:nvSpPr>
          <p:cNvPr id="10" name="TextBox 9"/>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Apple has scored a legal victory in its ongoing patent infringement battle with Texas patent troll Optis.Read More...</a:t>
            </a:r>
          </a:p>
        </p:txBody>
      </p:sp>
      <p:sp>
        <p:nvSpPr>
          <p:cNvPr id="11" name="TextBox 10"/>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Mactrast.com • 2025-06-17</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IPSEN RECEIVES POSITIVE CHMP OPINION FOR CABOMETYX...</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FINANCIAL POST • 2025-06-20</a:t>
            </a:r>
          </a:p>
        </p:txBody>
      </p:sp>
      <p:sp>
        <p:nvSpPr>
          <p:cNvPr id="6" name="TextBox 5"/>
          <p:cNvSpPr txBox="1"/>
          <p:nvPr/>
        </p:nvSpPr>
        <p:spPr>
          <a:xfrm>
            <a:off x="584200" y="2324100"/>
            <a:ext cx="10718800" cy="2971800"/>
          </a:xfrm>
          <a:prstGeom prst="rect">
            <a:avLst/>
          </a:prstGeom>
          <a:noFill/>
        </p:spPr>
        <p:txBody>
          <a:bodyPr wrap="square">
            <a:spAutoFit/>
          </a:bodyPr>
          <a:lstStyle/>
          <a:p>
            <a:pPr>
              <a:lnSpc>
                <a:spcPct val="120000"/>
              </a:lnSpc>
              <a:spcAft>
                <a:spcPts val="600"/>
              </a:spcAft>
              <a:defRPr sz="1000">
                <a:latin typeface="Segoe UI"/>
              </a:defRPr>
            </a:pPr>
            <a:r>
              <a:t>If approved, Cabometyx® would be the first and only systemic therapy approved in the European Union for previously treated neuroendocrine tumors, regardless of tumor site, grade or previous non-somatostatin analogue-based systemic therapy1,2 Recommendation ba…</a:t>
            </a:r>
          </a:p>
        </p:txBody>
      </p:sp>
      <p:sp>
        <p:nvSpPr>
          <p:cNvPr id="7" name="Rounded Rectangle 6"/>
          <p:cNvSpPr/>
          <p:nvPr/>
        </p:nvSpPr>
        <p:spPr>
          <a:xfrm>
            <a:off x="584200" y="5359400"/>
            <a:ext cx="1016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584200" y="5359400"/>
            <a:ext cx="1016000" cy="228600"/>
          </a:xfrm>
          <a:prstGeom prst="rect">
            <a:avLst/>
          </a:prstGeom>
          <a:noFill/>
        </p:spPr>
        <p:txBody>
          <a:bodyPr wrap="none">
            <a:spAutoFit/>
          </a:bodyPr>
          <a:lstStyle/>
          <a:p>
            <a:pPr algn="ctr">
              <a:defRPr sz="800" b="1">
                <a:solidFill>
                  <a:srgbClr val="FFFFFF"/>
                </a:solidFill>
                <a:latin typeface="Open Sans"/>
              </a:defRPr>
            </a:pPr>
            <a:r>
              <a:t>INTELLECTUAL PROPERTY LITIGATION</a:t>
            </a:r>
          </a:p>
        </p:txBody>
      </p:sp>
      <p:sp>
        <p:nvSpPr>
          <p:cNvPr id="9" name="TextBox 8"/>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Ipsen receives positive CHMP opinion for Cabometyx® in previously treated advanced neuroendocrine tumors</a:t>
            </a:r>
          </a:p>
        </p:txBody>
      </p:sp>
      <p:sp>
        <p:nvSpPr>
          <p:cNvPr id="10" name="TextBox 9"/>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If approved, Cabometyx® would be the first and only systemic therapy approved in the European Union for previously treated neuroendocrine tumors, regardless of tumor site, grade or previous non-somatostatin analogue-based systemic therapy1,2 Recommendation ba…</a:t>
            </a:r>
          </a:p>
        </p:txBody>
      </p:sp>
      <p:sp>
        <p:nvSpPr>
          <p:cNvPr id="11" name="TextBox 10"/>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Financial Post • 2025-06-20</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REGENERON ANNOUNCES FIRST-OF-ITS-KIND DONATION MAT...</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GLOBENEWSWIRE • 2025-06-24</a:t>
            </a:r>
          </a:p>
        </p:txBody>
      </p:sp>
      <p:sp>
        <p:nvSpPr>
          <p:cNvPr id="6" name="TextBox 5"/>
          <p:cNvSpPr txBox="1"/>
          <p:nvPr/>
        </p:nvSpPr>
        <p:spPr>
          <a:xfrm>
            <a:off x="584200" y="2324100"/>
            <a:ext cx="10718800" cy="2971800"/>
          </a:xfrm>
          <a:prstGeom prst="rect">
            <a:avLst/>
          </a:prstGeom>
          <a:noFill/>
        </p:spPr>
        <p:txBody>
          <a:bodyPr wrap="square">
            <a:spAutoFit/>
          </a:bodyPr>
          <a:lstStyle/>
          <a:p>
            <a:pPr>
              <a:lnSpc>
                <a:spcPct val="120000"/>
              </a:lnSpc>
              <a:spcAft>
                <a:spcPts val="600"/>
              </a:spcAft>
              <a:defRPr sz="1000">
                <a:latin typeface="Segoe UI"/>
              </a:defRPr>
            </a:pPr>
            <a:r>
              <a:t>Initiative aims to expand and encourage philanthropy to help patients with retinal diseases afford their medications Initiative aims to expand and encourage philanthropy to help patients with retinal diseases afford their medications</a:t>
            </a:r>
          </a:p>
        </p:txBody>
      </p:sp>
      <p:sp>
        <p:nvSpPr>
          <p:cNvPr id="7" name="Rounded Rectangle 6"/>
          <p:cNvSpPr/>
          <p:nvPr/>
        </p:nvSpPr>
        <p:spPr>
          <a:xfrm>
            <a:off x="584200" y="5359400"/>
            <a:ext cx="1016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584200" y="5359400"/>
            <a:ext cx="1016000" cy="228600"/>
          </a:xfrm>
          <a:prstGeom prst="rect">
            <a:avLst/>
          </a:prstGeom>
          <a:noFill/>
        </p:spPr>
        <p:txBody>
          <a:bodyPr wrap="none">
            <a:spAutoFit/>
          </a:bodyPr>
          <a:lstStyle/>
          <a:p>
            <a:pPr algn="ctr">
              <a:defRPr sz="800" b="1">
                <a:solidFill>
                  <a:srgbClr val="FFFFFF"/>
                </a:solidFill>
                <a:latin typeface="Open Sans"/>
              </a:defRPr>
            </a:pPr>
            <a:r>
              <a:t>INTELLECTUAL PROPERTY LITIGATION</a:t>
            </a:r>
          </a:p>
        </p:txBody>
      </p:sp>
      <p:sp>
        <p:nvSpPr>
          <p:cNvPr id="9" name="TextBox 8"/>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Regeneron Announces First-of-its-Kind Donation Matching Program with Independent Charitable Patient Assistance Organization</a:t>
            </a:r>
          </a:p>
        </p:txBody>
      </p:sp>
      <p:sp>
        <p:nvSpPr>
          <p:cNvPr id="10" name="TextBox 9"/>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Initiative aims to expand and encourage philanthropy to help patients with retinal diseases afford their medications Initiative aims to expand and encourage philanthropy to help patients with retinal diseases afford their medications</a:t>
            </a:r>
          </a:p>
        </p:txBody>
      </p:sp>
      <p:sp>
        <p:nvSpPr>
          <p:cNvPr id="11" name="TextBox 10"/>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GlobeNewswire • 2025-06-24</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0972800"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0"/>
          </a:xfrm>
          <a:prstGeom prst="rect">
            <a:avLst/>
          </a:prstGeom>
          <a:solidFill>
            <a:srgbClr val="0D3B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84200" y="1435100"/>
            <a:ext cx="10718800" cy="381000"/>
          </a:xfrm>
          <a:prstGeom prst="rect">
            <a:avLst/>
          </a:prstGeom>
          <a:noFill/>
        </p:spPr>
        <p:txBody>
          <a:bodyPr wrap="none">
            <a:spAutoFit/>
          </a:bodyPr>
          <a:lstStyle/>
          <a:p>
            <a:pPr>
              <a:spcAft>
                <a:spcPts val="0"/>
              </a:spcAft>
              <a:defRPr sz="1400" b="1">
                <a:solidFill>
                  <a:srgbClr val="FFFFFF"/>
                </a:solidFill>
                <a:latin typeface="Montserrat"/>
              </a:defRPr>
            </a:pPr>
            <a:r>
              <a:t>GAMING PATENT LITIGATION ON BOTH SIDES OF THE ‘V’ ...</a:t>
            </a:r>
          </a:p>
        </p:txBody>
      </p:sp>
      <p:sp>
        <p:nvSpPr>
          <p:cNvPr id="5" name="TextBox 4"/>
          <p:cNvSpPr txBox="1"/>
          <p:nvPr/>
        </p:nvSpPr>
        <p:spPr>
          <a:xfrm>
            <a:off x="584200" y="2070100"/>
            <a:ext cx="10718800" cy="190500"/>
          </a:xfrm>
          <a:prstGeom prst="rect">
            <a:avLst/>
          </a:prstGeom>
          <a:noFill/>
        </p:spPr>
        <p:txBody>
          <a:bodyPr wrap="none">
            <a:spAutoFit/>
          </a:bodyPr>
          <a:lstStyle/>
          <a:p>
            <a:pPr>
              <a:spcAft>
                <a:spcPts val="0"/>
              </a:spcAft>
              <a:defRPr sz="900">
                <a:solidFill>
                  <a:srgbClr val="6C757D"/>
                </a:solidFill>
                <a:latin typeface="Open Sans"/>
              </a:defRPr>
            </a:pPr>
            <a:r>
              <a:t>IPWATCHDOG.COM • 2025-06-23</a:t>
            </a:r>
          </a:p>
        </p:txBody>
      </p:sp>
      <p:sp>
        <p:nvSpPr>
          <p:cNvPr id="6" name="TextBox 5"/>
          <p:cNvSpPr txBox="1"/>
          <p:nvPr/>
        </p:nvSpPr>
        <p:spPr>
          <a:xfrm>
            <a:off x="584200" y="2324100"/>
            <a:ext cx="10718800" cy="2971800"/>
          </a:xfrm>
          <a:prstGeom prst="rect">
            <a:avLst/>
          </a:prstGeom>
          <a:noFill/>
        </p:spPr>
        <p:txBody>
          <a:bodyPr wrap="square">
            <a:spAutoFit/>
          </a:bodyPr>
          <a:lstStyle/>
          <a:p>
            <a:pPr>
              <a:lnSpc>
                <a:spcPct val="120000"/>
              </a:lnSpc>
              <a:spcAft>
                <a:spcPts val="600"/>
              </a:spcAft>
              <a:defRPr sz="1000">
                <a:latin typeface="Segoe UI"/>
              </a:defRPr>
            </a:pPr>
            <a:r>
              <a:t>This week on IPWatchdog Unleashed, we enter the patent litigation world for a conversation about gaming patent litigation. For too long, popular sentiment has been that patent owners are bad actors simply because they are patent owners. A more nuanced but sti…</a:t>
            </a:r>
          </a:p>
        </p:txBody>
      </p:sp>
      <p:sp>
        <p:nvSpPr>
          <p:cNvPr id="7" name="Rounded Rectangle 6"/>
          <p:cNvSpPr/>
          <p:nvPr/>
        </p:nvSpPr>
        <p:spPr>
          <a:xfrm>
            <a:off x="584200" y="5359400"/>
            <a:ext cx="1016000" cy="228600"/>
          </a:xfrm>
          <a:prstGeom prst="roundRect">
            <a:avLst>
              <a:gd name="adj" fmla="val 30000"/>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584200" y="5359400"/>
            <a:ext cx="1016000" cy="228600"/>
          </a:xfrm>
          <a:prstGeom prst="rect">
            <a:avLst/>
          </a:prstGeom>
          <a:noFill/>
        </p:spPr>
        <p:txBody>
          <a:bodyPr wrap="none">
            <a:spAutoFit/>
          </a:bodyPr>
          <a:lstStyle/>
          <a:p>
            <a:pPr algn="ctr">
              <a:defRPr sz="800" b="1">
                <a:solidFill>
                  <a:srgbClr val="FFFFFF"/>
                </a:solidFill>
                <a:latin typeface="Open Sans"/>
              </a:defRPr>
            </a:pPr>
            <a:r>
              <a:t>INTELLECTUAL PROPERTY LITIGATION</a:t>
            </a:r>
          </a:p>
        </p:txBody>
      </p:sp>
      <p:sp>
        <p:nvSpPr>
          <p:cNvPr id="9" name="TextBox 8"/>
          <p:cNvSpPr txBox="1"/>
          <p:nvPr/>
        </p:nvSpPr>
        <p:spPr>
          <a:xfrm>
            <a:off x="584200" y="2197100"/>
            <a:ext cx="10718800" cy="508000"/>
          </a:xfrm>
          <a:prstGeom prst="rect">
            <a:avLst/>
          </a:prstGeom>
          <a:noFill/>
        </p:spPr>
        <p:txBody>
          <a:bodyPr wrap="none">
            <a:spAutoFit/>
          </a:bodyPr>
          <a:lstStyle/>
          <a:p>
            <a:pPr>
              <a:spcAft>
                <a:spcPts val="400"/>
              </a:spcAft>
              <a:defRPr sz="1600" b="1">
                <a:solidFill>
                  <a:srgbClr val="141824"/>
                </a:solidFill>
                <a:latin typeface="Open Sans"/>
              </a:defRPr>
            </a:pPr>
            <a:r>
              <a:t>Gaming Patent Litigation on Both Sides of the ‘v’ | IPWatchdog Unleashed</a:t>
            </a:r>
          </a:p>
        </p:txBody>
      </p:sp>
      <p:sp>
        <p:nvSpPr>
          <p:cNvPr id="10" name="TextBox 9"/>
          <p:cNvSpPr txBox="1"/>
          <p:nvPr/>
        </p:nvSpPr>
        <p:spPr>
          <a:xfrm>
            <a:off x="584200" y="2705100"/>
            <a:ext cx="10718800" cy="2400300"/>
          </a:xfrm>
          <a:prstGeom prst="rect">
            <a:avLst/>
          </a:prstGeom>
          <a:noFill/>
        </p:spPr>
        <p:txBody>
          <a:bodyPr wrap="square">
            <a:spAutoFit/>
          </a:bodyPr>
          <a:lstStyle/>
          <a:p>
            <a:pPr>
              <a:lnSpc>
                <a:spcPct val="120000"/>
              </a:lnSpc>
              <a:spcAft>
                <a:spcPts val="600"/>
              </a:spcAft>
              <a:defRPr sz="1000">
                <a:solidFill>
                  <a:srgbClr val="141824"/>
                </a:solidFill>
                <a:latin typeface="Segoe UI"/>
              </a:defRPr>
            </a:pPr>
            <a:r>
              <a:t>This week on IPWatchdog Unleashed, we enter the patent litigation world for a conversation about gaming patent litigation. For too long, popular sentiment has been that patent owners are bad actors simply because they are patent owners. A more nuanced but sti…</a:t>
            </a:r>
          </a:p>
        </p:txBody>
      </p:sp>
      <p:sp>
        <p:nvSpPr>
          <p:cNvPr id="11" name="TextBox 10"/>
          <p:cNvSpPr txBox="1"/>
          <p:nvPr/>
        </p:nvSpPr>
        <p:spPr>
          <a:xfrm>
            <a:off x="584200" y="4978400"/>
            <a:ext cx="10718800" cy="190500"/>
          </a:xfrm>
          <a:prstGeom prst="rect">
            <a:avLst/>
          </a:prstGeom>
          <a:noFill/>
        </p:spPr>
        <p:txBody>
          <a:bodyPr wrap="none">
            <a:spAutoFit/>
          </a:bodyPr>
          <a:lstStyle/>
          <a:p>
            <a:pPr>
              <a:spcAft>
                <a:spcPts val="0"/>
              </a:spcAft>
              <a:defRPr sz="900" i="1">
                <a:solidFill>
                  <a:srgbClr val="6C757D"/>
                </a:solidFill>
                <a:latin typeface="Open Sans"/>
              </a:defRPr>
            </a:pPr>
            <a:r>
              <a:t>Source: IPWatchdog.com • 2025-06-23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