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228600" y="228600"/>
            <a:ext cx="12344400" cy="13716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18063680000" y="365760"/>
            <a:ext cx="7315200" cy="731520"/>
          </a:xfrm>
          <a:prstGeom prst="rect">
            <a:avLst/>
          </a:prstGeom>
          <a:noFill/>
        </p:spPr>
        <p:txBody>
          <a:bodyPr wrap="none">
            <a:spAutoFit/>
          </a:bodyPr>
          <a:lstStyle/>
          <a:p>
            <a:pPr>
              <a:spcAft>
                <a:spcPts val="400"/>
              </a:spcAft>
              <a:defRPr sz="2800" b="1">
                <a:solidFill>
                  <a:srgbClr val="0D3B66"/>
                </a:solidFill>
                <a:latin typeface="Montserrat"/>
              </a:defRPr>
            </a:pPr>
            <a:r>
              <a:t>WEEKLY MARKET INSIGHTS</a:t>
            </a:r>
          </a:p>
          <a:p>
            <a:pPr>
              <a:spcBef>
                <a:spcPts val="0"/>
              </a:spcBef>
              <a:spcAft>
                <a:spcPts val="0"/>
              </a:spcAft>
              <a:defRPr sz="1000">
                <a:solidFill>
                  <a:srgbClr val="6C757D"/>
                </a:solidFill>
                <a:latin typeface="Open Sans"/>
              </a:defRPr>
            </a:pPr>
            <a:r>
              <a:t>ISSUE • JUNE 30, 2025</a:t>
            </a:r>
          </a:p>
        </p:txBody>
      </p:sp>
      <p:sp>
        <p:nvSpPr>
          <p:cNvPr id="4" name="TextBox 3"/>
          <p:cNvSpPr txBox="1"/>
          <p:nvPr/>
        </p:nvSpPr>
        <p:spPr>
          <a:xfrm>
            <a:off x="9144000" y="548640"/>
            <a:ext cx="2743200" cy="457200"/>
          </a:xfrm>
          <a:prstGeom prst="rect">
            <a:avLst/>
          </a:prstGeom>
          <a:noFill/>
        </p:spPr>
        <p:txBody>
          <a:bodyPr wrap="none">
            <a:spAutoFit/>
          </a:bodyPr>
          <a:lstStyle/>
          <a:p>
            <a:pPr algn="r">
              <a:defRPr sz="1000" i="1">
                <a:solidFill>
                  <a:srgbClr val="6C757D"/>
                </a:solidFill>
                <a:latin typeface="Segoe UI"/>
              </a:defRPr>
            </a:pPr>
            <a:r>
              <a:t>June 30, 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0"/>
          </a:xfrm>
          <a:prstGeom prst="rect">
            <a:avLst/>
          </a:prstGeom>
          <a:solidFill>
            <a:srgbClr val="0D3B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584200" y="1435100"/>
            <a:ext cx="10718800" cy="381000"/>
          </a:xfrm>
          <a:prstGeom prst="rect">
            <a:avLst/>
          </a:prstGeom>
          <a:noFill/>
        </p:spPr>
        <p:txBody>
          <a:bodyPr wrap="none">
            <a:spAutoFit/>
          </a:bodyPr>
          <a:lstStyle/>
          <a:p>
            <a:pPr>
              <a:spcAft>
                <a:spcPts val="0"/>
              </a:spcAft>
              <a:defRPr sz="1400" b="1">
                <a:solidFill>
                  <a:srgbClr val="FFFFFF"/>
                </a:solidFill>
                <a:latin typeface="Montserrat"/>
              </a:defRPr>
            </a:pPr>
            <a:r>
              <a:t>WAYMO’S ROBOTAXIS ARE COMING BACK TO NEW YORK CITY</a:t>
            </a:r>
          </a:p>
        </p:txBody>
      </p:sp>
      <p:sp>
        <p:nvSpPr>
          <p:cNvPr id="5" name="TextBox 4"/>
          <p:cNvSpPr txBox="1"/>
          <p:nvPr/>
        </p:nvSpPr>
        <p:spPr>
          <a:xfrm>
            <a:off x="584200" y="2070100"/>
            <a:ext cx="10718800" cy="190500"/>
          </a:xfrm>
          <a:prstGeom prst="rect">
            <a:avLst/>
          </a:prstGeom>
          <a:noFill/>
        </p:spPr>
        <p:txBody>
          <a:bodyPr wrap="none">
            <a:spAutoFit/>
          </a:bodyPr>
          <a:lstStyle/>
          <a:p>
            <a:pPr>
              <a:spcAft>
                <a:spcPts val="0"/>
              </a:spcAft>
              <a:defRPr sz="900">
                <a:solidFill>
                  <a:srgbClr val="6C757D"/>
                </a:solidFill>
                <a:latin typeface="Open Sans"/>
              </a:defRPr>
            </a:pPr>
            <a:r>
              <a:t>THE VERGE • 2025-06-18</a:t>
            </a:r>
          </a:p>
        </p:txBody>
      </p:sp>
      <p:sp>
        <p:nvSpPr>
          <p:cNvPr id="6" name="TextBox 5"/>
          <p:cNvSpPr txBox="1"/>
          <p:nvPr/>
        </p:nvSpPr>
        <p:spPr>
          <a:xfrm>
            <a:off x="584200" y="2070100"/>
            <a:ext cx="10718800" cy="635000"/>
          </a:xfrm>
          <a:prstGeom prst="rect">
            <a:avLst/>
          </a:prstGeom>
          <a:noFill/>
        </p:spPr>
        <p:txBody>
          <a:bodyPr wrap="none" tIns="127000" bIns="190500">
            <a:spAutoFit/>
          </a:bodyPr>
          <a:lstStyle/>
          <a:p>
            <a:pPr>
              <a:spcAft>
                <a:spcPts val="1800"/>
              </a:spcAft>
              <a:defRPr sz="2000" b="1">
                <a:latin typeface="Montserrat"/>
              </a:defRPr>
            </a:pPr>
            <a:r>
              <a:t>Waymo’s robotaxis are coming back to New York City</a:t>
            </a:r>
          </a:p>
          <a:p>
            <a:pPr>
              <a:lnSpc>
                <a:spcPct val="130000"/>
              </a:lnSpc>
              <a:spcBef>
                <a:spcPts val="600"/>
              </a:spcBef>
              <a:spcAft>
                <a:spcPts val="1200"/>
              </a:spcAft>
              <a:defRPr sz="1100">
                <a:latin typeface="Segoe UI"/>
              </a:defRPr>
            </a:pPr>
            <a:r>
              <a:t>Waymo announced today that it intends to launch a fully autonomous robotaxi service in New York City — but first it needs to change state law to permit its vehicles to operate with safety drivers behind the wheel. The Alphabet-owned company said it has applie…</a:t>
            </a:r>
          </a:p>
        </p:txBody>
      </p:sp>
      <p:sp>
        <p:nvSpPr>
          <p:cNvPr id="7" name="Rectangle 6"/>
          <p:cNvSpPr/>
          <p:nvPr/>
        </p:nvSpPr>
        <p:spPr>
          <a:xfrm>
            <a:off x="584200" y="4978400"/>
            <a:ext cx="10718800" cy="12700"/>
          </a:xfrm>
          <a:prstGeom prst="rect">
            <a:avLst/>
          </a:prstGeom>
          <a:solidFill>
            <a:srgbClr val="DCDCD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ounded Rectangle 7"/>
          <p:cNvSpPr/>
          <p:nvPr/>
        </p:nvSpPr>
        <p:spPr>
          <a:xfrm>
            <a:off x="584200" y="5041900"/>
            <a:ext cx="889000" cy="228600"/>
          </a:xfrm>
          <a:prstGeom prst="roundRect">
            <a:avLst>
              <a:gd name="adj" fmla="val 30000"/>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584200" y="5041900"/>
            <a:ext cx="889000" cy="228600"/>
          </a:xfrm>
          <a:prstGeom prst="rect">
            <a:avLst/>
          </a:prstGeom>
          <a:noFill/>
        </p:spPr>
        <p:txBody>
          <a:bodyPr wrap="none">
            <a:spAutoFit/>
          </a:bodyPr>
          <a:lstStyle/>
          <a:p>
            <a:pPr algn="ctr">
              <a:defRPr sz="800" b="1">
                <a:solidFill>
                  <a:srgbClr val="FFFFFF"/>
                </a:solidFill>
                <a:latin typeface="Open Sans"/>
              </a:defRPr>
            </a:pPr>
            <a:r>
              <a:t>TECHNOLOGY</a:t>
            </a:r>
          </a:p>
        </p:txBody>
      </p:sp>
      <p:sp>
        <p:nvSpPr>
          <p:cNvPr id="10" name="TextBox 9"/>
          <p:cNvSpPr txBox="1"/>
          <p:nvPr/>
        </p:nvSpPr>
        <p:spPr>
          <a:xfrm>
            <a:off x="584200" y="2197100"/>
            <a:ext cx="10718800" cy="508000"/>
          </a:xfrm>
          <a:prstGeom prst="rect">
            <a:avLst/>
          </a:prstGeom>
          <a:noFill/>
        </p:spPr>
        <p:txBody>
          <a:bodyPr wrap="none">
            <a:spAutoFit/>
          </a:bodyPr>
          <a:lstStyle/>
          <a:p>
            <a:pPr>
              <a:spcAft>
                <a:spcPts val="400"/>
              </a:spcAft>
              <a:defRPr sz="1600" b="1">
                <a:solidFill>
                  <a:srgbClr val="141824"/>
                </a:solidFill>
                <a:latin typeface="Open Sans"/>
              </a:defRPr>
            </a:pPr>
            <a:r>
              <a:t>Waymo’s robotaxis are coming back to New York City</a:t>
            </a:r>
          </a:p>
        </p:txBody>
      </p:sp>
      <p:sp>
        <p:nvSpPr>
          <p:cNvPr id="11" name="TextBox 10"/>
          <p:cNvSpPr txBox="1"/>
          <p:nvPr/>
        </p:nvSpPr>
        <p:spPr>
          <a:xfrm>
            <a:off x="584200" y="2705100"/>
            <a:ext cx="10718800" cy="2400300"/>
          </a:xfrm>
          <a:prstGeom prst="rect">
            <a:avLst/>
          </a:prstGeom>
          <a:noFill/>
        </p:spPr>
        <p:txBody>
          <a:bodyPr wrap="square">
            <a:spAutoFit/>
          </a:bodyPr>
          <a:lstStyle/>
          <a:p>
            <a:pPr>
              <a:lnSpc>
                <a:spcPct val="120000"/>
              </a:lnSpc>
              <a:spcAft>
                <a:spcPts val="600"/>
              </a:spcAft>
              <a:defRPr sz="1000">
                <a:solidFill>
                  <a:srgbClr val="141824"/>
                </a:solidFill>
                <a:latin typeface="Segoe UI"/>
              </a:defRPr>
            </a:pPr>
            <a:r>
              <a:t>Waymo announced today that it intends to launch a fully autonomous robotaxi service in New York City — but first it needs to change state law to permit its vehicles to operate with safety drivers behind the wheel. The Alphabet-owned company said it has applie…</a:t>
            </a:r>
          </a:p>
        </p:txBody>
      </p:sp>
      <p:sp>
        <p:nvSpPr>
          <p:cNvPr id="12" name="TextBox 11"/>
          <p:cNvSpPr txBox="1"/>
          <p:nvPr/>
        </p:nvSpPr>
        <p:spPr>
          <a:xfrm>
            <a:off x="584200" y="4978400"/>
            <a:ext cx="10718800" cy="190500"/>
          </a:xfrm>
          <a:prstGeom prst="rect">
            <a:avLst/>
          </a:prstGeom>
          <a:noFill/>
        </p:spPr>
        <p:txBody>
          <a:bodyPr wrap="none">
            <a:spAutoFit/>
          </a:bodyPr>
          <a:lstStyle/>
          <a:p>
            <a:pPr>
              <a:spcAft>
                <a:spcPts val="0"/>
              </a:spcAft>
              <a:defRPr sz="900" i="1">
                <a:solidFill>
                  <a:srgbClr val="6C757D"/>
                </a:solidFill>
                <a:latin typeface="Open Sans"/>
              </a:defRPr>
            </a:pPr>
            <a:r>
              <a:t>Source: The Verge • 2025-06-18</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0"/>
          </a:xfrm>
          <a:prstGeom prst="rect">
            <a:avLst/>
          </a:prstGeom>
          <a:solidFill>
            <a:srgbClr val="0D3B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584200" y="1435100"/>
            <a:ext cx="10718800" cy="381000"/>
          </a:xfrm>
          <a:prstGeom prst="rect">
            <a:avLst/>
          </a:prstGeom>
          <a:noFill/>
        </p:spPr>
        <p:txBody>
          <a:bodyPr wrap="none">
            <a:spAutoFit/>
          </a:bodyPr>
          <a:lstStyle/>
          <a:p>
            <a:pPr>
              <a:spcAft>
                <a:spcPts val="0"/>
              </a:spcAft>
              <a:defRPr sz="1400" b="1">
                <a:solidFill>
                  <a:srgbClr val="FFFFFF"/>
                </a:solidFill>
                <a:latin typeface="Montserrat"/>
              </a:defRPr>
            </a:pPr>
            <a:r>
              <a:t>I'M A PSYCHOLOGIST, AND PEOPLE WHO HAVE ANXIETY OV...</a:t>
            </a:r>
          </a:p>
        </p:txBody>
      </p:sp>
      <p:sp>
        <p:nvSpPr>
          <p:cNvPr id="5" name="TextBox 4"/>
          <p:cNvSpPr txBox="1"/>
          <p:nvPr/>
        </p:nvSpPr>
        <p:spPr>
          <a:xfrm>
            <a:off x="584200" y="2070100"/>
            <a:ext cx="10718800" cy="190500"/>
          </a:xfrm>
          <a:prstGeom prst="rect">
            <a:avLst/>
          </a:prstGeom>
          <a:noFill/>
        </p:spPr>
        <p:txBody>
          <a:bodyPr wrap="none">
            <a:spAutoFit/>
          </a:bodyPr>
          <a:lstStyle/>
          <a:p>
            <a:pPr>
              <a:spcAft>
                <a:spcPts val="0"/>
              </a:spcAft>
              <a:defRPr sz="900">
                <a:solidFill>
                  <a:srgbClr val="6C757D"/>
                </a:solidFill>
                <a:latin typeface="Open Sans"/>
              </a:defRPr>
            </a:pPr>
            <a:r>
              <a:t>BUSINESS INSIDER • 2025-06-19</a:t>
            </a:r>
          </a:p>
        </p:txBody>
      </p:sp>
      <p:sp>
        <p:nvSpPr>
          <p:cNvPr id="6" name="TextBox 5"/>
          <p:cNvSpPr txBox="1"/>
          <p:nvPr/>
        </p:nvSpPr>
        <p:spPr>
          <a:xfrm>
            <a:off x="584200" y="2070100"/>
            <a:ext cx="10718800" cy="635000"/>
          </a:xfrm>
          <a:prstGeom prst="rect">
            <a:avLst/>
          </a:prstGeom>
          <a:noFill/>
        </p:spPr>
        <p:txBody>
          <a:bodyPr wrap="none" tIns="127000" bIns="190500">
            <a:spAutoFit/>
          </a:bodyPr>
          <a:lstStyle/>
          <a:p>
            <a:pPr>
              <a:spcAft>
                <a:spcPts val="1800"/>
              </a:spcAft>
              <a:defRPr sz="2000" b="1">
                <a:latin typeface="Montserrat"/>
              </a:defRPr>
            </a:pPr>
            <a:r>
              <a:t>I'm a psychologist, and people who have anxiety over AI tell me they're losing their sense of self-worth</a:t>
            </a:r>
          </a:p>
          <a:p>
            <a:pPr>
              <a:lnSpc>
                <a:spcPct val="130000"/>
              </a:lnSpc>
              <a:spcBef>
                <a:spcPts val="600"/>
              </a:spcBef>
              <a:spcAft>
                <a:spcPts val="1200"/>
              </a:spcAft>
              <a:defRPr sz="1100">
                <a:latin typeface="Segoe UI"/>
              </a:defRPr>
            </a:pPr>
            <a:r>
              <a:t>Psychologist Elaine Ryan advises people not to avoid the technology, but to embrace it and reclaim their self-worth.</a:t>
            </a:r>
          </a:p>
        </p:txBody>
      </p:sp>
      <p:sp>
        <p:nvSpPr>
          <p:cNvPr id="7" name="Rectangle 6"/>
          <p:cNvSpPr/>
          <p:nvPr/>
        </p:nvSpPr>
        <p:spPr>
          <a:xfrm>
            <a:off x="584200" y="4978400"/>
            <a:ext cx="10718800" cy="12700"/>
          </a:xfrm>
          <a:prstGeom prst="rect">
            <a:avLst/>
          </a:prstGeom>
          <a:solidFill>
            <a:srgbClr val="DCDCD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ounded Rectangle 7"/>
          <p:cNvSpPr/>
          <p:nvPr/>
        </p:nvSpPr>
        <p:spPr>
          <a:xfrm>
            <a:off x="584200" y="5041900"/>
            <a:ext cx="889000" cy="228600"/>
          </a:xfrm>
          <a:prstGeom prst="roundRect">
            <a:avLst>
              <a:gd name="adj" fmla="val 30000"/>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584200" y="5041900"/>
            <a:ext cx="889000" cy="228600"/>
          </a:xfrm>
          <a:prstGeom prst="rect">
            <a:avLst/>
          </a:prstGeom>
          <a:noFill/>
        </p:spPr>
        <p:txBody>
          <a:bodyPr wrap="none">
            <a:spAutoFit/>
          </a:bodyPr>
          <a:lstStyle/>
          <a:p>
            <a:pPr algn="ctr">
              <a:defRPr sz="800" b="1">
                <a:solidFill>
                  <a:srgbClr val="FFFFFF"/>
                </a:solidFill>
                <a:latin typeface="Open Sans"/>
              </a:defRPr>
            </a:pPr>
            <a:r>
              <a:t>TECHNOLOGY</a:t>
            </a:r>
          </a:p>
        </p:txBody>
      </p:sp>
      <p:sp>
        <p:nvSpPr>
          <p:cNvPr id="10" name="TextBox 9"/>
          <p:cNvSpPr txBox="1"/>
          <p:nvPr/>
        </p:nvSpPr>
        <p:spPr>
          <a:xfrm>
            <a:off x="584200" y="2197100"/>
            <a:ext cx="10718800" cy="508000"/>
          </a:xfrm>
          <a:prstGeom prst="rect">
            <a:avLst/>
          </a:prstGeom>
          <a:noFill/>
        </p:spPr>
        <p:txBody>
          <a:bodyPr wrap="none">
            <a:spAutoFit/>
          </a:bodyPr>
          <a:lstStyle/>
          <a:p>
            <a:pPr>
              <a:spcAft>
                <a:spcPts val="400"/>
              </a:spcAft>
              <a:defRPr sz="1600" b="1">
                <a:solidFill>
                  <a:srgbClr val="141824"/>
                </a:solidFill>
                <a:latin typeface="Open Sans"/>
              </a:defRPr>
            </a:pPr>
            <a:r>
              <a:t>I'm a psychologist, and people who have anxiety over AI tell me they're losing their sense of self-worth</a:t>
            </a:r>
          </a:p>
        </p:txBody>
      </p:sp>
      <p:sp>
        <p:nvSpPr>
          <p:cNvPr id="11" name="TextBox 10"/>
          <p:cNvSpPr txBox="1"/>
          <p:nvPr/>
        </p:nvSpPr>
        <p:spPr>
          <a:xfrm>
            <a:off x="584200" y="2705100"/>
            <a:ext cx="10718800" cy="2400300"/>
          </a:xfrm>
          <a:prstGeom prst="rect">
            <a:avLst/>
          </a:prstGeom>
          <a:noFill/>
        </p:spPr>
        <p:txBody>
          <a:bodyPr wrap="square">
            <a:spAutoFit/>
          </a:bodyPr>
          <a:lstStyle/>
          <a:p>
            <a:pPr>
              <a:lnSpc>
                <a:spcPct val="120000"/>
              </a:lnSpc>
              <a:spcAft>
                <a:spcPts val="600"/>
              </a:spcAft>
              <a:defRPr sz="1000">
                <a:solidFill>
                  <a:srgbClr val="141824"/>
                </a:solidFill>
                <a:latin typeface="Segoe UI"/>
              </a:defRPr>
            </a:pPr>
            <a:r>
              <a:t>Psychologist Elaine Ryan advises people not to avoid the technology, but to embrace it and reclaim their self-worth.</a:t>
            </a:r>
          </a:p>
        </p:txBody>
      </p:sp>
      <p:sp>
        <p:nvSpPr>
          <p:cNvPr id="12" name="TextBox 11"/>
          <p:cNvSpPr txBox="1"/>
          <p:nvPr/>
        </p:nvSpPr>
        <p:spPr>
          <a:xfrm>
            <a:off x="584200" y="4978400"/>
            <a:ext cx="10718800" cy="190500"/>
          </a:xfrm>
          <a:prstGeom prst="rect">
            <a:avLst/>
          </a:prstGeom>
          <a:noFill/>
        </p:spPr>
        <p:txBody>
          <a:bodyPr wrap="none">
            <a:spAutoFit/>
          </a:bodyPr>
          <a:lstStyle/>
          <a:p>
            <a:pPr>
              <a:spcAft>
                <a:spcPts val="0"/>
              </a:spcAft>
              <a:defRPr sz="900" i="1">
                <a:solidFill>
                  <a:srgbClr val="6C757D"/>
                </a:solidFill>
                <a:latin typeface="Open Sans"/>
              </a:defRPr>
            </a:pPr>
            <a:r>
              <a:t>Source: Business Insider • 2025-06-19</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0"/>
          </a:xfrm>
          <a:prstGeom prst="rect">
            <a:avLst/>
          </a:prstGeom>
          <a:solidFill>
            <a:srgbClr val="0D3B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584200" y="1435100"/>
            <a:ext cx="10718800" cy="381000"/>
          </a:xfrm>
          <a:prstGeom prst="rect">
            <a:avLst/>
          </a:prstGeom>
          <a:noFill/>
        </p:spPr>
        <p:txBody>
          <a:bodyPr wrap="none">
            <a:spAutoFit/>
          </a:bodyPr>
          <a:lstStyle/>
          <a:p>
            <a:pPr>
              <a:spcAft>
                <a:spcPts val="0"/>
              </a:spcAft>
              <a:defRPr sz="1400" b="1">
                <a:solidFill>
                  <a:srgbClr val="FFFFFF"/>
                </a:solidFill>
                <a:latin typeface="Montserrat"/>
              </a:defRPr>
            </a:pPr>
            <a:r>
              <a:t>DISNEY LAID OFF STAFF AS IT REBALANCES PRODUCT, TE...</a:t>
            </a:r>
          </a:p>
        </p:txBody>
      </p:sp>
      <p:sp>
        <p:nvSpPr>
          <p:cNvPr id="5" name="TextBox 4"/>
          <p:cNvSpPr txBox="1"/>
          <p:nvPr/>
        </p:nvSpPr>
        <p:spPr>
          <a:xfrm>
            <a:off x="584200" y="2070100"/>
            <a:ext cx="10718800" cy="190500"/>
          </a:xfrm>
          <a:prstGeom prst="rect">
            <a:avLst/>
          </a:prstGeom>
          <a:noFill/>
        </p:spPr>
        <p:txBody>
          <a:bodyPr wrap="none">
            <a:spAutoFit/>
          </a:bodyPr>
          <a:lstStyle/>
          <a:p>
            <a:pPr>
              <a:spcAft>
                <a:spcPts val="0"/>
              </a:spcAft>
              <a:defRPr sz="900">
                <a:solidFill>
                  <a:srgbClr val="6C757D"/>
                </a:solidFill>
                <a:latin typeface="Open Sans"/>
              </a:defRPr>
            </a:pPr>
            <a:r>
              <a:t>BUSINESS INSIDER • 2025-06-24</a:t>
            </a:r>
          </a:p>
        </p:txBody>
      </p:sp>
      <p:sp>
        <p:nvSpPr>
          <p:cNvPr id="6" name="TextBox 5"/>
          <p:cNvSpPr txBox="1"/>
          <p:nvPr/>
        </p:nvSpPr>
        <p:spPr>
          <a:xfrm>
            <a:off x="584200" y="2070100"/>
            <a:ext cx="10718800" cy="635000"/>
          </a:xfrm>
          <a:prstGeom prst="rect">
            <a:avLst/>
          </a:prstGeom>
          <a:noFill/>
        </p:spPr>
        <p:txBody>
          <a:bodyPr wrap="none" tIns="127000" bIns="190500">
            <a:spAutoFit/>
          </a:bodyPr>
          <a:lstStyle/>
          <a:p>
            <a:pPr>
              <a:spcAft>
                <a:spcPts val="1800"/>
              </a:spcAft>
              <a:defRPr sz="2000" b="1">
                <a:latin typeface="Montserrat"/>
              </a:defRPr>
            </a:pPr>
            <a:r>
              <a:t>Disney laid off staff as it rebalances product, tech resources</a:t>
            </a:r>
          </a:p>
          <a:p>
            <a:pPr>
              <a:lnSpc>
                <a:spcPct val="130000"/>
              </a:lnSpc>
              <a:spcBef>
                <a:spcPts val="600"/>
              </a:spcBef>
              <a:spcAft>
                <a:spcPts val="1200"/>
              </a:spcAft>
              <a:defRPr sz="1100">
                <a:latin typeface="Segoe UI"/>
              </a:defRPr>
            </a:pPr>
            <a:r>
              <a:t>The reduction fell under Adam Smith, product and technology chief, and amounted to under 2% of the group.</a:t>
            </a:r>
          </a:p>
        </p:txBody>
      </p:sp>
      <p:sp>
        <p:nvSpPr>
          <p:cNvPr id="7" name="Rectangle 6"/>
          <p:cNvSpPr/>
          <p:nvPr/>
        </p:nvSpPr>
        <p:spPr>
          <a:xfrm>
            <a:off x="584200" y="4978400"/>
            <a:ext cx="10718800" cy="12700"/>
          </a:xfrm>
          <a:prstGeom prst="rect">
            <a:avLst/>
          </a:prstGeom>
          <a:solidFill>
            <a:srgbClr val="DCDCD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ounded Rectangle 7"/>
          <p:cNvSpPr/>
          <p:nvPr/>
        </p:nvSpPr>
        <p:spPr>
          <a:xfrm>
            <a:off x="584200" y="5041900"/>
            <a:ext cx="889000" cy="228600"/>
          </a:xfrm>
          <a:prstGeom prst="roundRect">
            <a:avLst>
              <a:gd name="adj" fmla="val 30000"/>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584200" y="5041900"/>
            <a:ext cx="889000" cy="228600"/>
          </a:xfrm>
          <a:prstGeom prst="rect">
            <a:avLst/>
          </a:prstGeom>
          <a:noFill/>
        </p:spPr>
        <p:txBody>
          <a:bodyPr wrap="none">
            <a:spAutoFit/>
          </a:bodyPr>
          <a:lstStyle/>
          <a:p>
            <a:pPr algn="ctr">
              <a:defRPr sz="800" b="1">
                <a:solidFill>
                  <a:srgbClr val="FFFFFF"/>
                </a:solidFill>
                <a:latin typeface="Open Sans"/>
              </a:defRPr>
            </a:pPr>
            <a:r>
              <a:t>TECHNOLOGY</a:t>
            </a:r>
          </a:p>
        </p:txBody>
      </p:sp>
      <p:sp>
        <p:nvSpPr>
          <p:cNvPr id="10" name="TextBox 9"/>
          <p:cNvSpPr txBox="1"/>
          <p:nvPr/>
        </p:nvSpPr>
        <p:spPr>
          <a:xfrm>
            <a:off x="584200" y="2197100"/>
            <a:ext cx="10718800" cy="508000"/>
          </a:xfrm>
          <a:prstGeom prst="rect">
            <a:avLst/>
          </a:prstGeom>
          <a:noFill/>
        </p:spPr>
        <p:txBody>
          <a:bodyPr wrap="none">
            <a:spAutoFit/>
          </a:bodyPr>
          <a:lstStyle/>
          <a:p>
            <a:pPr>
              <a:spcAft>
                <a:spcPts val="400"/>
              </a:spcAft>
              <a:defRPr sz="1600" b="1">
                <a:solidFill>
                  <a:srgbClr val="141824"/>
                </a:solidFill>
                <a:latin typeface="Open Sans"/>
              </a:defRPr>
            </a:pPr>
            <a:r>
              <a:t>Disney laid off staff as it rebalances product, tech resources</a:t>
            </a:r>
          </a:p>
        </p:txBody>
      </p:sp>
      <p:sp>
        <p:nvSpPr>
          <p:cNvPr id="11" name="TextBox 10"/>
          <p:cNvSpPr txBox="1"/>
          <p:nvPr/>
        </p:nvSpPr>
        <p:spPr>
          <a:xfrm>
            <a:off x="584200" y="2705100"/>
            <a:ext cx="10718800" cy="2400300"/>
          </a:xfrm>
          <a:prstGeom prst="rect">
            <a:avLst/>
          </a:prstGeom>
          <a:noFill/>
        </p:spPr>
        <p:txBody>
          <a:bodyPr wrap="square">
            <a:spAutoFit/>
          </a:bodyPr>
          <a:lstStyle/>
          <a:p>
            <a:pPr>
              <a:lnSpc>
                <a:spcPct val="120000"/>
              </a:lnSpc>
              <a:spcAft>
                <a:spcPts val="600"/>
              </a:spcAft>
              <a:defRPr sz="1000">
                <a:solidFill>
                  <a:srgbClr val="141824"/>
                </a:solidFill>
                <a:latin typeface="Segoe UI"/>
              </a:defRPr>
            </a:pPr>
            <a:r>
              <a:t>The reduction fell under Adam Smith, product and technology chief, and amounted to under 2% of the group.</a:t>
            </a:r>
          </a:p>
        </p:txBody>
      </p:sp>
      <p:sp>
        <p:nvSpPr>
          <p:cNvPr id="12" name="TextBox 11"/>
          <p:cNvSpPr txBox="1"/>
          <p:nvPr/>
        </p:nvSpPr>
        <p:spPr>
          <a:xfrm>
            <a:off x="584200" y="4978400"/>
            <a:ext cx="10718800" cy="190500"/>
          </a:xfrm>
          <a:prstGeom prst="rect">
            <a:avLst/>
          </a:prstGeom>
          <a:noFill/>
        </p:spPr>
        <p:txBody>
          <a:bodyPr wrap="none">
            <a:spAutoFit/>
          </a:bodyPr>
          <a:lstStyle/>
          <a:p>
            <a:pPr>
              <a:spcAft>
                <a:spcPts val="0"/>
              </a:spcAft>
              <a:defRPr sz="900" i="1">
                <a:solidFill>
                  <a:srgbClr val="6C757D"/>
                </a:solidFill>
                <a:latin typeface="Open Sans"/>
              </a:defRPr>
            </a:pPr>
            <a:r>
              <a:t>Source: Business Insider • 2025-06-24</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277295" cy="1371600"/>
          </a:xfrm>
          <a:prstGeom prst="rect">
            <a:avLst/>
          </a:prstGeom>
          <a:noFill/>
        </p:spPr>
        <p:txBody>
          <a:bodyPr wrap="none" bIns="274320">
            <a:spAutoFit/>
          </a:bodyPr>
          <a:lstStyle/>
          <a:p>
            <a:pPr>
              <a:spcAft>
                <a:spcPts val="2400"/>
              </a:spcAft>
              <a:defRPr sz="2800" b="1"/>
            </a:pPr>
            <a:r>
              <a:t>FINANCE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0"/>
          </a:xfrm>
          <a:prstGeom prst="rect">
            <a:avLst/>
          </a:prstGeom>
          <a:solidFill>
            <a:srgbClr val="0D3B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584200" y="1435100"/>
            <a:ext cx="10718800" cy="381000"/>
          </a:xfrm>
          <a:prstGeom prst="rect">
            <a:avLst/>
          </a:prstGeom>
          <a:noFill/>
        </p:spPr>
        <p:txBody>
          <a:bodyPr wrap="none">
            <a:spAutoFit/>
          </a:bodyPr>
          <a:lstStyle/>
          <a:p>
            <a:pPr>
              <a:spcAft>
                <a:spcPts val="0"/>
              </a:spcAft>
              <a:defRPr sz="1400" b="1">
                <a:solidFill>
                  <a:srgbClr val="FFFFFF"/>
                </a:solidFill>
                <a:latin typeface="Montserrat"/>
              </a:defRPr>
            </a:pPr>
            <a:r>
              <a:t>BITCOIN WHO? WALL STREET HAS A NEW CRYPTO OBSESSIO...</a:t>
            </a:r>
          </a:p>
        </p:txBody>
      </p:sp>
      <p:sp>
        <p:nvSpPr>
          <p:cNvPr id="5" name="TextBox 4"/>
          <p:cNvSpPr txBox="1"/>
          <p:nvPr/>
        </p:nvSpPr>
        <p:spPr>
          <a:xfrm>
            <a:off x="584200" y="2070100"/>
            <a:ext cx="10718800" cy="190500"/>
          </a:xfrm>
          <a:prstGeom prst="rect">
            <a:avLst/>
          </a:prstGeom>
          <a:noFill/>
        </p:spPr>
        <p:txBody>
          <a:bodyPr wrap="none">
            <a:spAutoFit/>
          </a:bodyPr>
          <a:lstStyle/>
          <a:p>
            <a:pPr>
              <a:spcAft>
                <a:spcPts val="0"/>
              </a:spcAft>
              <a:defRPr sz="900">
                <a:solidFill>
                  <a:srgbClr val="6C757D"/>
                </a:solidFill>
                <a:latin typeface="Open Sans"/>
              </a:defRPr>
            </a:pPr>
            <a:r>
              <a:t>GIZMODO.COM • 2025-06-21</a:t>
            </a:r>
          </a:p>
        </p:txBody>
      </p:sp>
      <p:sp>
        <p:nvSpPr>
          <p:cNvPr id="6" name="TextBox 5"/>
          <p:cNvSpPr txBox="1"/>
          <p:nvPr/>
        </p:nvSpPr>
        <p:spPr>
          <a:xfrm>
            <a:off x="584200" y="2070100"/>
            <a:ext cx="10718800" cy="635000"/>
          </a:xfrm>
          <a:prstGeom prst="rect">
            <a:avLst/>
          </a:prstGeom>
          <a:noFill/>
        </p:spPr>
        <p:txBody>
          <a:bodyPr wrap="none" tIns="127000" bIns="190500">
            <a:spAutoFit/>
          </a:bodyPr>
          <a:lstStyle/>
          <a:p>
            <a:pPr>
              <a:spcAft>
                <a:spcPts val="1800"/>
              </a:spcAft>
              <a:defRPr sz="2000" b="1">
                <a:latin typeface="Montserrat"/>
              </a:defRPr>
            </a:pPr>
            <a:r>
              <a:t>Bitcoin Who? Wall Street Has a New Crypto Obsession</a:t>
            </a:r>
          </a:p>
          <a:p>
            <a:pPr>
              <a:lnSpc>
                <a:spcPct val="130000"/>
              </a:lnSpc>
              <a:spcBef>
                <a:spcPts val="600"/>
              </a:spcBef>
              <a:spcAft>
                <a:spcPts val="1200"/>
              </a:spcAft>
              <a:defRPr sz="1100">
                <a:latin typeface="Segoe UI"/>
              </a:defRPr>
            </a:pPr>
            <a:r>
              <a:t>While Bitcoin hits new highs, a little-known company is capturing the imagination of investors with a simple, yet revolutionary, idea: the stablecoin.</a:t>
            </a:r>
          </a:p>
        </p:txBody>
      </p:sp>
      <p:sp>
        <p:nvSpPr>
          <p:cNvPr id="7" name="Rectangle 6"/>
          <p:cNvSpPr/>
          <p:nvPr/>
        </p:nvSpPr>
        <p:spPr>
          <a:xfrm>
            <a:off x="584200" y="4978400"/>
            <a:ext cx="10718800" cy="12700"/>
          </a:xfrm>
          <a:prstGeom prst="rect">
            <a:avLst/>
          </a:prstGeom>
          <a:solidFill>
            <a:srgbClr val="DCDCD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ounded Rectangle 7"/>
          <p:cNvSpPr/>
          <p:nvPr/>
        </p:nvSpPr>
        <p:spPr>
          <a:xfrm>
            <a:off x="584200" y="5041900"/>
            <a:ext cx="622300" cy="228600"/>
          </a:xfrm>
          <a:prstGeom prst="roundRect">
            <a:avLst>
              <a:gd name="adj" fmla="val 30000"/>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584200" y="5041900"/>
            <a:ext cx="622300" cy="228600"/>
          </a:xfrm>
          <a:prstGeom prst="rect">
            <a:avLst/>
          </a:prstGeom>
          <a:noFill/>
        </p:spPr>
        <p:txBody>
          <a:bodyPr wrap="none">
            <a:spAutoFit/>
          </a:bodyPr>
          <a:lstStyle/>
          <a:p>
            <a:pPr algn="ctr">
              <a:defRPr sz="800" b="1">
                <a:solidFill>
                  <a:srgbClr val="FFFFFF"/>
                </a:solidFill>
                <a:latin typeface="Open Sans"/>
              </a:defRPr>
            </a:pPr>
            <a:r>
              <a:t>FINANCE</a:t>
            </a:r>
          </a:p>
        </p:txBody>
      </p:sp>
      <p:sp>
        <p:nvSpPr>
          <p:cNvPr id="10" name="TextBox 9"/>
          <p:cNvSpPr txBox="1"/>
          <p:nvPr/>
        </p:nvSpPr>
        <p:spPr>
          <a:xfrm>
            <a:off x="584200" y="2197100"/>
            <a:ext cx="10718800" cy="508000"/>
          </a:xfrm>
          <a:prstGeom prst="rect">
            <a:avLst/>
          </a:prstGeom>
          <a:noFill/>
        </p:spPr>
        <p:txBody>
          <a:bodyPr wrap="none">
            <a:spAutoFit/>
          </a:bodyPr>
          <a:lstStyle/>
          <a:p>
            <a:pPr>
              <a:spcAft>
                <a:spcPts val="400"/>
              </a:spcAft>
              <a:defRPr sz="1600" b="1">
                <a:solidFill>
                  <a:srgbClr val="141824"/>
                </a:solidFill>
                <a:latin typeface="Open Sans"/>
              </a:defRPr>
            </a:pPr>
            <a:r>
              <a:t>Bitcoin Who? Wall Street Has a New Crypto Obsession</a:t>
            </a:r>
          </a:p>
        </p:txBody>
      </p:sp>
      <p:sp>
        <p:nvSpPr>
          <p:cNvPr id="11" name="TextBox 10"/>
          <p:cNvSpPr txBox="1"/>
          <p:nvPr/>
        </p:nvSpPr>
        <p:spPr>
          <a:xfrm>
            <a:off x="584200" y="2705100"/>
            <a:ext cx="10718800" cy="2400300"/>
          </a:xfrm>
          <a:prstGeom prst="rect">
            <a:avLst/>
          </a:prstGeom>
          <a:noFill/>
        </p:spPr>
        <p:txBody>
          <a:bodyPr wrap="square">
            <a:spAutoFit/>
          </a:bodyPr>
          <a:lstStyle/>
          <a:p>
            <a:pPr>
              <a:lnSpc>
                <a:spcPct val="120000"/>
              </a:lnSpc>
              <a:spcAft>
                <a:spcPts val="600"/>
              </a:spcAft>
              <a:defRPr sz="1000">
                <a:solidFill>
                  <a:srgbClr val="141824"/>
                </a:solidFill>
                <a:latin typeface="Segoe UI"/>
              </a:defRPr>
            </a:pPr>
            <a:r>
              <a:t>While Bitcoin hits new highs, a little-known company is capturing the imagination of investors with a simple, yet revolutionary, idea: the stablecoin.</a:t>
            </a:r>
          </a:p>
        </p:txBody>
      </p:sp>
      <p:sp>
        <p:nvSpPr>
          <p:cNvPr id="12" name="TextBox 11"/>
          <p:cNvSpPr txBox="1"/>
          <p:nvPr/>
        </p:nvSpPr>
        <p:spPr>
          <a:xfrm>
            <a:off x="584200" y="4978400"/>
            <a:ext cx="10718800" cy="190500"/>
          </a:xfrm>
          <a:prstGeom prst="rect">
            <a:avLst/>
          </a:prstGeom>
          <a:noFill/>
        </p:spPr>
        <p:txBody>
          <a:bodyPr wrap="none">
            <a:spAutoFit/>
          </a:bodyPr>
          <a:lstStyle/>
          <a:p>
            <a:pPr>
              <a:spcAft>
                <a:spcPts val="0"/>
              </a:spcAft>
              <a:defRPr sz="900" i="1">
                <a:solidFill>
                  <a:srgbClr val="6C757D"/>
                </a:solidFill>
                <a:latin typeface="Open Sans"/>
              </a:defRPr>
            </a:pPr>
            <a:r>
              <a:t>Source: Gizmodo.com • 2025-06-21</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0"/>
          </a:xfrm>
          <a:prstGeom prst="rect">
            <a:avLst/>
          </a:prstGeom>
          <a:solidFill>
            <a:srgbClr val="0D3B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584200" y="1435100"/>
            <a:ext cx="10718800" cy="381000"/>
          </a:xfrm>
          <a:prstGeom prst="rect">
            <a:avLst/>
          </a:prstGeom>
          <a:noFill/>
        </p:spPr>
        <p:txBody>
          <a:bodyPr wrap="none">
            <a:spAutoFit/>
          </a:bodyPr>
          <a:lstStyle/>
          <a:p>
            <a:pPr>
              <a:spcAft>
                <a:spcPts val="0"/>
              </a:spcAft>
              <a:defRPr sz="1400" b="1">
                <a:solidFill>
                  <a:srgbClr val="FFFFFF"/>
                </a:solidFill>
                <a:latin typeface="Montserrat"/>
              </a:defRPr>
            </a:pPr>
            <a:r>
              <a:t>LOOKING FOR FINANCE ROCKSTARS: NOMINATE AN UP-AND-...</a:t>
            </a:r>
          </a:p>
        </p:txBody>
      </p:sp>
      <p:sp>
        <p:nvSpPr>
          <p:cNvPr id="5" name="TextBox 4"/>
          <p:cNvSpPr txBox="1"/>
          <p:nvPr/>
        </p:nvSpPr>
        <p:spPr>
          <a:xfrm>
            <a:off x="584200" y="2070100"/>
            <a:ext cx="10718800" cy="190500"/>
          </a:xfrm>
          <a:prstGeom prst="rect">
            <a:avLst/>
          </a:prstGeom>
          <a:noFill/>
        </p:spPr>
        <p:txBody>
          <a:bodyPr wrap="none">
            <a:spAutoFit/>
          </a:bodyPr>
          <a:lstStyle/>
          <a:p>
            <a:pPr>
              <a:spcAft>
                <a:spcPts val="0"/>
              </a:spcAft>
              <a:defRPr sz="900">
                <a:solidFill>
                  <a:srgbClr val="6C757D"/>
                </a:solidFill>
                <a:latin typeface="Open Sans"/>
              </a:defRPr>
            </a:pPr>
            <a:r>
              <a:t>BUSINESS INSIDER • 2025-06-23</a:t>
            </a:r>
          </a:p>
        </p:txBody>
      </p:sp>
      <p:sp>
        <p:nvSpPr>
          <p:cNvPr id="6" name="TextBox 5"/>
          <p:cNvSpPr txBox="1"/>
          <p:nvPr/>
        </p:nvSpPr>
        <p:spPr>
          <a:xfrm>
            <a:off x="584200" y="2070100"/>
            <a:ext cx="10718800" cy="635000"/>
          </a:xfrm>
          <a:prstGeom prst="rect">
            <a:avLst/>
          </a:prstGeom>
          <a:noFill/>
        </p:spPr>
        <p:txBody>
          <a:bodyPr wrap="none" tIns="127000" bIns="190500">
            <a:spAutoFit/>
          </a:bodyPr>
          <a:lstStyle/>
          <a:p>
            <a:pPr>
              <a:spcAft>
                <a:spcPts val="1800"/>
              </a:spcAft>
              <a:defRPr sz="2000" b="1">
                <a:latin typeface="Montserrat"/>
              </a:defRPr>
            </a:pPr>
            <a:r>
              <a:t>Looking for finance rockstars: Nominate an up-and-coming trader, investor, or dealmaker</a:t>
            </a:r>
          </a:p>
          <a:p>
            <a:pPr>
              <a:lnSpc>
                <a:spcPct val="130000"/>
              </a:lnSpc>
              <a:spcBef>
                <a:spcPts val="600"/>
              </a:spcBef>
              <a:spcAft>
                <a:spcPts val="1200"/>
              </a:spcAft>
              <a:defRPr sz="1100">
                <a:latin typeface="Segoe UI"/>
              </a:defRPr>
            </a:pPr>
            <a:r>
              <a:t>Calling all bosses, colleagues, recruiters, and industry watchers to put forward the investors, traders, and dealmakers on their radars.</a:t>
            </a:r>
          </a:p>
        </p:txBody>
      </p:sp>
      <p:sp>
        <p:nvSpPr>
          <p:cNvPr id="7" name="Rectangle 6"/>
          <p:cNvSpPr/>
          <p:nvPr/>
        </p:nvSpPr>
        <p:spPr>
          <a:xfrm>
            <a:off x="584200" y="4978400"/>
            <a:ext cx="10718800" cy="12700"/>
          </a:xfrm>
          <a:prstGeom prst="rect">
            <a:avLst/>
          </a:prstGeom>
          <a:solidFill>
            <a:srgbClr val="DCDCD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ounded Rectangle 7"/>
          <p:cNvSpPr/>
          <p:nvPr/>
        </p:nvSpPr>
        <p:spPr>
          <a:xfrm>
            <a:off x="584200" y="5041900"/>
            <a:ext cx="622300" cy="228600"/>
          </a:xfrm>
          <a:prstGeom prst="roundRect">
            <a:avLst>
              <a:gd name="adj" fmla="val 30000"/>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584200" y="5041900"/>
            <a:ext cx="622300" cy="228600"/>
          </a:xfrm>
          <a:prstGeom prst="rect">
            <a:avLst/>
          </a:prstGeom>
          <a:noFill/>
        </p:spPr>
        <p:txBody>
          <a:bodyPr wrap="none">
            <a:spAutoFit/>
          </a:bodyPr>
          <a:lstStyle/>
          <a:p>
            <a:pPr algn="ctr">
              <a:defRPr sz="800" b="1">
                <a:solidFill>
                  <a:srgbClr val="FFFFFF"/>
                </a:solidFill>
                <a:latin typeface="Open Sans"/>
              </a:defRPr>
            </a:pPr>
            <a:r>
              <a:t>FINANCE</a:t>
            </a:r>
          </a:p>
        </p:txBody>
      </p:sp>
      <p:sp>
        <p:nvSpPr>
          <p:cNvPr id="10" name="TextBox 9"/>
          <p:cNvSpPr txBox="1"/>
          <p:nvPr/>
        </p:nvSpPr>
        <p:spPr>
          <a:xfrm>
            <a:off x="584200" y="2197100"/>
            <a:ext cx="10718800" cy="508000"/>
          </a:xfrm>
          <a:prstGeom prst="rect">
            <a:avLst/>
          </a:prstGeom>
          <a:noFill/>
        </p:spPr>
        <p:txBody>
          <a:bodyPr wrap="none">
            <a:spAutoFit/>
          </a:bodyPr>
          <a:lstStyle/>
          <a:p>
            <a:pPr>
              <a:spcAft>
                <a:spcPts val="400"/>
              </a:spcAft>
              <a:defRPr sz="1600" b="1">
                <a:solidFill>
                  <a:srgbClr val="141824"/>
                </a:solidFill>
                <a:latin typeface="Open Sans"/>
              </a:defRPr>
            </a:pPr>
            <a:r>
              <a:t>Looking for finance rockstars: Nominate an up-and-coming trader, investor, or dealmaker</a:t>
            </a:r>
          </a:p>
        </p:txBody>
      </p:sp>
      <p:sp>
        <p:nvSpPr>
          <p:cNvPr id="11" name="TextBox 10"/>
          <p:cNvSpPr txBox="1"/>
          <p:nvPr/>
        </p:nvSpPr>
        <p:spPr>
          <a:xfrm>
            <a:off x="584200" y="2705100"/>
            <a:ext cx="10718800" cy="2400300"/>
          </a:xfrm>
          <a:prstGeom prst="rect">
            <a:avLst/>
          </a:prstGeom>
          <a:noFill/>
        </p:spPr>
        <p:txBody>
          <a:bodyPr wrap="square">
            <a:spAutoFit/>
          </a:bodyPr>
          <a:lstStyle/>
          <a:p>
            <a:pPr>
              <a:lnSpc>
                <a:spcPct val="120000"/>
              </a:lnSpc>
              <a:spcAft>
                <a:spcPts val="600"/>
              </a:spcAft>
              <a:defRPr sz="1000">
                <a:solidFill>
                  <a:srgbClr val="141824"/>
                </a:solidFill>
                <a:latin typeface="Segoe UI"/>
              </a:defRPr>
            </a:pPr>
            <a:r>
              <a:t>Calling all bosses, colleagues, recruiters, and industry watchers to put forward the investors, traders, and dealmakers on their radars.</a:t>
            </a:r>
          </a:p>
        </p:txBody>
      </p:sp>
      <p:sp>
        <p:nvSpPr>
          <p:cNvPr id="12" name="TextBox 11"/>
          <p:cNvSpPr txBox="1"/>
          <p:nvPr/>
        </p:nvSpPr>
        <p:spPr>
          <a:xfrm>
            <a:off x="584200" y="4978400"/>
            <a:ext cx="10718800" cy="190500"/>
          </a:xfrm>
          <a:prstGeom prst="rect">
            <a:avLst/>
          </a:prstGeom>
          <a:noFill/>
        </p:spPr>
        <p:txBody>
          <a:bodyPr wrap="none">
            <a:spAutoFit/>
          </a:bodyPr>
          <a:lstStyle/>
          <a:p>
            <a:pPr>
              <a:spcAft>
                <a:spcPts val="0"/>
              </a:spcAft>
              <a:defRPr sz="900" i="1">
                <a:solidFill>
                  <a:srgbClr val="6C757D"/>
                </a:solidFill>
                <a:latin typeface="Open Sans"/>
              </a:defRPr>
            </a:pPr>
            <a:r>
              <a:t>Source: Business Insider • 2025-06-23</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0"/>
          </a:xfrm>
          <a:prstGeom prst="rect">
            <a:avLst/>
          </a:prstGeom>
          <a:solidFill>
            <a:srgbClr val="0D3B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584200" y="1435100"/>
            <a:ext cx="10718800" cy="381000"/>
          </a:xfrm>
          <a:prstGeom prst="rect">
            <a:avLst/>
          </a:prstGeom>
          <a:noFill/>
        </p:spPr>
        <p:txBody>
          <a:bodyPr wrap="none">
            <a:spAutoFit/>
          </a:bodyPr>
          <a:lstStyle/>
          <a:p>
            <a:pPr>
              <a:spcAft>
                <a:spcPts val="0"/>
              </a:spcAft>
              <a:defRPr sz="1400" b="1">
                <a:solidFill>
                  <a:srgbClr val="FFFFFF"/>
                </a:solidFill>
                <a:latin typeface="Montserrat"/>
              </a:defRPr>
            </a:pPr>
            <a:r>
              <a:t>META'S FINANCE CHIEF SAYS MARK ZUCKERBERG IS 'WORL...</a:t>
            </a:r>
          </a:p>
        </p:txBody>
      </p:sp>
      <p:sp>
        <p:nvSpPr>
          <p:cNvPr id="5" name="TextBox 4"/>
          <p:cNvSpPr txBox="1"/>
          <p:nvPr/>
        </p:nvSpPr>
        <p:spPr>
          <a:xfrm>
            <a:off x="584200" y="2070100"/>
            <a:ext cx="10718800" cy="190500"/>
          </a:xfrm>
          <a:prstGeom prst="rect">
            <a:avLst/>
          </a:prstGeom>
          <a:noFill/>
        </p:spPr>
        <p:txBody>
          <a:bodyPr wrap="none">
            <a:spAutoFit/>
          </a:bodyPr>
          <a:lstStyle/>
          <a:p>
            <a:pPr>
              <a:spcAft>
                <a:spcPts val="0"/>
              </a:spcAft>
              <a:defRPr sz="900">
                <a:solidFill>
                  <a:srgbClr val="6C757D"/>
                </a:solidFill>
                <a:latin typeface="Open Sans"/>
              </a:defRPr>
            </a:pPr>
            <a:r>
              <a:t>BUSINESS INSIDER • 2025-06-19</a:t>
            </a:r>
          </a:p>
        </p:txBody>
      </p:sp>
      <p:sp>
        <p:nvSpPr>
          <p:cNvPr id="6" name="TextBox 5"/>
          <p:cNvSpPr txBox="1"/>
          <p:nvPr/>
        </p:nvSpPr>
        <p:spPr>
          <a:xfrm>
            <a:off x="584200" y="2070100"/>
            <a:ext cx="10718800" cy="635000"/>
          </a:xfrm>
          <a:prstGeom prst="rect">
            <a:avLst/>
          </a:prstGeom>
          <a:noFill/>
        </p:spPr>
        <p:txBody>
          <a:bodyPr wrap="none" tIns="127000" bIns="190500">
            <a:spAutoFit/>
          </a:bodyPr>
          <a:lstStyle/>
          <a:p>
            <a:pPr>
              <a:spcAft>
                <a:spcPts val="1800"/>
              </a:spcAft>
              <a:defRPr sz="2000" b="1">
                <a:latin typeface="Montserrat"/>
              </a:defRPr>
            </a:pPr>
            <a:r>
              <a:t>Meta's finance chief says Mark Zuckerberg is 'world-class' at giving feedback</a:t>
            </a:r>
          </a:p>
          <a:p>
            <a:pPr>
              <a:lnSpc>
                <a:spcPct val="130000"/>
              </a:lnSpc>
              <a:spcBef>
                <a:spcPts val="600"/>
              </a:spcBef>
              <a:spcAft>
                <a:spcPts val="1200"/>
              </a:spcAft>
              <a:defRPr sz="1100">
                <a:latin typeface="Segoe UI"/>
              </a:defRPr>
            </a:pPr>
            <a:r>
              <a:t>Susan Li, who has spent nearly two decades rising through the ranks at Meta, says that being open to feedback has been key to her success.</a:t>
            </a:r>
          </a:p>
        </p:txBody>
      </p:sp>
      <p:sp>
        <p:nvSpPr>
          <p:cNvPr id="7" name="Rectangle 6"/>
          <p:cNvSpPr/>
          <p:nvPr/>
        </p:nvSpPr>
        <p:spPr>
          <a:xfrm>
            <a:off x="584200" y="4978400"/>
            <a:ext cx="10718800" cy="12700"/>
          </a:xfrm>
          <a:prstGeom prst="rect">
            <a:avLst/>
          </a:prstGeom>
          <a:solidFill>
            <a:srgbClr val="DCDCD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ounded Rectangle 7"/>
          <p:cNvSpPr/>
          <p:nvPr/>
        </p:nvSpPr>
        <p:spPr>
          <a:xfrm>
            <a:off x="584200" y="5041900"/>
            <a:ext cx="622300" cy="228600"/>
          </a:xfrm>
          <a:prstGeom prst="roundRect">
            <a:avLst>
              <a:gd name="adj" fmla="val 30000"/>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584200" y="5041900"/>
            <a:ext cx="622300" cy="228600"/>
          </a:xfrm>
          <a:prstGeom prst="rect">
            <a:avLst/>
          </a:prstGeom>
          <a:noFill/>
        </p:spPr>
        <p:txBody>
          <a:bodyPr wrap="none">
            <a:spAutoFit/>
          </a:bodyPr>
          <a:lstStyle/>
          <a:p>
            <a:pPr algn="ctr">
              <a:defRPr sz="800" b="1">
                <a:solidFill>
                  <a:srgbClr val="FFFFFF"/>
                </a:solidFill>
                <a:latin typeface="Open Sans"/>
              </a:defRPr>
            </a:pPr>
            <a:r>
              <a:t>FINANCE</a:t>
            </a:r>
          </a:p>
        </p:txBody>
      </p:sp>
      <p:sp>
        <p:nvSpPr>
          <p:cNvPr id="10" name="TextBox 9"/>
          <p:cNvSpPr txBox="1"/>
          <p:nvPr/>
        </p:nvSpPr>
        <p:spPr>
          <a:xfrm>
            <a:off x="584200" y="2197100"/>
            <a:ext cx="10718800" cy="508000"/>
          </a:xfrm>
          <a:prstGeom prst="rect">
            <a:avLst/>
          </a:prstGeom>
          <a:noFill/>
        </p:spPr>
        <p:txBody>
          <a:bodyPr wrap="none">
            <a:spAutoFit/>
          </a:bodyPr>
          <a:lstStyle/>
          <a:p>
            <a:pPr>
              <a:spcAft>
                <a:spcPts val="400"/>
              </a:spcAft>
              <a:defRPr sz="1600" b="1">
                <a:solidFill>
                  <a:srgbClr val="141824"/>
                </a:solidFill>
                <a:latin typeface="Open Sans"/>
              </a:defRPr>
            </a:pPr>
            <a:r>
              <a:t>Meta's finance chief says Mark Zuckerberg is 'world-class' at giving feedback</a:t>
            </a:r>
          </a:p>
        </p:txBody>
      </p:sp>
      <p:sp>
        <p:nvSpPr>
          <p:cNvPr id="11" name="TextBox 10"/>
          <p:cNvSpPr txBox="1"/>
          <p:nvPr/>
        </p:nvSpPr>
        <p:spPr>
          <a:xfrm>
            <a:off x="584200" y="2705100"/>
            <a:ext cx="10718800" cy="2400300"/>
          </a:xfrm>
          <a:prstGeom prst="rect">
            <a:avLst/>
          </a:prstGeom>
          <a:noFill/>
        </p:spPr>
        <p:txBody>
          <a:bodyPr wrap="square">
            <a:spAutoFit/>
          </a:bodyPr>
          <a:lstStyle/>
          <a:p>
            <a:pPr>
              <a:lnSpc>
                <a:spcPct val="120000"/>
              </a:lnSpc>
              <a:spcAft>
                <a:spcPts val="600"/>
              </a:spcAft>
              <a:defRPr sz="1000">
                <a:solidFill>
                  <a:srgbClr val="141824"/>
                </a:solidFill>
                <a:latin typeface="Segoe UI"/>
              </a:defRPr>
            </a:pPr>
            <a:r>
              <a:t>Susan Li, who has spent nearly two decades rising through the ranks at Meta, says that being open to feedback has been key to her success.</a:t>
            </a:r>
          </a:p>
        </p:txBody>
      </p:sp>
      <p:sp>
        <p:nvSpPr>
          <p:cNvPr id="12" name="TextBox 11"/>
          <p:cNvSpPr txBox="1"/>
          <p:nvPr/>
        </p:nvSpPr>
        <p:spPr>
          <a:xfrm>
            <a:off x="584200" y="4978400"/>
            <a:ext cx="10718800" cy="190500"/>
          </a:xfrm>
          <a:prstGeom prst="rect">
            <a:avLst/>
          </a:prstGeom>
          <a:noFill/>
        </p:spPr>
        <p:txBody>
          <a:bodyPr wrap="none">
            <a:spAutoFit/>
          </a:bodyPr>
          <a:lstStyle/>
          <a:p>
            <a:pPr>
              <a:spcAft>
                <a:spcPts val="0"/>
              </a:spcAft>
              <a:defRPr sz="900" i="1">
                <a:solidFill>
                  <a:srgbClr val="6C757D"/>
                </a:solidFill>
                <a:latin typeface="Open Sans"/>
              </a:defRPr>
            </a:pPr>
            <a:r>
              <a:t>Source: Business Insider • 2025-06-19</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0"/>
          </a:xfrm>
          <a:prstGeom prst="rect">
            <a:avLst/>
          </a:prstGeom>
          <a:solidFill>
            <a:srgbClr val="0D3B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584200" y="1435100"/>
            <a:ext cx="10718800" cy="381000"/>
          </a:xfrm>
          <a:prstGeom prst="rect">
            <a:avLst/>
          </a:prstGeom>
          <a:noFill/>
        </p:spPr>
        <p:txBody>
          <a:bodyPr wrap="none">
            <a:spAutoFit/>
          </a:bodyPr>
          <a:lstStyle/>
          <a:p>
            <a:pPr>
              <a:spcAft>
                <a:spcPts val="0"/>
              </a:spcAft>
              <a:defRPr sz="1400" b="1">
                <a:solidFill>
                  <a:srgbClr val="FFFFFF"/>
                </a:solidFill>
                <a:latin typeface="Montserrat"/>
              </a:defRPr>
            </a:pPr>
            <a:r>
              <a:t>THE FINANCE INDUSTRY'S NEWEST SOCIAL MEDIA SENSATI...</a:t>
            </a:r>
          </a:p>
        </p:txBody>
      </p:sp>
      <p:sp>
        <p:nvSpPr>
          <p:cNvPr id="5" name="TextBox 4"/>
          <p:cNvSpPr txBox="1"/>
          <p:nvPr/>
        </p:nvSpPr>
        <p:spPr>
          <a:xfrm>
            <a:off x="584200" y="2070100"/>
            <a:ext cx="10718800" cy="190500"/>
          </a:xfrm>
          <a:prstGeom prst="rect">
            <a:avLst/>
          </a:prstGeom>
          <a:noFill/>
        </p:spPr>
        <p:txBody>
          <a:bodyPr wrap="none">
            <a:spAutoFit/>
          </a:bodyPr>
          <a:lstStyle/>
          <a:p>
            <a:pPr>
              <a:spcAft>
                <a:spcPts val="0"/>
              </a:spcAft>
              <a:defRPr sz="900">
                <a:solidFill>
                  <a:srgbClr val="6C757D"/>
                </a:solidFill>
                <a:latin typeface="Open Sans"/>
              </a:defRPr>
            </a:pPr>
            <a:r>
              <a:t>BUSINESS INSIDER • 2025-06-26</a:t>
            </a:r>
          </a:p>
        </p:txBody>
      </p:sp>
      <p:sp>
        <p:nvSpPr>
          <p:cNvPr id="6" name="TextBox 5"/>
          <p:cNvSpPr txBox="1"/>
          <p:nvPr/>
        </p:nvSpPr>
        <p:spPr>
          <a:xfrm>
            <a:off x="584200" y="2070100"/>
            <a:ext cx="10718800" cy="635000"/>
          </a:xfrm>
          <a:prstGeom prst="rect">
            <a:avLst/>
          </a:prstGeom>
          <a:noFill/>
        </p:spPr>
        <p:txBody>
          <a:bodyPr wrap="none" tIns="127000" bIns="190500">
            <a:spAutoFit/>
          </a:bodyPr>
          <a:lstStyle/>
          <a:p>
            <a:pPr>
              <a:spcAft>
                <a:spcPts val="1800"/>
              </a:spcAft>
              <a:defRPr sz="2000" b="1">
                <a:latin typeface="Montserrat"/>
              </a:defRPr>
            </a:pPr>
            <a:r>
              <a:t>The finance industry's newest social media sensation roasts private equity bros — and they love it</a:t>
            </a:r>
          </a:p>
          <a:p>
            <a:pPr>
              <a:lnSpc>
                <a:spcPct val="130000"/>
              </a:lnSpc>
              <a:spcBef>
                <a:spcPts val="600"/>
              </a:spcBef>
              <a:spcAft>
                <a:spcPts val="1200"/>
              </a:spcAft>
              <a:defRPr sz="1100">
                <a:latin typeface="Segoe UI"/>
              </a:defRPr>
            </a:pPr>
            <a:r>
              <a:t>BI sat down with Johnny Hilbrant Partridge about his parody of private equity, which has become a cult hit on Wall Street and an unlikely side hustle.</a:t>
            </a:r>
          </a:p>
        </p:txBody>
      </p:sp>
      <p:sp>
        <p:nvSpPr>
          <p:cNvPr id="7" name="Rectangle 6"/>
          <p:cNvSpPr/>
          <p:nvPr/>
        </p:nvSpPr>
        <p:spPr>
          <a:xfrm>
            <a:off x="584200" y="4978400"/>
            <a:ext cx="10718800" cy="12700"/>
          </a:xfrm>
          <a:prstGeom prst="rect">
            <a:avLst/>
          </a:prstGeom>
          <a:solidFill>
            <a:srgbClr val="DCDCD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ounded Rectangle 7"/>
          <p:cNvSpPr/>
          <p:nvPr/>
        </p:nvSpPr>
        <p:spPr>
          <a:xfrm>
            <a:off x="584200" y="5041900"/>
            <a:ext cx="622300" cy="228600"/>
          </a:xfrm>
          <a:prstGeom prst="roundRect">
            <a:avLst>
              <a:gd name="adj" fmla="val 30000"/>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584200" y="5041900"/>
            <a:ext cx="622300" cy="228600"/>
          </a:xfrm>
          <a:prstGeom prst="rect">
            <a:avLst/>
          </a:prstGeom>
          <a:noFill/>
        </p:spPr>
        <p:txBody>
          <a:bodyPr wrap="none">
            <a:spAutoFit/>
          </a:bodyPr>
          <a:lstStyle/>
          <a:p>
            <a:pPr algn="ctr">
              <a:defRPr sz="800" b="1">
                <a:solidFill>
                  <a:srgbClr val="FFFFFF"/>
                </a:solidFill>
                <a:latin typeface="Open Sans"/>
              </a:defRPr>
            </a:pPr>
            <a:r>
              <a:t>FINANCE</a:t>
            </a:r>
          </a:p>
        </p:txBody>
      </p:sp>
      <p:sp>
        <p:nvSpPr>
          <p:cNvPr id="10" name="TextBox 9"/>
          <p:cNvSpPr txBox="1"/>
          <p:nvPr/>
        </p:nvSpPr>
        <p:spPr>
          <a:xfrm>
            <a:off x="584200" y="2197100"/>
            <a:ext cx="10718800" cy="508000"/>
          </a:xfrm>
          <a:prstGeom prst="rect">
            <a:avLst/>
          </a:prstGeom>
          <a:noFill/>
        </p:spPr>
        <p:txBody>
          <a:bodyPr wrap="none">
            <a:spAutoFit/>
          </a:bodyPr>
          <a:lstStyle/>
          <a:p>
            <a:pPr>
              <a:spcAft>
                <a:spcPts val="400"/>
              </a:spcAft>
              <a:defRPr sz="1600" b="1">
                <a:solidFill>
                  <a:srgbClr val="141824"/>
                </a:solidFill>
                <a:latin typeface="Open Sans"/>
              </a:defRPr>
            </a:pPr>
            <a:r>
              <a:t>The finance industry's newest social media sensation roasts private equity bros — and they love it</a:t>
            </a:r>
          </a:p>
        </p:txBody>
      </p:sp>
      <p:sp>
        <p:nvSpPr>
          <p:cNvPr id="11" name="TextBox 10"/>
          <p:cNvSpPr txBox="1"/>
          <p:nvPr/>
        </p:nvSpPr>
        <p:spPr>
          <a:xfrm>
            <a:off x="584200" y="2705100"/>
            <a:ext cx="10718800" cy="2400300"/>
          </a:xfrm>
          <a:prstGeom prst="rect">
            <a:avLst/>
          </a:prstGeom>
          <a:noFill/>
        </p:spPr>
        <p:txBody>
          <a:bodyPr wrap="square">
            <a:spAutoFit/>
          </a:bodyPr>
          <a:lstStyle/>
          <a:p>
            <a:pPr>
              <a:lnSpc>
                <a:spcPct val="120000"/>
              </a:lnSpc>
              <a:spcAft>
                <a:spcPts val="600"/>
              </a:spcAft>
              <a:defRPr sz="1000">
                <a:solidFill>
                  <a:srgbClr val="141824"/>
                </a:solidFill>
                <a:latin typeface="Segoe UI"/>
              </a:defRPr>
            </a:pPr>
            <a:r>
              <a:t>BI sat down with Johnny Hilbrant Partridge about his parody of private equity, which has become a cult hit on Wall Street and an unlikely side hustle.</a:t>
            </a:r>
          </a:p>
        </p:txBody>
      </p:sp>
      <p:sp>
        <p:nvSpPr>
          <p:cNvPr id="12" name="TextBox 11"/>
          <p:cNvSpPr txBox="1"/>
          <p:nvPr/>
        </p:nvSpPr>
        <p:spPr>
          <a:xfrm>
            <a:off x="584200" y="4978400"/>
            <a:ext cx="10718800" cy="190500"/>
          </a:xfrm>
          <a:prstGeom prst="rect">
            <a:avLst/>
          </a:prstGeom>
          <a:noFill/>
        </p:spPr>
        <p:txBody>
          <a:bodyPr wrap="none">
            <a:spAutoFit/>
          </a:bodyPr>
          <a:lstStyle/>
          <a:p>
            <a:pPr>
              <a:spcAft>
                <a:spcPts val="0"/>
              </a:spcAft>
              <a:defRPr sz="900" i="1">
                <a:solidFill>
                  <a:srgbClr val="6C757D"/>
                </a:solidFill>
                <a:latin typeface="Open Sans"/>
              </a:defRPr>
            </a:pPr>
            <a:r>
              <a:t>Source: Business Insider • 2025-06-26</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0"/>
          </a:xfrm>
          <a:prstGeom prst="rect">
            <a:avLst/>
          </a:prstGeom>
          <a:solidFill>
            <a:srgbClr val="0D3B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584200" y="1435100"/>
            <a:ext cx="10718800" cy="381000"/>
          </a:xfrm>
          <a:prstGeom prst="rect">
            <a:avLst/>
          </a:prstGeom>
          <a:noFill/>
        </p:spPr>
        <p:txBody>
          <a:bodyPr wrap="none">
            <a:spAutoFit/>
          </a:bodyPr>
          <a:lstStyle/>
          <a:p>
            <a:pPr>
              <a:spcAft>
                <a:spcPts val="0"/>
              </a:spcAft>
              <a:defRPr sz="1400" b="1">
                <a:solidFill>
                  <a:srgbClr val="FFFFFF"/>
                </a:solidFill>
                <a:latin typeface="Montserrat"/>
              </a:defRPr>
            </a:pPr>
            <a:r>
              <a:t>TRUMP CLAIMS HE BUILT CRYPTO—JUST AS HIS FAMILY CA...</a:t>
            </a:r>
          </a:p>
        </p:txBody>
      </p:sp>
      <p:sp>
        <p:nvSpPr>
          <p:cNvPr id="5" name="TextBox 4"/>
          <p:cNvSpPr txBox="1"/>
          <p:nvPr/>
        </p:nvSpPr>
        <p:spPr>
          <a:xfrm>
            <a:off x="584200" y="2070100"/>
            <a:ext cx="10718800" cy="190500"/>
          </a:xfrm>
          <a:prstGeom prst="rect">
            <a:avLst/>
          </a:prstGeom>
          <a:noFill/>
        </p:spPr>
        <p:txBody>
          <a:bodyPr wrap="none">
            <a:spAutoFit/>
          </a:bodyPr>
          <a:lstStyle/>
          <a:p>
            <a:pPr>
              <a:spcAft>
                <a:spcPts val="0"/>
              </a:spcAft>
              <a:defRPr sz="900">
                <a:solidFill>
                  <a:srgbClr val="6C757D"/>
                </a:solidFill>
                <a:latin typeface="Open Sans"/>
              </a:defRPr>
            </a:pPr>
            <a:r>
              <a:t>GIZMODO.COM • 2025-06-27</a:t>
            </a:r>
          </a:p>
        </p:txBody>
      </p:sp>
      <p:sp>
        <p:nvSpPr>
          <p:cNvPr id="6" name="TextBox 5"/>
          <p:cNvSpPr txBox="1"/>
          <p:nvPr/>
        </p:nvSpPr>
        <p:spPr>
          <a:xfrm>
            <a:off x="584200" y="2070100"/>
            <a:ext cx="10718800" cy="635000"/>
          </a:xfrm>
          <a:prstGeom prst="rect">
            <a:avLst/>
          </a:prstGeom>
          <a:noFill/>
        </p:spPr>
        <p:txBody>
          <a:bodyPr wrap="none" tIns="127000" bIns="190500">
            <a:spAutoFit/>
          </a:bodyPr>
          <a:lstStyle/>
          <a:p>
            <a:pPr>
              <a:spcAft>
                <a:spcPts val="1800"/>
              </a:spcAft>
              <a:defRPr sz="2000" b="1">
                <a:latin typeface="Montserrat"/>
              </a:defRPr>
            </a:pPr>
            <a:r>
              <a:t>Trump Claims He Built Crypto—Just as His Family Cashes In</a:t>
            </a:r>
          </a:p>
          <a:p>
            <a:pPr>
              <a:lnSpc>
                <a:spcPct val="130000"/>
              </a:lnSpc>
              <a:spcBef>
                <a:spcPts val="600"/>
              </a:spcBef>
              <a:spcAft>
                <a:spcPts val="1200"/>
              </a:spcAft>
              <a:defRPr sz="1100">
                <a:latin typeface="Segoe UI"/>
              </a:defRPr>
            </a:pPr>
            <a:r>
              <a:t>The U.S. president now says he made crypto great again, just as his family stands to benefit from a booming digital empire.</a:t>
            </a:r>
          </a:p>
        </p:txBody>
      </p:sp>
      <p:sp>
        <p:nvSpPr>
          <p:cNvPr id="7" name="Rectangle 6"/>
          <p:cNvSpPr/>
          <p:nvPr/>
        </p:nvSpPr>
        <p:spPr>
          <a:xfrm>
            <a:off x="584200" y="4978400"/>
            <a:ext cx="10718800" cy="12700"/>
          </a:xfrm>
          <a:prstGeom prst="rect">
            <a:avLst/>
          </a:prstGeom>
          <a:solidFill>
            <a:srgbClr val="DCDCD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ounded Rectangle 7"/>
          <p:cNvSpPr/>
          <p:nvPr/>
        </p:nvSpPr>
        <p:spPr>
          <a:xfrm>
            <a:off x="584200" y="5041900"/>
            <a:ext cx="622300" cy="228600"/>
          </a:xfrm>
          <a:prstGeom prst="roundRect">
            <a:avLst>
              <a:gd name="adj" fmla="val 30000"/>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584200" y="5041900"/>
            <a:ext cx="622300" cy="228600"/>
          </a:xfrm>
          <a:prstGeom prst="rect">
            <a:avLst/>
          </a:prstGeom>
          <a:noFill/>
        </p:spPr>
        <p:txBody>
          <a:bodyPr wrap="none">
            <a:spAutoFit/>
          </a:bodyPr>
          <a:lstStyle/>
          <a:p>
            <a:pPr algn="ctr">
              <a:defRPr sz="800" b="1">
                <a:solidFill>
                  <a:srgbClr val="FFFFFF"/>
                </a:solidFill>
                <a:latin typeface="Open Sans"/>
              </a:defRPr>
            </a:pPr>
            <a:r>
              <a:t>FINANCE</a:t>
            </a:r>
          </a:p>
        </p:txBody>
      </p:sp>
      <p:sp>
        <p:nvSpPr>
          <p:cNvPr id="10" name="TextBox 9"/>
          <p:cNvSpPr txBox="1"/>
          <p:nvPr/>
        </p:nvSpPr>
        <p:spPr>
          <a:xfrm>
            <a:off x="584200" y="2197100"/>
            <a:ext cx="10718800" cy="508000"/>
          </a:xfrm>
          <a:prstGeom prst="rect">
            <a:avLst/>
          </a:prstGeom>
          <a:noFill/>
        </p:spPr>
        <p:txBody>
          <a:bodyPr wrap="none">
            <a:spAutoFit/>
          </a:bodyPr>
          <a:lstStyle/>
          <a:p>
            <a:pPr>
              <a:spcAft>
                <a:spcPts val="400"/>
              </a:spcAft>
              <a:defRPr sz="1600" b="1">
                <a:solidFill>
                  <a:srgbClr val="141824"/>
                </a:solidFill>
                <a:latin typeface="Open Sans"/>
              </a:defRPr>
            </a:pPr>
            <a:r>
              <a:t>Trump Claims He Built Crypto—Just as His Family Cashes In</a:t>
            </a:r>
          </a:p>
        </p:txBody>
      </p:sp>
      <p:sp>
        <p:nvSpPr>
          <p:cNvPr id="11" name="TextBox 10"/>
          <p:cNvSpPr txBox="1"/>
          <p:nvPr/>
        </p:nvSpPr>
        <p:spPr>
          <a:xfrm>
            <a:off x="584200" y="2705100"/>
            <a:ext cx="10718800" cy="2400300"/>
          </a:xfrm>
          <a:prstGeom prst="rect">
            <a:avLst/>
          </a:prstGeom>
          <a:noFill/>
        </p:spPr>
        <p:txBody>
          <a:bodyPr wrap="square">
            <a:spAutoFit/>
          </a:bodyPr>
          <a:lstStyle/>
          <a:p>
            <a:pPr>
              <a:lnSpc>
                <a:spcPct val="120000"/>
              </a:lnSpc>
              <a:spcAft>
                <a:spcPts val="600"/>
              </a:spcAft>
              <a:defRPr sz="1000">
                <a:solidFill>
                  <a:srgbClr val="141824"/>
                </a:solidFill>
                <a:latin typeface="Segoe UI"/>
              </a:defRPr>
            </a:pPr>
            <a:r>
              <a:t>The U.S. president now says he made crypto great again, just as his family stands to benefit from a booming digital empire.</a:t>
            </a:r>
          </a:p>
        </p:txBody>
      </p:sp>
      <p:sp>
        <p:nvSpPr>
          <p:cNvPr id="12" name="TextBox 11"/>
          <p:cNvSpPr txBox="1"/>
          <p:nvPr/>
        </p:nvSpPr>
        <p:spPr>
          <a:xfrm>
            <a:off x="584200" y="4978400"/>
            <a:ext cx="10718800" cy="190500"/>
          </a:xfrm>
          <a:prstGeom prst="rect">
            <a:avLst/>
          </a:prstGeom>
          <a:noFill/>
        </p:spPr>
        <p:txBody>
          <a:bodyPr wrap="none">
            <a:spAutoFit/>
          </a:bodyPr>
          <a:lstStyle/>
          <a:p>
            <a:pPr>
              <a:spcAft>
                <a:spcPts val="0"/>
              </a:spcAft>
              <a:defRPr sz="900" i="1">
                <a:solidFill>
                  <a:srgbClr val="6C757D"/>
                </a:solidFill>
                <a:latin typeface="Open Sans"/>
              </a:defRPr>
            </a:pPr>
            <a:r>
              <a:t>Source: Gizmodo.com • 2025-06-27</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0"/>
          </a:xfrm>
          <a:prstGeom prst="rect">
            <a:avLst/>
          </a:prstGeom>
          <a:solidFill>
            <a:srgbClr val="0D3B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584200" y="1435100"/>
            <a:ext cx="10718800" cy="381000"/>
          </a:xfrm>
          <a:prstGeom prst="rect">
            <a:avLst/>
          </a:prstGeom>
          <a:noFill/>
        </p:spPr>
        <p:txBody>
          <a:bodyPr wrap="none">
            <a:spAutoFit/>
          </a:bodyPr>
          <a:lstStyle/>
          <a:p>
            <a:pPr>
              <a:spcAft>
                <a:spcPts val="0"/>
              </a:spcAft>
              <a:defRPr sz="1400" b="1">
                <a:solidFill>
                  <a:srgbClr val="FFFFFF"/>
                </a:solidFill>
                <a:latin typeface="Montserrat"/>
              </a:defRPr>
            </a:pPr>
            <a:r>
              <a:t>CIRCLE STOCK PLUNGES, SET TO CLOSE LOWER AFTER HUG...</a:t>
            </a:r>
          </a:p>
        </p:txBody>
      </p:sp>
      <p:sp>
        <p:nvSpPr>
          <p:cNvPr id="5" name="TextBox 4"/>
          <p:cNvSpPr txBox="1"/>
          <p:nvPr/>
        </p:nvSpPr>
        <p:spPr>
          <a:xfrm>
            <a:off x="584200" y="2070100"/>
            <a:ext cx="10718800" cy="190500"/>
          </a:xfrm>
          <a:prstGeom prst="rect">
            <a:avLst/>
          </a:prstGeom>
          <a:noFill/>
        </p:spPr>
        <p:txBody>
          <a:bodyPr wrap="none">
            <a:spAutoFit/>
          </a:bodyPr>
          <a:lstStyle/>
          <a:p>
            <a:pPr>
              <a:spcAft>
                <a:spcPts val="0"/>
              </a:spcAft>
              <a:defRPr sz="900">
                <a:solidFill>
                  <a:srgbClr val="6C757D"/>
                </a:solidFill>
                <a:latin typeface="Open Sans"/>
              </a:defRPr>
            </a:pPr>
            <a:r>
              <a:t>YAHOO ENTERTAINMENT • 2025-06-27</a:t>
            </a:r>
          </a:p>
        </p:txBody>
      </p:sp>
      <p:sp>
        <p:nvSpPr>
          <p:cNvPr id="6" name="TextBox 5"/>
          <p:cNvSpPr txBox="1"/>
          <p:nvPr/>
        </p:nvSpPr>
        <p:spPr>
          <a:xfrm>
            <a:off x="584200" y="2070100"/>
            <a:ext cx="10718800" cy="635000"/>
          </a:xfrm>
          <a:prstGeom prst="rect">
            <a:avLst/>
          </a:prstGeom>
          <a:noFill/>
        </p:spPr>
        <p:txBody>
          <a:bodyPr wrap="none" tIns="127000" bIns="190500">
            <a:spAutoFit/>
          </a:bodyPr>
          <a:lstStyle/>
          <a:p>
            <a:pPr>
              <a:spcAft>
                <a:spcPts val="1800"/>
              </a:spcAft>
              <a:defRPr sz="2000" b="1">
                <a:latin typeface="Montserrat"/>
              </a:defRPr>
            </a:pPr>
            <a:r>
              <a:t>Circle stock plunges, set to close lower after huge IPO surge</a:t>
            </a:r>
          </a:p>
          <a:p>
            <a:pPr>
              <a:lnSpc>
                <a:spcPct val="130000"/>
              </a:lnSpc>
              <a:spcBef>
                <a:spcPts val="600"/>
              </a:spcBef>
              <a:spcAft>
                <a:spcPts val="1200"/>
              </a:spcAft>
              <a:defRPr sz="1100">
                <a:latin typeface="Segoe UI"/>
              </a:defRPr>
            </a:pPr>
            <a:r>
              <a:t>Circle Internet Group (CRCL) stock is sliding today, capping a volatile stretch since its initial public offering (IPO) earlier this month. Yahoo Finance...</a:t>
            </a:r>
          </a:p>
        </p:txBody>
      </p:sp>
      <p:sp>
        <p:nvSpPr>
          <p:cNvPr id="7" name="Rectangle 6"/>
          <p:cNvSpPr/>
          <p:nvPr/>
        </p:nvSpPr>
        <p:spPr>
          <a:xfrm>
            <a:off x="584200" y="4978400"/>
            <a:ext cx="10718800" cy="12700"/>
          </a:xfrm>
          <a:prstGeom prst="rect">
            <a:avLst/>
          </a:prstGeom>
          <a:solidFill>
            <a:srgbClr val="DCDCD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ounded Rectangle 7"/>
          <p:cNvSpPr/>
          <p:nvPr/>
        </p:nvSpPr>
        <p:spPr>
          <a:xfrm>
            <a:off x="584200" y="5041900"/>
            <a:ext cx="622300" cy="228600"/>
          </a:xfrm>
          <a:prstGeom prst="roundRect">
            <a:avLst>
              <a:gd name="adj" fmla="val 30000"/>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584200" y="5041900"/>
            <a:ext cx="622300" cy="228600"/>
          </a:xfrm>
          <a:prstGeom prst="rect">
            <a:avLst/>
          </a:prstGeom>
          <a:noFill/>
        </p:spPr>
        <p:txBody>
          <a:bodyPr wrap="none">
            <a:spAutoFit/>
          </a:bodyPr>
          <a:lstStyle/>
          <a:p>
            <a:pPr algn="ctr">
              <a:defRPr sz="800" b="1">
                <a:solidFill>
                  <a:srgbClr val="FFFFFF"/>
                </a:solidFill>
                <a:latin typeface="Open Sans"/>
              </a:defRPr>
            </a:pPr>
            <a:r>
              <a:t>FINANCE</a:t>
            </a:r>
          </a:p>
        </p:txBody>
      </p:sp>
      <p:sp>
        <p:nvSpPr>
          <p:cNvPr id="10" name="TextBox 9"/>
          <p:cNvSpPr txBox="1"/>
          <p:nvPr/>
        </p:nvSpPr>
        <p:spPr>
          <a:xfrm>
            <a:off x="584200" y="2197100"/>
            <a:ext cx="10718800" cy="508000"/>
          </a:xfrm>
          <a:prstGeom prst="rect">
            <a:avLst/>
          </a:prstGeom>
          <a:noFill/>
        </p:spPr>
        <p:txBody>
          <a:bodyPr wrap="none">
            <a:spAutoFit/>
          </a:bodyPr>
          <a:lstStyle/>
          <a:p>
            <a:pPr>
              <a:spcAft>
                <a:spcPts val="400"/>
              </a:spcAft>
              <a:defRPr sz="1600" b="1">
                <a:solidFill>
                  <a:srgbClr val="141824"/>
                </a:solidFill>
                <a:latin typeface="Open Sans"/>
              </a:defRPr>
            </a:pPr>
            <a:r>
              <a:t>Circle stock plunges, set to close lower after huge IPO surge</a:t>
            </a:r>
          </a:p>
        </p:txBody>
      </p:sp>
      <p:sp>
        <p:nvSpPr>
          <p:cNvPr id="11" name="TextBox 10"/>
          <p:cNvSpPr txBox="1"/>
          <p:nvPr/>
        </p:nvSpPr>
        <p:spPr>
          <a:xfrm>
            <a:off x="584200" y="2705100"/>
            <a:ext cx="10718800" cy="2400300"/>
          </a:xfrm>
          <a:prstGeom prst="rect">
            <a:avLst/>
          </a:prstGeom>
          <a:noFill/>
        </p:spPr>
        <p:txBody>
          <a:bodyPr wrap="square">
            <a:spAutoFit/>
          </a:bodyPr>
          <a:lstStyle/>
          <a:p>
            <a:pPr>
              <a:lnSpc>
                <a:spcPct val="120000"/>
              </a:lnSpc>
              <a:spcAft>
                <a:spcPts val="600"/>
              </a:spcAft>
              <a:defRPr sz="1000">
                <a:solidFill>
                  <a:srgbClr val="141824"/>
                </a:solidFill>
                <a:latin typeface="Segoe UI"/>
              </a:defRPr>
            </a:pPr>
            <a:r>
              <a:t>Circle Internet Group (CRCL) stock is sliding today, capping a volatile stretch since its initial public offering (IPO) earlier this month. Yahoo Finance...</a:t>
            </a:r>
          </a:p>
        </p:txBody>
      </p:sp>
      <p:sp>
        <p:nvSpPr>
          <p:cNvPr id="12" name="TextBox 11"/>
          <p:cNvSpPr txBox="1"/>
          <p:nvPr/>
        </p:nvSpPr>
        <p:spPr>
          <a:xfrm>
            <a:off x="584200" y="4978400"/>
            <a:ext cx="10718800" cy="190500"/>
          </a:xfrm>
          <a:prstGeom prst="rect">
            <a:avLst/>
          </a:prstGeom>
          <a:noFill/>
        </p:spPr>
        <p:txBody>
          <a:bodyPr wrap="none">
            <a:spAutoFit/>
          </a:bodyPr>
          <a:lstStyle/>
          <a:p>
            <a:pPr>
              <a:spcAft>
                <a:spcPts val="0"/>
              </a:spcAft>
              <a:defRPr sz="900" i="1">
                <a:solidFill>
                  <a:srgbClr val="6C757D"/>
                </a:solidFill>
                <a:latin typeface="Open Sans"/>
              </a:defRPr>
            </a:pPr>
            <a:r>
              <a:t>Source: Yahoo Entertainment • 2025-06-27</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277295" cy="1371600"/>
          </a:xfrm>
          <a:prstGeom prst="rect">
            <a:avLst/>
          </a:prstGeom>
          <a:noFill/>
        </p:spPr>
        <p:txBody>
          <a:bodyPr wrap="none" bIns="274320">
            <a:spAutoFit/>
          </a:bodyPr>
          <a:lstStyle/>
          <a:p>
            <a:pPr>
              <a:spcAft>
                <a:spcPts val="2400"/>
              </a:spcAft>
              <a:defRPr sz="2800" b="1"/>
            </a:pPr>
            <a:r>
              <a:t>TECHNOLOGY</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0"/>
          </a:xfrm>
          <a:prstGeom prst="rect">
            <a:avLst/>
          </a:prstGeom>
          <a:solidFill>
            <a:srgbClr val="0D3B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584200" y="1435100"/>
            <a:ext cx="10718800" cy="381000"/>
          </a:xfrm>
          <a:prstGeom prst="rect">
            <a:avLst/>
          </a:prstGeom>
          <a:noFill/>
        </p:spPr>
        <p:txBody>
          <a:bodyPr wrap="none">
            <a:spAutoFit/>
          </a:bodyPr>
          <a:lstStyle/>
          <a:p>
            <a:pPr>
              <a:spcAft>
                <a:spcPts val="0"/>
              </a:spcAft>
              <a:defRPr sz="1400" b="1">
                <a:solidFill>
                  <a:srgbClr val="FFFFFF"/>
                </a:solidFill>
                <a:latin typeface="Montserrat"/>
              </a:defRPr>
            </a:pPr>
            <a:r>
              <a:t>GOOGLE MIGHT GIVE AT A GLANCE A GEMINI MAKEOVER WI...</a:t>
            </a:r>
          </a:p>
        </p:txBody>
      </p:sp>
      <p:sp>
        <p:nvSpPr>
          <p:cNvPr id="5" name="TextBox 4"/>
          <p:cNvSpPr txBox="1"/>
          <p:nvPr/>
        </p:nvSpPr>
        <p:spPr>
          <a:xfrm>
            <a:off x="584200" y="2070100"/>
            <a:ext cx="10718800" cy="190500"/>
          </a:xfrm>
          <a:prstGeom prst="rect">
            <a:avLst/>
          </a:prstGeom>
          <a:noFill/>
        </p:spPr>
        <p:txBody>
          <a:bodyPr wrap="none">
            <a:spAutoFit/>
          </a:bodyPr>
          <a:lstStyle/>
          <a:p>
            <a:pPr>
              <a:spcAft>
                <a:spcPts val="0"/>
              </a:spcAft>
              <a:defRPr sz="900">
                <a:solidFill>
                  <a:srgbClr val="6C757D"/>
                </a:solidFill>
                <a:latin typeface="Open Sans"/>
              </a:defRPr>
            </a:pPr>
            <a:r>
              <a:t>ANDROID CENTRAL • 2025-06-19</a:t>
            </a:r>
          </a:p>
        </p:txBody>
      </p:sp>
      <p:sp>
        <p:nvSpPr>
          <p:cNvPr id="6" name="TextBox 5"/>
          <p:cNvSpPr txBox="1"/>
          <p:nvPr/>
        </p:nvSpPr>
        <p:spPr>
          <a:xfrm>
            <a:off x="584200" y="2070100"/>
            <a:ext cx="10718800" cy="635000"/>
          </a:xfrm>
          <a:prstGeom prst="rect">
            <a:avLst/>
          </a:prstGeom>
          <a:noFill/>
        </p:spPr>
        <p:txBody>
          <a:bodyPr wrap="none" tIns="127000" bIns="190500">
            <a:spAutoFit/>
          </a:bodyPr>
          <a:lstStyle/>
          <a:p>
            <a:pPr>
              <a:spcAft>
                <a:spcPts val="1800"/>
              </a:spcAft>
              <a:defRPr sz="2000" b="1">
                <a:latin typeface="Montserrat"/>
              </a:defRPr>
            </a:pPr>
            <a:r>
              <a:t>Google might give At a Glance a Gemini makeover with extra smarts</a:t>
            </a:r>
          </a:p>
          <a:p>
            <a:pPr>
              <a:lnSpc>
                <a:spcPct val="130000"/>
              </a:lnSpc>
              <a:spcBef>
                <a:spcPts val="600"/>
              </a:spcBef>
              <a:spcAft>
                <a:spcPts val="1200"/>
              </a:spcAft>
              <a:defRPr sz="1100">
                <a:latin typeface="Segoe UI"/>
              </a:defRPr>
            </a:pPr>
            <a:r>
              <a:t>Google might be giving At a Glance a big upgrade, possibly rebranding it with the Gemini name and packing in a ton more features.</a:t>
            </a:r>
          </a:p>
        </p:txBody>
      </p:sp>
      <p:sp>
        <p:nvSpPr>
          <p:cNvPr id="7" name="Rectangle 6"/>
          <p:cNvSpPr/>
          <p:nvPr/>
        </p:nvSpPr>
        <p:spPr>
          <a:xfrm>
            <a:off x="584200" y="4978400"/>
            <a:ext cx="10718800" cy="12700"/>
          </a:xfrm>
          <a:prstGeom prst="rect">
            <a:avLst/>
          </a:prstGeom>
          <a:solidFill>
            <a:srgbClr val="DCDCD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ounded Rectangle 7"/>
          <p:cNvSpPr/>
          <p:nvPr/>
        </p:nvSpPr>
        <p:spPr>
          <a:xfrm>
            <a:off x="584200" y="5041900"/>
            <a:ext cx="622300" cy="228600"/>
          </a:xfrm>
          <a:prstGeom prst="roundRect">
            <a:avLst>
              <a:gd name="adj" fmla="val 30000"/>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584200" y="5041900"/>
            <a:ext cx="622300" cy="228600"/>
          </a:xfrm>
          <a:prstGeom prst="rect">
            <a:avLst/>
          </a:prstGeom>
          <a:noFill/>
        </p:spPr>
        <p:txBody>
          <a:bodyPr wrap="none">
            <a:spAutoFit/>
          </a:bodyPr>
          <a:lstStyle/>
          <a:p>
            <a:pPr algn="ctr">
              <a:defRPr sz="800" b="1">
                <a:solidFill>
                  <a:srgbClr val="FFFFFF"/>
                </a:solidFill>
                <a:latin typeface="Open Sans"/>
              </a:defRPr>
            </a:pPr>
            <a:r>
              <a:t>FINANCE</a:t>
            </a:r>
          </a:p>
        </p:txBody>
      </p:sp>
      <p:sp>
        <p:nvSpPr>
          <p:cNvPr id="10" name="TextBox 9"/>
          <p:cNvSpPr txBox="1"/>
          <p:nvPr/>
        </p:nvSpPr>
        <p:spPr>
          <a:xfrm>
            <a:off x="584200" y="2197100"/>
            <a:ext cx="10718800" cy="508000"/>
          </a:xfrm>
          <a:prstGeom prst="rect">
            <a:avLst/>
          </a:prstGeom>
          <a:noFill/>
        </p:spPr>
        <p:txBody>
          <a:bodyPr wrap="none">
            <a:spAutoFit/>
          </a:bodyPr>
          <a:lstStyle/>
          <a:p>
            <a:pPr>
              <a:spcAft>
                <a:spcPts val="400"/>
              </a:spcAft>
              <a:defRPr sz="1600" b="1">
                <a:solidFill>
                  <a:srgbClr val="141824"/>
                </a:solidFill>
                <a:latin typeface="Open Sans"/>
              </a:defRPr>
            </a:pPr>
            <a:r>
              <a:t>Google might give At a Glance a Gemini makeover with extra smarts</a:t>
            </a:r>
          </a:p>
        </p:txBody>
      </p:sp>
      <p:sp>
        <p:nvSpPr>
          <p:cNvPr id="11" name="TextBox 10"/>
          <p:cNvSpPr txBox="1"/>
          <p:nvPr/>
        </p:nvSpPr>
        <p:spPr>
          <a:xfrm>
            <a:off x="584200" y="2705100"/>
            <a:ext cx="10718800" cy="2400300"/>
          </a:xfrm>
          <a:prstGeom prst="rect">
            <a:avLst/>
          </a:prstGeom>
          <a:noFill/>
        </p:spPr>
        <p:txBody>
          <a:bodyPr wrap="square">
            <a:spAutoFit/>
          </a:bodyPr>
          <a:lstStyle/>
          <a:p>
            <a:pPr>
              <a:lnSpc>
                <a:spcPct val="120000"/>
              </a:lnSpc>
              <a:spcAft>
                <a:spcPts val="600"/>
              </a:spcAft>
              <a:defRPr sz="1000">
                <a:solidFill>
                  <a:srgbClr val="141824"/>
                </a:solidFill>
                <a:latin typeface="Segoe UI"/>
              </a:defRPr>
            </a:pPr>
            <a:r>
              <a:t>Google might be giving At a Glance a big upgrade, possibly rebranding it with the Gemini name and packing in a ton more features.</a:t>
            </a:r>
          </a:p>
        </p:txBody>
      </p:sp>
      <p:sp>
        <p:nvSpPr>
          <p:cNvPr id="12" name="TextBox 11"/>
          <p:cNvSpPr txBox="1"/>
          <p:nvPr/>
        </p:nvSpPr>
        <p:spPr>
          <a:xfrm>
            <a:off x="584200" y="4978400"/>
            <a:ext cx="10718800" cy="190500"/>
          </a:xfrm>
          <a:prstGeom prst="rect">
            <a:avLst/>
          </a:prstGeom>
          <a:noFill/>
        </p:spPr>
        <p:txBody>
          <a:bodyPr wrap="none">
            <a:spAutoFit/>
          </a:bodyPr>
          <a:lstStyle/>
          <a:p>
            <a:pPr>
              <a:spcAft>
                <a:spcPts val="0"/>
              </a:spcAft>
              <a:defRPr sz="900" i="1">
                <a:solidFill>
                  <a:srgbClr val="6C757D"/>
                </a:solidFill>
                <a:latin typeface="Open Sans"/>
              </a:defRPr>
            </a:pPr>
            <a:r>
              <a:t>Source: Android Central • 2025-06-19</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0"/>
          </a:xfrm>
          <a:prstGeom prst="rect">
            <a:avLst/>
          </a:prstGeom>
          <a:solidFill>
            <a:srgbClr val="0D3B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584200" y="1435100"/>
            <a:ext cx="10718800" cy="381000"/>
          </a:xfrm>
          <a:prstGeom prst="rect">
            <a:avLst/>
          </a:prstGeom>
          <a:noFill/>
        </p:spPr>
        <p:txBody>
          <a:bodyPr wrap="none">
            <a:spAutoFit/>
          </a:bodyPr>
          <a:lstStyle/>
          <a:p>
            <a:pPr>
              <a:spcAft>
                <a:spcPts val="0"/>
              </a:spcAft>
              <a:defRPr sz="1400" b="1">
                <a:solidFill>
                  <a:srgbClr val="FFFFFF"/>
                </a:solidFill>
                <a:latin typeface="Montserrat"/>
              </a:defRPr>
            </a:pPr>
            <a:r>
              <a:t>SIX THINGS I WISH I KNEW BEFORE SETTING UP MY SWIT...</a:t>
            </a:r>
          </a:p>
        </p:txBody>
      </p:sp>
      <p:sp>
        <p:nvSpPr>
          <p:cNvPr id="5" name="TextBox 4"/>
          <p:cNvSpPr txBox="1"/>
          <p:nvPr/>
        </p:nvSpPr>
        <p:spPr>
          <a:xfrm>
            <a:off x="584200" y="2070100"/>
            <a:ext cx="10718800" cy="190500"/>
          </a:xfrm>
          <a:prstGeom prst="rect">
            <a:avLst/>
          </a:prstGeom>
          <a:noFill/>
        </p:spPr>
        <p:txBody>
          <a:bodyPr wrap="none">
            <a:spAutoFit/>
          </a:bodyPr>
          <a:lstStyle/>
          <a:p>
            <a:pPr>
              <a:spcAft>
                <a:spcPts val="0"/>
              </a:spcAft>
              <a:defRPr sz="900">
                <a:solidFill>
                  <a:srgbClr val="6C757D"/>
                </a:solidFill>
                <a:latin typeface="Open Sans"/>
              </a:defRPr>
            </a:pPr>
            <a:r>
              <a:t>KOTAKU • 2025-06-20</a:t>
            </a:r>
          </a:p>
        </p:txBody>
      </p:sp>
      <p:sp>
        <p:nvSpPr>
          <p:cNvPr id="6" name="TextBox 5"/>
          <p:cNvSpPr txBox="1"/>
          <p:nvPr/>
        </p:nvSpPr>
        <p:spPr>
          <a:xfrm>
            <a:off x="584200" y="2070100"/>
            <a:ext cx="10718800" cy="635000"/>
          </a:xfrm>
          <a:prstGeom prst="rect">
            <a:avLst/>
          </a:prstGeom>
          <a:noFill/>
        </p:spPr>
        <p:txBody>
          <a:bodyPr wrap="none" tIns="127000" bIns="190500">
            <a:spAutoFit/>
          </a:bodyPr>
          <a:lstStyle/>
          <a:p>
            <a:pPr>
              <a:spcAft>
                <a:spcPts val="1800"/>
              </a:spcAft>
              <a:defRPr sz="2000" b="1">
                <a:latin typeface="Montserrat"/>
              </a:defRPr>
            </a:pPr>
            <a:r>
              <a:t>Six Things I Wish I Knew Before Setting Up My Switch 2</a:t>
            </a:r>
          </a:p>
          <a:p>
            <a:pPr>
              <a:lnSpc>
                <a:spcPct val="130000"/>
              </a:lnSpc>
              <a:spcBef>
                <a:spcPts val="600"/>
              </a:spcBef>
              <a:spcAft>
                <a:spcPts val="1200"/>
              </a:spcAft>
              <a:defRPr sz="1100">
                <a:latin typeface="Segoe UI"/>
              </a:defRPr>
            </a:pPr>
            <a:r>
              <a:t>You wake up at 1 am to score a pre-order. You put yourself in manageable debt to finance it. You confirm the card on file is valid when it ships. You stay home to make sure UPS doesn’t drop the package down an open manhole instead of your door. You make sure …</a:t>
            </a:r>
          </a:p>
        </p:txBody>
      </p:sp>
      <p:sp>
        <p:nvSpPr>
          <p:cNvPr id="7" name="Rectangle 6"/>
          <p:cNvSpPr/>
          <p:nvPr/>
        </p:nvSpPr>
        <p:spPr>
          <a:xfrm>
            <a:off x="584200" y="4978400"/>
            <a:ext cx="10718800" cy="12700"/>
          </a:xfrm>
          <a:prstGeom prst="rect">
            <a:avLst/>
          </a:prstGeom>
          <a:solidFill>
            <a:srgbClr val="DCDCD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ounded Rectangle 7"/>
          <p:cNvSpPr/>
          <p:nvPr/>
        </p:nvSpPr>
        <p:spPr>
          <a:xfrm>
            <a:off x="584200" y="5041900"/>
            <a:ext cx="622300" cy="228600"/>
          </a:xfrm>
          <a:prstGeom prst="roundRect">
            <a:avLst>
              <a:gd name="adj" fmla="val 30000"/>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584200" y="5041900"/>
            <a:ext cx="622300" cy="228600"/>
          </a:xfrm>
          <a:prstGeom prst="rect">
            <a:avLst/>
          </a:prstGeom>
          <a:noFill/>
        </p:spPr>
        <p:txBody>
          <a:bodyPr wrap="none">
            <a:spAutoFit/>
          </a:bodyPr>
          <a:lstStyle/>
          <a:p>
            <a:pPr algn="ctr">
              <a:defRPr sz="800" b="1">
                <a:solidFill>
                  <a:srgbClr val="FFFFFF"/>
                </a:solidFill>
                <a:latin typeface="Open Sans"/>
              </a:defRPr>
            </a:pPr>
            <a:r>
              <a:t>FINANCE</a:t>
            </a:r>
          </a:p>
        </p:txBody>
      </p:sp>
      <p:sp>
        <p:nvSpPr>
          <p:cNvPr id="10" name="TextBox 9"/>
          <p:cNvSpPr txBox="1"/>
          <p:nvPr/>
        </p:nvSpPr>
        <p:spPr>
          <a:xfrm>
            <a:off x="584200" y="2197100"/>
            <a:ext cx="10718800" cy="508000"/>
          </a:xfrm>
          <a:prstGeom prst="rect">
            <a:avLst/>
          </a:prstGeom>
          <a:noFill/>
        </p:spPr>
        <p:txBody>
          <a:bodyPr wrap="none">
            <a:spAutoFit/>
          </a:bodyPr>
          <a:lstStyle/>
          <a:p>
            <a:pPr>
              <a:spcAft>
                <a:spcPts val="400"/>
              </a:spcAft>
              <a:defRPr sz="1600" b="1">
                <a:solidFill>
                  <a:srgbClr val="141824"/>
                </a:solidFill>
                <a:latin typeface="Open Sans"/>
              </a:defRPr>
            </a:pPr>
            <a:r>
              <a:t>Six Things I Wish I Knew Before Setting Up My Switch 2</a:t>
            </a:r>
          </a:p>
        </p:txBody>
      </p:sp>
      <p:sp>
        <p:nvSpPr>
          <p:cNvPr id="11" name="TextBox 10"/>
          <p:cNvSpPr txBox="1"/>
          <p:nvPr/>
        </p:nvSpPr>
        <p:spPr>
          <a:xfrm>
            <a:off x="584200" y="2705100"/>
            <a:ext cx="10718800" cy="2400300"/>
          </a:xfrm>
          <a:prstGeom prst="rect">
            <a:avLst/>
          </a:prstGeom>
          <a:noFill/>
        </p:spPr>
        <p:txBody>
          <a:bodyPr wrap="square">
            <a:spAutoFit/>
          </a:bodyPr>
          <a:lstStyle/>
          <a:p>
            <a:pPr>
              <a:lnSpc>
                <a:spcPct val="120000"/>
              </a:lnSpc>
              <a:spcAft>
                <a:spcPts val="600"/>
              </a:spcAft>
              <a:defRPr sz="1000">
                <a:solidFill>
                  <a:srgbClr val="141824"/>
                </a:solidFill>
                <a:latin typeface="Segoe UI"/>
              </a:defRPr>
            </a:pPr>
            <a:r>
              <a:t>You wake up at 1 am to score a pre-order. You put yourself in manageable debt to finance it. You confirm the card on file is valid when it ships. You stay home to make sure UPS doesn’t drop the package down an open manhole instead of your door. You make sure …</a:t>
            </a:r>
          </a:p>
        </p:txBody>
      </p:sp>
      <p:sp>
        <p:nvSpPr>
          <p:cNvPr id="12" name="TextBox 11"/>
          <p:cNvSpPr txBox="1"/>
          <p:nvPr/>
        </p:nvSpPr>
        <p:spPr>
          <a:xfrm>
            <a:off x="584200" y="4978400"/>
            <a:ext cx="10718800" cy="190500"/>
          </a:xfrm>
          <a:prstGeom prst="rect">
            <a:avLst/>
          </a:prstGeom>
          <a:noFill/>
        </p:spPr>
        <p:txBody>
          <a:bodyPr wrap="none">
            <a:spAutoFit/>
          </a:bodyPr>
          <a:lstStyle/>
          <a:p>
            <a:pPr>
              <a:spcAft>
                <a:spcPts val="0"/>
              </a:spcAft>
              <a:defRPr sz="900" i="1">
                <a:solidFill>
                  <a:srgbClr val="6C757D"/>
                </a:solidFill>
                <a:latin typeface="Open Sans"/>
              </a:defRPr>
            </a:pPr>
            <a:r>
              <a:t>Source: Kotaku • 2025-06-20</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0"/>
          </a:xfrm>
          <a:prstGeom prst="rect">
            <a:avLst/>
          </a:prstGeom>
          <a:solidFill>
            <a:srgbClr val="0D3B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584200" y="1435100"/>
            <a:ext cx="10718800" cy="381000"/>
          </a:xfrm>
          <a:prstGeom prst="rect">
            <a:avLst/>
          </a:prstGeom>
          <a:noFill/>
        </p:spPr>
        <p:txBody>
          <a:bodyPr wrap="none">
            <a:spAutoFit/>
          </a:bodyPr>
          <a:lstStyle/>
          <a:p>
            <a:pPr>
              <a:spcAft>
                <a:spcPts val="0"/>
              </a:spcAft>
              <a:defRPr sz="1400" b="1">
                <a:solidFill>
                  <a:srgbClr val="FFFFFF"/>
                </a:solidFill>
                <a:latin typeface="Montserrat"/>
              </a:defRPr>
            </a:pPr>
            <a:r>
              <a:t>CANADA'S DIGITAL SERVICES TAX TO STAY IN PLACE DES...</a:t>
            </a:r>
          </a:p>
        </p:txBody>
      </p:sp>
      <p:sp>
        <p:nvSpPr>
          <p:cNvPr id="5" name="TextBox 4"/>
          <p:cNvSpPr txBox="1"/>
          <p:nvPr/>
        </p:nvSpPr>
        <p:spPr>
          <a:xfrm>
            <a:off x="584200" y="2070100"/>
            <a:ext cx="10718800" cy="190500"/>
          </a:xfrm>
          <a:prstGeom prst="rect">
            <a:avLst/>
          </a:prstGeom>
          <a:noFill/>
        </p:spPr>
        <p:txBody>
          <a:bodyPr wrap="none">
            <a:spAutoFit/>
          </a:bodyPr>
          <a:lstStyle/>
          <a:p>
            <a:pPr>
              <a:spcAft>
                <a:spcPts val="0"/>
              </a:spcAft>
              <a:defRPr sz="900">
                <a:solidFill>
                  <a:srgbClr val="6C757D"/>
                </a:solidFill>
                <a:latin typeface="Open Sans"/>
              </a:defRPr>
            </a:pPr>
            <a:r>
              <a:t>SLASHDOT.ORG • 2025-06-27</a:t>
            </a:r>
          </a:p>
        </p:txBody>
      </p:sp>
      <p:sp>
        <p:nvSpPr>
          <p:cNvPr id="6" name="TextBox 5"/>
          <p:cNvSpPr txBox="1"/>
          <p:nvPr/>
        </p:nvSpPr>
        <p:spPr>
          <a:xfrm>
            <a:off x="584200" y="2070100"/>
            <a:ext cx="10718800" cy="635000"/>
          </a:xfrm>
          <a:prstGeom prst="rect">
            <a:avLst/>
          </a:prstGeom>
          <a:noFill/>
        </p:spPr>
        <p:txBody>
          <a:bodyPr wrap="none" tIns="127000" bIns="190500">
            <a:spAutoFit/>
          </a:bodyPr>
          <a:lstStyle/>
          <a:p>
            <a:pPr>
              <a:spcAft>
                <a:spcPts val="1800"/>
              </a:spcAft>
              <a:defRPr sz="2000" b="1">
                <a:latin typeface="Montserrat"/>
              </a:defRPr>
            </a:pPr>
            <a:r>
              <a:t>Canada's Digital Services Tax To Stay In Place Despite G7 Deal</a:t>
            </a:r>
          </a:p>
          <a:p>
            <a:pPr>
              <a:lnSpc>
                <a:spcPct val="130000"/>
              </a:lnSpc>
              <a:spcBef>
                <a:spcPts val="600"/>
              </a:spcBef>
              <a:spcAft>
                <a:spcPts val="1200"/>
              </a:spcAft>
              <a:defRPr sz="1100">
                <a:latin typeface="Segoe UI"/>
              </a:defRPr>
            </a:pPr>
            <a:r>
              <a:t>An anonymous reader quotes a report from Bloomberg: Canada is proceeding with its digital services tax on technology companies such as Meta despite a Group of Seven agreement that resulted in removing the Section 899 "revenge tax" proposal from U.S. President…</a:t>
            </a:r>
          </a:p>
        </p:txBody>
      </p:sp>
      <p:sp>
        <p:nvSpPr>
          <p:cNvPr id="7" name="Rectangle 6"/>
          <p:cNvSpPr/>
          <p:nvPr/>
        </p:nvSpPr>
        <p:spPr>
          <a:xfrm>
            <a:off x="584200" y="4978400"/>
            <a:ext cx="10718800" cy="12700"/>
          </a:xfrm>
          <a:prstGeom prst="rect">
            <a:avLst/>
          </a:prstGeom>
          <a:solidFill>
            <a:srgbClr val="DCDCD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ounded Rectangle 7"/>
          <p:cNvSpPr/>
          <p:nvPr/>
        </p:nvSpPr>
        <p:spPr>
          <a:xfrm>
            <a:off x="584200" y="5041900"/>
            <a:ext cx="622300" cy="228600"/>
          </a:xfrm>
          <a:prstGeom prst="roundRect">
            <a:avLst>
              <a:gd name="adj" fmla="val 30000"/>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584200" y="5041900"/>
            <a:ext cx="622300" cy="228600"/>
          </a:xfrm>
          <a:prstGeom prst="rect">
            <a:avLst/>
          </a:prstGeom>
          <a:noFill/>
        </p:spPr>
        <p:txBody>
          <a:bodyPr wrap="none">
            <a:spAutoFit/>
          </a:bodyPr>
          <a:lstStyle/>
          <a:p>
            <a:pPr algn="ctr">
              <a:defRPr sz="800" b="1">
                <a:solidFill>
                  <a:srgbClr val="FFFFFF"/>
                </a:solidFill>
                <a:latin typeface="Open Sans"/>
              </a:defRPr>
            </a:pPr>
            <a:r>
              <a:t>FINANCE</a:t>
            </a:r>
          </a:p>
        </p:txBody>
      </p:sp>
      <p:sp>
        <p:nvSpPr>
          <p:cNvPr id="10" name="TextBox 9"/>
          <p:cNvSpPr txBox="1"/>
          <p:nvPr/>
        </p:nvSpPr>
        <p:spPr>
          <a:xfrm>
            <a:off x="584200" y="2197100"/>
            <a:ext cx="10718800" cy="508000"/>
          </a:xfrm>
          <a:prstGeom prst="rect">
            <a:avLst/>
          </a:prstGeom>
          <a:noFill/>
        </p:spPr>
        <p:txBody>
          <a:bodyPr wrap="none">
            <a:spAutoFit/>
          </a:bodyPr>
          <a:lstStyle/>
          <a:p>
            <a:pPr>
              <a:spcAft>
                <a:spcPts val="400"/>
              </a:spcAft>
              <a:defRPr sz="1600" b="1">
                <a:solidFill>
                  <a:srgbClr val="141824"/>
                </a:solidFill>
                <a:latin typeface="Open Sans"/>
              </a:defRPr>
            </a:pPr>
            <a:r>
              <a:t>Canada's Digital Services Tax To Stay In Place Despite G7 Deal</a:t>
            </a:r>
          </a:p>
        </p:txBody>
      </p:sp>
      <p:sp>
        <p:nvSpPr>
          <p:cNvPr id="11" name="TextBox 10"/>
          <p:cNvSpPr txBox="1"/>
          <p:nvPr/>
        </p:nvSpPr>
        <p:spPr>
          <a:xfrm>
            <a:off x="584200" y="2705100"/>
            <a:ext cx="10718800" cy="2400300"/>
          </a:xfrm>
          <a:prstGeom prst="rect">
            <a:avLst/>
          </a:prstGeom>
          <a:noFill/>
        </p:spPr>
        <p:txBody>
          <a:bodyPr wrap="square">
            <a:spAutoFit/>
          </a:bodyPr>
          <a:lstStyle/>
          <a:p>
            <a:pPr>
              <a:lnSpc>
                <a:spcPct val="120000"/>
              </a:lnSpc>
              <a:spcAft>
                <a:spcPts val="600"/>
              </a:spcAft>
              <a:defRPr sz="1000">
                <a:solidFill>
                  <a:srgbClr val="141824"/>
                </a:solidFill>
                <a:latin typeface="Segoe UI"/>
              </a:defRPr>
            </a:pPr>
            <a:r>
              <a:t>An anonymous reader quotes a report from Bloomberg: Canada is proceeding with its digital services tax on technology companies such as Meta despite a Group of Seven agreement that resulted in removing the Section 899 "revenge tax" proposal from U.S. President…</a:t>
            </a:r>
          </a:p>
        </p:txBody>
      </p:sp>
      <p:sp>
        <p:nvSpPr>
          <p:cNvPr id="12" name="TextBox 11"/>
          <p:cNvSpPr txBox="1"/>
          <p:nvPr/>
        </p:nvSpPr>
        <p:spPr>
          <a:xfrm>
            <a:off x="584200" y="4978400"/>
            <a:ext cx="10718800" cy="190500"/>
          </a:xfrm>
          <a:prstGeom prst="rect">
            <a:avLst/>
          </a:prstGeom>
          <a:noFill/>
        </p:spPr>
        <p:txBody>
          <a:bodyPr wrap="none">
            <a:spAutoFit/>
          </a:bodyPr>
          <a:lstStyle/>
          <a:p>
            <a:pPr>
              <a:spcAft>
                <a:spcPts val="0"/>
              </a:spcAft>
              <a:defRPr sz="900" i="1">
                <a:solidFill>
                  <a:srgbClr val="6C757D"/>
                </a:solidFill>
                <a:latin typeface="Open Sans"/>
              </a:defRPr>
            </a:pPr>
            <a:r>
              <a:t>Source: Slashdot.org • 2025-06-27</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0"/>
          </a:xfrm>
          <a:prstGeom prst="rect">
            <a:avLst/>
          </a:prstGeom>
          <a:solidFill>
            <a:srgbClr val="0D3B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584200" y="1435100"/>
            <a:ext cx="10718800" cy="381000"/>
          </a:xfrm>
          <a:prstGeom prst="rect">
            <a:avLst/>
          </a:prstGeom>
          <a:noFill/>
        </p:spPr>
        <p:txBody>
          <a:bodyPr wrap="none">
            <a:spAutoFit/>
          </a:bodyPr>
          <a:lstStyle/>
          <a:p>
            <a:pPr>
              <a:spcAft>
                <a:spcPts val="0"/>
              </a:spcAft>
              <a:defRPr sz="1400" b="1">
                <a:solidFill>
                  <a:srgbClr val="FFFFFF"/>
                </a:solidFill>
                <a:latin typeface="Montserrat"/>
              </a:defRPr>
            </a:pPr>
            <a:r>
              <a:t>SENATE'S VERSION OF 'BIG, BEAUTIFUL BILL' SETS UP ...</a:t>
            </a:r>
          </a:p>
        </p:txBody>
      </p:sp>
      <p:sp>
        <p:nvSpPr>
          <p:cNvPr id="5" name="TextBox 4"/>
          <p:cNvSpPr txBox="1"/>
          <p:nvPr/>
        </p:nvSpPr>
        <p:spPr>
          <a:xfrm>
            <a:off x="584200" y="2070100"/>
            <a:ext cx="10718800" cy="190500"/>
          </a:xfrm>
          <a:prstGeom prst="rect">
            <a:avLst/>
          </a:prstGeom>
          <a:noFill/>
        </p:spPr>
        <p:txBody>
          <a:bodyPr wrap="none">
            <a:spAutoFit/>
          </a:bodyPr>
          <a:lstStyle/>
          <a:p>
            <a:pPr>
              <a:spcAft>
                <a:spcPts val="0"/>
              </a:spcAft>
              <a:defRPr sz="900">
                <a:solidFill>
                  <a:srgbClr val="6C757D"/>
                </a:solidFill>
                <a:latin typeface="Open Sans"/>
              </a:defRPr>
            </a:pPr>
            <a:r>
              <a:t>ABC NEWS • 2025-06-16</a:t>
            </a:r>
          </a:p>
        </p:txBody>
      </p:sp>
      <p:sp>
        <p:nvSpPr>
          <p:cNvPr id="6" name="TextBox 5"/>
          <p:cNvSpPr txBox="1"/>
          <p:nvPr/>
        </p:nvSpPr>
        <p:spPr>
          <a:xfrm>
            <a:off x="584200" y="2070100"/>
            <a:ext cx="10718800" cy="635000"/>
          </a:xfrm>
          <a:prstGeom prst="rect">
            <a:avLst/>
          </a:prstGeom>
          <a:noFill/>
        </p:spPr>
        <p:txBody>
          <a:bodyPr wrap="none" tIns="127000" bIns="190500">
            <a:spAutoFit/>
          </a:bodyPr>
          <a:lstStyle/>
          <a:p>
            <a:pPr>
              <a:spcAft>
                <a:spcPts val="1800"/>
              </a:spcAft>
              <a:defRPr sz="2000" b="1">
                <a:latin typeface="Montserrat"/>
              </a:defRPr>
            </a:pPr>
            <a:r>
              <a:t>Senate's version of 'big, beautiful bill' sets up a potential clash with the House</a:t>
            </a:r>
          </a:p>
          <a:p>
            <a:pPr>
              <a:lnSpc>
                <a:spcPct val="130000"/>
              </a:lnSpc>
              <a:spcBef>
                <a:spcPts val="600"/>
              </a:spcBef>
              <a:spcAft>
                <a:spcPts val="1200"/>
              </a:spcAft>
              <a:defRPr sz="1100">
                <a:latin typeface="Segoe UI"/>
              </a:defRPr>
            </a:pPr>
            <a:r>
              <a:t>Senate Finance Committee unveils its proposed changes to the House-passed version of Trump's "big, beautiful bill," which could put the two chambers on collision course.</a:t>
            </a:r>
          </a:p>
        </p:txBody>
      </p:sp>
      <p:sp>
        <p:nvSpPr>
          <p:cNvPr id="7" name="Rectangle 6"/>
          <p:cNvSpPr/>
          <p:nvPr/>
        </p:nvSpPr>
        <p:spPr>
          <a:xfrm>
            <a:off x="584200" y="4978400"/>
            <a:ext cx="10718800" cy="12700"/>
          </a:xfrm>
          <a:prstGeom prst="rect">
            <a:avLst/>
          </a:prstGeom>
          <a:solidFill>
            <a:srgbClr val="DCDCD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ounded Rectangle 7"/>
          <p:cNvSpPr/>
          <p:nvPr/>
        </p:nvSpPr>
        <p:spPr>
          <a:xfrm>
            <a:off x="584200" y="5041900"/>
            <a:ext cx="622300" cy="228600"/>
          </a:xfrm>
          <a:prstGeom prst="roundRect">
            <a:avLst>
              <a:gd name="adj" fmla="val 30000"/>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584200" y="5041900"/>
            <a:ext cx="622300" cy="228600"/>
          </a:xfrm>
          <a:prstGeom prst="rect">
            <a:avLst/>
          </a:prstGeom>
          <a:noFill/>
        </p:spPr>
        <p:txBody>
          <a:bodyPr wrap="none">
            <a:spAutoFit/>
          </a:bodyPr>
          <a:lstStyle/>
          <a:p>
            <a:pPr algn="ctr">
              <a:defRPr sz="800" b="1">
                <a:solidFill>
                  <a:srgbClr val="FFFFFF"/>
                </a:solidFill>
                <a:latin typeface="Open Sans"/>
              </a:defRPr>
            </a:pPr>
            <a:r>
              <a:t>FINANCE</a:t>
            </a:r>
          </a:p>
        </p:txBody>
      </p:sp>
      <p:sp>
        <p:nvSpPr>
          <p:cNvPr id="10" name="TextBox 9"/>
          <p:cNvSpPr txBox="1"/>
          <p:nvPr/>
        </p:nvSpPr>
        <p:spPr>
          <a:xfrm>
            <a:off x="584200" y="2197100"/>
            <a:ext cx="10718800" cy="508000"/>
          </a:xfrm>
          <a:prstGeom prst="rect">
            <a:avLst/>
          </a:prstGeom>
          <a:noFill/>
        </p:spPr>
        <p:txBody>
          <a:bodyPr wrap="none">
            <a:spAutoFit/>
          </a:bodyPr>
          <a:lstStyle/>
          <a:p>
            <a:pPr>
              <a:spcAft>
                <a:spcPts val="400"/>
              </a:spcAft>
              <a:defRPr sz="1600" b="1">
                <a:solidFill>
                  <a:srgbClr val="141824"/>
                </a:solidFill>
                <a:latin typeface="Open Sans"/>
              </a:defRPr>
            </a:pPr>
            <a:r>
              <a:t>Senate's version of 'big, beautiful bill' sets up a potential clash with the House</a:t>
            </a:r>
          </a:p>
        </p:txBody>
      </p:sp>
      <p:sp>
        <p:nvSpPr>
          <p:cNvPr id="11" name="TextBox 10"/>
          <p:cNvSpPr txBox="1"/>
          <p:nvPr/>
        </p:nvSpPr>
        <p:spPr>
          <a:xfrm>
            <a:off x="584200" y="2705100"/>
            <a:ext cx="10718800" cy="2400300"/>
          </a:xfrm>
          <a:prstGeom prst="rect">
            <a:avLst/>
          </a:prstGeom>
          <a:noFill/>
        </p:spPr>
        <p:txBody>
          <a:bodyPr wrap="square">
            <a:spAutoFit/>
          </a:bodyPr>
          <a:lstStyle/>
          <a:p>
            <a:pPr>
              <a:lnSpc>
                <a:spcPct val="120000"/>
              </a:lnSpc>
              <a:spcAft>
                <a:spcPts val="600"/>
              </a:spcAft>
              <a:defRPr sz="1000">
                <a:solidFill>
                  <a:srgbClr val="141824"/>
                </a:solidFill>
                <a:latin typeface="Segoe UI"/>
              </a:defRPr>
            </a:pPr>
            <a:r>
              <a:t>Senate Finance Committee unveils its proposed changes to the House-passed version of Trump's "big, beautiful bill," which could put the two chambers on collision course.</a:t>
            </a:r>
          </a:p>
        </p:txBody>
      </p:sp>
      <p:sp>
        <p:nvSpPr>
          <p:cNvPr id="12" name="TextBox 11"/>
          <p:cNvSpPr txBox="1"/>
          <p:nvPr/>
        </p:nvSpPr>
        <p:spPr>
          <a:xfrm>
            <a:off x="584200" y="4978400"/>
            <a:ext cx="10718800" cy="190500"/>
          </a:xfrm>
          <a:prstGeom prst="rect">
            <a:avLst/>
          </a:prstGeom>
          <a:noFill/>
        </p:spPr>
        <p:txBody>
          <a:bodyPr wrap="none">
            <a:spAutoFit/>
          </a:bodyPr>
          <a:lstStyle/>
          <a:p>
            <a:pPr>
              <a:spcAft>
                <a:spcPts val="0"/>
              </a:spcAft>
              <a:defRPr sz="900" i="1">
                <a:solidFill>
                  <a:srgbClr val="6C757D"/>
                </a:solidFill>
                <a:latin typeface="Open Sans"/>
              </a:defRPr>
            </a:pPr>
            <a:r>
              <a:t>Source: ABC News • 2025-06-16</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0"/>
          </a:xfrm>
          <a:prstGeom prst="rect">
            <a:avLst/>
          </a:prstGeom>
          <a:solidFill>
            <a:srgbClr val="0D3B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584200" y="1435100"/>
            <a:ext cx="10718800" cy="381000"/>
          </a:xfrm>
          <a:prstGeom prst="rect">
            <a:avLst/>
          </a:prstGeom>
          <a:noFill/>
        </p:spPr>
        <p:txBody>
          <a:bodyPr wrap="none">
            <a:spAutoFit/>
          </a:bodyPr>
          <a:lstStyle/>
          <a:p>
            <a:pPr>
              <a:spcAft>
                <a:spcPts val="0"/>
              </a:spcAft>
              <a:defRPr sz="1400" b="1">
                <a:solidFill>
                  <a:srgbClr val="FFFFFF"/>
                </a:solidFill>
                <a:latin typeface="Montserrat"/>
              </a:defRPr>
            </a:pPr>
            <a:r>
              <a:t>PLANTAFORM SMART INDOOR GARDEN REVIEW: REWARDING B...</a:t>
            </a:r>
          </a:p>
        </p:txBody>
      </p:sp>
      <p:sp>
        <p:nvSpPr>
          <p:cNvPr id="5" name="TextBox 4"/>
          <p:cNvSpPr txBox="1"/>
          <p:nvPr/>
        </p:nvSpPr>
        <p:spPr>
          <a:xfrm>
            <a:off x="584200" y="2070100"/>
            <a:ext cx="10718800" cy="190500"/>
          </a:xfrm>
          <a:prstGeom prst="rect">
            <a:avLst/>
          </a:prstGeom>
          <a:noFill/>
        </p:spPr>
        <p:txBody>
          <a:bodyPr wrap="none">
            <a:spAutoFit/>
          </a:bodyPr>
          <a:lstStyle/>
          <a:p>
            <a:pPr>
              <a:spcAft>
                <a:spcPts val="0"/>
              </a:spcAft>
              <a:defRPr sz="900">
                <a:solidFill>
                  <a:srgbClr val="6C757D"/>
                </a:solidFill>
                <a:latin typeface="Open Sans"/>
              </a:defRPr>
            </a:pPr>
            <a:r>
              <a:t>WIRED • 2025-06-27</a:t>
            </a:r>
          </a:p>
        </p:txBody>
      </p:sp>
      <p:sp>
        <p:nvSpPr>
          <p:cNvPr id="6" name="TextBox 5"/>
          <p:cNvSpPr txBox="1"/>
          <p:nvPr/>
        </p:nvSpPr>
        <p:spPr>
          <a:xfrm>
            <a:off x="584200" y="2070100"/>
            <a:ext cx="10718800" cy="635000"/>
          </a:xfrm>
          <a:prstGeom prst="rect">
            <a:avLst/>
          </a:prstGeom>
          <a:noFill/>
        </p:spPr>
        <p:txBody>
          <a:bodyPr wrap="none" tIns="127000" bIns="190500">
            <a:spAutoFit/>
          </a:bodyPr>
          <a:lstStyle/>
          <a:p>
            <a:pPr>
              <a:spcAft>
                <a:spcPts val="1800"/>
              </a:spcAft>
              <a:defRPr sz="2000" b="1">
                <a:latin typeface="Montserrat"/>
              </a:defRPr>
            </a:pPr>
            <a:r>
              <a:t>Plantaform Smart Indoor Garden Review: Rewarding but Risky</a:t>
            </a:r>
          </a:p>
          <a:p>
            <a:pPr>
              <a:lnSpc>
                <a:spcPct val="130000"/>
              </a:lnSpc>
              <a:spcBef>
                <a:spcPts val="600"/>
              </a:spcBef>
              <a:spcAft>
                <a:spcPts val="1200"/>
              </a:spcAft>
              <a:defRPr sz="1100">
                <a:latin typeface="Segoe UI"/>
              </a:defRPr>
            </a:pPr>
            <a:r>
              <a:t>We tested this unique indoor gardening solution that utilizes NASA technology, but air quality data raised concerns.</a:t>
            </a:r>
          </a:p>
        </p:txBody>
      </p:sp>
      <p:sp>
        <p:nvSpPr>
          <p:cNvPr id="7" name="Rectangle 6"/>
          <p:cNvSpPr/>
          <p:nvPr/>
        </p:nvSpPr>
        <p:spPr>
          <a:xfrm>
            <a:off x="584200" y="4978400"/>
            <a:ext cx="10718800" cy="12700"/>
          </a:xfrm>
          <a:prstGeom prst="rect">
            <a:avLst/>
          </a:prstGeom>
          <a:solidFill>
            <a:srgbClr val="DCDCD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ounded Rectangle 7"/>
          <p:cNvSpPr/>
          <p:nvPr/>
        </p:nvSpPr>
        <p:spPr>
          <a:xfrm>
            <a:off x="584200" y="5041900"/>
            <a:ext cx="889000" cy="228600"/>
          </a:xfrm>
          <a:prstGeom prst="roundRect">
            <a:avLst>
              <a:gd name="adj" fmla="val 30000"/>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584200" y="5041900"/>
            <a:ext cx="889000" cy="228600"/>
          </a:xfrm>
          <a:prstGeom prst="rect">
            <a:avLst/>
          </a:prstGeom>
          <a:noFill/>
        </p:spPr>
        <p:txBody>
          <a:bodyPr wrap="none">
            <a:spAutoFit/>
          </a:bodyPr>
          <a:lstStyle/>
          <a:p>
            <a:pPr algn="ctr">
              <a:defRPr sz="800" b="1">
                <a:solidFill>
                  <a:srgbClr val="FFFFFF"/>
                </a:solidFill>
                <a:latin typeface="Open Sans"/>
              </a:defRPr>
            </a:pPr>
            <a:r>
              <a:t>TECHNOLOGY</a:t>
            </a:r>
          </a:p>
        </p:txBody>
      </p:sp>
      <p:sp>
        <p:nvSpPr>
          <p:cNvPr id="10" name="TextBox 9"/>
          <p:cNvSpPr txBox="1"/>
          <p:nvPr/>
        </p:nvSpPr>
        <p:spPr>
          <a:xfrm>
            <a:off x="584200" y="2197100"/>
            <a:ext cx="10718800" cy="508000"/>
          </a:xfrm>
          <a:prstGeom prst="rect">
            <a:avLst/>
          </a:prstGeom>
          <a:noFill/>
        </p:spPr>
        <p:txBody>
          <a:bodyPr wrap="none">
            <a:spAutoFit/>
          </a:bodyPr>
          <a:lstStyle/>
          <a:p>
            <a:pPr>
              <a:spcAft>
                <a:spcPts val="400"/>
              </a:spcAft>
              <a:defRPr sz="1600" b="1">
                <a:solidFill>
                  <a:srgbClr val="141824"/>
                </a:solidFill>
                <a:latin typeface="Open Sans"/>
              </a:defRPr>
            </a:pPr>
            <a:r>
              <a:t>Plantaform Smart Indoor Garden Review: Rewarding but Risky</a:t>
            </a:r>
          </a:p>
        </p:txBody>
      </p:sp>
      <p:sp>
        <p:nvSpPr>
          <p:cNvPr id="11" name="TextBox 10"/>
          <p:cNvSpPr txBox="1"/>
          <p:nvPr/>
        </p:nvSpPr>
        <p:spPr>
          <a:xfrm>
            <a:off x="584200" y="2705100"/>
            <a:ext cx="10718800" cy="2400300"/>
          </a:xfrm>
          <a:prstGeom prst="rect">
            <a:avLst/>
          </a:prstGeom>
          <a:noFill/>
        </p:spPr>
        <p:txBody>
          <a:bodyPr wrap="square">
            <a:spAutoFit/>
          </a:bodyPr>
          <a:lstStyle/>
          <a:p>
            <a:pPr>
              <a:lnSpc>
                <a:spcPct val="120000"/>
              </a:lnSpc>
              <a:spcAft>
                <a:spcPts val="600"/>
              </a:spcAft>
              <a:defRPr sz="1000">
                <a:solidFill>
                  <a:srgbClr val="141824"/>
                </a:solidFill>
                <a:latin typeface="Segoe UI"/>
              </a:defRPr>
            </a:pPr>
            <a:r>
              <a:t>We tested this unique indoor gardening solution that utilizes NASA technology, but air quality data raised concerns.</a:t>
            </a:r>
          </a:p>
        </p:txBody>
      </p:sp>
      <p:sp>
        <p:nvSpPr>
          <p:cNvPr id="12" name="TextBox 11"/>
          <p:cNvSpPr txBox="1"/>
          <p:nvPr/>
        </p:nvSpPr>
        <p:spPr>
          <a:xfrm>
            <a:off x="584200" y="4978400"/>
            <a:ext cx="10718800" cy="190500"/>
          </a:xfrm>
          <a:prstGeom prst="rect">
            <a:avLst/>
          </a:prstGeom>
          <a:noFill/>
        </p:spPr>
        <p:txBody>
          <a:bodyPr wrap="none">
            <a:spAutoFit/>
          </a:bodyPr>
          <a:lstStyle/>
          <a:p>
            <a:pPr>
              <a:spcAft>
                <a:spcPts val="0"/>
              </a:spcAft>
              <a:defRPr sz="900" i="1">
                <a:solidFill>
                  <a:srgbClr val="6C757D"/>
                </a:solidFill>
                <a:latin typeface="Open Sans"/>
              </a:defRPr>
            </a:pPr>
            <a:r>
              <a:t>Source: Wired • 2025-06-27</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0"/>
          </a:xfrm>
          <a:prstGeom prst="rect">
            <a:avLst/>
          </a:prstGeom>
          <a:solidFill>
            <a:srgbClr val="0D3B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584200" y="1435100"/>
            <a:ext cx="10718800" cy="381000"/>
          </a:xfrm>
          <a:prstGeom prst="rect">
            <a:avLst/>
          </a:prstGeom>
          <a:noFill/>
        </p:spPr>
        <p:txBody>
          <a:bodyPr wrap="none">
            <a:spAutoFit/>
          </a:bodyPr>
          <a:lstStyle/>
          <a:p>
            <a:pPr>
              <a:spcAft>
                <a:spcPts val="0"/>
              </a:spcAft>
              <a:defRPr sz="1400" b="1">
                <a:solidFill>
                  <a:srgbClr val="FFFFFF"/>
                </a:solidFill>
                <a:latin typeface="Montserrat"/>
              </a:defRPr>
            </a:pPr>
            <a:r>
              <a:t>HOW 3D-PRINTED GUNS ARE SPREADING ONLINE</a:t>
            </a:r>
          </a:p>
        </p:txBody>
      </p:sp>
      <p:sp>
        <p:nvSpPr>
          <p:cNvPr id="5" name="TextBox 4"/>
          <p:cNvSpPr txBox="1"/>
          <p:nvPr/>
        </p:nvSpPr>
        <p:spPr>
          <a:xfrm>
            <a:off x="584200" y="2070100"/>
            <a:ext cx="10718800" cy="190500"/>
          </a:xfrm>
          <a:prstGeom prst="rect">
            <a:avLst/>
          </a:prstGeom>
          <a:noFill/>
        </p:spPr>
        <p:txBody>
          <a:bodyPr wrap="none">
            <a:spAutoFit/>
          </a:bodyPr>
          <a:lstStyle/>
          <a:p>
            <a:pPr>
              <a:spcAft>
                <a:spcPts val="0"/>
              </a:spcAft>
              <a:defRPr sz="900">
                <a:solidFill>
                  <a:srgbClr val="6C757D"/>
                </a:solidFill>
                <a:latin typeface="Open Sans"/>
              </a:defRPr>
            </a:pPr>
            <a:r>
              <a:t>BBC NEWS • 2025-06-19</a:t>
            </a:r>
          </a:p>
        </p:txBody>
      </p:sp>
      <p:sp>
        <p:nvSpPr>
          <p:cNvPr id="6" name="TextBox 5"/>
          <p:cNvSpPr txBox="1"/>
          <p:nvPr/>
        </p:nvSpPr>
        <p:spPr>
          <a:xfrm>
            <a:off x="584200" y="2070100"/>
            <a:ext cx="10718800" cy="635000"/>
          </a:xfrm>
          <a:prstGeom prst="rect">
            <a:avLst/>
          </a:prstGeom>
          <a:noFill/>
        </p:spPr>
        <p:txBody>
          <a:bodyPr wrap="none" tIns="127000" bIns="190500">
            <a:spAutoFit/>
          </a:bodyPr>
          <a:lstStyle/>
          <a:p>
            <a:pPr>
              <a:spcAft>
                <a:spcPts val="1800"/>
              </a:spcAft>
              <a:defRPr sz="2000" b="1">
                <a:latin typeface="Montserrat"/>
              </a:defRPr>
            </a:pPr>
            <a:r>
              <a:t>How 3D-printed guns are spreading online</a:t>
            </a:r>
          </a:p>
          <a:p>
            <a:pPr>
              <a:lnSpc>
                <a:spcPct val="130000"/>
              </a:lnSpc>
              <a:spcBef>
                <a:spcPts val="600"/>
              </a:spcBef>
              <a:spcAft>
                <a:spcPts val="1200"/>
              </a:spcAft>
              <a:defRPr sz="1100">
                <a:latin typeface="Segoe UI"/>
              </a:defRPr>
            </a:pPr>
            <a:r>
              <a:t>The technology to build your own lethal weapon is promoted on social media</a:t>
            </a:r>
          </a:p>
        </p:txBody>
      </p:sp>
      <p:sp>
        <p:nvSpPr>
          <p:cNvPr id="7" name="Rectangle 6"/>
          <p:cNvSpPr/>
          <p:nvPr/>
        </p:nvSpPr>
        <p:spPr>
          <a:xfrm>
            <a:off x="584200" y="4978400"/>
            <a:ext cx="10718800" cy="12700"/>
          </a:xfrm>
          <a:prstGeom prst="rect">
            <a:avLst/>
          </a:prstGeom>
          <a:solidFill>
            <a:srgbClr val="DCDCD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ounded Rectangle 7"/>
          <p:cNvSpPr/>
          <p:nvPr/>
        </p:nvSpPr>
        <p:spPr>
          <a:xfrm>
            <a:off x="584200" y="5041900"/>
            <a:ext cx="889000" cy="228600"/>
          </a:xfrm>
          <a:prstGeom prst="roundRect">
            <a:avLst>
              <a:gd name="adj" fmla="val 30000"/>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584200" y="5041900"/>
            <a:ext cx="889000" cy="228600"/>
          </a:xfrm>
          <a:prstGeom prst="rect">
            <a:avLst/>
          </a:prstGeom>
          <a:noFill/>
        </p:spPr>
        <p:txBody>
          <a:bodyPr wrap="none">
            <a:spAutoFit/>
          </a:bodyPr>
          <a:lstStyle/>
          <a:p>
            <a:pPr algn="ctr">
              <a:defRPr sz="800" b="1">
                <a:solidFill>
                  <a:srgbClr val="FFFFFF"/>
                </a:solidFill>
                <a:latin typeface="Open Sans"/>
              </a:defRPr>
            </a:pPr>
            <a:r>
              <a:t>TECHNOLOGY</a:t>
            </a:r>
          </a:p>
        </p:txBody>
      </p:sp>
      <p:sp>
        <p:nvSpPr>
          <p:cNvPr id="10" name="TextBox 9"/>
          <p:cNvSpPr txBox="1"/>
          <p:nvPr/>
        </p:nvSpPr>
        <p:spPr>
          <a:xfrm>
            <a:off x="584200" y="2197100"/>
            <a:ext cx="10718800" cy="508000"/>
          </a:xfrm>
          <a:prstGeom prst="rect">
            <a:avLst/>
          </a:prstGeom>
          <a:noFill/>
        </p:spPr>
        <p:txBody>
          <a:bodyPr wrap="none">
            <a:spAutoFit/>
          </a:bodyPr>
          <a:lstStyle/>
          <a:p>
            <a:pPr>
              <a:spcAft>
                <a:spcPts val="400"/>
              </a:spcAft>
              <a:defRPr sz="1600" b="1">
                <a:solidFill>
                  <a:srgbClr val="141824"/>
                </a:solidFill>
                <a:latin typeface="Open Sans"/>
              </a:defRPr>
            </a:pPr>
            <a:r>
              <a:t>How 3D-printed guns are spreading online</a:t>
            </a:r>
          </a:p>
        </p:txBody>
      </p:sp>
      <p:sp>
        <p:nvSpPr>
          <p:cNvPr id="11" name="TextBox 10"/>
          <p:cNvSpPr txBox="1"/>
          <p:nvPr/>
        </p:nvSpPr>
        <p:spPr>
          <a:xfrm>
            <a:off x="584200" y="2705100"/>
            <a:ext cx="10718800" cy="2400300"/>
          </a:xfrm>
          <a:prstGeom prst="rect">
            <a:avLst/>
          </a:prstGeom>
          <a:noFill/>
        </p:spPr>
        <p:txBody>
          <a:bodyPr wrap="square">
            <a:spAutoFit/>
          </a:bodyPr>
          <a:lstStyle/>
          <a:p>
            <a:pPr>
              <a:lnSpc>
                <a:spcPct val="120000"/>
              </a:lnSpc>
              <a:spcAft>
                <a:spcPts val="600"/>
              </a:spcAft>
              <a:defRPr sz="1000">
                <a:solidFill>
                  <a:srgbClr val="141824"/>
                </a:solidFill>
                <a:latin typeface="Segoe UI"/>
              </a:defRPr>
            </a:pPr>
            <a:r>
              <a:t>The technology to build your own lethal weapon is promoted on social media</a:t>
            </a:r>
          </a:p>
        </p:txBody>
      </p:sp>
      <p:sp>
        <p:nvSpPr>
          <p:cNvPr id="12" name="TextBox 11"/>
          <p:cNvSpPr txBox="1"/>
          <p:nvPr/>
        </p:nvSpPr>
        <p:spPr>
          <a:xfrm>
            <a:off x="584200" y="4978400"/>
            <a:ext cx="10718800" cy="190500"/>
          </a:xfrm>
          <a:prstGeom prst="rect">
            <a:avLst/>
          </a:prstGeom>
          <a:noFill/>
        </p:spPr>
        <p:txBody>
          <a:bodyPr wrap="none">
            <a:spAutoFit/>
          </a:bodyPr>
          <a:lstStyle/>
          <a:p>
            <a:pPr>
              <a:spcAft>
                <a:spcPts val="0"/>
              </a:spcAft>
              <a:defRPr sz="900" i="1">
                <a:solidFill>
                  <a:srgbClr val="6C757D"/>
                </a:solidFill>
                <a:latin typeface="Open Sans"/>
              </a:defRPr>
            </a:pPr>
            <a:r>
              <a:t>Source: BBC News • 2025-06-19</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0"/>
          </a:xfrm>
          <a:prstGeom prst="rect">
            <a:avLst/>
          </a:prstGeom>
          <a:solidFill>
            <a:srgbClr val="0D3B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584200" y="1435100"/>
            <a:ext cx="10718800" cy="381000"/>
          </a:xfrm>
          <a:prstGeom prst="rect">
            <a:avLst/>
          </a:prstGeom>
          <a:noFill/>
        </p:spPr>
        <p:txBody>
          <a:bodyPr wrap="none">
            <a:spAutoFit/>
          </a:bodyPr>
          <a:lstStyle/>
          <a:p>
            <a:pPr>
              <a:spcAft>
                <a:spcPts val="0"/>
              </a:spcAft>
              <a:defRPr sz="1400" b="1">
                <a:solidFill>
                  <a:srgbClr val="FFFFFF"/>
                </a:solidFill>
                <a:latin typeface="Montserrat"/>
              </a:defRPr>
            </a:pPr>
            <a:r>
              <a:t>FUTUREPROOF</a:t>
            </a:r>
          </a:p>
        </p:txBody>
      </p:sp>
      <p:sp>
        <p:nvSpPr>
          <p:cNvPr id="5" name="TextBox 4"/>
          <p:cNvSpPr txBox="1"/>
          <p:nvPr/>
        </p:nvSpPr>
        <p:spPr>
          <a:xfrm>
            <a:off x="584200" y="2070100"/>
            <a:ext cx="10718800" cy="190500"/>
          </a:xfrm>
          <a:prstGeom prst="rect">
            <a:avLst/>
          </a:prstGeom>
          <a:noFill/>
        </p:spPr>
        <p:txBody>
          <a:bodyPr wrap="none">
            <a:spAutoFit/>
          </a:bodyPr>
          <a:lstStyle/>
          <a:p>
            <a:pPr>
              <a:spcAft>
                <a:spcPts val="0"/>
              </a:spcAft>
              <a:defRPr sz="900">
                <a:solidFill>
                  <a:srgbClr val="6C757D"/>
                </a:solidFill>
                <a:latin typeface="Open Sans"/>
              </a:defRPr>
            </a:pPr>
            <a:r>
              <a:t>THE VERGE • 2025-06-18</a:t>
            </a:r>
          </a:p>
        </p:txBody>
      </p:sp>
      <p:sp>
        <p:nvSpPr>
          <p:cNvPr id="6" name="TextBox 5"/>
          <p:cNvSpPr txBox="1"/>
          <p:nvPr/>
        </p:nvSpPr>
        <p:spPr>
          <a:xfrm>
            <a:off x="584200" y="2070100"/>
            <a:ext cx="10718800" cy="635000"/>
          </a:xfrm>
          <a:prstGeom prst="rect">
            <a:avLst/>
          </a:prstGeom>
          <a:noFill/>
        </p:spPr>
        <p:txBody>
          <a:bodyPr wrap="none" tIns="127000" bIns="190500">
            <a:spAutoFit/>
          </a:bodyPr>
          <a:lstStyle/>
          <a:p>
            <a:pPr>
              <a:spcAft>
                <a:spcPts val="1800"/>
              </a:spcAft>
              <a:defRPr sz="2000" b="1">
                <a:latin typeface="Montserrat"/>
              </a:defRPr>
            </a:pPr>
            <a:r>
              <a:t>Futureproof</a:t>
            </a:r>
          </a:p>
          <a:p>
            <a:pPr>
              <a:lnSpc>
                <a:spcPct val="130000"/>
              </a:lnSpc>
              <a:spcBef>
                <a:spcPts val="600"/>
              </a:spcBef>
              <a:spcAft>
                <a:spcPts val="1200"/>
              </a:spcAft>
              <a:defRPr sz="1100">
                <a:latin typeface="Segoe UI"/>
              </a:defRPr>
            </a:pPr>
            <a:r>
              <a:t>AI tools are flooding the culture ecosystem — and no corner of the arts space is immune. In this series, we’re looking at the ways artists are embracing AI, pushing back on it, or trying their best to find an equilibrium with a new technology that’s both swee…</a:t>
            </a:r>
          </a:p>
        </p:txBody>
      </p:sp>
      <p:sp>
        <p:nvSpPr>
          <p:cNvPr id="7" name="Rectangle 6"/>
          <p:cNvSpPr/>
          <p:nvPr/>
        </p:nvSpPr>
        <p:spPr>
          <a:xfrm>
            <a:off x="584200" y="4978400"/>
            <a:ext cx="10718800" cy="12700"/>
          </a:xfrm>
          <a:prstGeom prst="rect">
            <a:avLst/>
          </a:prstGeom>
          <a:solidFill>
            <a:srgbClr val="DCDCD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ounded Rectangle 7"/>
          <p:cNvSpPr/>
          <p:nvPr/>
        </p:nvSpPr>
        <p:spPr>
          <a:xfrm>
            <a:off x="584200" y="5041900"/>
            <a:ext cx="889000" cy="228600"/>
          </a:xfrm>
          <a:prstGeom prst="roundRect">
            <a:avLst>
              <a:gd name="adj" fmla="val 30000"/>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584200" y="5041900"/>
            <a:ext cx="889000" cy="228600"/>
          </a:xfrm>
          <a:prstGeom prst="rect">
            <a:avLst/>
          </a:prstGeom>
          <a:noFill/>
        </p:spPr>
        <p:txBody>
          <a:bodyPr wrap="none">
            <a:spAutoFit/>
          </a:bodyPr>
          <a:lstStyle/>
          <a:p>
            <a:pPr algn="ctr">
              <a:defRPr sz="800" b="1">
                <a:solidFill>
                  <a:srgbClr val="FFFFFF"/>
                </a:solidFill>
                <a:latin typeface="Open Sans"/>
              </a:defRPr>
            </a:pPr>
            <a:r>
              <a:t>TECHNOLOGY</a:t>
            </a:r>
          </a:p>
        </p:txBody>
      </p:sp>
      <p:sp>
        <p:nvSpPr>
          <p:cNvPr id="10" name="TextBox 9"/>
          <p:cNvSpPr txBox="1"/>
          <p:nvPr/>
        </p:nvSpPr>
        <p:spPr>
          <a:xfrm>
            <a:off x="584200" y="2197100"/>
            <a:ext cx="10718800" cy="508000"/>
          </a:xfrm>
          <a:prstGeom prst="rect">
            <a:avLst/>
          </a:prstGeom>
          <a:noFill/>
        </p:spPr>
        <p:txBody>
          <a:bodyPr wrap="none">
            <a:spAutoFit/>
          </a:bodyPr>
          <a:lstStyle/>
          <a:p>
            <a:pPr>
              <a:spcAft>
                <a:spcPts val="400"/>
              </a:spcAft>
              <a:defRPr sz="1600" b="1">
                <a:solidFill>
                  <a:srgbClr val="141824"/>
                </a:solidFill>
                <a:latin typeface="Open Sans"/>
              </a:defRPr>
            </a:pPr>
            <a:r>
              <a:t>Futureproof</a:t>
            </a:r>
          </a:p>
        </p:txBody>
      </p:sp>
      <p:sp>
        <p:nvSpPr>
          <p:cNvPr id="11" name="TextBox 10"/>
          <p:cNvSpPr txBox="1"/>
          <p:nvPr/>
        </p:nvSpPr>
        <p:spPr>
          <a:xfrm>
            <a:off x="584200" y="2705100"/>
            <a:ext cx="10718800" cy="2400300"/>
          </a:xfrm>
          <a:prstGeom prst="rect">
            <a:avLst/>
          </a:prstGeom>
          <a:noFill/>
        </p:spPr>
        <p:txBody>
          <a:bodyPr wrap="square">
            <a:spAutoFit/>
          </a:bodyPr>
          <a:lstStyle/>
          <a:p>
            <a:pPr>
              <a:lnSpc>
                <a:spcPct val="120000"/>
              </a:lnSpc>
              <a:spcAft>
                <a:spcPts val="600"/>
              </a:spcAft>
              <a:defRPr sz="1000">
                <a:solidFill>
                  <a:srgbClr val="141824"/>
                </a:solidFill>
                <a:latin typeface="Segoe UI"/>
              </a:defRPr>
            </a:pPr>
            <a:r>
              <a:t>AI tools are flooding the culture ecosystem — and no corner of the arts space is immune. In this series, we’re looking at the ways artists are embracing AI, pushing back on it, or trying their best to find an equilibrium with a new technology that’s both swee…</a:t>
            </a:r>
          </a:p>
        </p:txBody>
      </p:sp>
      <p:sp>
        <p:nvSpPr>
          <p:cNvPr id="12" name="TextBox 11"/>
          <p:cNvSpPr txBox="1"/>
          <p:nvPr/>
        </p:nvSpPr>
        <p:spPr>
          <a:xfrm>
            <a:off x="584200" y="4978400"/>
            <a:ext cx="10718800" cy="190500"/>
          </a:xfrm>
          <a:prstGeom prst="rect">
            <a:avLst/>
          </a:prstGeom>
          <a:noFill/>
        </p:spPr>
        <p:txBody>
          <a:bodyPr wrap="none">
            <a:spAutoFit/>
          </a:bodyPr>
          <a:lstStyle/>
          <a:p>
            <a:pPr>
              <a:spcAft>
                <a:spcPts val="0"/>
              </a:spcAft>
              <a:defRPr sz="900" i="1">
                <a:solidFill>
                  <a:srgbClr val="6C757D"/>
                </a:solidFill>
                <a:latin typeface="Open Sans"/>
              </a:defRPr>
            </a:pPr>
            <a:r>
              <a:t>Source: The Verge • 2025-06-18</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0"/>
          </a:xfrm>
          <a:prstGeom prst="rect">
            <a:avLst/>
          </a:prstGeom>
          <a:solidFill>
            <a:srgbClr val="0D3B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584200" y="1435100"/>
            <a:ext cx="10718800" cy="381000"/>
          </a:xfrm>
          <a:prstGeom prst="rect">
            <a:avLst/>
          </a:prstGeom>
          <a:noFill/>
        </p:spPr>
        <p:txBody>
          <a:bodyPr wrap="none">
            <a:spAutoFit/>
          </a:bodyPr>
          <a:lstStyle/>
          <a:p>
            <a:pPr>
              <a:spcAft>
                <a:spcPts val="0"/>
              </a:spcAft>
              <a:defRPr sz="1400" b="1">
                <a:solidFill>
                  <a:srgbClr val="FFFFFF"/>
                </a:solidFill>
                <a:latin typeface="Montserrat"/>
              </a:defRPr>
            </a:pPr>
            <a:r>
              <a:t>MAX WILL SHOW AUTOPLAYING VIDEO PREVIEWS PICKED BY...</a:t>
            </a:r>
          </a:p>
        </p:txBody>
      </p:sp>
      <p:sp>
        <p:nvSpPr>
          <p:cNvPr id="5" name="TextBox 4"/>
          <p:cNvSpPr txBox="1"/>
          <p:nvPr/>
        </p:nvSpPr>
        <p:spPr>
          <a:xfrm>
            <a:off x="584200" y="2070100"/>
            <a:ext cx="10718800" cy="190500"/>
          </a:xfrm>
          <a:prstGeom prst="rect">
            <a:avLst/>
          </a:prstGeom>
          <a:noFill/>
        </p:spPr>
        <p:txBody>
          <a:bodyPr wrap="none">
            <a:spAutoFit/>
          </a:bodyPr>
          <a:lstStyle/>
          <a:p>
            <a:pPr>
              <a:spcAft>
                <a:spcPts val="0"/>
              </a:spcAft>
              <a:defRPr sz="900">
                <a:solidFill>
                  <a:srgbClr val="6C757D"/>
                </a:solidFill>
                <a:latin typeface="Open Sans"/>
              </a:defRPr>
            </a:pPr>
            <a:r>
              <a:t>THE VERGE • 2025-06-17</a:t>
            </a:r>
          </a:p>
        </p:txBody>
      </p:sp>
      <p:sp>
        <p:nvSpPr>
          <p:cNvPr id="6" name="TextBox 5"/>
          <p:cNvSpPr txBox="1"/>
          <p:nvPr/>
        </p:nvSpPr>
        <p:spPr>
          <a:xfrm>
            <a:off x="584200" y="2070100"/>
            <a:ext cx="10718800" cy="635000"/>
          </a:xfrm>
          <a:prstGeom prst="rect">
            <a:avLst/>
          </a:prstGeom>
          <a:noFill/>
        </p:spPr>
        <p:txBody>
          <a:bodyPr wrap="none" tIns="127000" bIns="190500">
            <a:spAutoFit/>
          </a:bodyPr>
          <a:lstStyle/>
          <a:p>
            <a:pPr>
              <a:spcAft>
                <a:spcPts val="1800"/>
              </a:spcAft>
              <a:defRPr sz="2000" b="1">
                <a:latin typeface="Montserrat"/>
              </a:defRPr>
            </a:pPr>
            <a:r>
              <a:t>Max will show autoplaying video previews picked by AI</a:t>
            </a:r>
          </a:p>
          <a:p>
            <a:pPr>
              <a:lnSpc>
                <a:spcPct val="130000"/>
              </a:lnSpc>
              <a:spcBef>
                <a:spcPts val="600"/>
              </a:spcBef>
              <a:spcAft>
                <a:spcPts val="1200"/>
              </a:spcAft>
              <a:defRPr sz="1100">
                <a:latin typeface="Segoe UI"/>
              </a:defRPr>
            </a:pPr>
            <a:r>
              <a:t>Max — soon to be called HBO Max again — is rolling out an update that automatically plays video previews when you hover over shows and movies. The video previews are launching to users in the US now, but Max is still working on an “AI-assisted” tool to pick t…</a:t>
            </a:r>
          </a:p>
        </p:txBody>
      </p:sp>
      <p:sp>
        <p:nvSpPr>
          <p:cNvPr id="7" name="Rectangle 6"/>
          <p:cNvSpPr/>
          <p:nvPr/>
        </p:nvSpPr>
        <p:spPr>
          <a:xfrm>
            <a:off x="584200" y="4978400"/>
            <a:ext cx="10718800" cy="12700"/>
          </a:xfrm>
          <a:prstGeom prst="rect">
            <a:avLst/>
          </a:prstGeom>
          <a:solidFill>
            <a:srgbClr val="DCDCD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ounded Rectangle 7"/>
          <p:cNvSpPr/>
          <p:nvPr/>
        </p:nvSpPr>
        <p:spPr>
          <a:xfrm>
            <a:off x="584200" y="5041900"/>
            <a:ext cx="889000" cy="228600"/>
          </a:xfrm>
          <a:prstGeom prst="roundRect">
            <a:avLst>
              <a:gd name="adj" fmla="val 30000"/>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584200" y="5041900"/>
            <a:ext cx="889000" cy="228600"/>
          </a:xfrm>
          <a:prstGeom prst="rect">
            <a:avLst/>
          </a:prstGeom>
          <a:noFill/>
        </p:spPr>
        <p:txBody>
          <a:bodyPr wrap="none">
            <a:spAutoFit/>
          </a:bodyPr>
          <a:lstStyle/>
          <a:p>
            <a:pPr algn="ctr">
              <a:defRPr sz="800" b="1">
                <a:solidFill>
                  <a:srgbClr val="FFFFFF"/>
                </a:solidFill>
                <a:latin typeface="Open Sans"/>
              </a:defRPr>
            </a:pPr>
            <a:r>
              <a:t>TECHNOLOGY</a:t>
            </a:r>
          </a:p>
        </p:txBody>
      </p:sp>
      <p:sp>
        <p:nvSpPr>
          <p:cNvPr id="10" name="TextBox 9"/>
          <p:cNvSpPr txBox="1"/>
          <p:nvPr/>
        </p:nvSpPr>
        <p:spPr>
          <a:xfrm>
            <a:off x="584200" y="2197100"/>
            <a:ext cx="10718800" cy="508000"/>
          </a:xfrm>
          <a:prstGeom prst="rect">
            <a:avLst/>
          </a:prstGeom>
          <a:noFill/>
        </p:spPr>
        <p:txBody>
          <a:bodyPr wrap="none">
            <a:spAutoFit/>
          </a:bodyPr>
          <a:lstStyle/>
          <a:p>
            <a:pPr>
              <a:spcAft>
                <a:spcPts val="400"/>
              </a:spcAft>
              <a:defRPr sz="1600" b="1">
                <a:solidFill>
                  <a:srgbClr val="141824"/>
                </a:solidFill>
                <a:latin typeface="Open Sans"/>
              </a:defRPr>
            </a:pPr>
            <a:r>
              <a:t>Max will show autoplaying video previews picked by AI</a:t>
            </a:r>
          </a:p>
        </p:txBody>
      </p:sp>
      <p:sp>
        <p:nvSpPr>
          <p:cNvPr id="11" name="TextBox 10"/>
          <p:cNvSpPr txBox="1"/>
          <p:nvPr/>
        </p:nvSpPr>
        <p:spPr>
          <a:xfrm>
            <a:off x="584200" y="2705100"/>
            <a:ext cx="10718800" cy="2400300"/>
          </a:xfrm>
          <a:prstGeom prst="rect">
            <a:avLst/>
          </a:prstGeom>
          <a:noFill/>
        </p:spPr>
        <p:txBody>
          <a:bodyPr wrap="square">
            <a:spAutoFit/>
          </a:bodyPr>
          <a:lstStyle/>
          <a:p>
            <a:pPr>
              <a:lnSpc>
                <a:spcPct val="120000"/>
              </a:lnSpc>
              <a:spcAft>
                <a:spcPts val="600"/>
              </a:spcAft>
              <a:defRPr sz="1000">
                <a:solidFill>
                  <a:srgbClr val="141824"/>
                </a:solidFill>
                <a:latin typeface="Segoe UI"/>
              </a:defRPr>
            </a:pPr>
            <a:r>
              <a:t>Max — soon to be called HBO Max again — is rolling out an update that automatically plays video previews when you hover over shows and movies. The video previews are launching to users in the US now, but Max is still working on an “AI-assisted” tool to pick t…</a:t>
            </a:r>
          </a:p>
        </p:txBody>
      </p:sp>
      <p:sp>
        <p:nvSpPr>
          <p:cNvPr id="12" name="TextBox 11"/>
          <p:cNvSpPr txBox="1"/>
          <p:nvPr/>
        </p:nvSpPr>
        <p:spPr>
          <a:xfrm>
            <a:off x="584200" y="4978400"/>
            <a:ext cx="10718800" cy="190500"/>
          </a:xfrm>
          <a:prstGeom prst="rect">
            <a:avLst/>
          </a:prstGeom>
          <a:noFill/>
        </p:spPr>
        <p:txBody>
          <a:bodyPr wrap="none">
            <a:spAutoFit/>
          </a:bodyPr>
          <a:lstStyle/>
          <a:p>
            <a:pPr>
              <a:spcAft>
                <a:spcPts val="0"/>
              </a:spcAft>
              <a:defRPr sz="900" i="1">
                <a:solidFill>
                  <a:srgbClr val="6C757D"/>
                </a:solidFill>
                <a:latin typeface="Open Sans"/>
              </a:defRPr>
            </a:pPr>
            <a:r>
              <a:t>Source: The Verge • 2025-06-17</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0"/>
          </a:xfrm>
          <a:prstGeom prst="rect">
            <a:avLst/>
          </a:prstGeom>
          <a:solidFill>
            <a:srgbClr val="0D3B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584200" y="1435100"/>
            <a:ext cx="10718800" cy="381000"/>
          </a:xfrm>
          <a:prstGeom prst="rect">
            <a:avLst/>
          </a:prstGeom>
          <a:noFill/>
        </p:spPr>
        <p:txBody>
          <a:bodyPr wrap="none">
            <a:spAutoFit/>
          </a:bodyPr>
          <a:lstStyle/>
          <a:p>
            <a:pPr>
              <a:spcAft>
                <a:spcPts val="0"/>
              </a:spcAft>
              <a:defRPr sz="1400" b="1">
                <a:solidFill>
                  <a:srgbClr val="FFFFFF"/>
                </a:solidFill>
                <a:latin typeface="Montserrat"/>
              </a:defRPr>
            </a:pPr>
            <a:r>
              <a:t>OPENAI AWARDED $200 MILLION US DEFENSE CONTRACT</a:t>
            </a:r>
          </a:p>
        </p:txBody>
      </p:sp>
      <p:sp>
        <p:nvSpPr>
          <p:cNvPr id="5" name="TextBox 4"/>
          <p:cNvSpPr txBox="1"/>
          <p:nvPr/>
        </p:nvSpPr>
        <p:spPr>
          <a:xfrm>
            <a:off x="584200" y="2070100"/>
            <a:ext cx="10718800" cy="190500"/>
          </a:xfrm>
          <a:prstGeom prst="rect">
            <a:avLst/>
          </a:prstGeom>
          <a:noFill/>
        </p:spPr>
        <p:txBody>
          <a:bodyPr wrap="none">
            <a:spAutoFit/>
          </a:bodyPr>
          <a:lstStyle/>
          <a:p>
            <a:pPr>
              <a:spcAft>
                <a:spcPts val="0"/>
              </a:spcAft>
              <a:defRPr sz="900">
                <a:solidFill>
                  <a:srgbClr val="6C757D"/>
                </a:solidFill>
                <a:latin typeface="Open Sans"/>
              </a:defRPr>
            </a:pPr>
            <a:r>
              <a:t>THE VERGE • 2025-06-17</a:t>
            </a:r>
          </a:p>
        </p:txBody>
      </p:sp>
      <p:sp>
        <p:nvSpPr>
          <p:cNvPr id="6" name="TextBox 5"/>
          <p:cNvSpPr txBox="1"/>
          <p:nvPr/>
        </p:nvSpPr>
        <p:spPr>
          <a:xfrm>
            <a:off x="584200" y="2070100"/>
            <a:ext cx="10718800" cy="635000"/>
          </a:xfrm>
          <a:prstGeom prst="rect">
            <a:avLst/>
          </a:prstGeom>
          <a:noFill/>
        </p:spPr>
        <p:txBody>
          <a:bodyPr wrap="none" tIns="127000" bIns="190500">
            <a:spAutoFit/>
          </a:bodyPr>
          <a:lstStyle/>
          <a:p>
            <a:pPr>
              <a:spcAft>
                <a:spcPts val="1800"/>
              </a:spcAft>
              <a:defRPr sz="2000" b="1">
                <a:latin typeface="Montserrat"/>
              </a:defRPr>
            </a:pPr>
            <a:r>
              <a:t>OpenAI awarded $200 million US defense contract</a:t>
            </a:r>
          </a:p>
          <a:p>
            <a:pPr>
              <a:lnSpc>
                <a:spcPct val="130000"/>
              </a:lnSpc>
              <a:spcBef>
                <a:spcPts val="600"/>
              </a:spcBef>
              <a:spcAft>
                <a:spcPts val="1200"/>
              </a:spcAft>
              <a:defRPr sz="1100">
                <a:latin typeface="Segoe UI"/>
              </a:defRPr>
            </a:pPr>
            <a:r>
              <a:t>OpenAI is officially on the Pentagon’s payroll. The Department of Defence announced a $200 million contract with OpenAI to provide the US government with new artificial intelligence tools, including those used for proactive cyber defense. In a post outlining …</a:t>
            </a:r>
          </a:p>
        </p:txBody>
      </p:sp>
      <p:sp>
        <p:nvSpPr>
          <p:cNvPr id="7" name="Rectangle 6"/>
          <p:cNvSpPr/>
          <p:nvPr/>
        </p:nvSpPr>
        <p:spPr>
          <a:xfrm>
            <a:off x="584200" y="4978400"/>
            <a:ext cx="10718800" cy="12700"/>
          </a:xfrm>
          <a:prstGeom prst="rect">
            <a:avLst/>
          </a:prstGeom>
          <a:solidFill>
            <a:srgbClr val="DCDCD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ounded Rectangle 7"/>
          <p:cNvSpPr/>
          <p:nvPr/>
        </p:nvSpPr>
        <p:spPr>
          <a:xfrm>
            <a:off x="584200" y="5041900"/>
            <a:ext cx="889000" cy="228600"/>
          </a:xfrm>
          <a:prstGeom prst="roundRect">
            <a:avLst>
              <a:gd name="adj" fmla="val 30000"/>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584200" y="5041900"/>
            <a:ext cx="889000" cy="228600"/>
          </a:xfrm>
          <a:prstGeom prst="rect">
            <a:avLst/>
          </a:prstGeom>
          <a:noFill/>
        </p:spPr>
        <p:txBody>
          <a:bodyPr wrap="none">
            <a:spAutoFit/>
          </a:bodyPr>
          <a:lstStyle/>
          <a:p>
            <a:pPr algn="ctr">
              <a:defRPr sz="800" b="1">
                <a:solidFill>
                  <a:srgbClr val="FFFFFF"/>
                </a:solidFill>
                <a:latin typeface="Open Sans"/>
              </a:defRPr>
            </a:pPr>
            <a:r>
              <a:t>TECHNOLOGY</a:t>
            </a:r>
          </a:p>
        </p:txBody>
      </p:sp>
      <p:sp>
        <p:nvSpPr>
          <p:cNvPr id="10" name="TextBox 9"/>
          <p:cNvSpPr txBox="1"/>
          <p:nvPr/>
        </p:nvSpPr>
        <p:spPr>
          <a:xfrm>
            <a:off x="584200" y="2197100"/>
            <a:ext cx="10718800" cy="508000"/>
          </a:xfrm>
          <a:prstGeom prst="rect">
            <a:avLst/>
          </a:prstGeom>
          <a:noFill/>
        </p:spPr>
        <p:txBody>
          <a:bodyPr wrap="none">
            <a:spAutoFit/>
          </a:bodyPr>
          <a:lstStyle/>
          <a:p>
            <a:pPr>
              <a:spcAft>
                <a:spcPts val="400"/>
              </a:spcAft>
              <a:defRPr sz="1600" b="1">
                <a:solidFill>
                  <a:srgbClr val="141824"/>
                </a:solidFill>
                <a:latin typeface="Open Sans"/>
              </a:defRPr>
            </a:pPr>
            <a:r>
              <a:t>OpenAI awarded $200 million US defense contract</a:t>
            </a:r>
          </a:p>
        </p:txBody>
      </p:sp>
      <p:sp>
        <p:nvSpPr>
          <p:cNvPr id="11" name="TextBox 10"/>
          <p:cNvSpPr txBox="1"/>
          <p:nvPr/>
        </p:nvSpPr>
        <p:spPr>
          <a:xfrm>
            <a:off x="584200" y="2705100"/>
            <a:ext cx="10718800" cy="2400300"/>
          </a:xfrm>
          <a:prstGeom prst="rect">
            <a:avLst/>
          </a:prstGeom>
          <a:noFill/>
        </p:spPr>
        <p:txBody>
          <a:bodyPr wrap="square">
            <a:spAutoFit/>
          </a:bodyPr>
          <a:lstStyle/>
          <a:p>
            <a:pPr>
              <a:lnSpc>
                <a:spcPct val="120000"/>
              </a:lnSpc>
              <a:spcAft>
                <a:spcPts val="600"/>
              </a:spcAft>
              <a:defRPr sz="1000">
                <a:solidFill>
                  <a:srgbClr val="141824"/>
                </a:solidFill>
                <a:latin typeface="Segoe UI"/>
              </a:defRPr>
            </a:pPr>
            <a:r>
              <a:t>OpenAI is officially on the Pentagon’s payroll. The Department of Defence announced a $200 million contract with OpenAI to provide the US government with new artificial intelligence tools, including those used for proactive cyber defense. In a post outlining …</a:t>
            </a:r>
          </a:p>
        </p:txBody>
      </p:sp>
      <p:sp>
        <p:nvSpPr>
          <p:cNvPr id="12" name="TextBox 11"/>
          <p:cNvSpPr txBox="1"/>
          <p:nvPr/>
        </p:nvSpPr>
        <p:spPr>
          <a:xfrm>
            <a:off x="584200" y="4978400"/>
            <a:ext cx="10718800" cy="190500"/>
          </a:xfrm>
          <a:prstGeom prst="rect">
            <a:avLst/>
          </a:prstGeom>
          <a:noFill/>
        </p:spPr>
        <p:txBody>
          <a:bodyPr wrap="none">
            <a:spAutoFit/>
          </a:bodyPr>
          <a:lstStyle/>
          <a:p>
            <a:pPr>
              <a:spcAft>
                <a:spcPts val="0"/>
              </a:spcAft>
              <a:defRPr sz="900" i="1">
                <a:solidFill>
                  <a:srgbClr val="6C757D"/>
                </a:solidFill>
                <a:latin typeface="Open Sans"/>
              </a:defRPr>
            </a:pPr>
            <a:r>
              <a:t>Source: The Verge • 2025-06-17</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0"/>
          </a:xfrm>
          <a:prstGeom prst="rect">
            <a:avLst/>
          </a:prstGeom>
          <a:solidFill>
            <a:srgbClr val="0D3B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584200" y="1435100"/>
            <a:ext cx="10718800" cy="381000"/>
          </a:xfrm>
          <a:prstGeom prst="rect">
            <a:avLst/>
          </a:prstGeom>
          <a:noFill/>
        </p:spPr>
        <p:txBody>
          <a:bodyPr wrap="none">
            <a:spAutoFit/>
          </a:bodyPr>
          <a:lstStyle/>
          <a:p>
            <a:pPr>
              <a:spcAft>
                <a:spcPts val="0"/>
              </a:spcAft>
              <a:defRPr sz="1400" b="1">
                <a:solidFill>
                  <a:srgbClr val="FFFFFF"/>
                </a:solidFill>
                <a:latin typeface="Montserrat"/>
              </a:defRPr>
            </a:pPr>
            <a:r>
              <a:t>RUNWAY IS GOING TO LET PEOPLE GENERATE VIDEO GAMES...</a:t>
            </a:r>
          </a:p>
        </p:txBody>
      </p:sp>
      <p:sp>
        <p:nvSpPr>
          <p:cNvPr id="5" name="TextBox 4"/>
          <p:cNvSpPr txBox="1"/>
          <p:nvPr/>
        </p:nvSpPr>
        <p:spPr>
          <a:xfrm>
            <a:off x="584200" y="2070100"/>
            <a:ext cx="10718800" cy="190500"/>
          </a:xfrm>
          <a:prstGeom prst="rect">
            <a:avLst/>
          </a:prstGeom>
          <a:noFill/>
        </p:spPr>
        <p:txBody>
          <a:bodyPr wrap="none">
            <a:spAutoFit/>
          </a:bodyPr>
          <a:lstStyle/>
          <a:p>
            <a:pPr>
              <a:spcAft>
                <a:spcPts val="0"/>
              </a:spcAft>
              <a:defRPr sz="900">
                <a:solidFill>
                  <a:srgbClr val="6C757D"/>
                </a:solidFill>
                <a:latin typeface="Open Sans"/>
              </a:defRPr>
            </a:pPr>
            <a:r>
              <a:t>THE VERGE • 2025-06-27</a:t>
            </a:r>
          </a:p>
        </p:txBody>
      </p:sp>
      <p:sp>
        <p:nvSpPr>
          <p:cNvPr id="6" name="TextBox 5"/>
          <p:cNvSpPr txBox="1"/>
          <p:nvPr/>
        </p:nvSpPr>
        <p:spPr>
          <a:xfrm>
            <a:off x="584200" y="2070100"/>
            <a:ext cx="10718800" cy="635000"/>
          </a:xfrm>
          <a:prstGeom prst="rect">
            <a:avLst/>
          </a:prstGeom>
          <a:noFill/>
        </p:spPr>
        <p:txBody>
          <a:bodyPr wrap="none" tIns="127000" bIns="190500">
            <a:spAutoFit/>
          </a:bodyPr>
          <a:lstStyle/>
          <a:p>
            <a:pPr>
              <a:spcAft>
                <a:spcPts val="1800"/>
              </a:spcAft>
              <a:defRPr sz="2000" b="1">
                <a:latin typeface="Montserrat"/>
              </a:defRPr>
            </a:pPr>
            <a:r>
              <a:t>Runway is going to let people generate video games with AI</a:t>
            </a:r>
          </a:p>
          <a:p>
            <a:pPr>
              <a:lnSpc>
                <a:spcPct val="130000"/>
              </a:lnSpc>
              <a:spcBef>
                <a:spcPts val="600"/>
              </a:spcBef>
              <a:spcAft>
                <a:spcPts val="1200"/>
              </a:spcAft>
              <a:defRPr sz="1100">
                <a:latin typeface="Segoe UI"/>
              </a:defRPr>
            </a:pPr>
            <a:r>
              <a:t>So far, Runway is known for bringing generative AI to Hollywood. Now, the $3 billion startup is setting its sights on the gaming industry. This week, I was granted access to a new interactive gaming experience that Runway plans to make available to everyone a…</a:t>
            </a:r>
          </a:p>
        </p:txBody>
      </p:sp>
      <p:sp>
        <p:nvSpPr>
          <p:cNvPr id="7" name="Rectangle 6"/>
          <p:cNvSpPr/>
          <p:nvPr/>
        </p:nvSpPr>
        <p:spPr>
          <a:xfrm>
            <a:off x="584200" y="4978400"/>
            <a:ext cx="10718800" cy="12700"/>
          </a:xfrm>
          <a:prstGeom prst="rect">
            <a:avLst/>
          </a:prstGeom>
          <a:solidFill>
            <a:srgbClr val="DCDCD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ounded Rectangle 7"/>
          <p:cNvSpPr/>
          <p:nvPr/>
        </p:nvSpPr>
        <p:spPr>
          <a:xfrm>
            <a:off x="584200" y="5041900"/>
            <a:ext cx="889000" cy="228600"/>
          </a:xfrm>
          <a:prstGeom prst="roundRect">
            <a:avLst>
              <a:gd name="adj" fmla="val 30000"/>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584200" y="5041900"/>
            <a:ext cx="889000" cy="228600"/>
          </a:xfrm>
          <a:prstGeom prst="rect">
            <a:avLst/>
          </a:prstGeom>
          <a:noFill/>
        </p:spPr>
        <p:txBody>
          <a:bodyPr wrap="none">
            <a:spAutoFit/>
          </a:bodyPr>
          <a:lstStyle/>
          <a:p>
            <a:pPr algn="ctr">
              <a:defRPr sz="800" b="1">
                <a:solidFill>
                  <a:srgbClr val="FFFFFF"/>
                </a:solidFill>
                <a:latin typeface="Open Sans"/>
              </a:defRPr>
            </a:pPr>
            <a:r>
              <a:t>TECHNOLOGY</a:t>
            </a:r>
          </a:p>
        </p:txBody>
      </p:sp>
      <p:sp>
        <p:nvSpPr>
          <p:cNvPr id="10" name="TextBox 9"/>
          <p:cNvSpPr txBox="1"/>
          <p:nvPr/>
        </p:nvSpPr>
        <p:spPr>
          <a:xfrm>
            <a:off x="584200" y="2197100"/>
            <a:ext cx="10718800" cy="508000"/>
          </a:xfrm>
          <a:prstGeom prst="rect">
            <a:avLst/>
          </a:prstGeom>
          <a:noFill/>
        </p:spPr>
        <p:txBody>
          <a:bodyPr wrap="none">
            <a:spAutoFit/>
          </a:bodyPr>
          <a:lstStyle/>
          <a:p>
            <a:pPr>
              <a:spcAft>
                <a:spcPts val="400"/>
              </a:spcAft>
              <a:defRPr sz="1600" b="1">
                <a:solidFill>
                  <a:srgbClr val="141824"/>
                </a:solidFill>
                <a:latin typeface="Open Sans"/>
              </a:defRPr>
            </a:pPr>
            <a:r>
              <a:t>Runway is going to let people generate video games with AI</a:t>
            </a:r>
          </a:p>
        </p:txBody>
      </p:sp>
      <p:sp>
        <p:nvSpPr>
          <p:cNvPr id="11" name="TextBox 10"/>
          <p:cNvSpPr txBox="1"/>
          <p:nvPr/>
        </p:nvSpPr>
        <p:spPr>
          <a:xfrm>
            <a:off x="584200" y="2705100"/>
            <a:ext cx="10718800" cy="2400300"/>
          </a:xfrm>
          <a:prstGeom prst="rect">
            <a:avLst/>
          </a:prstGeom>
          <a:noFill/>
        </p:spPr>
        <p:txBody>
          <a:bodyPr wrap="square">
            <a:spAutoFit/>
          </a:bodyPr>
          <a:lstStyle/>
          <a:p>
            <a:pPr>
              <a:lnSpc>
                <a:spcPct val="120000"/>
              </a:lnSpc>
              <a:spcAft>
                <a:spcPts val="600"/>
              </a:spcAft>
              <a:defRPr sz="1000">
                <a:solidFill>
                  <a:srgbClr val="141824"/>
                </a:solidFill>
                <a:latin typeface="Segoe UI"/>
              </a:defRPr>
            </a:pPr>
            <a:r>
              <a:t>So far, Runway is known for bringing generative AI to Hollywood. Now, the $3 billion startup is setting its sights on the gaming industry. This week, I was granted access to a new interactive gaming experience that Runway plans to make available to everyone a…</a:t>
            </a:r>
          </a:p>
        </p:txBody>
      </p:sp>
      <p:sp>
        <p:nvSpPr>
          <p:cNvPr id="12" name="TextBox 11"/>
          <p:cNvSpPr txBox="1"/>
          <p:nvPr/>
        </p:nvSpPr>
        <p:spPr>
          <a:xfrm>
            <a:off x="584200" y="4978400"/>
            <a:ext cx="10718800" cy="190500"/>
          </a:xfrm>
          <a:prstGeom prst="rect">
            <a:avLst/>
          </a:prstGeom>
          <a:noFill/>
        </p:spPr>
        <p:txBody>
          <a:bodyPr wrap="none">
            <a:spAutoFit/>
          </a:bodyPr>
          <a:lstStyle/>
          <a:p>
            <a:pPr>
              <a:spcAft>
                <a:spcPts val="0"/>
              </a:spcAft>
              <a:defRPr sz="900" i="1">
                <a:solidFill>
                  <a:srgbClr val="6C757D"/>
                </a:solidFill>
                <a:latin typeface="Open Sans"/>
              </a:defRPr>
            </a:pPr>
            <a:r>
              <a:t>Source: The Verge • 2025-06-27</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0"/>
          </a:xfrm>
          <a:prstGeom prst="rect">
            <a:avLst/>
          </a:prstGeom>
          <a:solidFill>
            <a:srgbClr val="0D3B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584200" y="1435100"/>
            <a:ext cx="10718800" cy="381000"/>
          </a:xfrm>
          <a:prstGeom prst="rect">
            <a:avLst/>
          </a:prstGeom>
          <a:noFill/>
        </p:spPr>
        <p:txBody>
          <a:bodyPr wrap="none">
            <a:spAutoFit/>
          </a:bodyPr>
          <a:lstStyle/>
          <a:p>
            <a:pPr>
              <a:spcAft>
                <a:spcPts val="0"/>
              </a:spcAft>
              <a:defRPr sz="1400" b="1">
                <a:solidFill>
                  <a:srgbClr val="FFFFFF"/>
                </a:solidFill>
                <a:latin typeface="Montserrat"/>
              </a:defRPr>
            </a:pPr>
            <a:r>
              <a:t>TESLA'S ROBOTAXI SERVICE HITS THE ROAD IN TEXAS</a:t>
            </a:r>
          </a:p>
        </p:txBody>
      </p:sp>
      <p:sp>
        <p:nvSpPr>
          <p:cNvPr id="5" name="TextBox 4"/>
          <p:cNvSpPr txBox="1"/>
          <p:nvPr/>
        </p:nvSpPr>
        <p:spPr>
          <a:xfrm>
            <a:off x="584200" y="2070100"/>
            <a:ext cx="10718800" cy="190500"/>
          </a:xfrm>
          <a:prstGeom prst="rect">
            <a:avLst/>
          </a:prstGeom>
          <a:noFill/>
        </p:spPr>
        <p:txBody>
          <a:bodyPr wrap="none">
            <a:spAutoFit/>
          </a:bodyPr>
          <a:lstStyle/>
          <a:p>
            <a:pPr>
              <a:spcAft>
                <a:spcPts val="0"/>
              </a:spcAft>
              <a:defRPr sz="900">
                <a:solidFill>
                  <a:srgbClr val="6C757D"/>
                </a:solidFill>
                <a:latin typeface="Open Sans"/>
              </a:defRPr>
            </a:pPr>
            <a:r>
              <a:t>WIRED • 2025-06-22</a:t>
            </a:r>
          </a:p>
        </p:txBody>
      </p:sp>
      <p:sp>
        <p:nvSpPr>
          <p:cNvPr id="6" name="TextBox 5"/>
          <p:cNvSpPr txBox="1"/>
          <p:nvPr/>
        </p:nvSpPr>
        <p:spPr>
          <a:xfrm>
            <a:off x="584200" y="2070100"/>
            <a:ext cx="10718800" cy="635000"/>
          </a:xfrm>
          <a:prstGeom prst="rect">
            <a:avLst/>
          </a:prstGeom>
          <a:noFill/>
        </p:spPr>
        <p:txBody>
          <a:bodyPr wrap="none" tIns="127000" bIns="190500">
            <a:spAutoFit/>
          </a:bodyPr>
          <a:lstStyle/>
          <a:p>
            <a:pPr>
              <a:spcAft>
                <a:spcPts val="1800"/>
              </a:spcAft>
              <a:defRPr sz="2000" b="1">
                <a:latin typeface="Montserrat"/>
              </a:defRPr>
            </a:pPr>
            <a:r>
              <a:t>Tesla's Robotaxi Service Hits the Road in Texas</a:t>
            </a:r>
          </a:p>
          <a:p>
            <a:pPr>
              <a:lnSpc>
                <a:spcPct val="130000"/>
              </a:lnSpc>
              <a:spcBef>
                <a:spcPts val="600"/>
              </a:spcBef>
              <a:spcAft>
                <a:spcPts val="1200"/>
              </a:spcAft>
              <a:defRPr sz="1100">
                <a:latin typeface="Segoe UI"/>
              </a:defRPr>
            </a:pPr>
            <a:r>
              <a:t>The company debuted its autonomous ride-hailing service Sunday. The limited program is invite-only and uses around 20 cars—signs that Tesla has a long way to go to catch up to its robotaxi rivals.</a:t>
            </a:r>
          </a:p>
        </p:txBody>
      </p:sp>
      <p:sp>
        <p:nvSpPr>
          <p:cNvPr id="7" name="Rectangle 6"/>
          <p:cNvSpPr/>
          <p:nvPr/>
        </p:nvSpPr>
        <p:spPr>
          <a:xfrm>
            <a:off x="584200" y="4978400"/>
            <a:ext cx="10718800" cy="12700"/>
          </a:xfrm>
          <a:prstGeom prst="rect">
            <a:avLst/>
          </a:prstGeom>
          <a:solidFill>
            <a:srgbClr val="DCDCD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ounded Rectangle 7"/>
          <p:cNvSpPr/>
          <p:nvPr/>
        </p:nvSpPr>
        <p:spPr>
          <a:xfrm>
            <a:off x="584200" y="5041900"/>
            <a:ext cx="889000" cy="228600"/>
          </a:xfrm>
          <a:prstGeom prst="roundRect">
            <a:avLst>
              <a:gd name="adj" fmla="val 30000"/>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584200" y="5041900"/>
            <a:ext cx="889000" cy="228600"/>
          </a:xfrm>
          <a:prstGeom prst="rect">
            <a:avLst/>
          </a:prstGeom>
          <a:noFill/>
        </p:spPr>
        <p:txBody>
          <a:bodyPr wrap="none">
            <a:spAutoFit/>
          </a:bodyPr>
          <a:lstStyle/>
          <a:p>
            <a:pPr algn="ctr">
              <a:defRPr sz="800" b="1">
                <a:solidFill>
                  <a:srgbClr val="FFFFFF"/>
                </a:solidFill>
                <a:latin typeface="Open Sans"/>
              </a:defRPr>
            </a:pPr>
            <a:r>
              <a:t>TECHNOLOGY</a:t>
            </a:r>
          </a:p>
        </p:txBody>
      </p:sp>
      <p:sp>
        <p:nvSpPr>
          <p:cNvPr id="10" name="TextBox 9"/>
          <p:cNvSpPr txBox="1"/>
          <p:nvPr/>
        </p:nvSpPr>
        <p:spPr>
          <a:xfrm>
            <a:off x="584200" y="2197100"/>
            <a:ext cx="10718800" cy="508000"/>
          </a:xfrm>
          <a:prstGeom prst="rect">
            <a:avLst/>
          </a:prstGeom>
          <a:noFill/>
        </p:spPr>
        <p:txBody>
          <a:bodyPr wrap="none">
            <a:spAutoFit/>
          </a:bodyPr>
          <a:lstStyle/>
          <a:p>
            <a:pPr>
              <a:spcAft>
                <a:spcPts val="400"/>
              </a:spcAft>
              <a:defRPr sz="1600" b="1">
                <a:solidFill>
                  <a:srgbClr val="141824"/>
                </a:solidFill>
                <a:latin typeface="Open Sans"/>
              </a:defRPr>
            </a:pPr>
            <a:r>
              <a:t>Tesla's Robotaxi Service Hits the Road in Texas</a:t>
            </a:r>
          </a:p>
        </p:txBody>
      </p:sp>
      <p:sp>
        <p:nvSpPr>
          <p:cNvPr id="11" name="TextBox 10"/>
          <p:cNvSpPr txBox="1"/>
          <p:nvPr/>
        </p:nvSpPr>
        <p:spPr>
          <a:xfrm>
            <a:off x="584200" y="2705100"/>
            <a:ext cx="10718800" cy="2400300"/>
          </a:xfrm>
          <a:prstGeom prst="rect">
            <a:avLst/>
          </a:prstGeom>
          <a:noFill/>
        </p:spPr>
        <p:txBody>
          <a:bodyPr wrap="square">
            <a:spAutoFit/>
          </a:bodyPr>
          <a:lstStyle/>
          <a:p>
            <a:pPr>
              <a:lnSpc>
                <a:spcPct val="120000"/>
              </a:lnSpc>
              <a:spcAft>
                <a:spcPts val="600"/>
              </a:spcAft>
              <a:defRPr sz="1000">
                <a:solidFill>
                  <a:srgbClr val="141824"/>
                </a:solidFill>
                <a:latin typeface="Segoe UI"/>
              </a:defRPr>
            </a:pPr>
            <a:r>
              <a:t>The company debuted its autonomous ride-hailing service Sunday. The limited program is invite-only and uses around 20 cars—signs that Tesla has a long way to go to catch up to its robotaxi rivals.</a:t>
            </a:r>
          </a:p>
        </p:txBody>
      </p:sp>
      <p:sp>
        <p:nvSpPr>
          <p:cNvPr id="12" name="TextBox 11"/>
          <p:cNvSpPr txBox="1"/>
          <p:nvPr/>
        </p:nvSpPr>
        <p:spPr>
          <a:xfrm>
            <a:off x="584200" y="4978400"/>
            <a:ext cx="10718800" cy="190500"/>
          </a:xfrm>
          <a:prstGeom prst="rect">
            <a:avLst/>
          </a:prstGeom>
          <a:noFill/>
        </p:spPr>
        <p:txBody>
          <a:bodyPr wrap="none">
            <a:spAutoFit/>
          </a:bodyPr>
          <a:lstStyle/>
          <a:p>
            <a:pPr>
              <a:spcAft>
                <a:spcPts val="0"/>
              </a:spcAft>
              <a:defRPr sz="900" i="1">
                <a:solidFill>
                  <a:srgbClr val="6C757D"/>
                </a:solidFill>
                <a:latin typeface="Open Sans"/>
              </a:defRPr>
            </a:pPr>
            <a:r>
              <a:t>Source: Wired • 2025-06-22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