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228600" y="228600"/>
            <a:ext cx="12344400" cy="1371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18063680000" y="365760"/>
            <a:ext cx="7315200" cy="731520"/>
          </a:xfrm>
          <a:prstGeom prst="rect">
            <a:avLst/>
          </a:prstGeom>
          <a:noFill/>
        </p:spPr>
        <p:txBody>
          <a:bodyPr wrap="none">
            <a:spAutoFit/>
          </a:bodyPr>
          <a:lstStyle/>
          <a:p>
            <a:pPr>
              <a:spcAft>
                <a:spcPts val="400"/>
              </a:spcAft>
              <a:defRPr sz="2800" b="1">
                <a:solidFill>
                  <a:srgbClr val="0D3B66"/>
                </a:solidFill>
                <a:latin typeface="Montserrat"/>
              </a:defRPr>
            </a:pPr>
            <a:r>
              <a:t>WEEKLY MARKET INSIGHTS</a:t>
            </a:r>
          </a:p>
          <a:p>
            <a:pPr>
              <a:spcBef>
                <a:spcPts val="0"/>
              </a:spcBef>
              <a:spcAft>
                <a:spcPts val="0"/>
              </a:spcAft>
              <a:defRPr sz="1000">
                <a:solidFill>
                  <a:srgbClr val="6C757D"/>
                </a:solidFill>
                <a:latin typeface="Open Sans"/>
              </a:defRPr>
            </a:pPr>
            <a:r>
              <a:t>ISSUE • JUNE 30, 2025</a:t>
            </a:r>
          </a:p>
        </p:txBody>
      </p:sp>
      <p:sp>
        <p:nvSpPr>
          <p:cNvPr id="4" name="TextBox 3"/>
          <p:cNvSpPr txBox="1"/>
          <p:nvPr/>
        </p:nvSpPr>
        <p:spPr>
          <a:xfrm>
            <a:off x="9144000" y="548640"/>
            <a:ext cx="2743200" cy="457200"/>
          </a:xfrm>
          <a:prstGeom prst="rect">
            <a:avLst/>
          </a:prstGeom>
          <a:noFill/>
        </p:spPr>
        <p:txBody>
          <a:bodyPr wrap="none">
            <a:spAutoFit/>
          </a:bodyPr>
          <a:lstStyle/>
          <a:p>
            <a:pPr algn="r">
              <a:defRPr sz="1000" i="1">
                <a:solidFill>
                  <a:srgbClr val="6C757D"/>
                </a:solidFill>
                <a:latin typeface="Segoe UI"/>
              </a:defRPr>
            </a:pPr>
            <a:r>
              <a:t>June 30,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508000"/>
          </a:xfrm>
          <a:prstGeom prst="rect">
            <a:avLst/>
          </a:prstGeom>
          <a:noFill/>
        </p:spPr>
        <p:txBody>
          <a:bodyPr wrap="none">
            <a:spAutoFit/>
          </a:bodyPr>
          <a:lstStyle/>
          <a:p>
            <a:pPr>
              <a:spcAft>
                <a:spcPts val="800"/>
              </a:spcAft>
              <a:defRPr sz="1400" b="1">
                <a:latin typeface="Arial"/>
              </a:defRPr>
            </a:pPr>
            <a:r>
              <a:t>Looking for finance rockstars: Nominate an up-and-coming trader, investor, or dealmaker</a:t>
            </a:r>
          </a:p>
        </p:txBody>
      </p:sp>
      <p:sp>
        <p:nvSpPr>
          <p:cNvPr id="4" name="TextBox 3"/>
          <p:cNvSpPr txBox="1"/>
          <p:nvPr/>
        </p:nvSpPr>
        <p:spPr>
          <a:xfrm>
            <a:off x="584200" y="1816100"/>
            <a:ext cx="10718800" cy="190500"/>
          </a:xfrm>
          <a:prstGeom prst="rect">
            <a:avLst/>
          </a:prstGeom>
          <a:noFill/>
        </p:spPr>
        <p:txBody>
          <a:bodyPr wrap="none">
            <a:spAutoFit/>
          </a:bodyPr>
          <a:lstStyle/>
          <a:p>
            <a:pPr>
              <a:spcAft>
                <a:spcPts val="1500"/>
              </a:spcAft>
              <a:defRPr sz="800">
                <a:solidFill>
                  <a:srgbClr val="646464"/>
                </a:solidFill>
                <a:latin typeface="Arial"/>
              </a:defRPr>
            </a:pPr>
            <a:r>
              <a:t>BUSINESS INSIDER • 2025-06-23</a:t>
            </a:r>
          </a:p>
        </p:txBody>
      </p:sp>
      <p:sp>
        <p:nvSpPr>
          <p:cNvPr id="5" name="TextBox 4"/>
          <p:cNvSpPr txBox="1"/>
          <p:nvPr/>
        </p:nvSpPr>
        <p:spPr>
          <a:xfrm>
            <a:off x="584200" y="2133600"/>
            <a:ext cx="10718800" cy="3098800"/>
          </a:xfrm>
          <a:prstGeom prst="rect">
            <a:avLst/>
          </a:prstGeom>
          <a:noFill/>
        </p:spPr>
        <p:txBody>
          <a:bodyPr wrap="square">
            <a:spAutoFit/>
          </a:bodyPr>
          <a:lstStyle/>
          <a:p>
            <a:pPr>
              <a:spcAft>
                <a:spcPts val="600"/>
              </a:spcAft>
              <a:defRPr sz="1000">
                <a:latin typeface="Arial"/>
              </a:defRPr>
            </a:pPr>
            <a:r>
              <a:t>Calling all bosses, colleagues, recruiters, and industry watchers to put forward the investors, traders, and dealmakers on their radars.</a:t>
            </a:r>
          </a:p>
        </p:txBody>
      </p:sp>
      <p:sp>
        <p:nvSpPr>
          <p:cNvPr id="6" name="TextBox 5"/>
          <p:cNvSpPr txBox="1"/>
          <p:nvPr/>
        </p:nvSpPr>
        <p:spPr>
          <a:xfrm>
            <a:off x="584200" y="5168900"/>
            <a:ext cx="1270000" cy="190500"/>
          </a:xfrm>
          <a:prstGeom prst="rect">
            <a:avLst/>
          </a:prstGeom>
          <a:noFill/>
        </p:spPr>
        <p:txBody>
          <a:bodyPr wrap="none">
            <a:spAutoFit/>
          </a:bodyPr>
          <a:lstStyle/>
          <a:p>
            <a:pPr>
              <a:defRPr sz="800" b="1">
                <a:solidFill>
                  <a:srgbClr val="0078D4"/>
                </a:solidFill>
                <a:latin typeface="Arial"/>
              </a:defRPr>
            </a:pPr>
            <a:r>
              <a:t>FINANCE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508000"/>
          </a:xfrm>
          <a:prstGeom prst="rect">
            <a:avLst/>
          </a:prstGeom>
          <a:noFill/>
        </p:spPr>
        <p:txBody>
          <a:bodyPr wrap="none">
            <a:spAutoFit/>
          </a:bodyPr>
          <a:lstStyle/>
          <a:p>
            <a:pPr>
              <a:spcAft>
                <a:spcPts val="800"/>
              </a:spcAft>
              <a:defRPr sz="1400" b="1">
                <a:latin typeface="Arial"/>
              </a:defRPr>
            </a:pPr>
            <a:r>
              <a:t>Meta's finance chief says Mark Zuckerberg is 'world-class' at giving feedback</a:t>
            </a:r>
          </a:p>
        </p:txBody>
      </p:sp>
      <p:sp>
        <p:nvSpPr>
          <p:cNvPr id="4" name="TextBox 3"/>
          <p:cNvSpPr txBox="1"/>
          <p:nvPr/>
        </p:nvSpPr>
        <p:spPr>
          <a:xfrm>
            <a:off x="584200" y="1816100"/>
            <a:ext cx="10718800" cy="190500"/>
          </a:xfrm>
          <a:prstGeom prst="rect">
            <a:avLst/>
          </a:prstGeom>
          <a:noFill/>
        </p:spPr>
        <p:txBody>
          <a:bodyPr wrap="none">
            <a:spAutoFit/>
          </a:bodyPr>
          <a:lstStyle/>
          <a:p>
            <a:pPr>
              <a:spcAft>
                <a:spcPts val="1500"/>
              </a:spcAft>
              <a:defRPr sz="800">
                <a:solidFill>
                  <a:srgbClr val="646464"/>
                </a:solidFill>
                <a:latin typeface="Arial"/>
              </a:defRPr>
            </a:pPr>
            <a:r>
              <a:t>BUSINESS INSIDER • 2025-06-19</a:t>
            </a:r>
          </a:p>
        </p:txBody>
      </p:sp>
      <p:sp>
        <p:nvSpPr>
          <p:cNvPr id="5" name="TextBox 4"/>
          <p:cNvSpPr txBox="1"/>
          <p:nvPr/>
        </p:nvSpPr>
        <p:spPr>
          <a:xfrm>
            <a:off x="584200" y="2133600"/>
            <a:ext cx="10718800" cy="3098800"/>
          </a:xfrm>
          <a:prstGeom prst="rect">
            <a:avLst/>
          </a:prstGeom>
          <a:noFill/>
        </p:spPr>
        <p:txBody>
          <a:bodyPr wrap="square">
            <a:spAutoFit/>
          </a:bodyPr>
          <a:lstStyle/>
          <a:p>
            <a:pPr>
              <a:spcAft>
                <a:spcPts val="600"/>
              </a:spcAft>
              <a:defRPr sz="1000">
                <a:latin typeface="Arial"/>
              </a:defRPr>
            </a:pPr>
            <a:r>
              <a:t>Susan Li, who has spent nearly two decades rising through the ranks at Meta, says that being open to feedback has been key to her success.</a:t>
            </a:r>
          </a:p>
        </p:txBody>
      </p:sp>
      <p:sp>
        <p:nvSpPr>
          <p:cNvPr id="6" name="TextBox 5"/>
          <p:cNvSpPr txBox="1"/>
          <p:nvPr/>
        </p:nvSpPr>
        <p:spPr>
          <a:xfrm>
            <a:off x="584200" y="5168900"/>
            <a:ext cx="1270000" cy="190500"/>
          </a:xfrm>
          <a:prstGeom prst="rect">
            <a:avLst/>
          </a:prstGeom>
          <a:noFill/>
        </p:spPr>
        <p:txBody>
          <a:bodyPr wrap="none">
            <a:spAutoFit/>
          </a:bodyPr>
          <a:lstStyle/>
          <a:p>
            <a:pPr>
              <a:defRPr sz="800" b="1">
                <a:solidFill>
                  <a:srgbClr val="0078D4"/>
                </a:solidFill>
                <a:latin typeface="Arial"/>
              </a:defRPr>
            </a:pPr>
            <a:r>
              <a:t>FINANCE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508000"/>
          </a:xfrm>
          <a:prstGeom prst="rect">
            <a:avLst/>
          </a:prstGeom>
          <a:noFill/>
        </p:spPr>
        <p:txBody>
          <a:bodyPr wrap="none">
            <a:spAutoFit/>
          </a:bodyPr>
          <a:lstStyle/>
          <a:p>
            <a:pPr>
              <a:spcAft>
                <a:spcPts val="800"/>
              </a:spcAft>
              <a:defRPr sz="1400" b="1">
                <a:latin typeface="Arial"/>
              </a:defRPr>
            </a:pPr>
            <a:r>
              <a:t>The finance industry's newest social media sensation roasts private equity bros — and they love it</a:t>
            </a:r>
          </a:p>
        </p:txBody>
      </p:sp>
      <p:sp>
        <p:nvSpPr>
          <p:cNvPr id="4" name="TextBox 3"/>
          <p:cNvSpPr txBox="1"/>
          <p:nvPr/>
        </p:nvSpPr>
        <p:spPr>
          <a:xfrm>
            <a:off x="584200" y="1816100"/>
            <a:ext cx="10718800" cy="190500"/>
          </a:xfrm>
          <a:prstGeom prst="rect">
            <a:avLst/>
          </a:prstGeom>
          <a:noFill/>
        </p:spPr>
        <p:txBody>
          <a:bodyPr wrap="none">
            <a:spAutoFit/>
          </a:bodyPr>
          <a:lstStyle/>
          <a:p>
            <a:pPr>
              <a:spcAft>
                <a:spcPts val="1500"/>
              </a:spcAft>
              <a:defRPr sz="800">
                <a:solidFill>
                  <a:srgbClr val="646464"/>
                </a:solidFill>
                <a:latin typeface="Arial"/>
              </a:defRPr>
            </a:pPr>
            <a:r>
              <a:t>BUSINESS INSIDER • 2025-06-26</a:t>
            </a:r>
          </a:p>
        </p:txBody>
      </p:sp>
      <p:sp>
        <p:nvSpPr>
          <p:cNvPr id="5" name="TextBox 4"/>
          <p:cNvSpPr txBox="1"/>
          <p:nvPr/>
        </p:nvSpPr>
        <p:spPr>
          <a:xfrm>
            <a:off x="584200" y="2133600"/>
            <a:ext cx="10718800" cy="3098800"/>
          </a:xfrm>
          <a:prstGeom prst="rect">
            <a:avLst/>
          </a:prstGeom>
          <a:noFill/>
        </p:spPr>
        <p:txBody>
          <a:bodyPr wrap="square">
            <a:spAutoFit/>
          </a:bodyPr>
          <a:lstStyle/>
          <a:p>
            <a:pPr>
              <a:spcAft>
                <a:spcPts val="600"/>
              </a:spcAft>
              <a:defRPr sz="1000">
                <a:latin typeface="Arial"/>
              </a:defRPr>
            </a:pPr>
            <a:r>
              <a:t>BI sat down with Johnny Hilbrant Partridge about his parody of private equity, which has become a cult hit on Wall Street and an unlikely side hustle.</a:t>
            </a:r>
          </a:p>
        </p:txBody>
      </p:sp>
      <p:sp>
        <p:nvSpPr>
          <p:cNvPr id="6" name="TextBox 5"/>
          <p:cNvSpPr txBox="1"/>
          <p:nvPr/>
        </p:nvSpPr>
        <p:spPr>
          <a:xfrm>
            <a:off x="584200" y="5168900"/>
            <a:ext cx="1270000" cy="190500"/>
          </a:xfrm>
          <a:prstGeom prst="rect">
            <a:avLst/>
          </a:prstGeom>
          <a:noFill/>
        </p:spPr>
        <p:txBody>
          <a:bodyPr wrap="none">
            <a:spAutoFit/>
          </a:bodyPr>
          <a:lstStyle/>
          <a:p>
            <a:pPr>
              <a:defRPr sz="800" b="1">
                <a:solidFill>
                  <a:srgbClr val="0078D4"/>
                </a:solidFill>
                <a:latin typeface="Arial"/>
              </a:defRPr>
            </a:pPr>
            <a:r>
              <a:t>FINANCE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508000"/>
          </a:xfrm>
          <a:prstGeom prst="rect">
            <a:avLst/>
          </a:prstGeom>
          <a:noFill/>
        </p:spPr>
        <p:txBody>
          <a:bodyPr wrap="none">
            <a:spAutoFit/>
          </a:bodyPr>
          <a:lstStyle/>
          <a:p>
            <a:pPr>
              <a:spcAft>
                <a:spcPts val="800"/>
              </a:spcAft>
              <a:defRPr sz="1400" b="1">
                <a:latin typeface="Arial"/>
              </a:defRPr>
            </a:pPr>
            <a:r>
              <a:t>Trump Claims He Built Crypto—Just as His Family Cashes In</a:t>
            </a:r>
          </a:p>
        </p:txBody>
      </p:sp>
      <p:sp>
        <p:nvSpPr>
          <p:cNvPr id="4" name="TextBox 3"/>
          <p:cNvSpPr txBox="1"/>
          <p:nvPr/>
        </p:nvSpPr>
        <p:spPr>
          <a:xfrm>
            <a:off x="584200" y="1816100"/>
            <a:ext cx="10718800" cy="190500"/>
          </a:xfrm>
          <a:prstGeom prst="rect">
            <a:avLst/>
          </a:prstGeom>
          <a:noFill/>
        </p:spPr>
        <p:txBody>
          <a:bodyPr wrap="none">
            <a:spAutoFit/>
          </a:bodyPr>
          <a:lstStyle/>
          <a:p>
            <a:pPr>
              <a:spcAft>
                <a:spcPts val="1500"/>
              </a:spcAft>
              <a:defRPr sz="800">
                <a:solidFill>
                  <a:srgbClr val="646464"/>
                </a:solidFill>
                <a:latin typeface="Arial"/>
              </a:defRPr>
            </a:pPr>
            <a:r>
              <a:t>GIZMODO.COM • 2025-06-27</a:t>
            </a:r>
          </a:p>
        </p:txBody>
      </p:sp>
      <p:sp>
        <p:nvSpPr>
          <p:cNvPr id="5" name="TextBox 4"/>
          <p:cNvSpPr txBox="1"/>
          <p:nvPr/>
        </p:nvSpPr>
        <p:spPr>
          <a:xfrm>
            <a:off x="584200" y="2133600"/>
            <a:ext cx="10718800" cy="3098800"/>
          </a:xfrm>
          <a:prstGeom prst="rect">
            <a:avLst/>
          </a:prstGeom>
          <a:noFill/>
        </p:spPr>
        <p:txBody>
          <a:bodyPr wrap="square">
            <a:spAutoFit/>
          </a:bodyPr>
          <a:lstStyle/>
          <a:p>
            <a:pPr>
              <a:spcAft>
                <a:spcPts val="600"/>
              </a:spcAft>
              <a:defRPr sz="1000">
                <a:latin typeface="Arial"/>
              </a:defRPr>
            </a:pPr>
            <a:r>
              <a:t>The U.S. president now says he made crypto great again, just as his family stands to benefit from a booming digital empire.</a:t>
            </a:r>
          </a:p>
        </p:txBody>
      </p:sp>
      <p:sp>
        <p:nvSpPr>
          <p:cNvPr id="6" name="TextBox 5"/>
          <p:cNvSpPr txBox="1"/>
          <p:nvPr/>
        </p:nvSpPr>
        <p:spPr>
          <a:xfrm>
            <a:off x="584200" y="5168900"/>
            <a:ext cx="1270000" cy="190500"/>
          </a:xfrm>
          <a:prstGeom prst="rect">
            <a:avLst/>
          </a:prstGeom>
          <a:noFill/>
        </p:spPr>
        <p:txBody>
          <a:bodyPr wrap="none">
            <a:spAutoFit/>
          </a:bodyPr>
          <a:lstStyle/>
          <a:p>
            <a:pPr>
              <a:defRPr sz="800" b="1">
                <a:solidFill>
                  <a:srgbClr val="0078D4"/>
                </a:solidFill>
                <a:latin typeface="Arial"/>
              </a:defRPr>
            </a:pPr>
            <a:r>
              <a:t>FINANCE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TECHNOLOGY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508000"/>
          </a:xfrm>
          <a:prstGeom prst="rect">
            <a:avLst/>
          </a:prstGeom>
          <a:noFill/>
        </p:spPr>
        <p:txBody>
          <a:bodyPr wrap="none">
            <a:spAutoFit/>
          </a:bodyPr>
          <a:lstStyle/>
          <a:p>
            <a:pPr>
              <a:spcAft>
                <a:spcPts val="800"/>
              </a:spcAft>
              <a:defRPr sz="1400" b="1">
                <a:latin typeface="Arial"/>
              </a:defRPr>
            </a:pPr>
            <a:r>
              <a:t>Plantaform Smart Indoor Garden Review: Rewarding but Risky</a:t>
            </a:r>
          </a:p>
        </p:txBody>
      </p:sp>
      <p:sp>
        <p:nvSpPr>
          <p:cNvPr id="4" name="TextBox 3"/>
          <p:cNvSpPr txBox="1"/>
          <p:nvPr/>
        </p:nvSpPr>
        <p:spPr>
          <a:xfrm>
            <a:off x="584200" y="1816100"/>
            <a:ext cx="10718800" cy="190500"/>
          </a:xfrm>
          <a:prstGeom prst="rect">
            <a:avLst/>
          </a:prstGeom>
          <a:noFill/>
        </p:spPr>
        <p:txBody>
          <a:bodyPr wrap="none">
            <a:spAutoFit/>
          </a:bodyPr>
          <a:lstStyle/>
          <a:p>
            <a:pPr>
              <a:spcAft>
                <a:spcPts val="1500"/>
              </a:spcAft>
              <a:defRPr sz="800">
                <a:solidFill>
                  <a:srgbClr val="646464"/>
                </a:solidFill>
                <a:latin typeface="Arial"/>
              </a:defRPr>
            </a:pPr>
            <a:r>
              <a:t>WIRED • 2025-06-27</a:t>
            </a:r>
          </a:p>
        </p:txBody>
      </p:sp>
      <p:sp>
        <p:nvSpPr>
          <p:cNvPr id="5" name="TextBox 4"/>
          <p:cNvSpPr txBox="1"/>
          <p:nvPr/>
        </p:nvSpPr>
        <p:spPr>
          <a:xfrm>
            <a:off x="584200" y="2133600"/>
            <a:ext cx="10718800" cy="3098800"/>
          </a:xfrm>
          <a:prstGeom prst="rect">
            <a:avLst/>
          </a:prstGeom>
          <a:noFill/>
        </p:spPr>
        <p:txBody>
          <a:bodyPr wrap="square">
            <a:spAutoFit/>
          </a:bodyPr>
          <a:lstStyle/>
          <a:p>
            <a:pPr>
              <a:spcAft>
                <a:spcPts val="600"/>
              </a:spcAft>
              <a:defRPr sz="1000">
                <a:latin typeface="Arial"/>
              </a:defRPr>
            </a:pPr>
            <a:r>
              <a:t>We tested this unique indoor gardening solution that utilizes NASA technology, but air quality data raised concerns.</a:t>
            </a:r>
          </a:p>
        </p:txBody>
      </p:sp>
      <p:sp>
        <p:nvSpPr>
          <p:cNvPr id="6" name="TextBox 5"/>
          <p:cNvSpPr txBox="1"/>
          <p:nvPr/>
        </p:nvSpPr>
        <p:spPr>
          <a:xfrm>
            <a:off x="584200" y="5168900"/>
            <a:ext cx="1270000" cy="190500"/>
          </a:xfrm>
          <a:prstGeom prst="rect">
            <a:avLst/>
          </a:prstGeom>
          <a:noFill/>
        </p:spPr>
        <p:txBody>
          <a:bodyPr wrap="none">
            <a:spAutoFit/>
          </a:bodyPr>
          <a:lstStyle/>
          <a:p>
            <a:pPr>
              <a:defRPr sz="800" b="1">
                <a:solidFill>
                  <a:srgbClr val="0078D4"/>
                </a:solidFill>
                <a:latin typeface="Arial"/>
              </a:defRPr>
            </a:pPr>
            <a:r>
              <a:t>TECHNOLOGY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508000"/>
          </a:xfrm>
          <a:prstGeom prst="rect">
            <a:avLst/>
          </a:prstGeom>
          <a:noFill/>
        </p:spPr>
        <p:txBody>
          <a:bodyPr wrap="none">
            <a:spAutoFit/>
          </a:bodyPr>
          <a:lstStyle/>
          <a:p>
            <a:pPr>
              <a:spcAft>
                <a:spcPts val="800"/>
              </a:spcAft>
              <a:defRPr sz="1400" b="1">
                <a:latin typeface="Arial"/>
              </a:defRPr>
            </a:pPr>
            <a:r>
              <a:t>How 3D-printed guns are spreading online</a:t>
            </a:r>
          </a:p>
        </p:txBody>
      </p:sp>
      <p:sp>
        <p:nvSpPr>
          <p:cNvPr id="4" name="TextBox 3"/>
          <p:cNvSpPr txBox="1"/>
          <p:nvPr/>
        </p:nvSpPr>
        <p:spPr>
          <a:xfrm>
            <a:off x="584200" y="1816100"/>
            <a:ext cx="10718800" cy="190500"/>
          </a:xfrm>
          <a:prstGeom prst="rect">
            <a:avLst/>
          </a:prstGeom>
          <a:noFill/>
        </p:spPr>
        <p:txBody>
          <a:bodyPr wrap="none">
            <a:spAutoFit/>
          </a:bodyPr>
          <a:lstStyle/>
          <a:p>
            <a:pPr>
              <a:spcAft>
                <a:spcPts val="1500"/>
              </a:spcAft>
              <a:defRPr sz="800">
                <a:solidFill>
                  <a:srgbClr val="646464"/>
                </a:solidFill>
                <a:latin typeface="Arial"/>
              </a:defRPr>
            </a:pPr>
            <a:r>
              <a:t>BBC NEWS • 2025-06-19</a:t>
            </a:r>
          </a:p>
        </p:txBody>
      </p:sp>
      <p:sp>
        <p:nvSpPr>
          <p:cNvPr id="5" name="TextBox 4"/>
          <p:cNvSpPr txBox="1"/>
          <p:nvPr/>
        </p:nvSpPr>
        <p:spPr>
          <a:xfrm>
            <a:off x="584200" y="2133600"/>
            <a:ext cx="10718800" cy="3098800"/>
          </a:xfrm>
          <a:prstGeom prst="rect">
            <a:avLst/>
          </a:prstGeom>
          <a:noFill/>
        </p:spPr>
        <p:txBody>
          <a:bodyPr wrap="square">
            <a:spAutoFit/>
          </a:bodyPr>
          <a:lstStyle/>
          <a:p>
            <a:pPr>
              <a:spcAft>
                <a:spcPts val="600"/>
              </a:spcAft>
              <a:defRPr sz="1000">
                <a:latin typeface="Arial"/>
              </a:defRPr>
            </a:pPr>
            <a:r>
              <a:t>The technology to build your own lethal weapon is promoted on social media</a:t>
            </a:r>
          </a:p>
        </p:txBody>
      </p:sp>
      <p:sp>
        <p:nvSpPr>
          <p:cNvPr id="6" name="TextBox 5"/>
          <p:cNvSpPr txBox="1"/>
          <p:nvPr/>
        </p:nvSpPr>
        <p:spPr>
          <a:xfrm>
            <a:off x="584200" y="5168900"/>
            <a:ext cx="1270000" cy="190500"/>
          </a:xfrm>
          <a:prstGeom prst="rect">
            <a:avLst/>
          </a:prstGeom>
          <a:noFill/>
        </p:spPr>
        <p:txBody>
          <a:bodyPr wrap="none">
            <a:spAutoFit/>
          </a:bodyPr>
          <a:lstStyle/>
          <a:p>
            <a:pPr>
              <a:defRPr sz="800" b="1">
                <a:solidFill>
                  <a:srgbClr val="0078D4"/>
                </a:solidFill>
                <a:latin typeface="Arial"/>
              </a:defRPr>
            </a:pPr>
            <a:r>
              <a:t>TECHNOLOGY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508000"/>
          </a:xfrm>
          <a:prstGeom prst="rect">
            <a:avLst/>
          </a:prstGeom>
          <a:noFill/>
        </p:spPr>
        <p:txBody>
          <a:bodyPr wrap="none">
            <a:spAutoFit/>
          </a:bodyPr>
          <a:lstStyle/>
          <a:p>
            <a:pPr>
              <a:spcAft>
                <a:spcPts val="800"/>
              </a:spcAft>
              <a:defRPr sz="1400" b="1">
                <a:latin typeface="Arial"/>
              </a:defRPr>
            </a:pPr>
            <a:r>
              <a:t>Futureproof</a:t>
            </a:r>
          </a:p>
        </p:txBody>
      </p:sp>
      <p:sp>
        <p:nvSpPr>
          <p:cNvPr id="4" name="TextBox 3"/>
          <p:cNvSpPr txBox="1"/>
          <p:nvPr/>
        </p:nvSpPr>
        <p:spPr>
          <a:xfrm>
            <a:off x="584200" y="1816100"/>
            <a:ext cx="10718800" cy="190500"/>
          </a:xfrm>
          <a:prstGeom prst="rect">
            <a:avLst/>
          </a:prstGeom>
          <a:noFill/>
        </p:spPr>
        <p:txBody>
          <a:bodyPr wrap="none">
            <a:spAutoFit/>
          </a:bodyPr>
          <a:lstStyle/>
          <a:p>
            <a:pPr>
              <a:spcAft>
                <a:spcPts val="1500"/>
              </a:spcAft>
              <a:defRPr sz="800">
                <a:solidFill>
                  <a:srgbClr val="646464"/>
                </a:solidFill>
                <a:latin typeface="Arial"/>
              </a:defRPr>
            </a:pPr>
            <a:r>
              <a:t>THE VERGE • 2025-06-18</a:t>
            </a:r>
          </a:p>
        </p:txBody>
      </p:sp>
      <p:sp>
        <p:nvSpPr>
          <p:cNvPr id="5" name="TextBox 4"/>
          <p:cNvSpPr txBox="1"/>
          <p:nvPr/>
        </p:nvSpPr>
        <p:spPr>
          <a:xfrm>
            <a:off x="584200" y="2133600"/>
            <a:ext cx="10718800" cy="3098800"/>
          </a:xfrm>
          <a:prstGeom prst="rect">
            <a:avLst/>
          </a:prstGeom>
          <a:noFill/>
        </p:spPr>
        <p:txBody>
          <a:bodyPr wrap="square">
            <a:spAutoFit/>
          </a:bodyPr>
          <a:lstStyle/>
          <a:p>
            <a:pPr>
              <a:spcAft>
                <a:spcPts val="600"/>
              </a:spcAft>
              <a:defRPr sz="1000">
                <a:latin typeface="Arial"/>
              </a:defRPr>
            </a:pPr>
            <a:r>
              <a:t>AI tools are flooding the culture ecosystem — and no corner of the arts space is immune. In this series, we’re looking at the ways artists are embracing AI, pushing back on it, or trying their best to find an equilibrium with a new technology that’s both swee…</a:t>
            </a:r>
          </a:p>
        </p:txBody>
      </p:sp>
      <p:sp>
        <p:nvSpPr>
          <p:cNvPr id="6" name="TextBox 5"/>
          <p:cNvSpPr txBox="1"/>
          <p:nvPr/>
        </p:nvSpPr>
        <p:spPr>
          <a:xfrm>
            <a:off x="584200" y="5168900"/>
            <a:ext cx="1270000" cy="190500"/>
          </a:xfrm>
          <a:prstGeom prst="rect">
            <a:avLst/>
          </a:prstGeom>
          <a:noFill/>
        </p:spPr>
        <p:txBody>
          <a:bodyPr wrap="none">
            <a:spAutoFit/>
          </a:bodyPr>
          <a:lstStyle/>
          <a:p>
            <a:pPr>
              <a:defRPr sz="800" b="1">
                <a:solidFill>
                  <a:srgbClr val="0078D4"/>
                </a:solidFill>
                <a:latin typeface="Arial"/>
              </a:defRPr>
            </a:pPr>
            <a:r>
              <a:t>TECHNOLOGY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508000"/>
          </a:xfrm>
          <a:prstGeom prst="rect">
            <a:avLst/>
          </a:prstGeom>
          <a:noFill/>
        </p:spPr>
        <p:txBody>
          <a:bodyPr wrap="none">
            <a:spAutoFit/>
          </a:bodyPr>
          <a:lstStyle/>
          <a:p>
            <a:pPr>
              <a:spcAft>
                <a:spcPts val="800"/>
              </a:spcAft>
              <a:defRPr sz="1400" b="1">
                <a:latin typeface="Arial"/>
              </a:defRPr>
            </a:pPr>
            <a:r>
              <a:t>Max will show autoplaying video previews picked by AI</a:t>
            </a:r>
          </a:p>
        </p:txBody>
      </p:sp>
      <p:sp>
        <p:nvSpPr>
          <p:cNvPr id="4" name="TextBox 3"/>
          <p:cNvSpPr txBox="1"/>
          <p:nvPr/>
        </p:nvSpPr>
        <p:spPr>
          <a:xfrm>
            <a:off x="584200" y="1816100"/>
            <a:ext cx="10718800" cy="190500"/>
          </a:xfrm>
          <a:prstGeom prst="rect">
            <a:avLst/>
          </a:prstGeom>
          <a:noFill/>
        </p:spPr>
        <p:txBody>
          <a:bodyPr wrap="none">
            <a:spAutoFit/>
          </a:bodyPr>
          <a:lstStyle/>
          <a:p>
            <a:pPr>
              <a:spcAft>
                <a:spcPts val="1500"/>
              </a:spcAft>
              <a:defRPr sz="800">
                <a:solidFill>
                  <a:srgbClr val="646464"/>
                </a:solidFill>
                <a:latin typeface="Arial"/>
              </a:defRPr>
            </a:pPr>
            <a:r>
              <a:t>THE VERGE • 2025-06-17</a:t>
            </a:r>
          </a:p>
        </p:txBody>
      </p:sp>
      <p:sp>
        <p:nvSpPr>
          <p:cNvPr id="5" name="TextBox 4"/>
          <p:cNvSpPr txBox="1"/>
          <p:nvPr/>
        </p:nvSpPr>
        <p:spPr>
          <a:xfrm>
            <a:off x="584200" y="2133600"/>
            <a:ext cx="10718800" cy="3098800"/>
          </a:xfrm>
          <a:prstGeom prst="rect">
            <a:avLst/>
          </a:prstGeom>
          <a:noFill/>
        </p:spPr>
        <p:txBody>
          <a:bodyPr wrap="square">
            <a:spAutoFit/>
          </a:bodyPr>
          <a:lstStyle/>
          <a:p>
            <a:pPr>
              <a:spcAft>
                <a:spcPts val="600"/>
              </a:spcAft>
              <a:defRPr sz="1000">
                <a:latin typeface="Arial"/>
              </a:defRPr>
            </a:pPr>
            <a:r>
              <a:t>Max — soon to be called HBO Max again — is rolling out an update that automatically plays video previews when you hover over shows and movies. The video previews are launching to users in the US now, but Max is still working on an “AI-assisted” tool to pick t…</a:t>
            </a:r>
          </a:p>
        </p:txBody>
      </p:sp>
      <p:sp>
        <p:nvSpPr>
          <p:cNvPr id="6" name="TextBox 5"/>
          <p:cNvSpPr txBox="1"/>
          <p:nvPr/>
        </p:nvSpPr>
        <p:spPr>
          <a:xfrm>
            <a:off x="584200" y="5168900"/>
            <a:ext cx="1270000" cy="190500"/>
          </a:xfrm>
          <a:prstGeom prst="rect">
            <a:avLst/>
          </a:prstGeom>
          <a:noFill/>
        </p:spPr>
        <p:txBody>
          <a:bodyPr wrap="none">
            <a:spAutoFit/>
          </a:bodyPr>
          <a:lstStyle/>
          <a:p>
            <a:pPr>
              <a:defRPr sz="800" b="1">
                <a:solidFill>
                  <a:srgbClr val="0078D4"/>
                </a:solidFill>
                <a:latin typeface="Arial"/>
              </a:defRPr>
            </a:pPr>
            <a:r>
              <a:t>TECHNOLOGY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508000"/>
          </a:xfrm>
          <a:prstGeom prst="rect">
            <a:avLst/>
          </a:prstGeom>
          <a:noFill/>
        </p:spPr>
        <p:txBody>
          <a:bodyPr wrap="none">
            <a:spAutoFit/>
          </a:bodyPr>
          <a:lstStyle/>
          <a:p>
            <a:pPr>
              <a:spcAft>
                <a:spcPts val="800"/>
              </a:spcAft>
              <a:defRPr sz="1400" b="1">
                <a:latin typeface="Arial"/>
              </a:defRPr>
            </a:pPr>
            <a:r>
              <a:t>OpenAI awarded $200 million US defense contract</a:t>
            </a:r>
          </a:p>
        </p:txBody>
      </p:sp>
      <p:sp>
        <p:nvSpPr>
          <p:cNvPr id="4" name="TextBox 3"/>
          <p:cNvSpPr txBox="1"/>
          <p:nvPr/>
        </p:nvSpPr>
        <p:spPr>
          <a:xfrm>
            <a:off x="584200" y="1816100"/>
            <a:ext cx="10718800" cy="190500"/>
          </a:xfrm>
          <a:prstGeom prst="rect">
            <a:avLst/>
          </a:prstGeom>
          <a:noFill/>
        </p:spPr>
        <p:txBody>
          <a:bodyPr wrap="none">
            <a:spAutoFit/>
          </a:bodyPr>
          <a:lstStyle/>
          <a:p>
            <a:pPr>
              <a:spcAft>
                <a:spcPts val="1500"/>
              </a:spcAft>
              <a:defRPr sz="800">
                <a:solidFill>
                  <a:srgbClr val="646464"/>
                </a:solidFill>
                <a:latin typeface="Arial"/>
              </a:defRPr>
            </a:pPr>
            <a:r>
              <a:t>THE VERGE • 2025-06-17</a:t>
            </a:r>
          </a:p>
        </p:txBody>
      </p:sp>
      <p:sp>
        <p:nvSpPr>
          <p:cNvPr id="5" name="TextBox 4"/>
          <p:cNvSpPr txBox="1"/>
          <p:nvPr/>
        </p:nvSpPr>
        <p:spPr>
          <a:xfrm>
            <a:off x="584200" y="2133600"/>
            <a:ext cx="10718800" cy="3098800"/>
          </a:xfrm>
          <a:prstGeom prst="rect">
            <a:avLst/>
          </a:prstGeom>
          <a:noFill/>
        </p:spPr>
        <p:txBody>
          <a:bodyPr wrap="square">
            <a:spAutoFit/>
          </a:bodyPr>
          <a:lstStyle/>
          <a:p>
            <a:pPr>
              <a:spcAft>
                <a:spcPts val="600"/>
              </a:spcAft>
              <a:defRPr sz="1000">
                <a:latin typeface="Arial"/>
              </a:defRPr>
            </a:pPr>
            <a:r>
              <a:t>OpenAI is officially on the Pentagon’s payroll. The Department of Defence announced a $200 million contract with OpenAI to provide the US government with new artificial intelligence tools, including those used for proactive cyber defense. In a post outlining …</a:t>
            </a:r>
          </a:p>
        </p:txBody>
      </p:sp>
      <p:sp>
        <p:nvSpPr>
          <p:cNvPr id="6" name="TextBox 5"/>
          <p:cNvSpPr txBox="1"/>
          <p:nvPr/>
        </p:nvSpPr>
        <p:spPr>
          <a:xfrm>
            <a:off x="584200" y="5168900"/>
            <a:ext cx="1270000" cy="190500"/>
          </a:xfrm>
          <a:prstGeom prst="rect">
            <a:avLst/>
          </a:prstGeom>
          <a:noFill/>
        </p:spPr>
        <p:txBody>
          <a:bodyPr wrap="none">
            <a:spAutoFit/>
          </a:bodyPr>
          <a:lstStyle/>
          <a:p>
            <a:pPr>
              <a:defRPr sz="800" b="1">
                <a:solidFill>
                  <a:srgbClr val="0078D4"/>
                </a:solidFill>
                <a:latin typeface="Arial"/>
              </a:defRPr>
            </a:pPr>
            <a:r>
              <a:t>TECHNOLOGY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FINANCE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6350">
            <a:solidFill>
              <a:srgbClr val="DCDCD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584200" y="1498600"/>
            <a:ext cx="10718800" cy="508000"/>
          </a:xfrm>
          <a:prstGeom prst="rect">
            <a:avLst/>
          </a:prstGeom>
          <a:noFill/>
        </p:spPr>
        <p:txBody>
          <a:bodyPr wrap="none">
            <a:spAutoFit/>
          </a:bodyPr>
          <a:lstStyle/>
          <a:p>
            <a:pPr>
              <a:spcAft>
                <a:spcPts val="800"/>
              </a:spcAft>
              <a:defRPr sz="1400" b="1">
                <a:latin typeface="Arial"/>
              </a:defRPr>
            </a:pPr>
            <a:r>
              <a:t>Bitcoin Who? Wall Street Has a New Crypto Obsession</a:t>
            </a:r>
          </a:p>
        </p:txBody>
      </p:sp>
      <p:sp>
        <p:nvSpPr>
          <p:cNvPr id="4" name="TextBox 3"/>
          <p:cNvSpPr txBox="1"/>
          <p:nvPr/>
        </p:nvSpPr>
        <p:spPr>
          <a:xfrm>
            <a:off x="584200" y="1816100"/>
            <a:ext cx="10718800" cy="190500"/>
          </a:xfrm>
          <a:prstGeom prst="rect">
            <a:avLst/>
          </a:prstGeom>
          <a:noFill/>
        </p:spPr>
        <p:txBody>
          <a:bodyPr wrap="none">
            <a:spAutoFit/>
          </a:bodyPr>
          <a:lstStyle/>
          <a:p>
            <a:pPr>
              <a:spcAft>
                <a:spcPts val="1500"/>
              </a:spcAft>
              <a:defRPr sz="800">
                <a:solidFill>
                  <a:srgbClr val="646464"/>
                </a:solidFill>
                <a:latin typeface="Arial"/>
              </a:defRPr>
            </a:pPr>
            <a:r>
              <a:t>GIZMODO.COM • 2025-06-21</a:t>
            </a:r>
          </a:p>
        </p:txBody>
      </p:sp>
      <p:sp>
        <p:nvSpPr>
          <p:cNvPr id="5" name="TextBox 4"/>
          <p:cNvSpPr txBox="1"/>
          <p:nvPr/>
        </p:nvSpPr>
        <p:spPr>
          <a:xfrm>
            <a:off x="584200" y="2133600"/>
            <a:ext cx="10718800" cy="3098800"/>
          </a:xfrm>
          <a:prstGeom prst="rect">
            <a:avLst/>
          </a:prstGeom>
          <a:noFill/>
        </p:spPr>
        <p:txBody>
          <a:bodyPr wrap="square">
            <a:spAutoFit/>
          </a:bodyPr>
          <a:lstStyle/>
          <a:p>
            <a:pPr>
              <a:spcAft>
                <a:spcPts val="600"/>
              </a:spcAft>
              <a:defRPr sz="1000">
                <a:latin typeface="Arial"/>
              </a:defRPr>
            </a:pPr>
            <a:r>
              <a:t>While Bitcoin hits new highs, a little-known company is capturing the imagination of investors with a simple, yet revolutionary, idea: the stablecoin.</a:t>
            </a:r>
          </a:p>
        </p:txBody>
      </p:sp>
      <p:sp>
        <p:nvSpPr>
          <p:cNvPr id="6" name="TextBox 5"/>
          <p:cNvSpPr txBox="1"/>
          <p:nvPr/>
        </p:nvSpPr>
        <p:spPr>
          <a:xfrm>
            <a:off x="584200" y="5168900"/>
            <a:ext cx="1270000" cy="190500"/>
          </a:xfrm>
          <a:prstGeom prst="rect">
            <a:avLst/>
          </a:prstGeom>
          <a:noFill/>
        </p:spPr>
        <p:txBody>
          <a:bodyPr wrap="none">
            <a:spAutoFit/>
          </a:bodyPr>
          <a:lstStyle/>
          <a:p>
            <a:pPr>
              <a:defRPr sz="800" b="1">
                <a:solidFill>
                  <a:srgbClr val="0078D4"/>
                </a:solidFill>
                <a:latin typeface="Arial"/>
              </a:defRPr>
            </a:pPr>
            <a:r>
              <a:t>FINANCE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