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28600" y="228600"/>
            <a:ext cx="12344400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18063680000" y="36576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400"/>
              </a:spcAft>
              <a:defRPr sz="2800" b="1">
                <a:solidFill>
                  <a:srgbClr val="0D3B66"/>
                </a:solidFill>
                <a:latin typeface="Montserrat"/>
              </a:defRPr>
            </a:pPr>
            <a:r>
              <a:t>WEEKLY MARKET INSIGHTS</a:t>
            </a:r>
          </a:p>
          <a:p>
            <a:pPr>
              <a:spcBef>
                <a:spcPts val="0"/>
              </a:spcBef>
              <a:spcAft>
                <a:spcPts val="0"/>
              </a:spcAft>
              <a:defRPr sz="1000">
                <a:solidFill>
                  <a:srgbClr val="6C757D"/>
                </a:solidFill>
                <a:latin typeface="Open Sans"/>
              </a:defRPr>
            </a:pPr>
            <a:r>
              <a:t>ISSUE • JULY 14,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0" y="54864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 i="1">
                <a:solidFill>
                  <a:srgbClr val="6C757D"/>
                </a:solidFill>
                <a:latin typeface="Segoe UI"/>
              </a:defRPr>
            </a:pPr>
            <a:r>
              <a:t>July 14,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7295" cy="1371600"/>
          </a:xfrm>
          <a:prstGeom prst="rect">
            <a:avLst/>
          </a:prstGeom>
          <a:noFill/>
        </p:spPr>
        <p:txBody>
          <a:bodyPr wrap="none" bIns="274320">
            <a:spAutoFit/>
          </a:bodyPr>
          <a:lstStyle/>
          <a:p>
            <a:pPr>
              <a:spcAft>
                <a:spcPts val="2400"/>
              </a:spcAft>
              <a:defRPr sz="2800" b="1"/>
            </a:pPr>
            <a:r>
              <a:t>WEARABLE TECHNOLOGY SENSORS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1371600"/>
            <a:ext cx="10972800" cy="41148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10972800" cy="50800"/>
          </a:xfrm>
          <a:prstGeom prst="rect">
            <a:avLst/>
          </a:prstGeom>
          <a:solidFill>
            <a:srgbClr val="01B4E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09600" y="1625600"/>
            <a:ext cx="10668000" cy="50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1600" b="1">
                <a:solidFill>
                  <a:srgbClr val="141E28"/>
                </a:solidFill>
                <a:latin typeface="Arial"/>
              </a:defRPr>
            </a:pPr>
            <a:r>
              <a:t>Advanced Materials Market in Focus: BCC Research Publishes 2024 Sector Review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981200"/>
            <a:ext cx="1066800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900">
                <a:solidFill>
                  <a:srgbClr val="01B4E4"/>
                </a:solidFill>
                <a:latin typeface="Arial"/>
              </a:defRPr>
            </a:pPr>
            <a:r>
              <a:t>GLOBENEWSWIRE • 2025-07-09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2260600"/>
            <a:ext cx="10668000" cy="2971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>
              <a:spcAft>
                <a:spcPts val="600"/>
              </a:spcAft>
              <a:defRPr sz="1000">
                <a:latin typeface="Arial"/>
              </a:defRPr>
            </a:pPr>
            <a:r>
              <a:t>"From bio-based silicones to self-healing polymers, discover the technologies redefining material science and driving sustainable industrial transformation." "From bio-based silicones to self-healing polymers, discover the technologies redefining material sci…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9600" y="5105400"/>
            <a:ext cx="1371600" cy="228600"/>
          </a:xfrm>
          <a:prstGeom prst="roundRect">
            <a:avLst/>
          </a:prstGeom>
          <a:solidFill>
            <a:srgbClr val="F0F5FA"/>
          </a:solidFill>
          <a:ln w="6350">
            <a:solidFill>
              <a:srgbClr val="C8DC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60400" y="5105400"/>
            <a:ext cx="1270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" b="1">
                <a:solidFill>
                  <a:srgbClr val="466496"/>
                </a:solidFill>
                <a:latin typeface="Arial"/>
              </a:defRPr>
            </a:pPr>
            <a:r>
              <a:t>WEARABLE TECHNOLOGY SENSORS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