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228600" y="228600"/>
            <a:ext cx="12344400" cy="1371600"/>
          </a:xfrm>
          <a:prstGeom prst="rect">
            <a:avLst/>
          </a:prstGeom>
          <a:solidFill>
            <a:srgbClr val="FFFF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418063680000" y="365760"/>
            <a:ext cx="7315200" cy="731520"/>
          </a:xfrm>
          <a:prstGeom prst="rect">
            <a:avLst/>
          </a:prstGeom>
          <a:noFill/>
        </p:spPr>
        <p:txBody>
          <a:bodyPr wrap="none">
            <a:spAutoFit/>
          </a:bodyPr>
          <a:lstStyle/>
          <a:p>
            <a:pPr>
              <a:spcAft>
                <a:spcPts val="400"/>
              </a:spcAft>
              <a:defRPr sz="2800" b="1">
                <a:solidFill>
                  <a:srgbClr val="0D3B66"/>
                </a:solidFill>
                <a:latin typeface="Montserrat"/>
              </a:defRPr>
            </a:pPr>
            <a:r>
              <a:t>SEMICONDUCTORS</a:t>
            </a:r>
          </a:p>
          <a:p>
            <a:pPr>
              <a:spcBef>
                <a:spcPts val="0"/>
              </a:spcBef>
              <a:spcAft>
                <a:spcPts val="0"/>
              </a:spcAft>
              <a:defRPr sz="1000">
                <a:solidFill>
                  <a:srgbClr val="6C757D"/>
                </a:solidFill>
                <a:latin typeface="Open Sans"/>
              </a:defRPr>
            </a:pPr>
            <a:r>
              <a:t>ISSUE • JUNE 30, 2025</a:t>
            </a:r>
          </a:p>
        </p:txBody>
      </p:sp>
      <p:sp>
        <p:nvSpPr>
          <p:cNvPr id="4" name="TextBox 3"/>
          <p:cNvSpPr txBox="1"/>
          <p:nvPr/>
        </p:nvSpPr>
        <p:spPr>
          <a:xfrm>
            <a:off x="9144000" y="548640"/>
            <a:ext cx="2743200" cy="457200"/>
          </a:xfrm>
          <a:prstGeom prst="rect">
            <a:avLst/>
          </a:prstGeom>
          <a:noFill/>
        </p:spPr>
        <p:txBody>
          <a:bodyPr wrap="none">
            <a:spAutoFit/>
          </a:bodyPr>
          <a:lstStyle/>
          <a:p>
            <a:pPr algn="r">
              <a:defRPr sz="1000" i="1">
                <a:solidFill>
                  <a:srgbClr val="6C757D"/>
                </a:solidFill>
                <a:latin typeface="Segoe UI"/>
              </a:defRPr>
            </a:pPr>
            <a:r>
              <a:t>June 30,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Ambarella's Stock Pops 20% as the Chip Designer Reportedly Mulls a Sale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INVESTOPEDIA • 2025-06-24</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Shares of Ambarella jumped just over 20% Tuesday following a Bloomberg report the chip designer is considering a sale.</a:t>
            </a:r>
          </a:p>
          <a:p>
            <a:pPr>
              <a:spcAft>
                <a:spcPts val="600"/>
              </a:spcAft>
            </a:pPr>
          </a:p>
          <a:p>
            <a:pPr>
              <a:spcAft>
                <a:spcPts val="600"/>
              </a:spcAft>
              <a:defRPr sz="1000">
                <a:latin typeface="Arial"/>
              </a:defRPr>
            </a:pPr>
            <a:r>
              <a:t>Source: Investopedia | 2025-06-24</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Cantor Fitzgerald Raised The PT on Lam Research (LRCX), Maintains a Buy Rating</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YAHOO ENTERTAINMENT • 2025-06-28</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Lam Research Corporation (NASDAQ:LRCX) is one of the 11 Unstoppable Tech Stocks to Invest in. On June 24, Cantor Fitzgerald raised the firm’s price target on...</a:t>
            </a:r>
          </a:p>
          <a:p>
            <a:pPr>
              <a:spcAft>
                <a:spcPts val="600"/>
              </a:spcAft>
            </a:pPr>
          </a:p>
          <a:p>
            <a:pPr>
              <a:spcAft>
                <a:spcPts val="600"/>
              </a:spcAft>
              <a:defRPr sz="1000">
                <a:latin typeface="Arial"/>
              </a:defRPr>
            </a:pPr>
            <a:r>
              <a:t>Source: Yahoo Entertainment | 2025-06-28</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Samsung Electronics market cap now at a 9-year low</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SAMMOBILE • 2025-06-16</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Investors haven't been too bullish on Samsung Electronics' stock for quite some time now as the company faces significant challenges on several fronts, particularly for its lucrative semiconductor division. That has resulted in a sustained pressure on the com…</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SEMICONDUCTORS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Taiwan Is Rushing to Make Its Own Drones Before It's Too Late</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WIRED • 2025-06-23</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Unmanned vehicles are increasingly becoming essential weapons of war. But with a potential conflict with China looming large, Taiwan is scrambling to build a domestic drone industry from scratch.</a:t>
            </a:r>
          </a:p>
          <a:p>
            <a:pPr>
              <a:spcAft>
                <a:spcPts val="600"/>
              </a:spcAft>
            </a:pPr>
          </a:p>
          <a:p>
            <a:pPr>
              <a:spcAft>
                <a:spcPts val="600"/>
              </a:spcAft>
              <a:defRPr sz="1000">
                <a:latin typeface="Arial"/>
              </a:defRPr>
            </a:pPr>
            <a:r>
              <a:t>Source: Wired | 2025-06-23</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Texas Instruments To Invest $60 Billion To Make Semiconductors In US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SLASHDOT.ORG • 2025-06-19</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Longtime Slashdot reader walterbyrd shares news that Texas Instruments has announced plans to invest more than $60 billion to expand its U.S. manufacturing operations in the United States. From a report: The funds will be used to build or expand seven chip-ma…</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China just two years behind USA on chip design, says White House tech Czar</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THEREGISTER.COM • 2025-06-20</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Expects Huawei to start exporting AI chips soon, creating global fight for tech stack dominance</a:t>
            </a:r>
            <a:br/>
            <a:r>
              <a:t>China’s AI and chipmaking prowess lags the USA’s by just two years, and America’s efforts to slow its progress could be hobbling its own semiconductor industry, ac…</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AMD's AI Moment May Be Coming. Will It Seize It?</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FORBES • 2025-06-26</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The AI semiconductor industry is vast and continues to grow rapidly.</a:t>
            </a:r>
          </a:p>
          <a:p>
            <a:pPr>
              <a:spcAft>
                <a:spcPts val="600"/>
              </a:spcAft>
            </a:pPr>
          </a:p>
          <a:p>
            <a:pPr>
              <a:spcAft>
                <a:spcPts val="600"/>
              </a:spcAft>
              <a:defRPr sz="1000">
                <a:latin typeface="Arial"/>
              </a:defRPr>
            </a:pPr>
            <a:r>
              <a:t>Source: Forbes | 2025-06-26</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Texas Instruments will invest $60 billion in U.S. chipmaking</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QUARTZ INDIA • 2025-06-18</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The company will expand its operations in Utah and its home state of Texas</a:t>
            </a:r>
          </a:p>
          <a:p>
            <a:pPr>
              <a:spcAft>
                <a:spcPts val="600"/>
              </a:spcAft>
            </a:pPr>
          </a:p>
          <a:p>
            <a:pPr>
              <a:spcAft>
                <a:spcPts val="600"/>
              </a:spcAft>
              <a:defRPr sz="1000">
                <a:latin typeface="Arial"/>
              </a:defRPr>
            </a:pPr>
            <a:r>
              <a:t>Source: Quartz India | 2025-06-18</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Huawei’s latest notebook shows China is still generations behind in chipmaking</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THEREGISTER.COM • 2025-06-23</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Kirin X90 SoC made on two-year-old 7nm N+2 process</a:t>
            </a:r>
            <a:br/>
            <a:r>
              <a:t>Despite concerted efforts by the Chinese to bolster domestic semiconductor production in defiance of US trade policy, new evidence uncovered by Canadian research outlet TechInsights suggests SMIC, the Middle …</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ounded Rectangle 1"/>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ectangle 2"/>
          <p:cNvSpPr/>
          <p:nvPr/>
        </p:nvSpPr>
        <p:spPr>
          <a:xfrm>
            <a:off x="457200" y="1371600"/>
            <a:ext cx="10972800" cy="508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09600" y="1625600"/>
            <a:ext cx="10668000" cy="508000"/>
          </a:xfrm>
          <a:prstGeom prst="rect">
            <a:avLst/>
          </a:prstGeom>
          <a:noFill/>
        </p:spPr>
        <p:txBody>
          <a:bodyPr wrap="none">
            <a:spAutoFit/>
          </a:bodyPr>
          <a:lstStyle/>
          <a:p>
            <a:pPr>
              <a:spcAft>
                <a:spcPts val="600"/>
              </a:spcAft>
              <a:defRPr sz="1600" b="1">
                <a:solidFill>
                  <a:srgbClr val="141E28"/>
                </a:solidFill>
                <a:latin typeface="Arial"/>
              </a:defRPr>
            </a:pPr>
            <a:r>
              <a:t>Chinese graduates seeking semiconductor jobs targeted by scams</a:t>
            </a:r>
          </a:p>
        </p:txBody>
      </p:sp>
      <p:sp>
        <p:nvSpPr>
          <p:cNvPr id="5" name="TextBox 4"/>
          <p:cNvSpPr txBox="1"/>
          <p:nvPr/>
        </p:nvSpPr>
        <p:spPr>
          <a:xfrm>
            <a:off x="609600" y="1981200"/>
            <a:ext cx="10668000" cy="190500"/>
          </a:xfrm>
          <a:prstGeom prst="rect">
            <a:avLst/>
          </a:prstGeom>
          <a:noFill/>
        </p:spPr>
        <p:txBody>
          <a:bodyPr wrap="none">
            <a:spAutoFit/>
          </a:bodyPr>
          <a:lstStyle/>
          <a:p>
            <a:pPr>
              <a:spcAft>
                <a:spcPts val="1200"/>
              </a:spcAft>
              <a:defRPr sz="900">
                <a:solidFill>
                  <a:srgbClr val="01B4E4"/>
                </a:solidFill>
                <a:latin typeface="Arial"/>
              </a:defRPr>
            </a:pPr>
            <a:r>
              <a:t>DIGITIMES • 2025-06-23</a:t>
            </a:r>
          </a:p>
        </p:txBody>
      </p:sp>
      <p:sp>
        <p:nvSpPr>
          <p:cNvPr id="6" name="TextBox 5"/>
          <p:cNvSpPr txBox="1"/>
          <p:nvPr/>
        </p:nvSpPr>
        <p:spPr>
          <a:xfrm>
            <a:off x="609600" y="2260600"/>
            <a:ext cx="10668000" cy="2971800"/>
          </a:xfrm>
          <a:prstGeom prst="rect">
            <a:avLst/>
          </a:prstGeom>
          <a:noFill/>
        </p:spPr>
        <p:txBody>
          <a:bodyPr wrap="square">
            <a:normAutofit/>
          </a:bodyPr>
          <a:lstStyle/>
          <a:p/>
          <a:p>
            <a:pPr>
              <a:spcAft>
                <a:spcPts val="600"/>
              </a:spcAft>
              <a:defRPr sz="1000">
                <a:latin typeface="Arial"/>
              </a:defRPr>
            </a:pPr>
            <a:r>
              <a:t>Fresh college graduates in China looking to enter the employment force have their hearts set on major players in the semiconductor industry. However, as they rush to submit resumes, the risk of being scammed has quietly grown.</a:t>
            </a:r>
          </a:p>
        </p:txBody>
      </p:sp>
      <p:sp>
        <p:nvSpPr>
          <p:cNvPr id="7" name="Rounded Rectangle 6"/>
          <p:cNvSpPr/>
          <p:nvPr/>
        </p:nvSpPr>
        <p:spPr>
          <a:xfrm>
            <a:off x="609600" y="5105400"/>
            <a:ext cx="1371600" cy="228600"/>
          </a:xfrm>
          <a:prstGeom prst="roundRect">
            <a:avLst/>
          </a:prstGeom>
          <a:solidFill>
            <a:srgbClr val="F0F5FA"/>
          </a:solidFill>
          <a:ln w="6350">
            <a:solidFill>
              <a:srgbClr val="C8DCF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660400" y="5105400"/>
            <a:ext cx="1270000" cy="228600"/>
          </a:xfrm>
          <a:prstGeom prst="rect">
            <a:avLst/>
          </a:prstGeom>
          <a:noFill/>
        </p:spPr>
        <p:txBody>
          <a:bodyPr wrap="none">
            <a:spAutoFit/>
          </a:bodyPr>
          <a:lstStyle/>
          <a:p>
            <a:pPr algn="ctr">
              <a:defRPr sz="800" b="1">
                <a:solidFill>
                  <a:srgbClr val="466496"/>
                </a:solidFill>
                <a:latin typeface="Arial"/>
              </a:defRPr>
            </a:pPr>
            <a:r>
              <a:t>SEMICONDUCTORS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