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6" r:id="rId2"/>
    <p:sldId id="272" r:id="rId3"/>
    <p:sldId id="270" r:id="rId4"/>
    <p:sldId id="271" r:id="rId5"/>
    <p:sldId id="268" r:id="rId6"/>
    <p:sldId id="274" r:id="rId7"/>
    <p:sldId id="269" r:id="rId8"/>
    <p:sldId id="258" r:id="rId9"/>
    <p:sldId id="259" r:id="rId10"/>
    <p:sldId id="263" r:id="rId11"/>
    <p:sldId id="264" r:id="rId12"/>
    <p:sldId id="265" r:id="rId13"/>
    <p:sldId id="261" r:id="rId14"/>
    <p:sldId id="262" r:id="rId15"/>
    <p:sldId id="260" r:id="rId16"/>
    <p:sldId id="257" r:id="rId17"/>
    <p:sldId id="275" r:id="rId18"/>
    <p:sldId id="279" r:id="rId19"/>
    <p:sldId id="277" r:id="rId20"/>
    <p:sldId id="276" r:id="rId21"/>
    <p:sldId id="280"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nd general information" id="{DC3E5DF5-6B19-40F3-9075-95DBC7553A90}">
          <p14:sldIdLst>
            <p14:sldId id="266"/>
            <p14:sldId id="272"/>
            <p14:sldId id="270"/>
            <p14:sldId id="271"/>
            <p14:sldId id="268"/>
            <p14:sldId id="274"/>
            <p14:sldId id="269"/>
          </p14:sldIdLst>
        </p14:section>
        <p14:section name="Walkthrough" id="{6735712E-83FC-4F8A-ADC0-5312C8099168}">
          <p14:sldIdLst>
            <p14:sldId id="258"/>
            <p14:sldId id="259"/>
            <p14:sldId id="263"/>
            <p14:sldId id="264"/>
            <p14:sldId id="265"/>
            <p14:sldId id="261"/>
            <p14:sldId id="262"/>
            <p14:sldId id="260"/>
            <p14:sldId id="257"/>
            <p14:sldId id="275"/>
            <p14:sldId id="279"/>
            <p14:sldId id="277"/>
            <p14:sldId id="276"/>
            <p14:sldId id="280"/>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D3199-CE4F-488E-9F65-E2E21FF20B3F}"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ED9C1-E4CA-4A72-AB69-556DA9C24070}" type="slidenum">
              <a:rPr lang="en-US" smtClean="0"/>
              <a:t>‹#›</a:t>
            </a:fld>
            <a:endParaRPr lang="en-US"/>
          </a:p>
        </p:txBody>
      </p:sp>
    </p:spTree>
    <p:extLst>
      <p:ext uri="{BB962C8B-B14F-4D97-AF65-F5344CB8AC3E}">
        <p14:creationId xmlns:p14="http://schemas.microsoft.com/office/powerpoint/2010/main" val="229049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408582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1671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46392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3D90C-9132-4B21-B68D-9404534F9683}"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4573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F3D90C-9132-4B21-B68D-9404534F9683}"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68197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F3D90C-9132-4B21-B68D-9404534F9683}"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19708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F3D90C-9132-4B21-B68D-9404534F9683}"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19261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F3D90C-9132-4B21-B68D-9404534F9683}"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289978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D90C-9132-4B21-B68D-9404534F9683}" type="datetimeFigureOut">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321422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F3D90C-9132-4B21-B68D-9404534F9683}"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124484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F3D90C-9132-4B21-B68D-9404534F9683}"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64C7F-643D-4A24-A017-75908719D0A4}" type="slidenum">
              <a:rPr lang="en-US" smtClean="0"/>
              <a:t>‹#›</a:t>
            </a:fld>
            <a:endParaRPr lang="en-US"/>
          </a:p>
        </p:txBody>
      </p:sp>
    </p:spTree>
    <p:extLst>
      <p:ext uri="{BB962C8B-B14F-4D97-AF65-F5344CB8AC3E}">
        <p14:creationId xmlns:p14="http://schemas.microsoft.com/office/powerpoint/2010/main" val="34747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3D90C-9132-4B21-B68D-9404534F9683}" type="datetimeFigureOut">
              <a:rPr lang="en-US" smtClean="0"/>
              <a:t>8/7/2020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64C7F-643D-4A24-A017-75908719D0A4}" type="slidenum">
              <a:rPr lang="en-US" smtClean="0"/>
              <a:t>‹#›</a:t>
            </a:fld>
            <a:endParaRPr lang="en-US"/>
          </a:p>
        </p:txBody>
      </p:sp>
    </p:spTree>
    <p:extLst>
      <p:ext uri="{BB962C8B-B14F-4D97-AF65-F5344CB8AC3E}">
        <p14:creationId xmlns:p14="http://schemas.microsoft.com/office/powerpoint/2010/main" val="315834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john.j.stout.jr@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Matlab</a:t>
            </a:r>
            <a:r>
              <a:rPr lang="en-US" dirty="0" smtClean="0"/>
              <a:t> Pipeline</a:t>
            </a:r>
            <a:endParaRPr lang="en-US" dirty="0"/>
          </a:p>
        </p:txBody>
      </p:sp>
      <p:sp>
        <p:nvSpPr>
          <p:cNvPr id="3" name="Subtitle 2"/>
          <p:cNvSpPr>
            <a:spLocks noGrp="1"/>
          </p:cNvSpPr>
          <p:nvPr>
            <p:ph type="subTitle" idx="1"/>
          </p:nvPr>
        </p:nvSpPr>
        <p:spPr/>
        <p:txBody>
          <a:bodyPr/>
          <a:lstStyle/>
          <a:p>
            <a:r>
              <a:rPr lang="en-US" dirty="0" smtClean="0"/>
              <a:t>By John Stout</a:t>
            </a:r>
            <a:endParaRPr lang="en-US" dirty="0"/>
          </a:p>
        </p:txBody>
      </p:sp>
    </p:spTree>
    <p:extLst>
      <p:ext uri="{BB962C8B-B14F-4D97-AF65-F5344CB8AC3E}">
        <p14:creationId xmlns:p14="http://schemas.microsoft.com/office/powerpoint/2010/main" val="20403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327" t="3333" r="17084" b="7619"/>
          <a:stretch/>
        </p:blipFill>
        <p:spPr>
          <a:xfrm>
            <a:off x="3902527" y="0"/>
            <a:ext cx="7284116" cy="6335487"/>
          </a:xfrm>
          <a:prstGeom prst="rect">
            <a:avLst/>
          </a:prstGeom>
        </p:spPr>
      </p:pic>
      <p:sp>
        <p:nvSpPr>
          <p:cNvPr id="3" name="TextBox 2"/>
          <p:cNvSpPr txBox="1"/>
          <p:nvPr/>
        </p:nvSpPr>
        <p:spPr>
          <a:xfrm>
            <a:off x="359229" y="751115"/>
            <a:ext cx="3543298" cy="1477328"/>
          </a:xfrm>
          <a:prstGeom prst="rect">
            <a:avLst/>
          </a:prstGeom>
          <a:noFill/>
        </p:spPr>
        <p:txBody>
          <a:bodyPr wrap="square" rtlCol="0">
            <a:spAutoFit/>
          </a:bodyPr>
          <a:lstStyle/>
          <a:p>
            <a:r>
              <a:rPr lang="en-US" dirty="0" smtClean="0"/>
              <a:t>This is the inside of a ‘</a:t>
            </a:r>
            <a:r>
              <a:rPr lang="en-US" dirty="0" err="1" smtClean="0"/>
              <a:t>datafolder</a:t>
            </a:r>
            <a:r>
              <a:rPr lang="en-US" dirty="0" smtClean="0"/>
              <a:t>’</a:t>
            </a:r>
          </a:p>
          <a:p>
            <a:endParaRPr lang="en-US" dirty="0"/>
          </a:p>
          <a:p>
            <a:r>
              <a:rPr lang="en-US" dirty="0" smtClean="0"/>
              <a:t>The ‘</a:t>
            </a:r>
            <a:r>
              <a:rPr lang="en-US" dirty="0" err="1" smtClean="0"/>
              <a:t>datafolder</a:t>
            </a:r>
            <a:r>
              <a:rPr lang="en-US" dirty="0" smtClean="0"/>
              <a:t>’ is a </a:t>
            </a:r>
            <a:r>
              <a:rPr lang="en-US" dirty="0" err="1" smtClean="0"/>
              <a:t>matlab</a:t>
            </a:r>
            <a:r>
              <a:rPr lang="en-US" dirty="0" smtClean="0"/>
              <a:t> variable name used to refer to the contents of a session (</a:t>
            </a:r>
            <a:r>
              <a:rPr lang="en-US" dirty="0" err="1" smtClean="0"/>
              <a:t>ie</a:t>
            </a:r>
            <a:r>
              <a:rPr lang="en-US" dirty="0" smtClean="0"/>
              <a:t> the data).</a:t>
            </a:r>
            <a:endParaRPr lang="en-US" dirty="0"/>
          </a:p>
        </p:txBody>
      </p:sp>
    </p:spTree>
    <p:extLst>
      <p:ext uri="{BB962C8B-B14F-4D97-AF65-F5344CB8AC3E}">
        <p14:creationId xmlns:p14="http://schemas.microsoft.com/office/powerpoint/2010/main" val="133569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716" y="2445488"/>
            <a:ext cx="9144000" cy="1230466"/>
          </a:xfrm>
        </p:spPr>
        <p:txBody>
          <a:bodyPr>
            <a:normAutofit fontScale="90000"/>
          </a:bodyPr>
          <a:lstStyle/>
          <a:p>
            <a:r>
              <a:rPr lang="en-US" dirty="0" smtClean="0"/>
              <a:t>Step 2: </a:t>
            </a:r>
            <a:r>
              <a:rPr lang="en-US" dirty="0" smtClean="0"/>
              <a:t>Locate or download the </a:t>
            </a:r>
            <a:r>
              <a:rPr lang="en-US" dirty="0" err="1" smtClean="0"/>
              <a:t>Matlab</a:t>
            </a:r>
            <a:r>
              <a:rPr lang="en-US" dirty="0" smtClean="0"/>
              <a:t> Pipeline repository</a:t>
            </a:r>
            <a:endParaRPr lang="en-US" dirty="0"/>
          </a:p>
        </p:txBody>
      </p:sp>
    </p:spTree>
    <p:extLst>
      <p:ext uri="{BB962C8B-B14F-4D97-AF65-F5344CB8AC3E}">
        <p14:creationId xmlns:p14="http://schemas.microsoft.com/office/powerpoint/2010/main" val="3409657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7077" b="27768"/>
          <a:stretch/>
        </p:blipFill>
        <p:spPr>
          <a:xfrm>
            <a:off x="6015789" y="2398001"/>
            <a:ext cx="6050982" cy="3371427"/>
          </a:xfrm>
          <a:prstGeom prst="rect">
            <a:avLst/>
          </a:prstGeom>
        </p:spPr>
      </p:pic>
      <p:sp>
        <p:nvSpPr>
          <p:cNvPr id="5" name="TextBox 4"/>
          <p:cNvSpPr txBox="1"/>
          <p:nvPr/>
        </p:nvSpPr>
        <p:spPr>
          <a:xfrm>
            <a:off x="512954" y="379142"/>
            <a:ext cx="10437542" cy="923330"/>
          </a:xfrm>
          <a:prstGeom prst="rect">
            <a:avLst/>
          </a:prstGeom>
          <a:noFill/>
        </p:spPr>
        <p:txBody>
          <a:bodyPr wrap="square" rtlCol="0">
            <a:spAutoFit/>
          </a:bodyPr>
          <a:lstStyle/>
          <a:p>
            <a:r>
              <a:rPr lang="en-US" dirty="0" smtClean="0"/>
              <a:t>To use the </a:t>
            </a:r>
            <a:r>
              <a:rPr lang="en-US" dirty="0" err="1" smtClean="0"/>
              <a:t>Matlab</a:t>
            </a:r>
            <a:r>
              <a:rPr lang="en-US" dirty="0" smtClean="0"/>
              <a:t> Pipeline, you must either have a version of </a:t>
            </a:r>
            <a:r>
              <a:rPr lang="en-US" dirty="0" err="1" smtClean="0"/>
              <a:t>Matlab</a:t>
            </a:r>
            <a:r>
              <a:rPr lang="en-US" dirty="0" smtClean="0"/>
              <a:t> Pipeline downloaded, or you may need to download the ‘</a:t>
            </a:r>
            <a:r>
              <a:rPr lang="en-US" dirty="0" err="1" smtClean="0"/>
              <a:t>GriffinCode</a:t>
            </a:r>
            <a:r>
              <a:rPr lang="en-US" dirty="0" smtClean="0"/>
              <a:t>’ repository. Do this by selecting the green ‘Code’ button, then ‘Download Zip’. To get the latest </a:t>
            </a:r>
            <a:r>
              <a:rPr lang="en-US" dirty="0" err="1" smtClean="0"/>
              <a:t>matlab</a:t>
            </a:r>
            <a:r>
              <a:rPr lang="en-US" dirty="0" smtClean="0"/>
              <a:t> pipeline, you can also download this repo.</a:t>
            </a:r>
            <a:endParaRPr lang="en-US" dirty="0"/>
          </a:p>
        </p:txBody>
      </p:sp>
      <p:sp>
        <p:nvSpPr>
          <p:cNvPr id="8" name="TextBox 7"/>
          <p:cNvSpPr txBox="1"/>
          <p:nvPr/>
        </p:nvSpPr>
        <p:spPr>
          <a:xfrm>
            <a:off x="2423503" y="2213335"/>
            <a:ext cx="1560668" cy="369332"/>
          </a:xfrm>
          <a:prstGeom prst="rect">
            <a:avLst/>
          </a:prstGeom>
          <a:noFill/>
        </p:spPr>
        <p:txBody>
          <a:bodyPr wrap="square" rtlCol="0">
            <a:spAutoFit/>
          </a:bodyPr>
          <a:lstStyle/>
          <a:p>
            <a:r>
              <a:rPr lang="en-US" dirty="0" smtClean="0"/>
              <a:t>Check here</a:t>
            </a:r>
            <a:endParaRPr lang="en-US" dirty="0"/>
          </a:p>
        </p:txBody>
      </p:sp>
      <p:grpSp>
        <p:nvGrpSpPr>
          <p:cNvPr id="10" name="Group 9"/>
          <p:cNvGrpSpPr/>
          <p:nvPr/>
        </p:nvGrpSpPr>
        <p:grpSpPr>
          <a:xfrm>
            <a:off x="189067" y="2699375"/>
            <a:ext cx="5630778" cy="2768678"/>
            <a:chOff x="189067" y="2699375"/>
            <a:chExt cx="5630778" cy="2768678"/>
          </a:xfrm>
        </p:grpSpPr>
        <p:pic>
          <p:nvPicPr>
            <p:cNvPr id="7" name="Picture 6"/>
            <p:cNvPicPr>
              <a:picLocks noChangeAspect="1"/>
            </p:cNvPicPr>
            <p:nvPr/>
          </p:nvPicPr>
          <p:blipFill rotWithShape="1">
            <a:blip r:embed="rId3"/>
            <a:srcRect l="-177" t="-19" r="42019" b="49180"/>
            <a:stretch/>
          </p:blipFill>
          <p:spPr>
            <a:xfrm>
              <a:off x="189067" y="2699375"/>
              <a:ext cx="5630778" cy="2768678"/>
            </a:xfrm>
            <a:prstGeom prst="rect">
              <a:avLst/>
            </a:prstGeom>
          </p:spPr>
        </p:pic>
        <p:sp>
          <p:nvSpPr>
            <p:cNvPr id="9" name="Rectangle 8"/>
            <p:cNvSpPr/>
            <p:nvPr/>
          </p:nvSpPr>
          <p:spPr>
            <a:xfrm>
              <a:off x="337457" y="3320143"/>
              <a:ext cx="2079172" cy="21479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7365616" y="1945118"/>
            <a:ext cx="3770470" cy="369332"/>
          </a:xfrm>
          <a:prstGeom prst="rect">
            <a:avLst/>
          </a:prstGeom>
          <a:noFill/>
        </p:spPr>
        <p:txBody>
          <a:bodyPr wrap="square" rtlCol="0">
            <a:spAutoFit/>
          </a:bodyPr>
          <a:lstStyle/>
          <a:p>
            <a:r>
              <a:rPr lang="en-US" dirty="0" smtClean="0"/>
              <a:t>To get the latest version, check here</a:t>
            </a:r>
            <a:endParaRPr lang="en-US" dirty="0"/>
          </a:p>
        </p:txBody>
      </p:sp>
    </p:spTree>
    <p:extLst>
      <p:ext uri="{BB962C8B-B14F-4D97-AF65-F5344CB8AC3E}">
        <p14:creationId xmlns:p14="http://schemas.microsoft.com/office/powerpoint/2010/main" val="1694867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716" y="2445488"/>
            <a:ext cx="9144000" cy="1230466"/>
          </a:xfrm>
        </p:spPr>
        <p:txBody>
          <a:bodyPr/>
          <a:lstStyle/>
          <a:p>
            <a:r>
              <a:rPr lang="en-US" dirty="0" smtClean="0"/>
              <a:t>Step </a:t>
            </a:r>
            <a:r>
              <a:rPr lang="en-US" dirty="0" smtClean="0"/>
              <a:t>3: </a:t>
            </a:r>
            <a:r>
              <a:rPr lang="en-US" dirty="0" smtClean="0"/>
              <a:t>Initialize </a:t>
            </a:r>
            <a:r>
              <a:rPr lang="en-US" dirty="0" err="1" smtClean="0"/>
              <a:t>Matlab</a:t>
            </a:r>
            <a:endParaRPr lang="en-US" dirty="0"/>
          </a:p>
        </p:txBody>
      </p:sp>
    </p:spTree>
    <p:extLst>
      <p:ext uri="{BB962C8B-B14F-4D97-AF65-F5344CB8AC3E}">
        <p14:creationId xmlns:p14="http://schemas.microsoft.com/office/powerpoint/2010/main" val="30418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0167" y="1906164"/>
            <a:ext cx="8329820" cy="4685524"/>
          </a:xfrm>
          <a:prstGeom prst="rect">
            <a:avLst/>
          </a:prstGeom>
        </p:spPr>
      </p:pic>
      <p:sp>
        <p:nvSpPr>
          <p:cNvPr id="5" name="TextBox 4"/>
          <p:cNvSpPr txBox="1"/>
          <p:nvPr/>
        </p:nvSpPr>
        <p:spPr>
          <a:xfrm>
            <a:off x="1310167" y="224118"/>
            <a:ext cx="8658586" cy="1754326"/>
          </a:xfrm>
          <a:prstGeom prst="rect">
            <a:avLst/>
          </a:prstGeom>
          <a:noFill/>
        </p:spPr>
        <p:txBody>
          <a:bodyPr wrap="square" rtlCol="0">
            <a:spAutoFit/>
          </a:bodyPr>
          <a:lstStyle/>
          <a:p>
            <a:r>
              <a:rPr lang="en-US" dirty="0" smtClean="0"/>
              <a:t>Run ‘Startup’ after you define the ‘</a:t>
            </a:r>
            <a:r>
              <a:rPr lang="en-US" dirty="0" err="1" smtClean="0">
                <a:solidFill>
                  <a:srgbClr val="FF0000"/>
                </a:solidFill>
              </a:rPr>
              <a:t>main_directory</a:t>
            </a:r>
            <a:r>
              <a:rPr lang="en-US" dirty="0" smtClean="0"/>
              <a:t>’ variable. This variable should reflect the directory (i.e. the location in your folders) of the </a:t>
            </a:r>
            <a:r>
              <a:rPr lang="en-US" dirty="0" smtClean="0"/>
              <a:t>‘</a:t>
            </a:r>
            <a:r>
              <a:rPr lang="en-US" dirty="0" err="1" smtClean="0"/>
              <a:t>Matlab</a:t>
            </a:r>
            <a:r>
              <a:rPr lang="en-US" dirty="0" smtClean="0"/>
              <a:t> </a:t>
            </a:r>
            <a:r>
              <a:rPr lang="en-US" dirty="0" smtClean="0"/>
              <a:t>Pipeline’ folder</a:t>
            </a:r>
            <a:r>
              <a:rPr lang="en-US" dirty="0" smtClean="0"/>
              <a:t>. </a:t>
            </a:r>
            <a:r>
              <a:rPr lang="en-US" dirty="0" smtClean="0">
                <a:solidFill>
                  <a:schemeClr val="accent6">
                    <a:lumMod val="75000"/>
                  </a:schemeClr>
                </a:solidFill>
              </a:rPr>
              <a:t>See the green arrow</a:t>
            </a:r>
            <a:endParaRPr lang="en-US" dirty="0" smtClean="0">
              <a:solidFill>
                <a:schemeClr val="accent6">
                  <a:lumMod val="75000"/>
                </a:schemeClr>
              </a:solidFill>
            </a:endParaRPr>
          </a:p>
          <a:p>
            <a:endParaRPr lang="en-US" dirty="0"/>
          </a:p>
          <a:p>
            <a:r>
              <a:rPr lang="en-US" dirty="0" smtClean="0"/>
              <a:t>This was designed so that you can download this code from </a:t>
            </a:r>
            <a:r>
              <a:rPr lang="en-US" dirty="0" err="1" smtClean="0"/>
              <a:t>github</a:t>
            </a:r>
            <a:r>
              <a:rPr lang="en-US" dirty="0" smtClean="0"/>
              <a:t> with no attachments to specific directories. Note that ‘</a:t>
            </a:r>
            <a:r>
              <a:rPr lang="en-US" dirty="0" err="1" smtClean="0">
                <a:solidFill>
                  <a:srgbClr val="FF0000"/>
                </a:solidFill>
              </a:rPr>
              <a:t>removePaths</a:t>
            </a:r>
            <a:r>
              <a:rPr lang="en-US" dirty="0" smtClean="0"/>
              <a:t>’ does the opposite of ‘</a:t>
            </a:r>
            <a:r>
              <a:rPr lang="en-US" dirty="0" smtClean="0">
                <a:solidFill>
                  <a:srgbClr val="FF0000"/>
                </a:solidFill>
              </a:rPr>
              <a:t>Startup</a:t>
            </a:r>
            <a:r>
              <a:rPr lang="en-US" dirty="0" smtClean="0"/>
              <a:t>’</a:t>
            </a:r>
            <a:endParaRPr lang="en-US" dirty="0"/>
          </a:p>
        </p:txBody>
      </p:sp>
      <p:cxnSp>
        <p:nvCxnSpPr>
          <p:cNvPr id="7" name="Straight Arrow Connector 6"/>
          <p:cNvCxnSpPr/>
          <p:nvPr/>
        </p:nvCxnSpPr>
        <p:spPr>
          <a:xfrm flipH="1">
            <a:off x="3860567" y="3295181"/>
            <a:ext cx="403412" cy="4299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158186" y="2421832"/>
            <a:ext cx="403412" cy="42996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272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921" y="2064531"/>
            <a:ext cx="9144000" cy="2387600"/>
          </a:xfrm>
        </p:spPr>
        <p:txBody>
          <a:bodyPr/>
          <a:lstStyle/>
          <a:p>
            <a:r>
              <a:rPr lang="en-US" dirty="0" smtClean="0"/>
              <a:t>Step 3: Converting and Formatting Data</a:t>
            </a:r>
            <a:endParaRPr lang="en-US" dirty="0"/>
          </a:p>
        </p:txBody>
      </p:sp>
    </p:spTree>
    <p:extLst>
      <p:ext uri="{BB962C8B-B14F-4D97-AF65-F5344CB8AC3E}">
        <p14:creationId xmlns:p14="http://schemas.microsoft.com/office/powerpoint/2010/main" val="514965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03026" y="2246811"/>
            <a:ext cx="7591901" cy="4270444"/>
          </a:xfrm>
          <a:prstGeom prst="rect">
            <a:avLst/>
          </a:prstGeom>
        </p:spPr>
      </p:pic>
      <p:sp>
        <p:nvSpPr>
          <p:cNvPr id="8" name="TextBox 7"/>
          <p:cNvSpPr txBox="1"/>
          <p:nvPr/>
        </p:nvSpPr>
        <p:spPr>
          <a:xfrm>
            <a:off x="1095983" y="134471"/>
            <a:ext cx="9249288" cy="2031325"/>
          </a:xfrm>
          <a:prstGeom prst="rect">
            <a:avLst/>
          </a:prstGeom>
          <a:noFill/>
        </p:spPr>
        <p:txBody>
          <a:bodyPr wrap="square" rtlCol="0">
            <a:spAutoFit/>
          </a:bodyPr>
          <a:lstStyle/>
          <a:p>
            <a:r>
              <a:rPr lang="en-US" dirty="0" smtClean="0"/>
              <a:t>Convert video tracking data, events, and LFP using the ‘</a:t>
            </a:r>
            <a:r>
              <a:rPr lang="en-US" dirty="0" err="1" smtClean="0">
                <a:solidFill>
                  <a:srgbClr val="FF0000"/>
                </a:solidFill>
              </a:rPr>
              <a:t>convert_Nlx_files</a:t>
            </a:r>
            <a:r>
              <a:rPr lang="en-US" dirty="0" smtClean="0"/>
              <a:t>’ script.</a:t>
            </a:r>
          </a:p>
          <a:p>
            <a:endParaRPr lang="en-US" dirty="0"/>
          </a:p>
          <a:p>
            <a:r>
              <a:rPr lang="en-US" dirty="0" smtClean="0"/>
              <a:t>Make sure to define your ‘</a:t>
            </a:r>
            <a:r>
              <a:rPr lang="en-US" dirty="0" err="1" smtClean="0">
                <a:solidFill>
                  <a:srgbClr val="FF0000"/>
                </a:solidFill>
              </a:rPr>
              <a:t>datafolder</a:t>
            </a:r>
            <a:r>
              <a:rPr lang="en-US" dirty="0" smtClean="0">
                <a:solidFill>
                  <a:srgbClr val="FF0000"/>
                </a:solidFill>
              </a:rPr>
              <a:t>’</a:t>
            </a:r>
            <a:r>
              <a:rPr lang="en-US" dirty="0" smtClean="0"/>
              <a:t>. This is the directory where your data is stored (see slide 3). Note that before this file, you will most likely have no .mat files. After converting, you’ll have .mat files</a:t>
            </a:r>
          </a:p>
          <a:p>
            <a:endParaRPr lang="en-US" dirty="0"/>
          </a:p>
          <a:p>
            <a:r>
              <a:rPr lang="en-US" dirty="0" smtClean="0"/>
              <a:t>Before running, define which CSCs to convert. This variable name is ‘</a:t>
            </a:r>
            <a:r>
              <a:rPr lang="en-US" dirty="0" err="1" smtClean="0">
                <a:solidFill>
                  <a:srgbClr val="FF0000"/>
                </a:solidFill>
              </a:rPr>
              <a:t>numCSC</a:t>
            </a:r>
            <a:r>
              <a:rPr lang="en-US" dirty="0" smtClean="0"/>
              <a:t>’</a:t>
            </a:r>
            <a:endParaRPr lang="en-US" dirty="0"/>
          </a:p>
        </p:txBody>
      </p:sp>
    </p:spTree>
    <p:extLst>
      <p:ext uri="{BB962C8B-B14F-4D97-AF65-F5344CB8AC3E}">
        <p14:creationId xmlns:p14="http://schemas.microsoft.com/office/powerpoint/2010/main" val="391255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Step 4: Create an </a:t>
            </a:r>
            <a:r>
              <a:rPr lang="en-US" dirty="0" err="1" smtClean="0"/>
              <a:t>Int</a:t>
            </a:r>
            <a:r>
              <a:rPr lang="en-US" dirty="0" smtClean="0"/>
              <a:t> file </a:t>
            </a:r>
            <a:endParaRPr lang="en-US" dirty="0"/>
          </a:p>
        </p:txBody>
      </p:sp>
    </p:spTree>
    <p:extLst>
      <p:ext uri="{BB962C8B-B14F-4D97-AF65-F5344CB8AC3E}">
        <p14:creationId xmlns:p14="http://schemas.microsoft.com/office/powerpoint/2010/main" val="956263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068"/>
            <a:ext cx="10515600" cy="1325563"/>
          </a:xfrm>
        </p:spPr>
        <p:txBody>
          <a:bodyPr/>
          <a:lstStyle/>
          <a:p>
            <a:r>
              <a:rPr lang="en-US" dirty="0" smtClean="0">
                <a:solidFill>
                  <a:srgbClr val="FF0000"/>
                </a:solidFill>
              </a:rPr>
              <a:t>Disclaimer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Some methods implemented in this code are new. Therefore, some files may not exist in older documents. This particularly includes the ‘</a:t>
            </a:r>
            <a:r>
              <a:rPr lang="en-US" dirty="0" err="1" smtClean="0">
                <a:solidFill>
                  <a:srgbClr val="FF0000"/>
                </a:solidFill>
              </a:rPr>
              <a:t>Int_information</a:t>
            </a:r>
            <a:r>
              <a:rPr lang="en-US" dirty="0" smtClean="0">
                <a:solidFill>
                  <a:srgbClr val="FF0000"/>
                </a:solidFill>
              </a:rPr>
              <a:t>’ file which houses the locations where timestamps were taken. </a:t>
            </a:r>
          </a:p>
          <a:p>
            <a:endParaRPr lang="en-US" dirty="0">
              <a:solidFill>
                <a:srgbClr val="FF0000"/>
              </a:solidFill>
            </a:endParaRPr>
          </a:p>
          <a:p>
            <a:r>
              <a:rPr lang="en-US" dirty="0" smtClean="0">
                <a:solidFill>
                  <a:srgbClr val="FF0000"/>
                </a:solidFill>
              </a:rPr>
              <a:t>To recreate the plots below, go the sample data folder in the </a:t>
            </a:r>
            <a:r>
              <a:rPr lang="en-US" dirty="0" err="1" smtClean="0">
                <a:solidFill>
                  <a:srgbClr val="FF0000"/>
                </a:solidFill>
              </a:rPr>
              <a:t>Matlab</a:t>
            </a:r>
            <a:r>
              <a:rPr lang="en-US" dirty="0" smtClean="0">
                <a:solidFill>
                  <a:srgbClr val="FF0000"/>
                </a:solidFill>
              </a:rPr>
              <a:t> Pipeline folder and use this directory.</a:t>
            </a:r>
            <a:endParaRPr lang="en-US" dirty="0">
              <a:solidFill>
                <a:srgbClr val="FF0000"/>
              </a:solidFill>
            </a:endParaRPr>
          </a:p>
        </p:txBody>
      </p:sp>
    </p:spTree>
    <p:extLst>
      <p:ext uri="{BB962C8B-B14F-4D97-AF65-F5344CB8AC3E}">
        <p14:creationId xmlns:p14="http://schemas.microsoft.com/office/powerpoint/2010/main" val="304558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file contents</a:t>
            </a:r>
            <a:endParaRPr lang="en-US" dirty="0"/>
          </a:p>
        </p:txBody>
      </p:sp>
      <p:sp>
        <p:nvSpPr>
          <p:cNvPr id="3" name="Content Placeholder 2"/>
          <p:cNvSpPr>
            <a:spLocks noGrp="1"/>
          </p:cNvSpPr>
          <p:nvPr>
            <p:ph idx="1"/>
          </p:nvPr>
        </p:nvSpPr>
        <p:spPr/>
        <p:txBody>
          <a:bodyPr/>
          <a:lstStyle/>
          <a:p>
            <a:r>
              <a:rPr lang="en-US" dirty="0" smtClean="0"/>
              <a:t>A file of timestamps that denotes when the rat was in a location of interest.</a:t>
            </a:r>
            <a:endParaRPr lang="en-US" dirty="0"/>
          </a:p>
        </p:txBody>
      </p:sp>
      <p:pic>
        <p:nvPicPr>
          <p:cNvPr id="4" name="Picture 3"/>
          <p:cNvPicPr>
            <a:picLocks noChangeAspect="1"/>
          </p:cNvPicPr>
          <p:nvPr/>
        </p:nvPicPr>
        <p:blipFill rotWithShape="1">
          <a:blip r:embed="rId2"/>
          <a:srcRect l="20833" t="22592" r="33939" b="20707"/>
          <a:stretch/>
        </p:blipFill>
        <p:spPr>
          <a:xfrm>
            <a:off x="3654919" y="2942079"/>
            <a:ext cx="5262939" cy="3711386"/>
          </a:xfrm>
          <a:prstGeom prst="rect">
            <a:avLst/>
          </a:prstGeom>
        </p:spPr>
      </p:pic>
      <p:sp>
        <p:nvSpPr>
          <p:cNvPr id="5" name="TextBox 4"/>
          <p:cNvSpPr txBox="1"/>
          <p:nvPr/>
        </p:nvSpPr>
        <p:spPr>
          <a:xfrm>
            <a:off x="2143431" y="2998925"/>
            <a:ext cx="1582994" cy="369332"/>
          </a:xfrm>
          <a:prstGeom prst="rect">
            <a:avLst/>
          </a:prstGeom>
          <a:noFill/>
        </p:spPr>
        <p:txBody>
          <a:bodyPr wrap="square" rtlCol="0">
            <a:spAutoFit/>
          </a:bodyPr>
          <a:lstStyle/>
          <a:p>
            <a:r>
              <a:rPr lang="en-US" dirty="0" smtClean="0"/>
              <a:t>Stem entry</a:t>
            </a:r>
            <a:endParaRPr lang="en-US" dirty="0"/>
          </a:p>
        </p:txBody>
      </p:sp>
      <p:sp>
        <p:nvSpPr>
          <p:cNvPr id="6" name="TextBox 5"/>
          <p:cNvSpPr txBox="1"/>
          <p:nvPr/>
        </p:nvSpPr>
        <p:spPr>
          <a:xfrm>
            <a:off x="6208848" y="2540100"/>
            <a:ext cx="998197" cy="367222"/>
          </a:xfrm>
          <a:prstGeom prst="rect">
            <a:avLst/>
          </a:prstGeom>
          <a:noFill/>
        </p:spPr>
        <p:txBody>
          <a:bodyPr wrap="square" rtlCol="0">
            <a:spAutoFit/>
          </a:bodyPr>
          <a:lstStyle/>
          <a:p>
            <a:r>
              <a:rPr lang="en-US" dirty="0" smtClean="0"/>
              <a:t>T-entry</a:t>
            </a:r>
            <a:endParaRPr lang="en-US" dirty="0"/>
          </a:p>
        </p:txBody>
      </p:sp>
      <p:sp>
        <p:nvSpPr>
          <p:cNvPr id="7" name="TextBox 6"/>
          <p:cNvSpPr txBox="1"/>
          <p:nvPr/>
        </p:nvSpPr>
        <p:spPr>
          <a:xfrm>
            <a:off x="7207045" y="2537990"/>
            <a:ext cx="1710813" cy="369332"/>
          </a:xfrm>
          <a:prstGeom prst="rect">
            <a:avLst/>
          </a:prstGeom>
          <a:noFill/>
        </p:spPr>
        <p:txBody>
          <a:bodyPr wrap="square" rtlCol="0">
            <a:spAutoFit/>
          </a:bodyPr>
          <a:lstStyle/>
          <a:p>
            <a:r>
              <a:rPr lang="en-US" dirty="0" smtClean="0"/>
              <a:t>Goal-arm entry</a:t>
            </a:r>
            <a:endParaRPr lang="en-US" dirty="0"/>
          </a:p>
        </p:txBody>
      </p:sp>
      <p:sp>
        <p:nvSpPr>
          <p:cNvPr id="8" name="TextBox 7"/>
          <p:cNvSpPr txBox="1"/>
          <p:nvPr/>
        </p:nvSpPr>
        <p:spPr>
          <a:xfrm>
            <a:off x="9216177" y="4039309"/>
            <a:ext cx="1710813" cy="369332"/>
          </a:xfrm>
          <a:prstGeom prst="rect">
            <a:avLst/>
          </a:prstGeom>
          <a:noFill/>
        </p:spPr>
        <p:txBody>
          <a:bodyPr wrap="square" rtlCol="0">
            <a:spAutoFit/>
          </a:bodyPr>
          <a:lstStyle/>
          <a:p>
            <a:r>
              <a:rPr lang="en-US" dirty="0" err="1" smtClean="0"/>
              <a:t>Startbox</a:t>
            </a:r>
            <a:r>
              <a:rPr lang="en-US" dirty="0" smtClean="0"/>
              <a:t> entry</a:t>
            </a:r>
            <a:endParaRPr lang="en-US" dirty="0"/>
          </a:p>
        </p:txBody>
      </p:sp>
      <p:sp>
        <p:nvSpPr>
          <p:cNvPr id="9" name="TextBox 8"/>
          <p:cNvSpPr txBox="1"/>
          <p:nvPr/>
        </p:nvSpPr>
        <p:spPr>
          <a:xfrm>
            <a:off x="3984745" y="2537990"/>
            <a:ext cx="1782321" cy="369332"/>
          </a:xfrm>
          <a:prstGeom prst="rect">
            <a:avLst/>
          </a:prstGeom>
          <a:noFill/>
        </p:spPr>
        <p:txBody>
          <a:bodyPr wrap="square" rtlCol="0">
            <a:spAutoFit/>
          </a:bodyPr>
          <a:lstStyle/>
          <a:p>
            <a:r>
              <a:rPr lang="en-US" dirty="0" smtClean="0"/>
              <a:t>Goal zone entry</a:t>
            </a:r>
            <a:endParaRPr lang="en-US" dirty="0"/>
          </a:p>
        </p:txBody>
      </p:sp>
      <p:sp>
        <p:nvSpPr>
          <p:cNvPr id="10" name="TextBox 9"/>
          <p:cNvSpPr txBox="1"/>
          <p:nvPr/>
        </p:nvSpPr>
        <p:spPr>
          <a:xfrm>
            <a:off x="9216177" y="3089476"/>
            <a:ext cx="2017880" cy="369332"/>
          </a:xfrm>
          <a:prstGeom prst="rect">
            <a:avLst/>
          </a:prstGeom>
          <a:noFill/>
        </p:spPr>
        <p:txBody>
          <a:bodyPr wrap="square" rtlCol="0">
            <a:spAutoFit/>
          </a:bodyPr>
          <a:lstStyle/>
          <a:p>
            <a:r>
              <a:rPr lang="en-US" dirty="0" smtClean="0"/>
              <a:t>Return arm entry</a:t>
            </a:r>
            <a:endParaRPr lang="en-US" dirty="0"/>
          </a:p>
        </p:txBody>
      </p:sp>
      <p:sp>
        <p:nvSpPr>
          <p:cNvPr id="11" name="TextBox 10"/>
          <p:cNvSpPr txBox="1"/>
          <p:nvPr/>
        </p:nvSpPr>
        <p:spPr>
          <a:xfrm>
            <a:off x="2164772" y="4408641"/>
            <a:ext cx="1582994" cy="646331"/>
          </a:xfrm>
          <a:prstGeom prst="rect">
            <a:avLst/>
          </a:prstGeom>
          <a:noFill/>
        </p:spPr>
        <p:txBody>
          <a:bodyPr wrap="square" rtlCol="0">
            <a:spAutoFit/>
          </a:bodyPr>
          <a:lstStyle/>
          <a:p>
            <a:r>
              <a:rPr lang="en-US" dirty="0" smtClean="0"/>
              <a:t>Left   = 1</a:t>
            </a:r>
          </a:p>
          <a:p>
            <a:r>
              <a:rPr lang="en-US" dirty="0" smtClean="0"/>
              <a:t>Right = 0</a:t>
            </a:r>
            <a:endParaRPr lang="en-US" dirty="0"/>
          </a:p>
        </p:txBody>
      </p:sp>
      <p:sp>
        <p:nvSpPr>
          <p:cNvPr id="12" name="TextBox 11"/>
          <p:cNvSpPr txBox="1"/>
          <p:nvPr/>
        </p:nvSpPr>
        <p:spPr>
          <a:xfrm>
            <a:off x="2164772" y="5213838"/>
            <a:ext cx="1582994" cy="646331"/>
          </a:xfrm>
          <a:prstGeom prst="rect">
            <a:avLst/>
          </a:prstGeom>
          <a:noFill/>
        </p:spPr>
        <p:txBody>
          <a:bodyPr wrap="square" rtlCol="0">
            <a:spAutoFit/>
          </a:bodyPr>
          <a:lstStyle/>
          <a:p>
            <a:r>
              <a:rPr lang="en-US" dirty="0" smtClean="0"/>
              <a:t>Correct    = 0</a:t>
            </a:r>
          </a:p>
          <a:p>
            <a:r>
              <a:rPr lang="en-US" dirty="0" smtClean="0"/>
              <a:t>Incorrect = 1</a:t>
            </a:r>
            <a:endParaRPr lang="en-US" dirty="0"/>
          </a:p>
        </p:txBody>
      </p:sp>
      <p:cxnSp>
        <p:nvCxnSpPr>
          <p:cNvPr id="14" name="Straight Arrow Connector 13"/>
          <p:cNvCxnSpPr/>
          <p:nvPr/>
        </p:nvCxnSpPr>
        <p:spPr>
          <a:xfrm>
            <a:off x="3274142" y="3274142"/>
            <a:ext cx="820769" cy="3126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74593" y="3665326"/>
            <a:ext cx="2213484" cy="1032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448219" y="3710152"/>
            <a:ext cx="2529794" cy="17234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61715" y="2895356"/>
            <a:ext cx="0" cy="6090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674089" y="2907322"/>
            <a:ext cx="0" cy="6090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308270" y="2942079"/>
            <a:ext cx="537872" cy="5771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1"/>
          </p:cNvCxnSpPr>
          <p:nvPr/>
        </p:nvCxnSpPr>
        <p:spPr>
          <a:xfrm flipH="1">
            <a:off x="8033115" y="3274142"/>
            <a:ext cx="1183062" cy="2450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8624646" y="3643474"/>
            <a:ext cx="620867" cy="5548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977759" y="6324360"/>
            <a:ext cx="2651519" cy="369332"/>
          </a:xfrm>
          <a:prstGeom prst="rect">
            <a:avLst/>
          </a:prstGeom>
          <a:noFill/>
        </p:spPr>
        <p:txBody>
          <a:bodyPr wrap="square" rtlCol="0">
            <a:spAutoFit/>
          </a:bodyPr>
          <a:lstStyle/>
          <a:p>
            <a:r>
              <a:rPr lang="en-US" b="1" u="sng" dirty="0" smtClean="0"/>
              <a:t>Example DNMP </a:t>
            </a:r>
            <a:r>
              <a:rPr lang="en-US" b="1" u="sng" dirty="0" err="1" smtClean="0"/>
              <a:t>Int</a:t>
            </a:r>
            <a:r>
              <a:rPr lang="en-US" b="1" u="sng" dirty="0" smtClean="0"/>
              <a:t> file</a:t>
            </a:r>
            <a:endParaRPr lang="en-US" b="1" u="sng" dirty="0"/>
          </a:p>
        </p:txBody>
      </p:sp>
      <p:sp>
        <p:nvSpPr>
          <p:cNvPr id="31" name="TextBox 30"/>
          <p:cNvSpPr txBox="1"/>
          <p:nvPr/>
        </p:nvSpPr>
        <p:spPr>
          <a:xfrm>
            <a:off x="9398184" y="5345966"/>
            <a:ext cx="2642828" cy="923330"/>
          </a:xfrm>
          <a:prstGeom prst="rect">
            <a:avLst/>
          </a:prstGeom>
          <a:noFill/>
        </p:spPr>
        <p:txBody>
          <a:bodyPr wrap="square" rtlCol="0">
            <a:spAutoFit/>
          </a:bodyPr>
          <a:lstStyle/>
          <a:p>
            <a:r>
              <a:rPr lang="en-US" dirty="0" smtClean="0">
                <a:solidFill>
                  <a:schemeClr val="accent1">
                    <a:lumMod val="75000"/>
                  </a:schemeClr>
                </a:solidFill>
              </a:rPr>
              <a:t>Timestamps – these can be converted to seconds by dividing by 1e6</a:t>
            </a:r>
            <a:endParaRPr lang="en-US" dirty="0">
              <a:solidFill>
                <a:schemeClr val="accent1">
                  <a:lumMod val="75000"/>
                </a:schemeClr>
              </a:solidFill>
            </a:endParaRPr>
          </a:p>
        </p:txBody>
      </p:sp>
      <p:sp>
        <p:nvSpPr>
          <p:cNvPr id="32" name="Rectangle 31"/>
          <p:cNvSpPr/>
          <p:nvPr/>
        </p:nvSpPr>
        <p:spPr>
          <a:xfrm>
            <a:off x="8259097" y="5788997"/>
            <a:ext cx="658761" cy="164552"/>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8937522" y="5835586"/>
            <a:ext cx="517134" cy="35687"/>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90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Disclaimer</a:t>
            </a:r>
            <a:r>
              <a:rPr lang="en-US" dirty="0" smtClean="0"/>
              <a:t>	</a:t>
            </a:r>
            <a:endParaRPr lang="en-US" dirty="0"/>
          </a:p>
        </p:txBody>
      </p:sp>
      <p:sp>
        <p:nvSpPr>
          <p:cNvPr id="3" name="Content Placeholder 2"/>
          <p:cNvSpPr>
            <a:spLocks noGrp="1"/>
          </p:cNvSpPr>
          <p:nvPr>
            <p:ph idx="1"/>
          </p:nvPr>
        </p:nvSpPr>
        <p:spPr/>
        <p:txBody>
          <a:bodyPr/>
          <a:lstStyle/>
          <a:p>
            <a:r>
              <a:rPr lang="en-US" dirty="0" smtClean="0">
                <a:solidFill>
                  <a:srgbClr val="FF0000"/>
                </a:solidFill>
              </a:rPr>
              <a:t>The </a:t>
            </a:r>
            <a:r>
              <a:rPr lang="en-US" dirty="0" err="1" smtClean="0">
                <a:solidFill>
                  <a:srgbClr val="FF0000"/>
                </a:solidFill>
              </a:rPr>
              <a:t>Matlab</a:t>
            </a:r>
            <a:r>
              <a:rPr lang="en-US" dirty="0" smtClean="0">
                <a:solidFill>
                  <a:srgbClr val="FF0000"/>
                </a:solidFill>
              </a:rPr>
              <a:t> Pipeline is still in development. Not every function and script will be generalizable. This is a work in progress.</a:t>
            </a:r>
          </a:p>
          <a:p>
            <a:r>
              <a:rPr lang="en-US" dirty="0" smtClean="0">
                <a:solidFill>
                  <a:srgbClr val="FF0000"/>
                </a:solidFill>
              </a:rPr>
              <a:t>Please contact John Stout at </a:t>
            </a:r>
            <a:r>
              <a:rPr lang="en-US" dirty="0" smtClean="0">
                <a:solidFill>
                  <a:srgbClr val="FF0000"/>
                </a:solidFill>
                <a:hlinkClick r:id="rId2"/>
              </a:rPr>
              <a:t>john.j.stout.jr@gmail.com</a:t>
            </a:r>
            <a:r>
              <a:rPr lang="en-US" dirty="0" smtClean="0">
                <a:solidFill>
                  <a:srgbClr val="FF0000"/>
                </a:solidFill>
              </a:rPr>
              <a:t> for specific questions. If you’re in the lab and have my phone number, that also works.</a:t>
            </a:r>
          </a:p>
          <a:p>
            <a:r>
              <a:rPr lang="en-US" dirty="0" smtClean="0">
                <a:solidFill>
                  <a:srgbClr val="FF0000"/>
                </a:solidFill>
              </a:rPr>
              <a:t>The above contact information should be updated when the </a:t>
            </a:r>
            <a:r>
              <a:rPr lang="en-US" dirty="0" err="1" smtClean="0">
                <a:solidFill>
                  <a:srgbClr val="FF0000"/>
                </a:solidFill>
              </a:rPr>
              <a:t>matlab</a:t>
            </a:r>
            <a:r>
              <a:rPr lang="en-US" dirty="0" smtClean="0">
                <a:solidFill>
                  <a:srgbClr val="FF0000"/>
                </a:solidFill>
              </a:rPr>
              <a:t> pipeline switches hands.</a:t>
            </a:r>
            <a:endParaRPr lang="en-US" dirty="0">
              <a:solidFill>
                <a:srgbClr val="FF0000"/>
              </a:solidFill>
            </a:endParaRPr>
          </a:p>
        </p:txBody>
      </p:sp>
    </p:spTree>
    <p:extLst>
      <p:ext uri="{BB962C8B-B14F-4D97-AF65-F5344CB8AC3E}">
        <p14:creationId xmlns:p14="http://schemas.microsoft.com/office/powerpoint/2010/main" val="23950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31191" t="16949" r="30794" b="30000"/>
          <a:stretch/>
        </p:blipFill>
        <p:spPr>
          <a:xfrm>
            <a:off x="9097288" y="93555"/>
            <a:ext cx="2859019" cy="2244240"/>
          </a:xfrm>
          <a:prstGeom prst="rect">
            <a:avLst/>
          </a:prstGeom>
        </p:spPr>
      </p:pic>
      <p:pic>
        <p:nvPicPr>
          <p:cNvPr id="14" name="Picture 13"/>
          <p:cNvPicPr>
            <a:picLocks noChangeAspect="1"/>
          </p:cNvPicPr>
          <p:nvPr/>
        </p:nvPicPr>
        <p:blipFill rotWithShape="1">
          <a:blip r:embed="rId3"/>
          <a:srcRect l="36270" t="26402" r="26428" b="20688"/>
          <a:stretch/>
        </p:blipFill>
        <p:spPr>
          <a:xfrm>
            <a:off x="9143526" y="2208656"/>
            <a:ext cx="2812781" cy="2244240"/>
          </a:xfrm>
          <a:prstGeom prst="rect">
            <a:avLst/>
          </a:prstGeom>
        </p:spPr>
      </p:pic>
      <p:pic>
        <p:nvPicPr>
          <p:cNvPr id="13" name="Picture 12"/>
          <p:cNvPicPr>
            <a:picLocks noChangeAspect="1"/>
          </p:cNvPicPr>
          <p:nvPr/>
        </p:nvPicPr>
        <p:blipFill rotWithShape="1">
          <a:blip r:embed="rId4"/>
          <a:srcRect l="31270" t="17090" r="31190" b="30423"/>
          <a:stretch/>
        </p:blipFill>
        <p:spPr>
          <a:xfrm>
            <a:off x="9143526" y="4452896"/>
            <a:ext cx="2892635" cy="2274968"/>
          </a:xfrm>
          <a:prstGeom prst="rect">
            <a:avLst/>
          </a:prstGeom>
        </p:spPr>
      </p:pic>
      <p:pic>
        <p:nvPicPr>
          <p:cNvPr id="4" name="Picture 3"/>
          <p:cNvPicPr>
            <a:picLocks noChangeAspect="1"/>
          </p:cNvPicPr>
          <p:nvPr/>
        </p:nvPicPr>
        <p:blipFill rotWithShape="1">
          <a:blip r:embed="rId5"/>
          <a:srcRect r="303" b="5488"/>
          <a:stretch/>
        </p:blipFill>
        <p:spPr>
          <a:xfrm>
            <a:off x="229269" y="2479748"/>
            <a:ext cx="7811645" cy="4165518"/>
          </a:xfrm>
          <a:prstGeom prst="rect">
            <a:avLst/>
          </a:prstGeom>
        </p:spPr>
      </p:pic>
      <p:sp>
        <p:nvSpPr>
          <p:cNvPr id="6" name="TextBox 5"/>
          <p:cNvSpPr txBox="1"/>
          <p:nvPr/>
        </p:nvSpPr>
        <p:spPr>
          <a:xfrm>
            <a:off x="182909" y="-8045"/>
            <a:ext cx="8880763" cy="2585323"/>
          </a:xfrm>
          <a:prstGeom prst="rect">
            <a:avLst/>
          </a:prstGeom>
          <a:noFill/>
        </p:spPr>
        <p:txBody>
          <a:bodyPr wrap="square" rtlCol="0">
            <a:spAutoFit/>
          </a:bodyPr>
          <a:lstStyle/>
          <a:p>
            <a:r>
              <a:rPr lang="en-US" dirty="0" err="1" smtClean="0"/>
              <a:t>View_VT_data</a:t>
            </a:r>
            <a:r>
              <a:rPr lang="en-US" dirty="0" smtClean="0"/>
              <a:t> allows you to plot position data and create locations of interest for </a:t>
            </a:r>
            <a:r>
              <a:rPr lang="en-US" dirty="0" err="1" smtClean="0"/>
              <a:t>Int</a:t>
            </a:r>
            <a:r>
              <a:rPr lang="en-US" dirty="0" smtClean="0"/>
              <a:t> file generation. This is the first step for </a:t>
            </a:r>
            <a:r>
              <a:rPr lang="en-US" dirty="0" err="1" smtClean="0"/>
              <a:t>int</a:t>
            </a:r>
            <a:r>
              <a:rPr lang="en-US" dirty="0" smtClean="0"/>
              <a:t> file generation.</a:t>
            </a:r>
          </a:p>
          <a:p>
            <a:endParaRPr lang="en-US" dirty="0"/>
          </a:p>
          <a:p>
            <a:r>
              <a:rPr lang="en-US" dirty="0" smtClean="0"/>
              <a:t>Note, here is the first case where you can decide whether to interpolate, exclude, or ignore missing video tracking data. This is also the most important time because you’re actively looking at the video tracking data. </a:t>
            </a:r>
          </a:p>
          <a:p>
            <a:endParaRPr lang="en-US" dirty="0"/>
          </a:p>
          <a:p>
            <a:r>
              <a:rPr lang="en-US" dirty="0" smtClean="0"/>
              <a:t>The output of this script is ‘</a:t>
            </a:r>
            <a:r>
              <a:rPr lang="en-US" dirty="0" err="1" smtClean="0"/>
              <a:t>Int_information</a:t>
            </a:r>
            <a:r>
              <a:rPr lang="en-US" dirty="0" smtClean="0"/>
              <a:t>’ – this is required. Please continue to next slide for information on how to change the</a:t>
            </a:r>
            <a:r>
              <a:rPr lang="en-US" dirty="0" smtClean="0">
                <a:solidFill>
                  <a:schemeClr val="accent6">
                    <a:lumMod val="75000"/>
                  </a:schemeClr>
                </a:solidFill>
              </a:rPr>
              <a:t> locations of interest (see green arrows)</a:t>
            </a:r>
            <a:endParaRPr lang="en-US" dirty="0">
              <a:solidFill>
                <a:schemeClr val="accent6">
                  <a:lumMod val="75000"/>
                </a:schemeClr>
              </a:solidFill>
            </a:endParaRPr>
          </a:p>
        </p:txBody>
      </p:sp>
      <p:sp>
        <p:nvSpPr>
          <p:cNvPr id="10" name="TextBox 9"/>
          <p:cNvSpPr txBox="1"/>
          <p:nvPr/>
        </p:nvSpPr>
        <p:spPr>
          <a:xfrm>
            <a:off x="9946968" y="733610"/>
            <a:ext cx="1366463" cy="523220"/>
          </a:xfrm>
          <a:prstGeom prst="rect">
            <a:avLst/>
          </a:prstGeom>
          <a:noFill/>
        </p:spPr>
        <p:txBody>
          <a:bodyPr wrap="square" rtlCol="0">
            <a:spAutoFit/>
          </a:bodyPr>
          <a:lstStyle/>
          <a:p>
            <a:r>
              <a:rPr lang="en-US" sz="2800" dirty="0" smtClean="0">
                <a:solidFill>
                  <a:srgbClr val="FF0000"/>
                </a:solidFill>
              </a:rPr>
              <a:t>ignored</a:t>
            </a:r>
            <a:endParaRPr lang="en-US" sz="2800" dirty="0">
              <a:solidFill>
                <a:srgbClr val="FF0000"/>
              </a:solidFill>
            </a:endParaRPr>
          </a:p>
        </p:txBody>
      </p:sp>
      <p:sp>
        <p:nvSpPr>
          <p:cNvPr id="11" name="TextBox 10"/>
          <p:cNvSpPr txBox="1"/>
          <p:nvPr/>
        </p:nvSpPr>
        <p:spPr>
          <a:xfrm>
            <a:off x="9808628" y="2807555"/>
            <a:ext cx="1643145" cy="523220"/>
          </a:xfrm>
          <a:prstGeom prst="rect">
            <a:avLst/>
          </a:prstGeom>
          <a:noFill/>
        </p:spPr>
        <p:txBody>
          <a:bodyPr wrap="square" rtlCol="0">
            <a:spAutoFit/>
          </a:bodyPr>
          <a:lstStyle/>
          <a:p>
            <a:r>
              <a:rPr lang="en-US" sz="2800" dirty="0">
                <a:solidFill>
                  <a:srgbClr val="FF0000"/>
                </a:solidFill>
              </a:rPr>
              <a:t>e</a:t>
            </a:r>
            <a:r>
              <a:rPr lang="en-US" sz="2800" dirty="0" smtClean="0">
                <a:solidFill>
                  <a:srgbClr val="FF0000"/>
                </a:solidFill>
              </a:rPr>
              <a:t>xcluded</a:t>
            </a:r>
            <a:endParaRPr lang="en-US" sz="2800" dirty="0">
              <a:solidFill>
                <a:srgbClr val="FF0000"/>
              </a:solidFill>
            </a:endParaRPr>
          </a:p>
        </p:txBody>
      </p:sp>
      <p:sp>
        <p:nvSpPr>
          <p:cNvPr id="12" name="TextBox 11"/>
          <p:cNvSpPr txBox="1"/>
          <p:nvPr/>
        </p:nvSpPr>
        <p:spPr>
          <a:xfrm>
            <a:off x="9550401" y="5111791"/>
            <a:ext cx="2101395" cy="523220"/>
          </a:xfrm>
          <a:prstGeom prst="rect">
            <a:avLst/>
          </a:prstGeom>
          <a:noFill/>
        </p:spPr>
        <p:txBody>
          <a:bodyPr wrap="square" rtlCol="0">
            <a:spAutoFit/>
          </a:bodyPr>
          <a:lstStyle/>
          <a:p>
            <a:r>
              <a:rPr lang="en-US" sz="2800" dirty="0" smtClean="0">
                <a:solidFill>
                  <a:srgbClr val="FF0000"/>
                </a:solidFill>
              </a:rPr>
              <a:t>interpolated</a:t>
            </a:r>
            <a:endParaRPr lang="en-US" sz="2800" dirty="0">
              <a:solidFill>
                <a:srgbClr val="FF0000"/>
              </a:solidFill>
            </a:endParaRPr>
          </a:p>
        </p:txBody>
      </p:sp>
      <p:cxnSp>
        <p:nvCxnSpPr>
          <p:cNvPr id="17" name="Straight Arrow Connector 16"/>
          <p:cNvCxnSpPr/>
          <p:nvPr/>
        </p:nvCxnSpPr>
        <p:spPr>
          <a:xfrm flipV="1">
            <a:off x="8810171" y="522514"/>
            <a:ext cx="998457" cy="21109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319884" y="1896885"/>
            <a:ext cx="998457" cy="21109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612583" y="86749"/>
            <a:ext cx="668770" cy="41198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0050687" y="719554"/>
            <a:ext cx="998457" cy="21109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921073" y="34809"/>
            <a:ext cx="668770" cy="41198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247745" y="22917"/>
            <a:ext cx="668770" cy="41198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571620" y="1365585"/>
            <a:ext cx="998457" cy="21109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81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5174789" y="1515691"/>
            <a:ext cx="5853711" cy="4512241"/>
            <a:chOff x="5502780" y="1281342"/>
            <a:chExt cx="5853711" cy="4512241"/>
          </a:xfrm>
        </p:grpSpPr>
        <p:pic>
          <p:nvPicPr>
            <p:cNvPr id="4" name="Picture 3"/>
            <p:cNvPicPr>
              <a:picLocks noChangeAspect="1"/>
            </p:cNvPicPr>
            <p:nvPr/>
          </p:nvPicPr>
          <p:blipFill rotWithShape="1">
            <a:blip r:embed="rId2"/>
            <a:srcRect l="31270" t="17090" r="31190" b="30423"/>
            <a:stretch/>
          </p:blipFill>
          <p:spPr>
            <a:xfrm>
              <a:off x="5719483" y="1360251"/>
              <a:ext cx="5637008" cy="4433332"/>
            </a:xfrm>
            <a:prstGeom prst="rect">
              <a:avLst/>
            </a:prstGeom>
          </p:spPr>
        </p:pic>
        <p:cxnSp>
          <p:nvCxnSpPr>
            <p:cNvPr id="5" name="Straight Arrow Connector 4"/>
            <p:cNvCxnSpPr/>
            <p:nvPr/>
          </p:nvCxnSpPr>
          <p:spPr>
            <a:xfrm flipV="1">
              <a:off x="6990336" y="3167102"/>
              <a:ext cx="998457" cy="2110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02780" y="2355406"/>
              <a:ext cx="998457" cy="21109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615962" y="4810372"/>
              <a:ext cx="998457" cy="2110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15962" y="1336494"/>
              <a:ext cx="769857" cy="61053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48580" y="1282379"/>
              <a:ext cx="769857" cy="6105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138856" y="1281342"/>
              <a:ext cx="769857" cy="61053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9783661" y="2355406"/>
              <a:ext cx="946846" cy="16668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403192" y="995006"/>
            <a:ext cx="4410635" cy="5442246"/>
            <a:chOff x="555811" y="850977"/>
            <a:chExt cx="4410635" cy="5442246"/>
          </a:xfrm>
        </p:grpSpPr>
        <p:pic>
          <p:nvPicPr>
            <p:cNvPr id="7" name="Picture 6"/>
            <p:cNvPicPr>
              <a:picLocks noChangeAspect="1"/>
            </p:cNvPicPr>
            <p:nvPr/>
          </p:nvPicPr>
          <p:blipFill rotWithShape="1">
            <a:blip r:embed="rId3"/>
            <a:srcRect l="21078" t="29216" r="54804" b="17974"/>
            <a:stretch/>
          </p:blipFill>
          <p:spPr>
            <a:xfrm>
              <a:off x="555811" y="860612"/>
              <a:ext cx="4410635" cy="5432611"/>
            </a:xfrm>
            <a:prstGeom prst="rect">
              <a:avLst/>
            </a:prstGeom>
          </p:spPr>
        </p:pic>
        <p:sp>
          <p:nvSpPr>
            <p:cNvPr id="18" name="Rectangle 17"/>
            <p:cNvSpPr/>
            <p:nvPr/>
          </p:nvSpPr>
          <p:spPr>
            <a:xfrm>
              <a:off x="1212574" y="3221217"/>
              <a:ext cx="3289853" cy="65504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2573" y="2431137"/>
              <a:ext cx="3289853" cy="65504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12572" y="1641057"/>
              <a:ext cx="3289853" cy="655044"/>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1406" y="850977"/>
              <a:ext cx="3289853" cy="65504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1405" y="3981480"/>
              <a:ext cx="3289853" cy="6550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11404" y="4741743"/>
              <a:ext cx="3289853" cy="655044"/>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11404" y="5507672"/>
              <a:ext cx="3289853" cy="655044"/>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759822" y="281874"/>
            <a:ext cx="3519242" cy="646331"/>
          </a:xfrm>
          <a:prstGeom prst="rect">
            <a:avLst/>
          </a:prstGeom>
          <a:noFill/>
        </p:spPr>
        <p:txBody>
          <a:bodyPr wrap="square" rtlCol="0">
            <a:spAutoFit/>
          </a:bodyPr>
          <a:lstStyle/>
          <a:p>
            <a:pPr algn="ctr"/>
            <a:r>
              <a:rPr lang="en-US" dirty="0" smtClean="0"/>
              <a:t>Change these numbers to modify the boxes on the right</a:t>
            </a:r>
            <a:endParaRPr lang="en-US" dirty="0"/>
          </a:p>
        </p:txBody>
      </p:sp>
      <p:sp>
        <p:nvSpPr>
          <p:cNvPr id="28" name="TextBox 27"/>
          <p:cNvSpPr txBox="1"/>
          <p:nvPr/>
        </p:nvSpPr>
        <p:spPr>
          <a:xfrm>
            <a:off x="7936366" y="97208"/>
            <a:ext cx="4255634" cy="369332"/>
          </a:xfrm>
          <a:prstGeom prst="rect">
            <a:avLst/>
          </a:prstGeom>
          <a:noFill/>
        </p:spPr>
        <p:txBody>
          <a:bodyPr wrap="square" rtlCol="0">
            <a:spAutoFit/>
          </a:bodyPr>
          <a:lstStyle/>
          <a:p>
            <a:pPr algn="ctr"/>
            <a:r>
              <a:rPr lang="en-US" b="1" dirty="0" smtClean="0"/>
              <a:t>This code is found in ‘</a:t>
            </a:r>
            <a:r>
              <a:rPr lang="en-US" b="1" i="1" dirty="0" err="1" smtClean="0"/>
              <a:t>view_VT_data.m</a:t>
            </a:r>
            <a:r>
              <a:rPr lang="en-US" b="1" dirty="0" smtClean="0"/>
              <a:t>’</a:t>
            </a:r>
            <a:endParaRPr lang="en-US" b="1" dirty="0"/>
          </a:p>
        </p:txBody>
      </p:sp>
    </p:spTree>
    <p:extLst>
      <p:ext uri="{BB962C8B-B14F-4D97-AF65-F5344CB8AC3E}">
        <p14:creationId xmlns:p14="http://schemas.microsoft.com/office/powerpoint/2010/main" val="2999571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0324" y="1455941"/>
            <a:ext cx="9238502" cy="5196657"/>
          </a:xfrm>
          <a:prstGeom prst="rect">
            <a:avLst/>
          </a:prstGeom>
        </p:spPr>
      </p:pic>
      <p:sp>
        <p:nvSpPr>
          <p:cNvPr id="5" name="TextBox 4"/>
          <p:cNvSpPr txBox="1"/>
          <p:nvPr/>
        </p:nvSpPr>
        <p:spPr>
          <a:xfrm>
            <a:off x="660873" y="255613"/>
            <a:ext cx="9811657" cy="1200329"/>
          </a:xfrm>
          <a:prstGeom prst="rect">
            <a:avLst/>
          </a:prstGeom>
          <a:noFill/>
        </p:spPr>
        <p:txBody>
          <a:bodyPr wrap="square" rtlCol="0">
            <a:spAutoFit/>
          </a:bodyPr>
          <a:lstStyle/>
          <a:p>
            <a:r>
              <a:rPr lang="en-US" dirty="0" smtClean="0"/>
              <a:t>The sample dataset provided was from the DNMP task. Therefore, open, </a:t>
            </a:r>
            <a:r>
              <a:rPr lang="en-US" dirty="0" err="1" smtClean="0"/>
              <a:t>Int_DNMP_master</a:t>
            </a:r>
            <a:r>
              <a:rPr lang="en-US" dirty="0" smtClean="0"/>
              <a:t>, change the </a:t>
            </a:r>
            <a:r>
              <a:rPr lang="en-US" dirty="0" err="1" smtClean="0"/>
              <a:t>datafolder</a:t>
            </a:r>
            <a:r>
              <a:rPr lang="en-US" dirty="0" smtClean="0"/>
              <a:t>, define whether you want to exclude, interpolate, or ignore tracking errors, and run the script. See the command window for its output. This rat performed at 100%. The output of this script is the </a:t>
            </a:r>
            <a:r>
              <a:rPr lang="en-US" dirty="0" err="1" smtClean="0"/>
              <a:t>Int</a:t>
            </a:r>
            <a:r>
              <a:rPr lang="en-US" dirty="0" smtClean="0"/>
              <a:t> file. Here, it will be saved as ‘</a:t>
            </a:r>
            <a:r>
              <a:rPr lang="en-US" dirty="0" err="1" smtClean="0">
                <a:solidFill>
                  <a:srgbClr val="FF0000"/>
                </a:solidFill>
              </a:rPr>
              <a:t>Int_DNMP</a:t>
            </a:r>
            <a:r>
              <a:rPr lang="en-US" dirty="0" smtClean="0"/>
              <a:t>’. ‘</a:t>
            </a:r>
            <a:r>
              <a:rPr lang="en-US" dirty="0" err="1" smtClean="0"/>
              <a:t>Int_file</a:t>
            </a:r>
            <a:r>
              <a:rPr lang="en-US" dirty="0" smtClean="0"/>
              <a:t>’ was the old, less descriptive variable name.</a:t>
            </a:r>
            <a:endParaRPr lang="en-US" dirty="0"/>
          </a:p>
        </p:txBody>
      </p:sp>
    </p:spTree>
    <p:extLst>
      <p:ext uri="{BB962C8B-B14F-4D97-AF65-F5344CB8AC3E}">
        <p14:creationId xmlns:p14="http://schemas.microsoft.com/office/powerpoint/2010/main" val="1622899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Matlab</a:t>
            </a:r>
            <a:r>
              <a:rPr lang="en-US" dirty="0" smtClean="0"/>
              <a:t> Pipeline Purposes</a:t>
            </a:r>
            <a:endParaRPr lang="en-US" dirty="0"/>
          </a:p>
        </p:txBody>
      </p:sp>
      <p:sp>
        <p:nvSpPr>
          <p:cNvPr id="3" name="Content Placeholder 2"/>
          <p:cNvSpPr>
            <a:spLocks noGrp="1"/>
          </p:cNvSpPr>
          <p:nvPr>
            <p:ph idx="1"/>
          </p:nvPr>
        </p:nvSpPr>
        <p:spPr>
          <a:xfrm>
            <a:off x="838200" y="1575252"/>
            <a:ext cx="10515600" cy="4967061"/>
          </a:xfrm>
        </p:spPr>
        <p:txBody>
          <a:bodyPr>
            <a:normAutofit fontScale="92500" lnSpcReduction="10000"/>
          </a:bodyPr>
          <a:lstStyle/>
          <a:p>
            <a:r>
              <a:rPr lang="en-US" dirty="0" smtClean="0"/>
              <a:t>Provide a balance between ‘plug-and-chug’ and requiring the user to understand what and how they’re analyzing the data</a:t>
            </a:r>
          </a:p>
          <a:p>
            <a:r>
              <a:rPr lang="en-US" dirty="0" smtClean="0"/>
              <a:t>Implement a shared format for all lab members</a:t>
            </a:r>
          </a:p>
          <a:p>
            <a:r>
              <a:rPr lang="en-US" dirty="0" smtClean="0"/>
              <a:t>Easily share code. This makes it so each lab member does not have to create code to run an analysis that has been used by the lab before. This is how bugs occur in code. If we all share similar code, any uncaught bugs will be caught eventually.</a:t>
            </a:r>
          </a:p>
          <a:p>
            <a:r>
              <a:rPr lang="en-US" dirty="0" smtClean="0"/>
              <a:t>Provide a clear route for new members to learn how to get started with analyzing their data.</a:t>
            </a:r>
          </a:p>
          <a:p>
            <a:r>
              <a:rPr lang="en-US" dirty="0" smtClean="0"/>
              <a:t>Reproduce and replication. By sharing code, we should have an easy time with reproducing and replicating any findings.</a:t>
            </a:r>
          </a:p>
          <a:p>
            <a:r>
              <a:rPr lang="en-US" dirty="0" smtClean="0"/>
              <a:t>Provide a user-friendly way for code organization.</a:t>
            </a:r>
          </a:p>
        </p:txBody>
      </p:sp>
    </p:spTree>
    <p:extLst>
      <p:ext uri="{BB962C8B-B14F-4D97-AF65-F5344CB8AC3E}">
        <p14:creationId xmlns:p14="http://schemas.microsoft.com/office/powerpoint/2010/main" val="30027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User requirements</a:t>
            </a:r>
            <a:endParaRPr lang="en-US" dirty="0"/>
          </a:p>
        </p:txBody>
      </p:sp>
      <p:sp>
        <p:nvSpPr>
          <p:cNvPr id="3" name="Content Placeholder 2"/>
          <p:cNvSpPr>
            <a:spLocks noGrp="1"/>
          </p:cNvSpPr>
          <p:nvPr>
            <p:ph idx="1"/>
          </p:nvPr>
        </p:nvSpPr>
        <p:spPr>
          <a:xfrm>
            <a:off x="729343" y="1132115"/>
            <a:ext cx="10515600" cy="5725885"/>
          </a:xfrm>
        </p:spPr>
        <p:txBody>
          <a:bodyPr>
            <a:normAutofit fontScale="77500" lnSpcReduction="20000"/>
          </a:bodyPr>
          <a:lstStyle/>
          <a:p>
            <a:r>
              <a:rPr lang="en-US" dirty="0" smtClean="0"/>
              <a:t>The user of </a:t>
            </a:r>
            <a:r>
              <a:rPr lang="en-US" dirty="0" err="1" smtClean="0"/>
              <a:t>Matlab</a:t>
            </a:r>
            <a:r>
              <a:rPr lang="en-US" dirty="0" smtClean="0"/>
              <a:t> Pipeline should be familiar with these concepts (and how to implement them in </a:t>
            </a:r>
            <a:r>
              <a:rPr lang="en-US" dirty="0" err="1" smtClean="0"/>
              <a:t>matlab</a:t>
            </a:r>
            <a:r>
              <a:rPr lang="en-US" dirty="0" smtClean="0"/>
              <a:t>):</a:t>
            </a:r>
          </a:p>
          <a:p>
            <a:pPr lvl="1"/>
            <a:r>
              <a:rPr lang="en-US" dirty="0" smtClean="0"/>
              <a:t>What is a vector? What is a matrix? Know the difference between 2D vs 3D matrices.</a:t>
            </a:r>
          </a:p>
          <a:p>
            <a:pPr lvl="1"/>
            <a:r>
              <a:rPr lang="en-US" dirty="0" smtClean="0"/>
              <a:t>What is the command window? How do you interface with the command window?</a:t>
            </a:r>
          </a:p>
          <a:p>
            <a:pPr lvl="1"/>
            <a:r>
              <a:rPr lang="en-US" dirty="0" smtClean="0"/>
              <a:t>The user must have mastery over extracting specific elements from matrix. This is generally easy to master, for example, how do you extract a specific row and column from a matrix? Say row 5, column 8 in a 10x10 matrix? </a:t>
            </a:r>
            <a:r>
              <a:rPr lang="en-US" dirty="0" err="1" smtClean="0"/>
              <a:t>Mathworks</a:t>
            </a:r>
            <a:r>
              <a:rPr lang="en-US" dirty="0" smtClean="0"/>
              <a:t> will show you how to do this. You can even create a random matrix to try this out!</a:t>
            </a:r>
          </a:p>
          <a:p>
            <a:pPr lvl="1"/>
            <a:r>
              <a:rPr lang="en-US" dirty="0" smtClean="0"/>
              <a:t>What is a directory?</a:t>
            </a:r>
          </a:p>
          <a:p>
            <a:pPr lvl="1"/>
            <a:r>
              <a:rPr lang="en-US" dirty="0" smtClean="0"/>
              <a:t>How do you save and load .mat files? What is a .mat file?</a:t>
            </a:r>
          </a:p>
          <a:p>
            <a:pPr lvl="1"/>
            <a:r>
              <a:rPr lang="en-US" dirty="0" smtClean="0"/>
              <a:t>How to use an index. What is an ‘index’?</a:t>
            </a:r>
          </a:p>
          <a:p>
            <a:pPr lvl="1"/>
            <a:r>
              <a:rPr lang="en-US" dirty="0" smtClean="0"/>
              <a:t>Know how to use the </a:t>
            </a:r>
            <a:r>
              <a:rPr lang="en-US" i="1" dirty="0" smtClean="0"/>
              <a:t>find</a:t>
            </a:r>
            <a:r>
              <a:rPr lang="en-US" dirty="0" smtClean="0"/>
              <a:t> function and know how to use ‘logical indexing’. Note that these two can often be used interchangeably.</a:t>
            </a:r>
          </a:p>
          <a:p>
            <a:pPr lvl="1"/>
            <a:r>
              <a:rPr lang="en-US" dirty="0" smtClean="0"/>
              <a:t>How to write and use a ‘for loop’.</a:t>
            </a:r>
          </a:p>
          <a:p>
            <a:pPr lvl="1"/>
            <a:r>
              <a:rPr lang="en-US" dirty="0" smtClean="0"/>
              <a:t>What is a script? What is a function? How do you create a script and function?</a:t>
            </a:r>
          </a:p>
          <a:p>
            <a:pPr lvl="1"/>
            <a:r>
              <a:rPr lang="en-US" b="1" dirty="0" smtClean="0"/>
              <a:t>How do you use a function in the command window? </a:t>
            </a:r>
            <a:r>
              <a:rPr lang="en-US" dirty="0" smtClean="0"/>
              <a:t>This is critical for using the </a:t>
            </a:r>
            <a:r>
              <a:rPr lang="en-US" dirty="0" err="1" smtClean="0"/>
              <a:t>matlab</a:t>
            </a:r>
            <a:r>
              <a:rPr lang="en-US" dirty="0" smtClean="0"/>
              <a:t> pipeline.</a:t>
            </a:r>
          </a:p>
          <a:p>
            <a:pPr lvl="1"/>
            <a:r>
              <a:rPr lang="en-US" b="1" dirty="0" smtClean="0"/>
              <a:t>What is a cell array? How do you use one? </a:t>
            </a:r>
            <a:r>
              <a:rPr lang="en-US" dirty="0" smtClean="0"/>
              <a:t>This concept is crucial to </a:t>
            </a:r>
            <a:r>
              <a:rPr lang="en-US" dirty="0" err="1" smtClean="0"/>
              <a:t>matlab</a:t>
            </a:r>
            <a:r>
              <a:rPr lang="en-US" dirty="0" smtClean="0"/>
              <a:t> pipeline and an effective tool for data analysis.</a:t>
            </a:r>
            <a:endParaRPr lang="en-US" b="1" dirty="0" smtClean="0"/>
          </a:p>
          <a:p>
            <a:pPr lvl="1"/>
            <a:r>
              <a:rPr lang="en-US" b="1" dirty="0" smtClean="0"/>
              <a:t>What is a structure array? How do you use one? </a:t>
            </a:r>
            <a:r>
              <a:rPr lang="en-US" dirty="0" smtClean="0"/>
              <a:t>Similar to above, this is a critical tool.</a:t>
            </a:r>
            <a:endParaRPr lang="en-US" b="1" dirty="0" smtClean="0"/>
          </a:p>
          <a:p>
            <a:r>
              <a:rPr lang="en-US" dirty="0" smtClean="0"/>
              <a:t>Google is your friend! Generally, if you have a question, somebody else has had a similar question. Mathworks.com is the best place for finding solutions to your problems</a:t>
            </a:r>
          </a:p>
        </p:txBody>
      </p:sp>
    </p:spTree>
    <p:extLst>
      <p:ext uri="{BB962C8B-B14F-4D97-AF65-F5344CB8AC3E}">
        <p14:creationId xmlns:p14="http://schemas.microsoft.com/office/powerpoint/2010/main" val="193357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matlab</a:t>
            </a:r>
            <a:r>
              <a:rPr lang="en-US" dirty="0" smtClean="0"/>
              <a:t> pipeline do? What doesn’t </a:t>
            </a:r>
            <a:r>
              <a:rPr lang="en-US" dirty="0" err="1" smtClean="0"/>
              <a:t>matlab</a:t>
            </a:r>
            <a:r>
              <a:rPr lang="en-US" dirty="0" smtClean="0"/>
              <a:t> pipeline do?</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What does </a:t>
            </a:r>
            <a:r>
              <a:rPr lang="en-US" dirty="0" err="1" smtClean="0"/>
              <a:t>Matlab</a:t>
            </a:r>
            <a:r>
              <a:rPr lang="en-US" dirty="0" smtClean="0"/>
              <a:t> Pipeline do?</a:t>
            </a:r>
          </a:p>
          <a:p>
            <a:pPr lvl="1"/>
            <a:r>
              <a:rPr lang="en-US" dirty="0" smtClean="0"/>
              <a:t>Allows the user control over various methods to run certain analyses</a:t>
            </a:r>
          </a:p>
          <a:p>
            <a:pPr lvl="2"/>
            <a:r>
              <a:rPr lang="en-US" dirty="0" smtClean="0"/>
              <a:t>You have the ability to get LFP based on timing around a location, or based on spatial binning</a:t>
            </a:r>
          </a:p>
          <a:p>
            <a:pPr lvl="2"/>
            <a:r>
              <a:rPr lang="en-US" dirty="0" smtClean="0"/>
              <a:t>You can run various approaches for linear classification on unit data</a:t>
            </a:r>
          </a:p>
          <a:p>
            <a:pPr lvl="2"/>
            <a:r>
              <a:rPr lang="en-US" dirty="0" smtClean="0"/>
              <a:t>You can assess granger causality or unit-LFP entrainment</a:t>
            </a:r>
          </a:p>
          <a:p>
            <a:pPr lvl="2"/>
            <a:r>
              <a:rPr lang="en-US" dirty="0" smtClean="0"/>
              <a:t>You can assess behavioral metrics like speed, time-spent, changes in lateral position.</a:t>
            </a:r>
          </a:p>
          <a:p>
            <a:pPr lvl="2"/>
            <a:r>
              <a:rPr lang="en-US" dirty="0" smtClean="0"/>
              <a:t>Etc…</a:t>
            </a:r>
          </a:p>
          <a:p>
            <a:pPr lvl="1"/>
            <a:r>
              <a:rPr lang="en-US" dirty="0" smtClean="0"/>
              <a:t>Note that the list above is not all-inclusive. There are things that it does that are not listed. Additionally, the library will be expanded with time and use.</a:t>
            </a:r>
          </a:p>
          <a:p>
            <a:pPr lvl="2"/>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t>What doesn’t </a:t>
            </a:r>
            <a:r>
              <a:rPr lang="en-US" dirty="0" err="1" smtClean="0"/>
              <a:t>Matlab</a:t>
            </a:r>
            <a:r>
              <a:rPr lang="en-US" dirty="0" smtClean="0"/>
              <a:t> </a:t>
            </a:r>
            <a:r>
              <a:rPr lang="en-US" dirty="0"/>
              <a:t>P</a:t>
            </a:r>
            <a:r>
              <a:rPr lang="en-US" dirty="0" smtClean="0"/>
              <a:t>ipeline do?</a:t>
            </a:r>
          </a:p>
          <a:p>
            <a:pPr lvl="1"/>
            <a:r>
              <a:rPr lang="en-US" dirty="0"/>
              <a:t>I</a:t>
            </a:r>
            <a:r>
              <a:rPr lang="en-US" dirty="0" smtClean="0"/>
              <a:t>t generally does </a:t>
            </a:r>
            <a:r>
              <a:rPr lang="en-US" b="1" i="1" dirty="0"/>
              <a:t>not</a:t>
            </a:r>
            <a:r>
              <a:rPr lang="en-US" dirty="0"/>
              <a:t> statistically analyze your data. </a:t>
            </a:r>
            <a:endParaRPr lang="en-US" dirty="0" smtClean="0"/>
          </a:p>
          <a:p>
            <a:pPr lvl="1"/>
            <a:r>
              <a:rPr lang="en-US" dirty="0" smtClean="0"/>
              <a:t>It typically does </a:t>
            </a:r>
            <a:r>
              <a:rPr lang="en-US" b="1" i="1" dirty="0"/>
              <a:t>not</a:t>
            </a:r>
            <a:r>
              <a:rPr lang="en-US" dirty="0"/>
              <a:t> generate figures that you will want to use for publication and presentations</a:t>
            </a:r>
            <a:r>
              <a:rPr lang="en-US" dirty="0" smtClean="0"/>
              <a:t>.</a:t>
            </a:r>
          </a:p>
          <a:p>
            <a:pPr lvl="1"/>
            <a:r>
              <a:rPr lang="en-US" dirty="0" smtClean="0"/>
              <a:t>It may </a:t>
            </a:r>
            <a:r>
              <a:rPr lang="en-US" b="1" i="1" dirty="0" smtClean="0"/>
              <a:t>not </a:t>
            </a:r>
            <a:r>
              <a:rPr lang="en-US" dirty="0" smtClean="0"/>
              <a:t>format your data in the way you want it. While you can use to it extract data and run analyses, when it comes time to statistically assess those relationships, the user may have to flexibly alter their data format.</a:t>
            </a:r>
          </a:p>
          <a:p>
            <a:pPr lvl="1"/>
            <a:endParaRPr lang="en-US" dirty="0" smtClean="0"/>
          </a:p>
        </p:txBody>
      </p:sp>
    </p:spTree>
    <p:extLst>
      <p:ext uri="{BB962C8B-B14F-4D97-AF65-F5344CB8AC3E}">
        <p14:creationId xmlns:p14="http://schemas.microsoft.com/office/powerpoint/2010/main" val="353406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your function</a:t>
            </a:r>
            <a:endParaRPr lang="en-US" dirty="0"/>
          </a:p>
        </p:txBody>
      </p:sp>
      <p:sp>
        <p:nvSpPr>
          <p:cNvPr id="5" name="Content Placeholder 4"/>
          <p:cNvSpPr>
            <a:spLocks noGrp="1"/>
          </p:cNvSpPr>
          <p:nvPr>
            <p:ph idx="1"/>
          </p:nvPr>
        </p:nvSpPr>
        <p:spPr/>
        <p:txBody>
          <a:bodyPr>
            <a:normAutofit lnSpcReduction="10000"/>
          </a:bodyPr>
          <a:lstStyle/>
          <a:p>
            <a:r>
              <a:rPr lang="en-US" dirty="0" smtClean="0"/>
              <a:t>If you want to run an LFP, or a spike-LFP analysis, find the ‘Neural Analyses’ folder.</a:t>
            </a:r>
          </a:p>
          <a:p>
            <a:r>
              <a:rPr lang="en-US" dirty="0" smtClean="0"/>
              <a:t>If you want to a spike dependent analysis, find the ‘Neuronal Analyses’ folder.</a:t>
            </a:r>
          </a:p>
          <a:p>
            <a:r>
              <a:rPr lang="en-US" dirty="0" smtClean="0"/>
              <a:t>Within the ‘Neural Analyses’ or ‘Neuronal Analyses’ folders, if you are interested in the time domain, say 1 second around T-junction entrance, open the ‘Binned by Time’ folder. If, however, you want to examine data in the spatial domain, say in various bins across the stem, open the ‘Binned by Space’ folder.</a:t>
            </a:r>
          </a:p>
          <a:p>
            <a:r>
              <a:rPr lang="en-US" dirty="0" smtClean="0"/>
              <a:t>If you see ‘Support Functions’, these refer to functions that are independent of spatial or time binning.</a:t>
            </a:r>
            <a:endParaRPr lang="en-US" dirty="0"/>
          </a:p>
        </p:txBody>
      </p:sp>
    </p:spTree>
    <p:extLst>
      <p:ext uri="{BB962C8B-B14F-4D97-AF65-F5344CB8AC3E}">
        <p14:creationId xmlns:p14="http://schemas.microsoft.com/office/powerpoint/2010/main" val="198752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0" y="234869"/>
            <a:ext cx="10515600" cy="1325563"/>
          </a:xfrm>
        </p:spPr>
        <p:txBody>
          <a:bodyPr/>
          <a:lstStyle/>
          <a:p>
            <a:r>
              <a:rPr lang="en-US" dirty="0" smtClean="0"/>
              <a:t>Example workflow #1</a:t>
            </a:r>
            <a:endParaRPr lang="en-US" dirty="0"/>
          </a:p>
        </p:txBody>
      </p:sp>
      <p:sp>
        <p:nvSpPr>
          <p:cNvPr id="5" name="TextBox 4"/>
          <p:cNvSpPr txBox="1"/>
          <p:nvPr/>
        </p:nvSpPr>
        <p:spPr>
          <a:xfrm>
            <a:off x="326570" y="1733606"/>
            <a:ext cx="5399315" cy="369332"/>
          </a:xfrm>
          <a:prstGeom prst="rect">
            <a:avLst/>
          </a:prstGeom>
          <a:noFill/>
        </p:spPr>
        <p:txBody>
          <a:bodyPr wrap="square" rtlCol="0">
            <a:spAutoFit/>
          </a:bodyPr>
          <a:lstStyle/>
          <a:p>
            <a:r>
              <a:rPr lang="en-US" dirty="0" smtClean="0"/>
              <a:t>Goal: Calculate coherence in multiple stem bins</a:t>
            </a:r>
            <a:endParaRPr lang="en-US" dirty="0"/>
          </a:p>
        </p:txBody>
      </p:sp>
      <p:sp>
        <p:nvSpPr>
          <p:cNvPr id="6" name="Rectangle 5"/>
          <p:cNvSpPr/>
          <p:nvPr/>
        </p:nvSpPr>
        <p:spPr>
          <a:xfrm>
            <a:off x="435429" y="2449286"/>
            <a:ext cx="2340428" cy="68580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9729" y="2469020"/>
            <a:ext cx="2111828" cy="646331"/>
          </a:xfrm>
          <a:prstGeom prst="rect">
            <a:avLst/>
          </a:prstGeom>
          <a:noFill/>
        </p:spPr>
        <p:txBody>
          <a:bodyPr wrap="square" rtlCol="0">
            <a:spAutoFit/>
          </a:bodyPr>
          <a:lstStyle/>
          <a:p>
            <a:pPr algn="ctr"/>
            <a:r>
              <a:rPr lang="en-US" dirty="0" smtClean="0"/>
              <a:t>Get LFP data in multiple stem bins</a:t>
            </a:r>
            <a:endParaRPr lang="en-US" dirty="0"/>
          </a:p>
        </p:txBody>
      </p:sp>
      <p:cxnSp>
        <p:nvCxnSpPr>
          <p:cNvPr id="9" name="Straight Arrow Connector 8"/>
          <p:cNvCxnSpPr/>
          <p:nvPr/>
        </p:nvCxnSpPr>
        <p:spPr>
          <a:xfrm>
            <a:off x="3026228" y="2792185"/>
            <a:ext cx="1099458"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376057" y="2469021"/>
            <a:ext cx="2340428" cy="68580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90357" y="2508489"/>
            <a:ext cx="2111828" cy="646331"/>
          </a:xfrm>
          <a:prstGeom prst="rect">
            <a:avLst/>
          </a:prstGeom>
          <a:noFill/>
        </p:spPr>
        <p:txBody>
          <a:bodyPr wrap="square" rtlCol="0">
            <a:spAutoFit/>
          </a:bodyPr>
          <a:lstStyle/>
          <a:p>
            <a:pPr algn="ctr"/>
            <a:r>
              <a:rPr lang="en-US" dirty="0" smtClean="0"/>
              <a:t>Save Data to your folder</a:t>
            </a:r>
            <a:endParaRPr lang="en-US" dirty="0"/>
          </a:p>
        </p:txBody>
      </p:sp>
      <p:cxnSp>
        <p:nvCxnSpPr>
          <p:cNvPr id="13" name="Straight Arrow Connector 12"/>
          <p:cNvCxnSpPr/>
          <p:nvPr/>
        </p:nvCxnSpPr>
        <p:spPr>
          <a:xfrm>
            <a:off x="6966856" y="2792185"/>
            <a:ext cx="1099458"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316685" y="2469021"/>
            <a:ext cx="2340428" cy="68580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430985" y="2492552"/>
            <a:ext cx="2111828" cy="646331"/>
          </a:xfrm>
          <a:prstGeom prst="rect">
            <a:avLst/>
          </a:prstGeom>
          <a:noFill/>
        </p:spPr>
        <p:txBody>
          <a:bodyPr wrap="square" rtlCol="0">
            <a:spAutoFit/>
          </a:bodyPr>
          <a:lstStyle/>
          <a:p>
            <a:pPr algn="ctr"/>
            <a:r>
              <a:rPr lang="en-US" dirty="0" smtClean="0"/>
              <a:t>Create a script that loads data</a:t>
            </a:r>
            <a:endParaRPr lang="en-US" dirty="0"/>
          </a:p>
        </p:txBody>
      </p:sp>
      <p:sp>
        <p:nvSpPr>
          <p:cNvPr id="16" name="Rectangle 15"/>
          <p:cNvSpPr/>
          <p:nvPr/>
        </p:nvSpPr>
        <p:spPr>
          <a:xfrm>
            <a:off x="549729" y="3154820"/>
            <a:ext cx="2171557" cy="369332"/>
          </a:xfrm>
          <a:prstGeom prst="rect">
            <a:avLst/>
          </a:prstGeom>
        </p:spPr>
        <p:txBody>
          <a:bodyPr wrap="none">
            <a:spAutoFit/>
          </a:bodyPr>
          <a:lstStyle/>
          <a:p>
            <a:r>
              <a:rPr lang="en-US" i="1" dirty="0" err="1"/>
              <a:t>get_LFP_binnedStem</a:t>
            </a:r>
            <a:endParaRPr lang="en-US" i="1" dirty="0"/>
          </a:p>
        </p:txBody>
      </p:sp>
      <p:sp>
        <p:nvSpPr>
          <p:cNvPr id="17" name="Rectangle 16"/>
          <p:cNvSpPr/>
          <p:nvPr/>
        </p:nvSpPr>
        <p:spPr>
          <a:xfrm>
            <a:off x="8371256" y="5147572"/>
            <a:ext cx="2184381" cy="646331"/>
          </a:xfrm>
          <a:prstGeom prst="rect">
            <a:avLst/>
          </a:prstGeom>
        </p:spPr>
        <p:txBody>
          <a:bodyPr wrap="none">
            <a:spAutoFit/>
          </a:bodyPr>
          <a:lstStyle/>
          <a:p>
            <a:r>
              <a:rPr lang="en-US" i="1" dirty="0" err="1" smtClean="0"/>
              <a:t>coherencyc</a:t>
            </a:r>
            <a:r>
              <a:rPr lang="en-US" i="1" dirty="0" smtClean="0"/>
              <a:t> </a:t>
            </a:r>
            <a:r>
              <a:rPr lang="en-US" dirty="0" smtClean="0"/>
              <a:t>(</a:t>
            </a:r>
            <a:r>
              <a:rPr lang="en-US" dirty="0" err="1" smtClean="0"/>
              <a:t>chronux</a:t>
            </a:r>
            <a:r>
              <a:rPr lang="en-US" dirty="0" smtClean="0"/>
              <a:t>)</a:t>
            </a:r>
          </a:p>
          <a:p>
            <a:r>
              <a:rPr lang="en-US" i="1" dirty="0" err="1" smtClean="0"/>
              <a:t>wcoherence</a:t>
            </a:r>
            <a:r>
              <a:rPr lang="en-US" i="1" dirty="0"/>
              <a:t> </a:t>
            </a:r>
            <a:r>
              <a:rPr lang="en-US" dirty="0" smtClean="0"/>
              <a:t>(</a:t>
            </a:r>
            <a:r>
              <a:rPr lang="en-US" dirty="0" err="1" smtClean="0"/>
              <a:t>matlab</a:t>
            </a:r>
            <a:r>
              <a:rPr lang="en-US" dirty="0" smtClean="0"/>
              <a:t>)</a:t>
            </a:r>
            <a:endParaRPr lang="en-US" i="1" dirty="0"/>
          </a:p>
        </p:txBody>
      </p:sp>
      <p:sp>
        <p:nvSpPr>
          <p:cNvPr id="21" name="Rectangle 20"/>
          <p:cNvSpPr/>
          <p:nvPr/>
        </p:nvSpPr>
        <p:spPr>
          <a:xfrm>
            <a:off x="8273141" y="4426296"/>
            <a:ext cx="2340428" cy="68580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9443355" y="3334042"/>
            <a:ext cx="0" cy="91138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21432" y="4461575"/>
            <a:ext cx="2443845" cy="646331"/>
          </a:xfrm>
          <a:prstGeom prst="rect">
            <a:avLst/>
          </a:prstGeom>
          <a:noFill/>
        </p:spPr>
        <p:txBody>
          <a:bodyPr wrap="square" rtlCol="0">
            <a:spAutoFit/>
          </a:bodyPr>
          <a:lstStyle/>
          <a:p>
            <a:pPr algn="ctr"/>
            <a:r>
              <a:rPr lang="en-US" dirty="0" smtClean="0"/>
              <a:t>In the script you created, run coherence</a:t>
            </a:r>
            <a:endParaRPr lang="en-US" dirty="0"/>
          </a:p>
        </p:txBody>
      </p:sp>
      <p:sp>
        <p:nvSpPr>
          <p:cNvPr id="26" name="Rectangle 25"/>
          <p:cNvSpPr/>
          <p:nvPr/>
        </p:nvSpPr>
        <p:spPr>
          <a:xfrm>
            <a:off x="504027" y="3437890"/>
            <a:ext cx="2203232" cy="307777"/>
          </a:xfrm>
          <a:prstGeom prst="rect">
            <a:avLst/>
          </a:prstGeom>
        </p:spPr>
        <p:txBody>
          <a:bodyPr wrap="none">
            <a:spAutoFit/>
          </a:bodyPr>
          <a:lstStyle/>
          <a:p>
            <a:r>
              <a:rPr lang="en-US" sz="1400" dirty="0" smtClean="0">
                <a:solidFill>
                  <a:srgbClr val="FF0000"/>
                </a:solidFill>
              </a:rPr>
              <a:t>Available in </a:t>
            </a:r>
            <a:r>
              <a:rPr lang="en-US" sz="1400" dirty="0" err="1" smtClean="0">
                <a:solidFill>
                  <a:srgbClr val="FF0000"/>
                </a:solidFill>
              </a:rPr>
              <a:t>matlab</a:t>
            </a:r>
            <a:r>
              <a:rPr lang="en-US" sz="1400" dirty="0" smtClean="0">
                <a:solidFill>
                  <a:srgbClr val="FF0000"/>
                </a:solidFill>
              </a:rPr>
              <a:t> pipeline</a:t>
            </a:r>
            <a:endParaRPr lang="en-US" sz="1400" dirty="0">
              <a:solidFill>
                <a:srgbClr val="FF0000"/>
              </a:solidFill>
            </a:endParaRPr>
          </a:p>
        </p:txBody>
      </p:sp>
      <p:sp>
        <p:nvSpPr>
          <p:cNvPr id="27" name="Rectangle 26"/>
          <p:cNvSpPr/>
          <p:nvPr/>
        </p:nvSpPr>
        <p:spPr>
          <a:xfrm>
            <a:off x="8341738" y="5696970"/>
            <a:ext cx="2203232" cy="307777"/>
          </a:xfrm>
          <a:prstGeom prst="rect">
            <a:avLst/>
          </a:prstGeom>
        </p:spPr>
        <p:txBody>
          <a:bodyPr wrap="none">
            <a:spAutoFit/>
          </a:bodyPr>
          <a:lstStyle/>
          <a:p>
            <a:r>
              <a:rPr lang="en-US" sz="1400" dirty="0" smtClean="0">
                <a:solidFill>
                  <a:srgbClr val="FF0000"/>
                </a:solidFill>
              </a:rPr>
              <a:t>Available in </a:t>
            </a:r>
            <a:r>
              <a:rPr lang="en-US" sz="1400" dirty="0" err="1" smtClean="0">
                <a:solidFill>
                  <a:srgbClr val="FF0000"/>
                </a:solidFill>
              </a:rPr>
              <a:t>matlab</a:t>
            </a:r>
            <a:r>
              <a:rPr lang="en-US" sz="1400" dirty="0" smtClean="0">
                <a:solidFill>
                  <a:srgbClr val="FF0000"/>
                </a:solidFill>
              </a:rPr>
              <a:t> pipeline</a:t>
            </a:r>
            <a:endParaRPr lang="en-US" sz="1400" dirty="0">
              <a:solidFill>
                <a:srgbClr val="FF0000"/>
              </a:solidFill>
            </a:endParaRPr>
          </a:p>
        </p:txBody>
      </p:sp>
      <p:sp>
        <p:nvSpPr>
          <p:cNvPr id="28" name="Rectangle 27"/>
          <p:cNvSpPr/>
          <p:nvPr/>
        </p:nvSpPr>
        <p:spPr>
          <a:xfrm>
            <a:off x="4635605" y="3196174"/>
            <a:ext cx="1821332" cy="307777"/>
          </a:xfrm>
          <a:prstGeom prst="rect">
            <a:avLst/>
          </a:prstGeom>
        </p:spPr>
        <p:txBody>
          <a:bodyPr wrap="none">
            <a:spAutoFit/>
          </a:bodyPr>
          <a:lstStyle/>
          <a:p>
            <a:r>
              <a:rPr lang="en-US" sz="1400" dirty="0" smtClean="0">
                <a:solidFill>
                  <a:srgbClr val="FF0000"/>
                </a:solidFill>
              </a:rPr>
              <a:t>User defined directory</a:t>
            </a:r>
            <a:endParaRPr lang="en-US" sz="1400" dirty="0">
              <a:solidFill>
                <a:srgbClr val="FF0000"/>
              </a:solidFill>
            </a:endParaRPr>
          </a:p>
        </p:txBody>
      </p:sp>
      <p:sp>
        <p:nvSpPr>
          <p:cNvPr id="29" name="Rectangle 28"/>
          <p:cNvSpPr/>
          <p:nvPr/>
        </p:nvSpPr>
        <p:spPr>
          <a:xfrm>
            <a:off x="8704056" y="2125768"/>
            <a:ext cx="1565685" cy="307777"/>
          </a:xfrm>
          <a:prstGeom prst="rect">
            <a:avLst/>
          </a:prstGeom>
        </p:spPr>
        <p:txBody>
          <a:bodyPr wrap="none">
            <a:spAutoFit/>
          </a:bodyPr>
          <a:lstStyle/>
          <a:p>
            <a:r>
              <a:rPr lang="en-US" sz="1400" dirty="0" smtClean="0">
                <a:solidFill>
                  <a:srgbClr val="FF0000"/>
                </a:solidFill>
              </a:rPr>
              <a:t>User defined script</a:t>
            </a:r>
            <a:endParaRPr lang="en-US" sz="1400" dirty="0">
              <a:solidFill>
                <a:srgbClr val="FF0000"/>
              </a:solidFill>
            </a:endParaRPr>
          </a:p>
        </p:txBody>
      </p:sp>
      <p:cxnSp>
        <p:nvCxnSpPr>
          <p:cNvPr id="30" name="Straight Arrow Connector 29"/>
          <p:cNvCxnSpPr/>
          <p:nvPr/>
        </p:nvCxnSpPr>
        <p:spPr>
          <a:xfrm flipH="1">
            <a:off x="6868886" y="4764222"/>
            <a:ext cx="1178376"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376057" y="4422107"/>
            <a:ext cx="2340428" cy="685800"/>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490357" y="4461575"/>
            <a:ext cx="2111828" cy="646331"/>
          </a:xfrm>
          <a:prstGeom prst="rect">
            <a:avLst/>
          </a:prstGeom>
          <a:noFill/>
        </p:spPr>
        <p:txBody>
          <a:bodyPr wrap="square" rtlCol="0">
            <a:spAutoFit/>
          </a:bodyPr>
          <a:lstStyle/>
          <a:p>
            <a:pPr algn="ctr"/>
            <a:r>
              <a:rPr lang="en-US" dirty="0" smtClean="0"/>
              <a:t>Visualize and statistically assess</a:t>
            </a:r>
            <a:endParaRPr lang="en-US" dirty="0"/>
          </a:p>
        </p:txBody>
      </p:sp>
      <p:sp>
        <p:nvSpPr>
          <p:cNvPr id="36" name="Rectangle 35"/>
          <p:cNvSpPr/>
          <p:nvPr/>
        </p:nvSpPr>
        <p:spPr>
          <a:xfrm>
            <a:off x="4869480" y="5147374"/>
            <a:ext cx="1565685" cy="307777"/>
          </a:xfrm>
          <a:prstGeom prst="rect">
            <a:avLst/>
          </a:prstGeom>
        </p:spPr>
        <p:txBody>
          <a:bodyPr wrap="none">
            <a:spAutoFit/>
          </a:bodyPr>
          <a:lstStyle/>
          <a:p>
            <a:r>
              <a:rPr lang="en-US" sz="1400" dirty="0" smtClean="0">
                <a:solidFill>
                  <a:srgbClr val="FF0000"/>
                </a:solidFill>
              </a:rPr>
              <a:t>User defined script</a:t>
            </a:r>
            <a:endParaRPr lang="en-US" sz="1400" dirty="0">
              <a:solidFill>
                <a:srgbClr val="FF0000"/>
              </a:solidFill>
            </a:endParaRPr>
          </a:p>
        </p:txBody>
      </p:sp>
    </p:spTree>
    <p:extLst>
      <p:ext uri="{BB962C8B-B14F-4D97-AF65-F5344CB8AC3E}">
        <p14:creationId xmlns:p14="http://schemas.microsoft.com/office/powerpoint/2010/main" val="287287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921" y="2064531"/>
            <a:ext cx="9144000" cy="2387600"/>
          </a:xfrm>
        </p:spPr>
        <p:txBody>
          <a:bodyPr/>
          <a:lstStyle/>
          <a:p>
            <a:r>
              <a:rPr lang="en-US" dirty="0" smtClean="0"/>
              <a:t>Step 1: Formatting Rat Data Folders</a:t>
            </a:r>
            <a:endParaRPr lang="en-US" dirty="0"/>
          </a:p>
        </p:txBody>
      </p:sp>
    </p:spTree>
    <p:extLst>
      <p:ext uri="{BB962C8B-B14F-4D97-AF65-F5344CB8AC3E}">
        <p14:creationId xmlns:p14="http://schemas.microsoft.com/office/powerpoint/2010/main" val="116595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949" y="715830"/>
            <a:ext cx="3947170" cy="4524315"/>
          </a:xfrm>
          <a:prstGeom prst="rect">
            <a:avLst/>
          </a:prstGeom>
          <a:noFill/>
        </p:spPr>
        <p:txBody>
          <a:bodyPr wrap="square" rtlCol="0">
            <a:spAutoFit/>
          </a:bodyPr>
          <a:lstStyle/>
          <a:p>
            <a:r>
              <a:rPr lang="en-US" dirty="0" smtClean="0"/>
              <a:t>Here is an example. Notice how all rats are stored together. The organization of this data makes it easy to perform any sort of averaging that you want (</a:t>
            </a:r>
            <a:r>
              <a:rPr lang="en-US" dirty="0" err="1" smtClean="0"/>
              <a:t>ie</a:t>
            </a:r>
            <a:r>
              <a:rPr lang="en-US" dirty="0" smtClean="0"/>
              <a:t> average across sessions, average across rats, average within rats).</a:t>
            </a:r>
          </a:p>
          <a:p>
            <a:endParaRPr lang="en-US" dirty="0"/>
          </a:p>
          <a:p>
            <a:r>
              <a:rPr lang="en-US" dirty="0" smtClean="0"/>
              <a:t>Note that not all code in the folder is created to average in anyway you choose. However, you can select which sessions to extract data from. For example, when you run certain functions, you’ll be required to enter if you’d like to change the </a:t>
            </a:r>
            <a:r>
              <a:rPr lang="en-US" dirty="0" smtClean="0">
                <a:solidFill>
                  <a:srgbClr val="FF0000"/>
                </a:solidFill>
              </a:rPr>
              <a:t>‘Looping Index’. </a:t>
            </a:r>
            <a:r>
              <a:rPr lang="en-US" dirty="0" smtClean="0"/>
              <a:t>If you say ‘Y’, then you must enter which rats to look at. </a:t>
            </a:r>
            <a:endParaRPr lang="en-US" dirty="0"/>
          </a:p>
        </p:txBody>
      </p:sp>
      <p:pic>
        <p:nvPicPr>
          <p:cNvPr id="10" name="Picture 9"/>
          <p:cNvPicPr>
            <a:picLocks noChangeAspect="1"/>
          </p:cNvPicPr>
          <p:nvPr/>
        </p:nvPicPr>
        <p:blipFill rotWithShape="1">
          <a:blip r:embed="rId2"/>
          <a:srcRect l="33947" t="19941" r="9737" b="10975"/>
          <a:stretch/>
        </p:blipFill>
        <p:spPr>
          <a:xfrm>
            <a:off x="4283242" y="573370"/>
            <a:ext cx="7468738" cy="5153662"/>
          </a:xfrm>
          <a:prstGeom prst="rect">
            <a:avLst/>
          </a:prstGeom>
        </p:spPr>
      </p:pic>
      <p:sp>
        <p:nvSpPr>
          <p:cNvPr id="2" name="Rectangle 1"/>
          <p:cNvSpPr/>
          <p:nvPr/>
        </p:nvSpPr>
        <p:spPr>
          <a:xfrm>
            <a:off x="5920509" y="2872509"/>
            <a:ext cx="1145309" cy="22167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H="1">
            <a:off x="6991927" y="2290618"/>
            <a:ext cx="471055" cy="5080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90510" y="1644287"/>
            <a:ext cx="1357746" cy="646331"/>
          </a:xfrm>
          <a:prstGeom prst="rect">
            <a:avLst/>
          </a:prstGeom>
          <a:noFill/>
        </p:spPr>
        <p:txBody>
          <a:bodyPr wrap="square" rtlCol="0">
            <a:spAutoFit/>
          </a:bodyPr>
          <a:lstStyle/>
          <a:p>
            <a:pPr algn="ctr"/>
            <a:r>
              <a:rPr lang="en-US" dirty="0" smtClean="0"/>
              <a:t>This is a </a:t>
            </a:r>
            <a:r>
              <a:rPr lang="en-US" dirty="0" err="1" smtClean="0">
                <a:solidFill>
                  <a:srgbClr val="C00000"/>
                </a:solidFill>
              </a:rPr>
              <a:t>datafolder</a:t>
            </a:r>
            <a:endParaRPr lang="en-US" dirty="0">
              <a:solidFill>
                <a:srgbClr val="C00000"/>
              </a:solidFill>
            </a:endParaRPr>
          </a:p>
        </p:txBody>
      </p:sp>
    </p:spTree>
    <p:extLst>
      <p:ext uri="{BB962C8B-B14F-4D97-AF65-F5344CB8AC3E}">
        <p14:creationId xmlns:p14="http://schemas.microsoft.com/office/powerpoint/2010/main" val="3820131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1635</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Matlab Pipeline</vt:lpstr>
      <vt:lpstr>Disclaimer </vt:lpstr>
      <vt:lpstr>Matlab Pipeline Purposes</vt:lpstr>
      <vt:lpstr>User requirements</vt:lpstr>
      <vt:lpstr>What does matlab pipeline do? What doesn’t matlab pipeline do?</vt:lpstr>
      <vt:lpstr>Finding your function</vt:lpstr>
      <vt:lpstr>Example workflow #1</vt:lpstr>
      <vt:lpstr>Step 1: Formatting Rat Data Folders</vt:lpstr>
      <vt:lpstr>PowerPoint Presentation</vt:lpstr>
      <vt:lpstr>PowerPoint Presentation</vt:lpstr>
      <vt:lpstr>Step 2: Locate or download the Matlab Pipeline repository</vt:lpstr>
      <vt:lpstr>PowerPoint Presentation</vt:lpstr>
      <vt:lpstr>Step 3: Initialize Matlab</vt:lpstr>
      <vt:lpstr>PowerPoint Presentation</vt:lpstr>
      <vt:lpstr>Step 3: Converting and Formatting Data</vt:lpstr>
      <vt:lpstr>PowerPoint Presentation</vt:lpstr>
      <vt:lpstr>Step 4: Create an Int file </vt:lpstr>
      <vt:lpstr>Disclaimer</vt:lpstr>
      <vt:lpstr>Int file contents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Converting and Formatting Data</dc:title>
  <dc:creator>John Stout</dc:creator>
  <cp:lastModifiedBy>John Stout</cp:lastModifiedBy>
  <cp:revision>33</cp:revision>
  <dcterms:created xsi:type="dcterms:W3CDTF">2020-08-03T22:15:21Z</dcterms:created>
  <dcterms:modified xsi:type="dcterms:W3CDTF">2020-08-07T17:41:34Z</dcterms:modified>
</cp:coreProperties>
</file>