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png&amp;ehk=4ZI0FhxUhAEJKQn67IciWQ&amp;r=0&amp;pid=OfficeInsert" ContentType="image/p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2"/>
  </p:notesMasterIdLst>
  <p:sldIdLst>
    <p:sldId id="256" r:id="rId3"/>
    <p:sldId id="257" r:id="rId4"/>
    <p:sldId id="261" r:id="rId5"/>
    <p:sldId id="263" r:id="rId6"/>
    <p:sldId id="279" r:id="rId7"/>
    <p:sldId id="281" r:id="rId8"/>
    <p:sldId id="270" r:id="rId9"/>
    <p:sldId id="282" r:id="rId10"/>
    <p:sldId id="277" r:id="rId11"/>
    <p:sldId id="283" r:id="rId12"/>
    <p:sldId id="284" r:id="rId13"/>
    <p:sldId id="266" r:id="rId14"/>
    <p:sldId id="285" r:id="rId15"/>
    <p:sldId id="286" r:id="rId16"/>
    <p:sldId id="287" r:id="rId17"/>
    <p:sldId id="267" r:id="rId18"/>
    <p:sldId id="288" r:id="rId19"/>
    <p:sldId id="280" r:id="rId20"/>
    <p:sldId id="289"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1"/>
  </p:normalViewPr>
  <p:slideViewPr>
    <p:cSldViewPr snapToGrid="0" snapToObjects="1">
      <p:cViewPr varScale="1">
        <p:scale>
          <a:sx n="78" d="100"/>
          <a:sy n="78"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8561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3126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8154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765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904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29578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639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15088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019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1052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685800" y="1597819"/>
            <a:ext cx="7772400" cy="11025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ct val="31818"/>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58" name="Shape 58"/>
          <p:cNvSpPr txBox="1">
            <a:spLocks noGrp="1"/>
          </p:cNvSpPr>
          <p:nvPr>
            <p:ph type="subTitle" idx="1"/>
          </p:nvPr>
        </p:nvSpPr>
        <p:spPr>
          <a:xfrm>
            <a:off x="1371600" y="2914650"/>
            <a:ext cx="6400800" cy="1314600"/>
          </a:xfrm>
          <a:prstGeom prst="rect">
            <a:avLst/>
          </a:prstGeom>
          <a:noFill/>
          <a:ln>
            <a:noFill/>
          </a:ln>
        </p:spPr>
        <p:txBody>
          <a:bodyPr wrap="square" lIns="91425" tIns="91425" rIns="91425" bIns="91425" anchor="t" anchorCtr="0"/>
          <a:lstStyle>
            <a:lvl1pPr marL="0" marR="0" lvl="0" indent="0" algn="ctr" rtl="0">
              <a:spcBef>
                <a:spcPts val="640"/>
              </a:spcBef>
              <a:buClr>
                <a:srgbClr val="888888"/>
              </a:buClr>
              <a:buSzPct val="1000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SzPct val="1000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SzPct val="1000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05978"/>
            <a:ext cx="8229600" cy="8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ct val="31818"/>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64" name="Shape 64"/>
          <p:cNvSpPr txBox="1">
            <a:spLocks noGrp="1"/>
          </p:cNvSpPr>
          <p:nvPr>
            <p:ph type="body" idx="1"/>
          </p:nvPr>
        </p:nvSpPr>
        <p:spPr>
          <a:xfrm>
            <a:off x="457200" y="1200150"/>
            <a:ext cx="8229600" cy="33945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722313" y="3305175"/>
            <a:ext cx="7772400" cy="10215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ct val="35000"/>
              <a:buFont typeface="Calibri"/>
              <a:buNone/>
              <a:defRPr sz="4000" b="1"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77" name="Shape 77"/>
          <p:cNvSpPr txBox="1">
            <a:spLocks noGrp="1"/>
          </p:cNvSpPr>
          <p:nvPr>
            <p:ph type="body" idx="1"/>
          </p:nvPr>
        </p:nvSpPr>
        <p:spPr>
          <a:xfrm>
            <a:off x="722313" y="2180035"/>
            <a:ext cx="7772400" cy="1125000"/>
          </a:xfrm>
          <a:prstGeom prst="rect">
            <a:avLst/>
          </a:prstGeom>
          <a:noFill/>
          <a:ln>
            <a:noFill/>
          </a:ln>
        </p:spPr>
        <p:txBody>
          <a:bodyPr wrap="square" lIns="91425" tIns="91425" rIns="91425" bIns="91425" anchor="b" anchorCtr="0"/>
          <a:lstStyle>
            <a:lvl1pPr marL="0" marR="0" lvl="0" indent="0" algn="l" rtl="0">
              <a:spcBef>
                <a:spcPts val="400"/>
              </a:spcBef>
              <a:buClr>
                <a:srgbClr val="888888"/>
              </a:buClr>
              <a:buSzPct val="160000"/>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SzPct val="155555"/>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SzPct val="150000"/>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SzPct val="142857"/>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SzPct val="142857"/>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SzPct val="142857"/>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SzPct val="142857"/>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SzPct val="142857"/>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SzPct val="142857"/>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05978"/>
            <a:ext cx="8229600" cy="8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ct val="31818"/>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83" name="Shape 83"/>
          <p:cNvSpPr txBox="1">
            <a:spLocks noGrp="1"/>
          </p:cNvSpPr>
          <p:nvPr>
            <p:ph type="body" idx="1"/>
          </p:nvPr>
        </p:nvSpPr>
        <p:spPr>
          <a:xfrm>
            <a:off x="457200" y="1151335"/>
            <a:ext cx="4040100" cy="479700"/>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SzPct val="133333"/>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ct val="1400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ct val="133333"/>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ct val="1250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ct val="1250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ct val="1250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ct val="1250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ct val="1250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ct val="125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457200" y="1631156"/>
            <a:ext cx="4040100" cy="2963400"/>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4645025" y="1151335"/>
            <a:ext cx="4041900" cy="479700"/>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SzPct val="133333"/>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ct val="1400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ct val="133333"/>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ct val="1250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ct val="1250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ct val="1250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ct val="1250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ct val="1250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ct val="125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4645025" y="1631156"/>
            <a:ext cx="4041900" cy="2963400"/>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05978"/>
            <a:ext cx="8229600" cy="8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ct val="31818"/>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92" name="Shape 92"/>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04788"/>
            <a:ext cx="3008400" cy="87150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ct val="70000"/>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101" name="Shape 101"/>
          <p:cNvSpPr txBox="1">
            <a:spLocks noGrp="1"/>
          </p:cNvSpPr>
          <p:nvPr>
            <p:ph type="body" idx="1"/>
          </p:nvPr>
        </p:nvSpPr>
        <p:spPr>
          <a:xfrm>
            <a:off x="3575050" y="204788"/>
            <a:ext cx="5111700" cy="43899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457200" y="1076325"/>
            <a:ext cx="3008400" cy="3518400"/>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ct val="228571"/>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ct val="233333"/>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ct val="2400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ct val="222222"/>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ct val="222222"/>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ct val="222222"/>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ct val="222222"/>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ct val="222222"/>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ct val="222222"/>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792288" y="3600450"/>
            <a:ext cx="5486400" cy="42510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ct val="70000"/>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108" name="Shape 108"/>
          <p:cNvSpPr>
            <a:spLocks noGrp="1"/>
          </p:cNvSpPr>
          <p:nvPr>
            <p:ph type="pic" idx="2"/>
          </p:nvPr>
        </p:nvSpPr>
        <p:spPr>
          <a:xfrm>
            <a:off x="1792288" y="459581"/>
            <a:ext cx="5486400" cy="3086100"/>
          </a:xfrm>
          <a:prstGeom prst="rect">
            <a:avLst/>
          </a:prstGeom>
          <a:noFill/>
          <a:ln>
            <a:noFill/>
          </a:ln>
        </p:spPr>
        <p:txBody>
          <a:bodyPr wrap="square" lIns="91425" tIns="91425" rIns="91425" bIns="91425" anchor="t" anchorCtr="0"/>
          <a:lstStyle>
            <a:lvl1pPr marL="0" marR="0" lvl="0" indent="0" algn="l" rtl="0">
              <a:spcBef>
                <a:spcPts val="640"/>
              </a:spcBef>
              <a:buClr>
                <a:schemeClr val="dk1"/>
              </a:buClr>
              <a:buSzPct val="4375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SzPct val="500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ct val="58333"/>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ct val="70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ct val="700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SzPct val="700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SzPct val="700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SzPct val="700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SzPct val="70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1792288" y="4025503"/>
            <a:ext cx="5486400" cy="603600"/>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ct val="228571"/>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ct val="233333"/>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ct val="2400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ct val="222222"/>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ct val="222222"/>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ct val="222222"/>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ct val="222222"/>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ct val="222222"/>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ct val="222222"/>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05978"/>
            <a:ext cx="8229600" cy="8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ct val="31818"/>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115" name="Shape 115"/>
          <p:cNvSpPr txBox="1">
            <a:spLocks noGrp="1"/>
          </p:cNvSpPr>
          <p:nvPr>
            <p:ph type="body" idx="1"/>
          </p:nvPr>
        </p:nvSpPr>
        <p:spPr>
          <a:xfrm rot="5400000">
            <a:off x="2874750" y="-1217400"/>
            <a:ext cx="3394500" cy="82296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5463750" y="1371628"/>
            <a:ext cx="4388700" cy="20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ct val="31818"/>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121" name="Shape 121"/>
          <p:cNvSpPr txBox="1">
            <a:spLocks noGrp="1"/>
          </p:cNvSpPr>
          <p:nvPr>
            <p:ph type="body" idx="1"/>
          </p:nvPr>
        </p:nvSpPr>
        <p:spPr>
          <a:xfrm rot="5400000">
            <a:off x="1272750" y="-609572"/>
            <a:ext cx="4388700" cy="60198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5978"/>
            <a:ext cx="8229600" cy="8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ct val="31818"/>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52" name="Shape 52"/>
          <p:cNvSpPr txBox="1">
            <a:spLocks noGrp="1"/>
          </p:cNvSpPr>
          <p:nvPr>
            <p:ph type="body" idx="1"/>
          </p:nvPr>
        </p:nvSpPr>
        <p:spPr>
          <a:xfrm>
            <a:off x="457200" y="1200150"/>
            <a:ext cx="8229600" cy="33945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amp;ehk=4ZI0FhxUhAEJKQn67IciWQ&amp;r=0&amp;pid=OfficeInsert"/><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business-technology-roundtable.blogspot.com/2013/11/big-data-and-predictive-analytics.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Shape 129"/>
          <p:cNvPicPr preferRelativeResize="0"/>
          <p:nvPr/>
        </p:nvPicPr>
        <p:blipFill>
          <a:blip r:embed="rId3">
            <a:extLst>
              <a:ext uri="{837473B0-CC2E-450A-ABE3-18F120FF3D39}">
                <a1611:picAttrSrcUrl xmlns:a1611="http://schemas.microsoft.com/office/drawing/2016/11/main" r:id="rId4"/>
              </a:ext>
            </a:extLst>
          </a:blip>
          <a:stretch>
            <a:fillRect/>
          </a:stretch>
        </p:blipFill>
        <p:spPr>
          <a:xfrm>
            <a:off x="661248" y="0"/>
            <a:ext cx="7770604" cy="3885302"/>
          </a:xfrm>
          <a:prstGeom prst="rect">
            <a:avLst/>
          </a:prstGeom>
          <a:noFill/>
          <a:ln>
            <a:noFill/>
          </a:ln>
        </p:spPr>
      </p:pic>
      <p:sp>
        <p:nvSpPr>
          <p:cNvPr id="131" name="Shape 131"/>
          <p:cNvSpPr txBox="1"/>
          <p:nvPr/>
        </p:nvSpPr>
        <p:spPr>
          <a:xfrm>
            <a:off x="3528257" y="3806175"/>
            <a:ext cx="2905200" cy="1214400"/>
          </a:xfrm>
          <a:prstGeom prst="rect">
            <a:avLst/>
          </a:prstGeom>
          <a:noFill/>
          <a:ln>
            <a:noFill/>
          </a:ln>
        </p:spPr>
        <p:txBody>
          <a:bodyPr wrap="square" lIns="91425" tIns="91425" rIns="91425" bIns="91425" anchor="t" anchorCtr="0">
            <a:noAutofit/>
          </a:bodyPr>
          <a:lstStyle/>
          <a:p>
            <a:pPr lvl="0" algn="ctr" rtl="0">
              <a:spcBef>
                <a:spcPts val="0"/>
              </a:spcBef>
              <a:buNone/>
            </a:pPr>
            <a:r>
              <a:rPr lang="en" sz="1600" b="1" u="sng" dirty="0"/>
              <a:t>DataBusters:</a:t>
            </a:r>
          </a:p>
          <a:p>
            <a:pPr lvl="0" algn="ctr" rtl="0">
              <a:spcBef>
                <a:spcPts val="0"/>
              </a:spcBef>
              <a:buNone/>
            </a:pPr>
            <a:r>
              <a:rPr lang="en" sz="1600" dirty="0"/>
              <a:t>Griffin </a:t>
            </a:r>
            <a:r>
              <a:rPr lang="en-US" sz="1600" dirty="0"/>
              <a:t>Lane</a:t>
            </a:r>
            <a:endParaRPr lang="en" sz="1600" dirty="0"/>
          </a:p>
          <a:p>
            <a:pPr lvl="0" algn="ctr" rtl="0">
              <a:spcBef>
                <a:spcPts val="0"/>
              </a:spcBef>
              <a:buNone/>
            </a:pPr>
            <a:r>
              <a:rPr lang="en" sz="1600" dirty="0"/>
              <a:t>Kris </a:t>
            </a:r>
            <a:r>
              <a:rPr lang="en-US" sz="1600" dirty="0"/>
              <a:t>Henley</a:t>
            </a:r>
            <a:endParaRPr lang="en" sz="1600" dirty="0"/>
          </a:p>
          <a:p>
            <a:pPr lvl="0" algn="ctr" rtl="0">
              <a:spcBef>
                <a:spcPts val="0"/>
              </a:spcBef>
              <a:buNone/>
            </a:pPr>
            <a:r>
              <a:rPr lang="en" sz="1600" dirty="0"/>
              <a:t>J</a:t>
            </a:r>
            <a:r>
              <a:rPr lang="en-US" sz="1600" dirty="0" err="1"/>
              <a:t>osie</a:t>
            </a:r>
            <a:r>
              <a:rPr lang="en-US" sz="1600" dirty="0"/>
              <a:t> McDaniel</a:t>
            </a:r>
            <a:endParaRPr lang="e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457200" y="-72032"/>
            <a:ext cx="8229600" cy="636300"/>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sz="3200" b="0" i="0" u="none" strike="noStrike" cap="none" dirty="0">
                <a:solidFill>
                  <a:schemeClr val="dk1"/>
                </a:solidFill>
                <a:latin typeface="Calibri"/>
                <a:ea typeface="Calibri"/>
                <a:cs typeface="Calibri"/>
                <a:sym typeface="Calibri"/>
              </a:rPr>
              <a:t>Which model is best</a:t>
            </a:r>
            <a:endParaRPr lang="en" sz="3200" b="0" i="0" u="none" strike="noStrike" cap="none" dirty="0">
              <a:solidFill>
                <a:schemeClr val="dk1"/>
              </a:solidFill>
              <a:latin typeface="Calibri"/>
              <a:ea typeface="Calibri"/>
              <a:cs typeface="Calibri"/>
              <a:sym typeface="Calibri"/>
            </a:endParaRPr>
          </a:p>
        </p:txBody>
      </p:sp>
      <p:sp>
        <p:nvSpPr>
          <p:cNvPr id="273" name="Shape 273"/>
          <p:cNvSpPr txBox="1">
            <a:spLocks noGrp="1"/>
          </p:cNvSpPr>
          <p:nvPr>
            <p:ph type="body" idx="1"/>
          </p:nvPr>
        </p:nvSpPr>
        <p:spPr>
          <a:xfrm>
            <a:off x="173789" y="564200"/>
            <a:ext cx="9077100" cy="4438800"/>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Backward, forward, both</a:t>
            </a:r>
            <a:endParaRPr lang="en" sz="2400" b="0" i="0" u="none" strike="noStrike" cap="none" dirty="0">
              <a:solidFill>
                <a:schemeClr val="dk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12B2FDE6-7C73-4DAB-9A9C-5395BE538ECD}"/>
              </a:ext>
            </a:extLst>
          </p:cNvPr>
          <p:cNvPicPr>
            <a:picLocks noChangeAspect="1"/>
          </p:cNvPicPr>
          <p:nvPr/>
        </p:nvPicPr>
        <p:blipFill>
          <a:blip r:embed="rId3"/>
          <a:stretch>
            <a:fillRect/>
          </a:stretch>
        </p:blipFill>
        <p:spPr>
          <a:xfrm>
            <a:off x="457200" y="1329267"/>
            <a:ext cx="8229600" cy="3314170"/>
          </a:xfrm>
          <a:prstGeom prst="rect">
            <a:avLst/>
          </a:prstGeom>
        </p:spPr>
      </p:pic>
    </p:spTree>
    <p:extLst>
      <p:ext uri="{BB962C8B-B14F-4D97-AF65-F5344CB8AC3E}">
        <p14:creationId xmlns:p14="http://schemas.microsoft.com/office/powerpoint/2010/main" val="302379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457200" y="-72032"/>
            <a:ext cx="8229600" cy="636300"/>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sz="3200" dirty="0"/>
              <a:t>Model Outcome</a:t>
            </a:r>
            <a:endParaRPr lang="en" sz="3200" b="0" i="0" u="none" strike="noStrike" cap="none" dirty="0">
              <a:solidFill>
                <a:schemeClr val="dk1"/>
              </a:solidFill>
              <a:latin typeface="Calibri"/>
              <a:ea typeface="Calibri"/>
              <a:cs typeface="Calibri"/>
              <a:sym typeface="Calibri"/>
            </a:endParaRPr>
          </a:p>
        </p:txBody>
      </p:sp>
      <p:sp>
        <p:nvSpPr>
          <p:cNvPr id="273" name="Shape 273"/>
          <p:cNvSpPr txBox="1">
            <a:spLocks noGrp="1"/>
          </p:cNvSpPr>
          <p:nvPr>
            <p:ph type="body" idx="1"/>
          </p:nvPr>
        </p:nvSpPr>
        <p:spPr>
          <a:xfrm>
            <a:off x="173789" y="564200"/>
            <a:ext cx="9077100" cy="44388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1"/>
              </a:buClr>
              <a:buSzPct val="100000"/>
              <a:buNone/>
            </a:pPr>
            <a:endParaRPr lang="en" sz="2400" b="0" i="0" u="none" strike="noStrike" cap="none" dirty="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DAFACF9C-1B6A-41DD-B808-C0DF4D7D9612}"/>
              </a:ext>
            </a:extLst>
          </p:cNvPr>
          <p:cNvPicPr>
            <a:picLocks noChangeAspect="1"/>
          </p:cNvPicPr>
          <p:nvPr/>
        </p:nvPicPr>
        <p:blipFill>
          <a:blip r:embed="rId3"/>
          <a:stretch>
            <a:fillRect/>
          </a:stretch>
        </p:blipFill>
        <p:spPr>
          <a:xfrm>
            <a:off x="279133" y="1001027"/>
            <a:ext cx="8691078" cy="3875773"/>
          </a:xfrm>
          <a:prstGeom prst="rect">
            <a:avLst/>
          </a:prstGeom>
        </p:spPr>
      </p:pic>
    </p:spTree>
    <p:extLst>
      <p:ext uri="{BB962C8B-B14F-4D97-AF65-F5344CB8AC3E}">
        <p14:creationId xmlns:p14="http://schemas.microsoft.com/office/powerpoint/2010/main" val="707263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57200" y="-9"/>
            <a:ext cx="8229600" cy="756600"/>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sz="3600" b="1" dirty="0"/>
              <a:t>Model</a:t>
            </a:r>
            <a:endParaRPr lang="en" sz="3600" b="1" i="0" strike="noStrike" cap="none" dirty="0">
              <a:solidFill>
                <a:schemeClr val="dk1"/>
              </a:solidFill>
            </a:endParaRPr>
          </a:p>
        </p:txBody>
      </p:sp>
      <p:pic>
        <p:nvPicPr>
          <p:cNvPr id="2" name="Picture 1">
            <a:extLst>
              <a:ext uri="{FF2B5EF4-FFF2-40B4-BE49-F238E27FC236}">
                <a16:creationId xmlns:a16="http://schemas.microsoft.com/office/drawing/2014/main" id="{228D3EA2-C7D8-46F9-A90B-C0EB6FD51FE0}"/>
              </a:ext>
            </a:extLst>
          </p:cNvPr>
          <p:cNvPicPr>
            <a:picLocks noChangeAspect="1"/>
          </p:cNvPicPr>
          <p:nvPr/>
        </p:nvPicPr>
        <p:blipFill>
          <a:blip r:embed="rId3"/>
          <a:stretch>
            <a:fillRect/>
          </a:stretch>
        </p:blipFill>
        <p:spPr>
          <a:xfrm>
            <a:off x="157162" y="654518"/>
            <a:ext cx="8829675" cy="44508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57200" y="-9"/>
            <a:ext cx="8229600" cy="756600"/>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sz="3600" b="1" dirty="0"/>
              <a:t>Results of our Findings</a:t>
            </a:r>
            <a:endParaRPr lang="en" sz="3600" b="1" i="0" strike="noStrike" cap="none" dirty="0">
              <a:solidFill>
                <a:schemeClr val="dk1"/>
              </a:solidFill>
            </a:endParaRPr>
          </a:p>
        </p:txBody>
      </p:sp>
      <p:sp>
        <p:nvSpPr>
          <p:cNvPr id="2" name="Rectangle 1">
            <a:extLst>
              <a:ext uri="{FF2B5EF4-FFF2-40B4-BE49-F238E27FC236}">
                <a16:creationId xmlns:a16="http://schemas.microsoft.com/office/drawing/2014/main" id="{94AD0FB5-0035-4DAA-8045-56DB0EC5F24D}"/>
              </a:ext>
            </a:extLst>
          </p:cNvPr>
          <p:cNvSpPr/>
          <p:nvPr/>
        </p:nvSpPr>
        <p:spPr>
          <a:xfrm>
            <a:off x="731520" y="1134420"/>
            <a:ext cx="7955280" cy="3046988"/>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Through extensive exploratory analysis (EDA) using advanced linear regression techniques, and scientifically supported measures, the </a:t>
            </a:r>
            <a:r>
              <a:rPr lang="en-US" sz="2400" dirty="0" err="1">
                <a:latin typeface="Calibri" panose="020F0502020204030204" pitchFamily="34" charset="0"/>
                <a:ea typeface="Calibri" panose="020F0502020204030204" pitchFamily="34" charset="0"/>
                <a:cs typeface="Times New Roman" panose="02020603050405020304" pitchFamily="18" charset="0"/>
              </a:rPr>
              <a:t>DataBusters</a:t>
            </a:r>
            <a:r>
              <a:rPr lang="en-US" sz="2400" dirty="0">
                <a:latin typeface="Calibri" panose="020F0502020204030204" pitchFamily="34" charset="0"/>
                <a:ea typeface="Calibri" panose="020F0502020204030204" pitchFamily="34" charset="0"/>
                <a:cs typeface="Times New Roman" panose="02020603050405020304" pitchFamily="18" charset="0"/>
              </a:rPr>
              <a:t> project team was able to conclusively identify the top factors that we believe are currently contributing to increased attrition rates based on the data provided.  Our team was also able to identify factors that we believe could help </a:t>
            </a:r>
            <a:r>
              <a:rPr lang="en-US" sz="2400" dirty="0" err="1">
                <a:latin typeface="Calibri" panose="020F0502020204030204" pitchFamily="34" charset="0"/>
                <a:ea typeface="Calibri" panose="020F0502020204030204" pitchFamily="34" charset="0"/>
                <a:cs typeface="Times New Roman" panose="02020603050405020304" pitchFamily="18" charset="0"/>
              </a:rPr>
              <a:t>DDSAnalytics</a:t>
            </a:r>
            <a:r>
              <a:rPr lang="en-US" sz="2400" dirty="0">
                <a:latin typeface="Calibri" panose="020F0502020204030204" pitchFamily="34" charset="0"/>
                <a:ea typeface="Calibri" panose="020F0502020204030204" pitchFamily="34" charset="0"/>
                <a:cs typeface="Times New Roman" panose="02020603050405020304" pitchFamily="18" charset="0"/>
              </a:rPr>
              <a:t> identify situations where attrition is less likely to occur. </a:t>
            </a:r>
            <a:endParaRPr lang="en-US" sz="2400" dirty="0"/>
          </a:p>
        </p:txBody>
      </p:sp>
    </p:spTree>
    <p:extLst>
      <p:ext uri="{BB962C8B-B14F-4D97-AF65-F5344CB8AC3E}">
        <p14:creationId xmlns:p14="http://schemas.microsoft.com/office/powerpoint/2010/main" val="2336952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57200" y="-9"/>
            <a:ext cx="8229600" cy="756600"/>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sz="3600" b="1" i="0" strike="noStrike" cap="none" dirty="0">
                <a:solidFill>
                  <a:schemeClr val="dk1"/>
                </a:solidFill>
              </a:rPr>
              <a:t>Specific Trends?</a:t>
            </a:r>
            <a:endParaRPr lang="en" sz="3600" b="1" i="0" strike="noStrike" cap="none" dirty="0">
              <a:solidFill>
                <a:schemeClr val="dk1"/>
              </a:solidFill>
            </a:endParaRPr>
          </a:p>
        </p:txBody>
      </p:sp>
      <p:pic>
        <p:nvPicPr>
          <p:cNvPr id="3" name="Picture 2">
            <a:extLst>
              <a:ext uri="{FF2B5EF4-FFF2-40B4-BE49-F238E27FC236}">
                <a16:creationId xmlns:a16="http://schemas.microsoft.com/office/drawing/2014/main" id="{AF9F7A7A-1A48-4698-B194-1ED7C83E5EA6}"/>
              </a:ext>
            </a:extLst>
          </p:cNvPr>
          <p:cNvPicPr>
            <a:picLocks noChangeAspect="1"/>
          </p:cNvPicPr>
          <p:nvPr/>
        </p:nvPicPr>
        <p:blipFill>
          <a:blip r:embed="rId3"/>
          <a:stretch>
            <a:fillRect/>
          </a:stretch>
        </p:blipFill>
        <p:spPr>
          <a:xfrm>
            <a:off x="1360933" y="931851"/>
            <a:ext cx="5838825" cy="3800475"/>
          </a:xfrm>
          <a:prstGeom prst="rect">
            <a:avLst/>
          </a:prstGeom>
        </p:spPr>
      </p:pic>
    </p:spTree>
    <p:extLst>
      <p:ext uri="{BB962C8B-B14F-4D97-AF65-F5344CB8AC3E}">
        <p14:creationId xmlns:p14="http://schemas.microsoft.com/office/powerpoint/2010/main" val="310448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57200" y="-9"/>
            <a:ext cx="8229600" cy="756600"/>
          </a:xfrm>
          <a:prstGeom prst="rect">
            <a:avLst/>
          </a:prstGeom>
          <a:noFill/>
          <a:ln>
            <a:noFill/>
          </a:ln>
        </p:spPr>
        <p:txBody>
          <a:bodyPr wrap="square" lIns="91425" tIns="45700" rIns="91425" bIns="45700" anchor="ctr" anchorCtr="0">
            <a:noAutofit/>
          </a:bodyPr>
          <a:lstStyle/>
          <a:p>
            <a:pPr lvl="0">
              <a:buSzPct val="25000"/>
            </a:pPr>
            <a:r>
              <a:rPr lang="en-US" b="1" dirty="0"/>
              <a:t>Strong Associations with Attrition</a:t>
            </a:r>
            <a:endParaRPr lang="en" sz="3600" b="1" i="0" strike="noStrike" cap="none" dirty="0">
              <a:solidFill>
                <a:schemeClr val="dk1"/>
              </a:solidFill>
            </a:endParaRPr>
          </a:p>
        </p:txBody>
      </p:sp>
      <p:sp>
        <p:nvSpPr>
          <p:cNvPr id="2" name="Rectangle 1">
            <a:extLst>
              <a:ext uri="{FF2B5EF4-FFF2-40B4-BE49-F238E27FC236}">
                <a16:creationId xmlns:a16="http://schemas.microsoft.com/office/drawing/2014/main" id="{94AD0FB5-0035-4DAA-8045-56DB0EC5F24D}"/>
              </a:ext>
            </a:extLst>
          </p:cNvPr>
          <p:cNvSpPr/>
          <p:nvPr/>
        </p:nvSpPr>
        <p:spPr>
          <a:xfrm>
            <a:off x="731520" y="1134420"/>
            <a:ext cx="7955280" cy="2862322"/>
          </a:xfrm>
          <a:prstGeom prst="rect">
            <a:avLst/>
          </a:prstGeom>
        </p:spPr>
        <p:txBody>
          <a:bodyPr wrap="square">
            <a:spAutoFit/>
          </a:bodyPr>
          <a:lstStyle/>
          <a:p>
            <a:pPr lvl="0"/>
            <a:r>
              <a:rPr lang="en-US" sz="1800" b="1" dirty="0"/>
              <a:t>Distance From Home</a:t>
            </a:r>
            <a:r>
              <a:rPr lang="en-US" sz="1800" dirty="0"/>
              <a:t> – The average commuting distance for the attrition group was 9.2 miles.  Although this is comparable to the non-attrition group, our data suggests that when paired with one or more of the other factors below commute time can contribute to increased attrition frequencies.</a:t>
            </a:r>
          </a:p>
          <a:p>
            <a:pPr lvl="0"/>
            <a:r>
              <a:rPr lang="en-US" sz="1800" b="1" dirty="0"/>
              <a:t>Frequent Travel</a:t>
            </a:r>
            <a:r>
              <a:rPr lang="en-US" sz="1800" dirty="0"/>
              <a:t> - About 30% of our attrition group travelled frequently for business, as compared to only 17% in our non-attrition group.</a:t>
            </a:r>
          </a:p>
          <a:p>
            <a:pPr lvl="0"/>
            <a:r>
              <a:rPr lang="en-US" sz="1800" b="1" dirty="0"/>
              <a:t>Job Changers </a:t>
            </a:r>
            <a:r>
              <a:rPr lang="en-US" sz="1800" dirty="0"/>
              <a:t>– This one is fairly obvious.  Individuals with a higher number of total companies work for are more likely to be lost to attrition.</a:t>
            </a:r>
          </a:p>
          <a:p>
            <a:pPr lvl="0"/>
            <a:r>
              <a:rPr lang="en-US" sz="1800" b="1" dirty="0"/>
              <a:t>Overtime </a:t>
            </a:r>
            <a:r>
              <a:rPr lang="en-US" sz="1800" dirty="0"/>
              <a:t>-  54% of our attrition group reported having to work overtime, as compared to 9% with our non-attrition group.</a:t>
            </a:r>
          </a:p>
        </p:txBody>
      </p:sp>
    </p:spTree>
    <p:extLst>
      <p:ext uri="{BB962C8B-B14F-4D97-AF65-F5344CB8AC3E}">
        <p14:creationId xmlns:p14="http://schemas.microsoft.com/office/powerpoint/2010/main" val="3005822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57200" y="105716"/>
            <a:ext cx="8229600" cy="857400"/>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sz="3600" b="1" i="0" u="none" strike="noStrike" cap="none" dirty="0">
                <a:solidFill>
                  <a:schemeClr val="dk1"/>
                </a:solidFill>
              </a:rPr>
              <a:t>Observation</a:t>
            </a:r>
            <a:endParaRPr lang="en" sz="1600" b="0" i="0" u="none" strike="noStrike" cap="none"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CF825C74-C7CB-41A4-9AC0-C23950D6EDA3}"/>
              </a:ext>
            </a:extLst>
          </p:cNvPr>
          <p:cNvPicPr>
            <a:picLocks noChangeAspect="1"/>
          </p:cNvPicPr>
          <p:nvPr/>
        </p:nvPicPr>
        <p:blipFill>
          <a:blip r:embed="rId3"/>
          <a:stretch>
            <a:fillRect/>
          </a:stretch>
        </p:blipFill>
        <p:spPr>
          <a:xfrm>
            <a:off x="1857375" y="1131570"/>
            <a:ext cx="5429250" cy="3810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57200" y="-9"/>
            <a:ext cx="8229600" cy="756600"/>
          </a:xfrm>
          <a:prstGeom prst="rect">
            <a:avLst/>
          </a:prstGeom>
          <a:noFill/>
          <a:ln>
            <a:noFill/>
          </a:ln>
        </p:spPr>
        <p:txBody>
          <a:bodyPr wrap="square" lIns="91425" tIns="45700" rIns="91425" bIns="45700" anchor="ctr" anchorCtr="0">
            <a:noAutofit/>
          </a:bodyPr>
          <a:lstStyle/>
          <a:p>
            <a:pPr lvl="0">
              <a:buSzPct val="25000"/>
            </a:pPr>
            <a:r>
              <a:rPr lang="en-US" b="1" dirty="0"/>
              <a:t>Strong Associations with Attrition</a:t>
            </a:r>
            <a:endParaRPr lang="en" sz="3600" b="1" i="0" strike="noStrike" cap="none" dirty="0">
              <a:solidFill>
                <a:schemeClr val="dk1"/>
              </a:solidFill>
            </a:endParaRPr>
          </a:p>
        </p:txBody>
      </p:sp>
      <p:sp>
        <p:nvSpPr>
          <p:cNvPr id="2" name="Rectangle 1">
            <a:extLst>
              <a:ext uri="{FF2B5EF4-FFF2-40B4-BE49-F238E27FC236}">
                <a16:creationId xmlns:a16="http://schemas.microsoft.com/office/drawing/2014/main" id="{94AD0FB5-0035-4DAA-8045-56DB0EC5F24D}"/>
              </a:ext>
            </a:extLst>
          </p:cNvPr>
          <p:cNvSpPr/>
          <p:nvPr/>
        </p:nvSpPr>
        <p:spPr>
          <a:xfrm>
            <a:off x="731520" y="1134420"/>
            <a:ext cx="7955280" cy="3170099"/>
          </a:xfrm>
          <a:prstGeom prst="rect">
            <a:avLst/>
          </a:prstGeom>
        </p:spPr>
        <p:txBody>
          <a:bodyPr wrap="square">
            <a:spAutoFit/>
          </a:bodyPr>
          <a:lstStyle/>
          <a:p>
            <a:pPr lvl="0"/>
            <a:r>
              <a:rPr lang="en-US" sz="2000" dirty="0"/>
              <a:t>In general </a:t>
            </a:r>
            <a:r>
              <a:rPr lang="en-US" sz="2000" dirty="0" err="1"/>
              <a:t>DataBusters</a:t>
            </a:r>
            <a:r>
              <a:rPr lang="en-US" sz="2000" dirty="0"/>
              <a:t> shows that employees with educations relating to the </a:t>
            </a:r>
            <a:r>
              <a:rPr lang="en-US" sz="2000" b="1" dirty="0"/>
              <a:t>Medical or Life Sciences fields</a:t>
            </a:r>
            <a:r>
              <a:rPr lang="en-US" sz="2000" dirty="0"/>
              <a:t> tend to have lower attrition rates.</a:t>
            </a:r>
          </a:p>
          <a:p>
            <a:pPr lvl="0"/>
            <a:r>
              <a:rPr lang="en-US" sz="2000" dirty="0"/>
              <a:t>Our non-attrition group showed a 2.7 average </a:t>
            </a:r>
            <a:r>
              <a:rPr lang="en-US" sz="2000" b="1" dirty="0"/>
              <a:t>Environment Satisfaction </a:t>
            </a:r>
            <a:r>
              <a:rPr lang="en-US" sz="2000" dirty="0"/>
              <a:t>score.  While this again is comparable to our attrition group’s score, our data suggests that when this score is factored into a comparison with one or more of the other variables in this list attrition will be lower.</a:t>
            </a:r>
          </a:p>
          <a:p>
            <a:pPr lvl="0"/>
            <a:r>
              <a:rPr lang="en-US" sz="2000" dirty="0"/>
              <a:t>Our data also suggests that higher numbers in </a:t>
            </a:r>
            <a:r>
              <a:rPr lang="en-US" sz="2000" b="1" dirty="0"/>
              <a:t>Job Involvement</a:t>
            </a:r>
            <a:r>
              <a:rPr lang="en-US" sz="2000" dirty="0"/>
              <a:t> scores and </a:t>
            </a:r>
            <a:r>
              <a:rPr lang="en-US" sz="2000" b="1" dirty="0"/>
              <a:t>Years in Current Role</a:t>
            </a:r>
            <a:r>
              <a:rPr lang="en-US" sz="2000" dirty="0"/>
              <a:t> suggest lower attrition rates. </a:t>
            </a:r>
          </a:p>
        </p:txBody>
      </p:sp>
    </p:spTree>
    <p:extLst>
      <p:ext uri="{BB962C8B-B14F-4D97-AF65-F5344CB8AC3E}">
        <p14:creationId xmlns:p14="http://schemas.microsoft.com/office/powerpoint/2010/main" val="2253053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207650"/>
            <a:ext cx="8520600" cy="572700"/>
          </a:xfrm>
          <a:prstGeom prst="rect">
            <a:avLst/>
          </a:prstGeom>
        </p:spPr>
        <p:txBody>
          <a:bodyPr wrap="square" lIns="91425" tIns="91425" rIns="91425" bIns="91425" anchor="t" anchorCtr="0">
            <a:noAutofit/>
          </a:bodyPr>
          <a:lstStyle/>
          <a:p>
            <a:pPr algn="ctr"/>
            <a:r>
              <a:rPr lang="en-US" dirty="0"/>
              <a:t> </a:t>
            </a:r>
            <a:r>
              <a:rPr lang="en-US" b="1" u="sng" dirty="0"/>
              <a:t>Other Trends and Observations</a:t>
            </a:r>
            <a:endParaRPr lang="en-US" dirty="0"/>
          </a:p>
        </p:txBody>
      </p:sp>
      <p:sp>
        <p:nvSpPr>
          <p:cNvPr id="137" name="Shape 13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r>
              <a:rPr lang="en-US" dirty="0"/>
              <a:t> Job roles that seem to show a very high attrition rate when compared against the others in this data set are Laboratory Technician and Sales Representative.</a:t>
            </a:r>
          </a:p>
          <a:p>
            <a:pPr lvl="0"/>
            <a:r>
              <a:rPr lang="en-US" dirty="0"/>
              <a:t>Since most Laboratory Technicians will likely be formally educated in the Life Sciences the fact that they show a higher likelihood of attrition is a bit unique in the Medical or Life Science fields.  </a:t>
            </a:r>
            <a:r>
              <a:rPr lang="en-US"/>
              <a:t>This particular role should be examined more closely with particular attention paid to the other contributing factors to attrition.</a:t>
            </a:r>
          </a:p>
          <a:p>
            <a:pPr lvl="0" rtl="0">
              <a:spcBef>
                <a:spcPts val="0"/>
              </a:spcBef>
              <a:buNone/>
            </a:pPr>
            <a:endParaRPr dirty="0"/>
          </a:p>
        </p:txBody>
      </p:sp>
      <p:pic>
        <p:nvPicPr>
          <p:cNvPr id="3" name="Picture 2">
            <a:extLst>
              <a:ext uri="{FF2B5EF4-FFF2-40B4-BE49-F238E27FC236}">
                <a16:creationId xmlns:a16="http://schemas.microsoft.com/office/drawing/2014/main" id="{D62A7192-F8C1-4BBD-BDAD-707398A1800A}"/>
              </a:ext>
            </a:extLst>
          </p:cNvPr>
          <p:cNvPicPr>
            <a:picLocks noChangeAspect="1"/>
          </p:cNvPicPr>
          <p:nvPr/>
        </p:nvPicPr>
        <p:blipFill>
          <a:blip r:embed="rId3"/>
          <a:stretch>
            <a:fillRect/>
          </a:stretch>
        </p:blipFill>
        <p:spPr>
          <a:xfrm>
            <a:off x="2549979" y="3319462"/>
            <a:ext cx="3483428" cy="1495425"/>
          </a:xfrm>
          <a:prstGeom prst="rect">
            <a:avLst/>
          </a:prstGeom>
        </p:spPr>
      </p:pic>
    </p:spTree>
    <p:extLst>
      <p:ext uri="{BB962C8B-B14F-4D97-AF65-F5344CB8AC3E}">
        <p14:creationId xmlns:p14="http://schemas.microsoft.com/office/powerpoint/2010/main" val="2305442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57200" y="105716"/>
            <a:ext cx="8229600" cy="857400"/>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sz="3600" b="1" i="0" u="none" strike="noStrike" cap="none" dirty="0">
                <a:solidFill>
                  <a:schemeClr val="dk1"/>
                </a:solidFill>
              </a:rPr>
              <a:t>Conclusion</a:t>
            </a:r>
            <a:endParaRPr lang="en" sz="1600" b="0" i="0" u="none" strike="noStrike" cap="none" dirty="0">
              <a:solidFill>
                <a:schemeClr val="dk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E0144545-598A-4AD7-8268-569A758F4A99}"/>
              </a:ext>
            </a:extLst>
          </p:cNvPr>
          <p:cNvSpPr/>
          <p:nvPr/>
        </p:nvSpPr>
        <p:spPr>
          <a:xfrm>
            <a:off x="2653394" y="2571750"/>
            <a:ext cx="6090557" cy="1938992"/>
          </a:xfrm>
          <a:prstGeom prst="rect">
            <a:avLst/>
          </a:prstGeom>
        </p:spPr>
        <p:txBody>
          <a:bodyPr wrap="square">
            <a:spAutoFit/>
          </a:bodyPr>
          <a:lstStyle/>
          <a:p>
            <a:pPr>
              <a:spcBef>
                <a:spcPts val="960"/>
              </a:spcBef>
              <a:spcAft>
                <a:spcPts val="960"/>
              </a:spcAft>
            </a:pPr>
            <a:r>
              <a:rPr lang="en-US" sz="2000" dirty="0">
                <a:latin typeface="Calibri" panose="020F0502020204030204" pitchFamily="34" charset="0"/>
                <a:ea typeface="Calibri" panose="020F0502020204030204" pitchFamily="34" charset="0"/>
                <a:cs typeface="Times New Roman" panose="02020603050405020304" pitchFamily="18" charset="0"/>
              </a:rPr>
              <a:t>The </a:t>
            </a:r>
            <a:r>
              <a:rPr lang="en-US" sz="2000" dirty="0" err="1">
                <a:latin typeface="Calibri" panose="020F0502020204030204" pitchFamily="34" charset="0"/>
                <a:ea typeface="Calibri" panose="020F0502020204030204" pitchFamily="34" charset="0"/>
                <a:cs typeface="Times New Roman" panose="02020603050405020304" pitchFamily="18" charset="0"/>
              </a:rPr>
              <a:t>DataBusters</a:t>
            </a:r>
            <a:r>
              <a:rPr lang="en-US" sz="2000" dirty="0">
                <a:latin typeface="Calibri" panose="020F0502020204030204" pitchFamily="34" charset="0"/>
                <a:ea typeface="Calibri" panose="020F0502020204030204" pitchFamily="34" charset="0"/>
                <a:cs typeface="Times New Roman" panose="02020603050405020304" pitchFamily="18" charset="0"/>
              </a:rPr>
              <a:t> Project Team utilized the regression model we formulated to provide the analysis above, and used it to produce a preliminary predictive model.  When paired against our test data set we are happy to report we were able to see an </a:t>
            </a:r>
            <a:r>
              <a:rPr lang="en-US" sz="2000" b="1" dirty="0">
                <a:latin typeface="Calibri" panose="020F0502020204030204" pitchFamily="34" charset="0"/>
                <a:ea typeface="Calibri" panose="020F0502020204030204" pitchFamily="34" charset="0"/>
                <a:cs typeface="Times New Roman" panose="02020603050405020304" pitchFamily="18" charset="0"/>
              </a:rPr>
              <a:t>88% success rate in predicting attrition!</a:t>
            </a:r>
            <a:endParaRPr lang="en-US" sz="2000" dirty="0">
              <a:effectLst/>
              <a:latin typeface="Times New Roman" panose="02020603050405020304" pitchFamily="18" charset="0"/>
              <a:ea typeface="Calibri" panose="020F0502020204030204" pitchFamily="34" charset="0"/>
            </a:endParaRPr>
          </a:p>
        </p:txBody>
      </p:sp>
      <p:pic>
        <p:nvPicPr>
          <p:cNvPr id="6" name="Picture 5">
            <a:extLst>
              <a:ext uri="{FF2B5EF4-FFF2-40B4-BE49-F238E27FC236}">
                <a16:creationId xmlns:a16="http://schemas.microsoft.com/office/drawing/2014/main" id="{15B3DE2F-670C-4DCB-9D7F-E7DD55628247}"/>
              </a:ext>
            </a:extLst>
          </p:cNvPr>
          <p:cNvPicPr>
            <a:picLocks noChangeAspect="1"/>
          </p:cNvPicPr>
          <p:nvPr/>
        </p:nvPicPr>
        <p:blipFill>
          <a:blip r:embed="rId3"/>
          <a:stretch>
            <a:fillRect/>
          </a:stretch>
        </p:blipFill>
        <p:spPr>
          <a:xfrm>
            <a:off x="106136" y="734304"/>
            <a:ext cx="3159578" cy="1938992"/>
          </a:xfrm>
          <a:prstGeom prst="rect">
            <a:avLst/>
          </a:prstGeom>
        </p:spPr>
      </p:pic>
    </p:spTree>
    <p:extLst>
      <p:ext uri="{BB962C8B-B14F-4D97-AF65-F5344CB8AC3E}">
        <p14:creationId xmlns:p14="http://schemas.microsoft.com/office/powerpoint/2010/main" val="386637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207650"/>
            <a:ext cx="8520600" cy="572700"/>
          </a:xfrm>
          <a:prstGeom prst="rect">
            <a:avLst/>
          </a:prstGeom>
        </p:spPr>
        <p:txBody>
          <a:bodyPr wrap="square" lIns="91425" tIns="91425" rIns="91425" bIns="91425" anchor="t" anchorCtr="0">
            <a:noAutofit/>
          </a:bodyPr>
          <a:lstStyle/>
          <a:p>
            <a:pPr lvl="0" algn="ctr" rtl="0">
              <a:spcBef>
                <a:spcPts val="0"/>
              </a:spcBef>
              <a:buNone/>
            </a:pPr>
            <a:r>
              <a:rPr lang="en" b="1" u="sng" dirty="0"/>
              <a:t>Case Study 02 </a:t>
            </a:r>
            <a:r>
              <a:rPr lang="en-US" b="1" u="sng" dirty="0"/>
              <a:t>Introduction</a:t>
            </a:r>
            <a:endParaRPr lang="en" b="1" u="sng" dirty="0"/>
          </a:p>
        </p:txBody>
      </p:sp>
      <p:sp>
        <p:nvSpPr>
          <p:cNvPr id="137" name="Shape 137"/>
          <p:cNvSpPr txBox="1">
            <a:spLocks noGrp="1"/>
          </p:cNvSpPr>
          <p:nvPr>
            <p:ph type="body" idx="1"/>
          </p:nvPr>
        </p:nvSpPr>
        <p:spPr>
          <a:xfrm>
            <a:off x="311700" y="1152475"/>
            <a:ext cx="8520600" cy="3178893"/>
          </a:xfrm>
          <a:prstGeom prst="rect">
            <a:avLst/>
          </a:prstGeom>
        </p:spPr>
        <p:txBody>
          <a:bodyPr wrap="square" lIns="91425" tIns="91425" rIns="91425" bIns="91425" anchor="t" anchorCtr="0">
            <a:noAutofit/>
          </a:bodyPr>
          <a:lstStyle/>
          <a:p>
            <a:pPr lvl="0">
              <a:buNone/>
            </a:pPr>
            <a:r>
              <a:rPr lang="en-US" sz="2400" b="1" dirty="0">
                <a:solidFill>
                  <a:srgbClr val="0070C0"/>
                </a:solidFill>
              </a:rPr>
              <a:t>For this study </a:t>
            </a:r>
            <a:r>
              <a:rPr lang="en-US" sz="2400" b="1" dirty="0" err="1">
                <a:solidFill>
                  <a:srgbClr val="0070C0"/>
                </a:solidFill>
              </a:rPr>
              <a:t>DataBusters</a:t>
            </a:r>
            <a:r>
              <a:rPr lang="en-US" sz="2400" b="1" dirty="0">
                <a:solidFill>
                  <a:srgbClr val="0070C0"/>
                </a:solidFill>
              </a:rPr>
              <a:t> has been asked to conduct exploratory data analysis (EDA) to help </a:t>
            </a:r>
            <a:r>
              <a:rPr lang="en-US" sz="2400" b="1" dirty="0" err="1">
                <a:solidFill>
                  <a:srgbClr val="0070C0"/>
                </a:solidFill>
              </a:rPr>
              <a:t>DDSAnalytics</a:t>
            </a:r>
            <a:r>
              <a:rPr lang="en-US" sz="2400" b="1" dirty="0">
                <a:solidFill>
                  <a:srgbClr val="0070C0"/>
                </a:solidFill>
              </a:rPr>
              <a:t> determine leading factors that can lead to higher attrition.  The project team will also explore existing trends and observations based on the data provided that may prove useful in evaluating attrition </a:t>
            </a:r>
          </a:p>
          <a:p>
            <a:pPr lvl="0">
              <a:buNone/>
            </a:pPr>
            <a:endParaRPr 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311700" y="327825"/>
            <a:ext cx="8520600" cy="4440118"/>
          </a:xfrm>
          <a:prstGeom prst="rect">
            <a:avLst/>
          </a:prstGeom>
          <a:ln>
            <a:noFill/>
          </a:ln>
          <a:effectLst>
            <a:outerShdw blurRad="57150" dist="19050" dir="5400000" algn="bl" rotWithShape="0">
              <a:srgbClr val="000000">
                <a:alpha val="50000"/>
              </a:srgbClr>
            </a:outerShdw>
          </a:effectLst>
        </p:spPr>
        <p:txBody>
          <a:bodyPr wrap="square" lIns="91425" tIns="91425" rIns="91425" bIns="91425" anchor="t" anchorCtr="0">
            <a:noAutofit/>
          </a:bodyPr>
          <a:lstStyle/>
          <a:p>
            <a:pPr lvl="0" rtl="0">
              <a:spcBef>
                <a:spcPts val="0"/>
              </a:spcBef>
              <a:buNone/>
            </a:pPr>
            <a:endParaRPr dirty="0"/>
          </a:p>
          <a:p>
            <a:pPr lvl="0" algn="ctr" rtl="0">
              <a:spcBef>
                <a:spcPts val="0"/>
              </a:spcBef>
              <a:buNone/>
            </a:pPr>
            <a:r>
              <a:rPr lang="en-US" sz="4500" b="1" dirty="0">
                <a:solidFill>
                  <a:srgbClr val="FF0000"/>
                </a:solidFill>
              </a:rPr>
              <a:t>Conduct Exploratory </a:t>
            </a:r>
          </a:p>
          <a:p>
            <a:pPr lvl="0" algn="ctr" rtl="0">
              <a:spcBef>
                <a:spcPts val="0"/>
              </a:spcBef>
              <a:buNone/>
            </a:pPr>
            <a:r>
              <a:rPr lang="en-US" sz="4500" b="1" dirty="0">
                <a:solidFill>
                  <a:srgbClr val="FF0000"/>
                </a:solidFill>
              </a:rPr>
              <a:t>    Data Analysis</a:t>
            </a:r>
          </a:p>
          <a:p>
            <a:pPr lvl="0" algn="ctr" rtl="0">
              <a:spcBef>
                <a:spcPts val="0"/>
              </a:spcBef>
              <a:buNone/>
            </a:pPr>
            <a:r>
              <a:rPr lang="en-US" sz="4500" b="1" dirty="0">
                <a:solidFill>
                  <a:srgbClr val="FF0000"/>
                </a:solidFill>
              </a:rPr>
              <a:t>EDA</a:t>
            </a:r>
          </a:p>
          <a:p>
            <a:pPr lvl="0" algn="ctr" rtl="0">
              <a:spcBef>
                <a:spcPts val="0"/>
              </a:spcBef>
              <a:buNone/>
            </a:pPr>
            <a:r>
              <a:rPr lang="en" sz="2400" b="1" dirty="0">
                <a:solidFill>
                  <a:srgbClr val="FF0000"/>
                </a:solidFill>
              </a:rPr>
              <a:t>(</a:t>
            </a:r>
            <a:r>
              <a:rPr lang="en-US" sz="2400" b="1" dirty="0">
                <a:solidFill>
                  <a:srgbClr val="FF0000"/>
                </a:solidFill>
              </a:rPr>
              <a:t>Factors that leads to attrition)</a:t>
            </a:r>
            <a:endParaRPr lang="en" sz="2400" b="1" dirty="0">
              <a:solidFill>
                <a:srgbClr val="FF0000"/>
              </a:solidFill>
            </a:endParaRPr>
          </a:p>
          <a:p>
            <a:pPr lvl="0" rtl="0">
              <a:spcBef>
                <a:spcPts val="0"/>
              </a:spcBef>
              <a:buNone/>
            </a:pPr>
            <a:endParaRPr dirty="0"/>
          </a:p>
          <a:p>
            <a:pPr lvl="0" rtl="0">
              <a:spcBef>
                <a:spcPts val="0"/>
              </a:spcBef>
              <a:buNone/>
            </a:pPr>
            <a:r>
              <a:rPr lang="en" sz="1000" dirty="0"/>
              <a:t>*</a:t>
            </a:r>
          </a:p>
        </p:txBody>
      </p:sp>
      <p:pic>
        <p:nvPicPr>
          <p:cNvPr id="3" name="Picture 2">
            <a:extLst>
              <a:ext uri="{FF2B5EF4-FFF2-40B4-BE49-F238E27FC236}">
                <a16:creationId xmlns:a16="http://schemas.microsoft.com/office/drawing/2014/main" id="{47D384FF-5C09-4EC3-8417-4F613A70C821}"/>
              </a:ext>
            </a:extLst>
          </p:cNvPr>
          <p:cNvPicPr>
            <a:picLocks noChangeAspect="1"/>
          </p:cNvPicPr>
          <p:nvPr/>
        </p:nvPicPr>
        <p:blipFill>
          <a:blip r:embed="rId3"/>
          <a:stretch>
            <a:fillRect/>
          </a:stretch>
        </p:blipFill>
        <p:spPr>
          <a:xfrm>
            <a:off x="89807" y="2367643"/>
            <a:ext cx="2847975" cy="1600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1700" y="0"/>
            <a:ext cx="8520600" cy="572700"/>
          </a:xfrm>
          <a:prstGeom prst="rect">
            <a:avLst/>
          </a:prstGeom>
        </p:spPr>
        <p:txBody>
          <a:bodyPr wrap="square" lIns="91425" tIns="91425" rIns="91425" bIns="91425" anchor="t" anchorCtr="0">
            <a:noAutofit/>
          </a:bodyPr>
          <a:lstStyle/>
          <a:p>
            <a:pPr lvl="0" algn="ctr">
              <a:spcBef>
                <a:spcPts val="0"/>
              </a:spcBef>
              <a:buNone/>
            </a:pPr>
            <a:r>
              <a:rPr lang="en-US" b="1" u="sng" dirty="0"/>
              <a:t>Where is the Data? </a:t>
            </a:r>
            <a:br>
              <a:rPr lang="en-US" b="1" u="sng" dirty="0"/>
            </a:br>
            <a:endParaRPr lang="en" sz="1200" b="1" u="sng" dirty="0"/>
          </a:p>
        </p:txBody>
      </p:sp>
      <p:sp>
        <p:nvSpPr>
          <p:cNvPr id="178" name="Shape 178"/>
          <p:cNvSpPr txBox="1">
            <a:spLocks noGrp="1"/>
          </p:cNvSpPr>
          <p:nvPr>
            <p:ph type="body" idx="1"/>
          </p:nvPr>
        </p:nvSpPr>
        <p:spPr>
          <a:xfrm>
            <a:off x="4770664" y="1418764"/>
            <a:ext cx="3494314" cy="1357093"/>
          </a:xfrm>
          <a:prstGeom prst="rect">
            <a:avLst/>
          </a:prstGeom>
        </p:spPr>
        <p:txBody>
          <a:bodyPr wrap="square" lIns="91425" tIns="91425" rIns="91425" bIns="91425" anchor="t" anchorCtr="0">
            <a:noAutofit/>
          </a:bodyPr>
          <a:lstStyle/>
          <a:p>
            <a:pPr lvl="0">
              <a:spcBef>
                <a:spcPts val="0"/>
              </a:spcBef>
              <a:buNone/>
            </a:pPr>
            <a:r>
              <a:rPr lang="en-US" b="1" dirty="0">
                <a:solidFill>
                  <a:srgbClr val="434343"/>
                </a:solidFill>
              </a:rPr>
              <a:t>CaseStudy2Data.zip </a:t>
            </a:r>
          </a:p>
          <a:p>
            <a:pPr lvl="0">
              <a:spcBef>
                <a:spcPts val="0"/>
              </a:spcBef>
              <a:buNone/>
            </a:pPr>
            <a:r>
              <a:rPr lang="en-US" sz="1200" b="1" dirty="0">
                <a:solidFill>
                  <a:srgbClr val="434343"/>
                </a:solidFill>
              </a:rPr>
              <a:t>1470 observation of </a:t>
            </a:r>
          </a:p>
          <a:p>
            <a:pPr lvl="0">
              <a:spcBef>
                <a:spcPts val="0"/>
              </a:spcBef>
              <a:buNone/>
            </a:pPr>
            <a:r>
              <a:rPr lang="en-US" sz="1200" b="1" dirty="0">
                <a:solidFill>
                  <a:srgbClr val="434343"/>
                </a:solidFill>
              </a:rPr>
              <a:t>53 variables </a:t>
            </a:r>
            <a:endParaRPr lang="en" sz="1200" b="1" dirty="0">
              <a:solidFill>
                <a:srgbClr val="434343"/>
              </a:solidFill>
            </a:endParaRPr>
          </a:p>
        </p:txBody>
      </p:sp>
      <p:pic>
        <p:nvPicPr>
          <p:cNvPr id="4" name="Picture 3">
            <a:extLst>
              <a:ext uri="{FF2B5EF4-FFF2-40B4-BE49-F238E27FC236}">
                <a16:creationId xmlns:a16="http://schemas.microsoft.com/office/drawing/2014/main" id="{ACD8AA04-0D81-4410-B06C-967D24C0EC33}"/>
              </a:ext>
            </a:extLst>
          </p:cNvPr>
          <p:cNvPicPr>
            <a:picLocks noChangeAspect="1"/>
          </p:cNvPicPr>
          <p:nvPr/>
        </p:nvPicPr>
        <p:blipFill>
          <a:blip r:embed="rId3"/>
          <a:stretch>
            <a:fillRect/>
          </a:stretch>
        </p:blipFill>
        <p:spPr>
          <a:xfrm>
            <a:off x="691242" y="1070201"/>
            <a:ext cx="3494313" cy="22281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207650"/>
            <a:ext cx="8520600" cy="572700"/>
          </a:xfrm>
          <a:prstGeom prst="rect">
            <a:avLst/>
          </a:prstGeom>
        </p:spPr>
        <p:txBody>
          <a:bodyPr wrap="square" lIns="91425" tIns="91425" rIns="91425" bIns="91425" anchor="t" anchorCtr="0">
            <a:noAutofit/>
          </a:bodyPr>
          <a:lstStyle/>
          <a:p>
            <a:pPr lvl="0" algn="ctr"/>
            <a:r>
              <a:rPr lang="en-US" b="1" u="sng" dirty="0"/>
              <a:t>Data Description</a:t>
            </a:r>
            <a:endParaRPr lang="en" b="1" u="sng" dirty="0"/>
          </a:p>
        </p:txBody>
      </p:sp>
      <p:sp>
        <p:nvSpPr>
          <p:cNvPr id="137" name="Shape 13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r>
              <a:rPr lang="en-US" dirty="0"/>
              <a:t>*The data set used for the purposes of this analysis was provided by </a:t>
            </a:r>
            <a:r>
              <a:rPr lang="en-US" dirty="0" err="1"/>
              <a:t>DDSAnalytics</a:t>
            </a:r>
            <a:r>
              <a:rPr lang="en-US" dirty="0"/>
              <a:t> CEO Dr. </a:t>
            </a:r>
            <a:r>
              <a:rPr lang="en-US" dirty="0" err="1"/>
              <a:t>Faizen</a:t>
            </a:r>
            <a:r>
              <a:rPr lang="en-US" dirty="0"/>
              <a:t> Javed.</a:t>
            </a:r>
          </a:p>
          <a:p>
            <a:r>
              <a:rPr lang="en-US" dirty="0"/>
              <a:t>*The data consists of 1470 observations containing individual employment details that cover a wide range of explanatory variables (35 in total).</a:t>
            </a:r>
          </a:p>
          <a:p>
            <a:r>
              <a:rPr lang="en-US" dirty="0"/>
              <a:t>*These variables differ in class and are mixed by factor, character, and integer respectively.</a:t>
            </a:r>
          </a:p>
          <a:p>
            <a:r>
              <a:rPr lang="en-US" dirty="0"/>
              <a:t>*For the purposes of this analysis we will treat the Attrition variable as our dependent variable.</a:t>
            </a:r>
          </a:p>
        </p:txBody>
      </p:sp>
    </p:spTree>
    <p:extLst>
      <p:ext uri="{BB962C8B-B14F-4D97-AF65-F5344CB8AC3E}">
        <p14:creationId xmlns:p14="http://schemas.microsoft.com/office/powerpoint/2010/main" val="2304685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5D927-E944-4DB8-9E41-852F8DD8474E}"/>
              </a:ext>
            </a:extLst>
          </p:cNvPr>
          <p:cNvSpPr>
            <a:spLocks noGrp="1"/>
          </p:cNvSpPr>
          <p:nvPr>
            <p:ph type="title"/>
          </p:nvPr>
        </p:nvSpPr>
        <p:spPr/>
        <p:txBody>
          <a:bodyPr/>
          <a:lstStyle/>
          <a:p>
            <a:pPr algn="ctr"/>
            <a:r>
              <a:rPr lang="en-US" b="1" dirty="0"/>
              <a:t>Create a training and test dataset</a:t>
            </a:r>
            <a:br>
              <a:rPr lang="en-US" b="1" dirty="0"/>
            </a:br>
            <a:endParaRPr lang="en-US" dirty="0"/>
          </a:p>
        </p:txBody>
      </p:sp>
      <p:sp>
        <p:nvSpPr>
          <p:cNvPr id="5" name="AutoShape 4" descr="Image result for pictures of  statistical graphics">
            <a:extLst>
              <a:ext uri="{FF2B5EF4-FFF2-40B4-BE49-F238E27FC236}">
                <a16:creationId xmlns:a16="http://schemas.microsoft.com/office/drawing/2014/main" id="{469C58F1-2B33-4E01-98B8-C04DC216ACFD}"/>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Image result for pictures of  statistical graphics">
            <a:extLst>
              <a:ext uri="{FF2B5EF4-FFF2-40B4-BE49-F238E27FC236}">
                <a16:creationId xmlns:a16="http://schemas.microsoft.com/office/drawing/2014/main" id="{B2525763-C36C-4DF7-A8B6-55D28785C141}"/>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B80AA6B4-5BA0-4C75-AB07-CB0CC2A9A52C}"/>
              </a:ext>
            </a:extLst>
          </p:cNvPr>
          <p:cNvPicPr>
            <a:picLocks noChangeAspect="1"/>
          </p:cNvPicPr>
          <p:nvPr/>
        </p:nvPicPr>
        <p:blipFill>
          <a:blip r:embed="rId2"/>
          <a:stretch>
            <a:fillRect/>
          </a:stretch>
        </p:blipFill>
        <p:spPr>
          <a:xfrm>
            <a:off x="1384300" y="1642836"/>
            <a:ext cx="6680200" cy="3327400"/>
          </a:xfrm>
          <a:prstGeom prst="rect">
            <a:avLst/>
          </a:prstGeom>
        </p:spPr>
      </p:pic>
    </p:spTree>
    <p:extLst>
      <p:ext uri="{BB962C8B-B14F-4D97-AF65-F5344CB8AC3E}">
        <p14:creationId xmlns:p14="http://schemas.microsoft.com/office/powerpoint/2010/main" val="143902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457200" y="0"/>
            <a:ext cx="8229600" cy="857400"/>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 sz="4400" b="1" i="0" u="none" strike="noStrike" cap="none">
                <a:solidFill>
                  <a:schemeClr val="dk1"/>
                </a:solidFill>
              </a:rPr>
              <a:t>Training Data</a:t>
            </a:r>
          </a:p>
        </p:txBody>
      </p:sp>
      <p:pic>
        <p:nvPicPr>
          <p:cNvPr id="229" name="Shape 229" descr="SOC-distribution"/>
          <p:cNvPicPr preferRelativeResize="0">
            <a:picLocks noGrp="1"/>
          </p:cNvPicPr>
          <p:nvPr>
            <p:ph type="body" idx="1"/>
          </p:nvPr>
        </p:nvPicPr>
        <p:blipFill rotWithShape="1">
          <a:blip r:embed="rId3">
            <a:alphaModFix/>
          </a:blip>
          <a:srcRect t="514" b="514"/>
          <a:stretch/>
        </p:blipFill>
        <p:spPr>
          <a:xfrm>
            <a:off x="1593516" y="962564"/>
            <a:ext cx="6093300" cy="2018400"/>
          </a:xfrm>
          <a:prstGeom prst="rect">
            <a:avLst/>
          </a:prstGeom>
          <a:noFill/>
          <a:ln>
            <a:noFill/>
          </a:ln>
        </p:spPr>
      </p:pic>
      <p:sp>
        <p:nvSpPr>
          <p:cNvPr id="230" name="Shape 230"/>
          <p:cNvSpPr txBox="1"/>
          <p:nvPr/>
        </p:nvSpPr>
        <p:spPr>
          <a:xfrm>
            <a:off x="169200" y="3086300"/>
            <a:ext cx="8974800" cy="1662000"/>
          </a:xfrm>
          <a:prstGeom prst="rect">
            <a:avLst/>
          </a:prstGeom>
          <a:noFill/>
          <a:ln>
            <a:noFill/>
          </a:ln>
        </p:spPr>
        <p:txBody>
          <a:bodyPr wrap="square" lIns="91425" tIns="45700" rIns="91425" bIns="45700" anchor="t" anchorCtr="0">
            <a:noAutofit/>
          </a:bodyPr>
          <a:lstStyle/>
          <a:p>
            <a:pPr lvl="0" algn="ctr">
              <a:buSzPct val="25000"/>
            </a:pPr>
            <a:r>
              <a:rPr lang="en" sz="2400" dirty="0">
                <a:solidFill>
                  <a:srgbClr val="FF0000"/>
                </a:solidFill>
                <a:latin typeface="Calibri"/>
                <a:ea typeface="Calibri"/>
                <a:cs typeface="Calibri"/>
                <a:sym typeface="Calibri"/>
              </a:rPr>
              <a:t>Training dataset: </a:t>
            </a:r>
            <a:r>
              <a:rPr lang="en-US" sz="2400" dirty="0">
                <a:solidFill>
                  <a:srgbClr val="FF0000"/>
                </a:solidFill>
                <a:latin typeface="Calibri"/>
                <a:ea typeface="Calibri"/>
                <a:cs typeface="Calibri"/>
                <a:sym typeface="Calibri"/>
              </a:rPr>
              <a:t>70%  and 30% test set</a:t>
            </a:r>
            <a:r>
              <a:rPr lang="en" sz="2400" dirty="0">
                <a:solidFill>
                  <a:srgbClr val="FF0000"/>
                </a:solidFill>
                <a:latin typeface="Calibri"/>
                <a:ea typeface="Calibri"/>
                <a:cs typeface="Calibri"/>
                <a:sym typeface="Calibri"/>
              </a:rPr>
              <a:t>            </a:t>
            </a:r>
          </a:p>
          <a:p>
            <a:pPr lvl="0">
              <a:buSzPct val="25000"/>
            </a:pPr>
            <a:r>
              <a:rPr lang="en" sz="2400" dirty="0">
                <a:solidFill>
                  <a:srgbClr val="FF0000"/>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457200" y="-72032"/>
            <a:ext cx="8229600" cy="636300"/>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 sz="3200" b="0" i="0" u="none" strike="noStrike" cap="none" dirty="0">
                <a:solidFill>
                  <a:schemeClr val="dk1"/>
                </a:solidFill>
                <a:latin typeface="Calibri"/>
                <a:ea typeface="Calibri"/>
                <a:cs typeface="Calibri"/>
                <a:sym typeface="Calibri"/>
              </a:rPr>
              <a:t>Evaluation </a:t>
            </a:r>
            <a:r>
              <a:rPr lang="en-US" sz="3200" b="0" i="0" u="none" strike="noStrike" cap="none" dirty="0">
                <a:solidFill>
                  <a:schemeClr val="dk1"/>
                </a:solidFill>
                <a:latin typeface="Calibri"/>
                <a:ea typeface="Calibri"/>
                <a:cs typeface="Calibri"/>
                <a:sym typeface="Calibri"/>
              </a:rPr>
              <a:t>of the Data</a:t>
            </a:r>
            <a:endParaRPr lang="en" sz="3200" b="0" i="0" u="none" strike="noStrike" cap="none" dirty="0">
              <a:solidFill>
                <a:schemeClr val="dk1"/>
              </a:solidFill>
              <a:latin typeface="Calibri"/>
              <a:ea typeface="Calibri"/>
              <a:cs typeface="Calibri"/>
              <a:sym typeface="Calibri"/>
            </a:endParaRPr>
          </a:p>
        </p:txBody>
      </p:sp>
      <p:sp>
        <p:nvSpPr>
          <p:cNvPr id="273" name="Shape 273"/>
          <p:cNvSpPr txBox="1">
            <a:spLocks noGrp="1"/>
          </p:cNvSpPr>
          <p:nvPr>
            <p:ph type="body" idx="1"/>
          </p:nvPr>
        </p:nvSpPr>
        <p:spPr>
          <a:xfrm>
            <a:off x="173789" y="564200"/>
            <a:ext cx="9077100" cy="4438800"/>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Create a summary of the training data</a:t>
            </a:r>
            <a:endParaRPr lang="en" sz="2400" b="0" i="0" u="none" strike="noStrike" cap="none"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82228236-A644-4D38-B7B0-1B346932273B}"/>
              </a:ext>
            </a:extLst>
          </p:cNvPr>
          <p:cNvPicPr>
            <a:picLocks noChangeAspect="1"/>
          </p:cNvPicPr>
          <p:nvPr/>
        </p:nvPicPr>
        <p:blipFill>
          <a:blip r:embed="rId3"/>
          <a:stretch>
            <a:fillRect/>
          </a:stretch>
        </p:blipFill>
        <p:spPr>
          <a:xfrm>
            <a:off x="1478356" y="983953"/>
            <a:ext cx="6611830" cy="3796393"/>
          </a:xfrm>
          <a:prstGeom prst="rect">
            <a:avLst/>
          </a:prstGeom>
        </p:spPr>
      </p:pic>
    </p:spTree>
    <p:extLst>
      <p:ext uri="{BB962C8B-B14F-4D97-AF65-F5344CB8AC3E}">
        <p14:creationId xmlns:p14="http://schemas.microsoft.com/office/powerpoint/2010/main" val="2867754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457200" y="-72032"/>
            <a:ext cx="8229600" cy="636300"/>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 sz="3200" b="0" i="0" u="none" strike="noStrike" cap="none" dirty="0">
                <a:solidFill>
                  <a:schemeClr val="dk1"/>
                </a:solidFill>
                <a:latin typeface="Calibri"/>
                <a:ea typeface="Calibri"/>
                <a:cs typeface="Calibri"/>
                <a:sym typeface="Calibri"/>
              </a:rPr>
              <a:t>Evaluation </a:t>
            </a:r>
            <a:r>
              <a:rPr lang="en-US" sz="3200" b="0" i="0" u="none" strike="noStrike" cap="none" dirty="0" err="1">
                <a:solidFill>
                  <a:schemeClr val="dk1"/>
                </a:solidFill>
                <a:latin typeface="Calibri"/>
                <a:ea typeface="Calibri"/>
                <a:cs typeface="Calibri"/>
                <a:sym typeface="Calibri"/>
              </a:rPr>
              <a:t>Cont</a:t>
            </a:r>
            <a:endParaRPr lang="en" sz="3200" b="0" i="0" u="none" strike="noStrike" cap="none" dirty="0">
              <a:solidFill>
                <a:schemeClr val="dk1"/>
              </a:solidFill>
              <a:latin typeface="Calibri"/>
              <a:ea typeface="Calibri"/>
              <a:cs typeface="Calibri"/>
              <a:sym typeface="Calibri"/>
            </a:endParaRPr>
          </a:p>
        </p:txBody>
      </p:sp>
      <p:sp>
        <p:nvSpPr>
          <p:cNvPr id="273" name="Shape 273"/>
          <p:cNvSpPr txBox="1">
            <a:spLocks noGrp="1"/>
          </p:cNvSpPr>
          <p:nvPr>
            <p:ph type="body" idx="1"/>
          </p:nvPr>
        </p:nvSpPr>
        <p:spPr>
          <a:xfrm>
            <a:off x="173789" y="564200"/>
            <a:ext cx="9077100" cy="4438800"/>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2400" dirty="0"/>
              <a:t>Let’s put some of the lessons learned in this course on how to handle data </a:t>
            </a:r>
          </a:p>
          <a:p>
            <a:pPr marL="0" marR="0" lvl="0" indent="0" algn="l" rtl="0">
              <a:spcBef>
                <a:spcPts val="0"/>
              </a:spcBef>
              <a:spcAft>
                <a:spcPts val="0"/>
              </a:spcAft>
              <a:buClr>
                <a:schemeClr val="dk1"/>
              </a:buClr>
              <a:buSzPct val="100000"/>
              <a:buNone/>
            </a:pPr>
            <a:endParaRPr lang="en-US" sz="2400" dirty="0"/>
          </a:p>
        </p:txBody>
      </p:sp>
      <p:pic>
        <p:nvPicPr>
          <p:cNvPr id="4" name="Picture 3">
            <a:extLst>
              <a:ext uri="{FF2B5EF4-FFF2-40B4-BE49-F238E27FC236}">
                <a16:creationId xmlns:a16="http://schemas.microsoft.com/office/drawing/2014/main" id="{6C728DEE-2EEA-4C2C-8B27-ABCD2C4C11D6}"/>
              </a:ext>
            </a:extLst>
          </p:cNvPr>
          <p:cNvPicPr>
            <a:picLocks noChangeAspect="1"/>
          </p:cNvPicPr>
          <p:nvPr/>
        </p:nvPicPr>
        <p:blipFill>
          <a:blip r:embed="rId3"/>
          <a:stretch>
            <a:fillRect/>
          </a:stretch>
        </p:blipFill>
        <p:spPr>
          <a:xfrm>
            <a:off x="230939" y="1437947"/>
            <a:ext cx="8796422" cy="1833871"/>
          </a:xfrm>
          <a:prstGeom prst="rect">
            <a:avLst/>
          </a:prstGeom>
        </p:spPr>
      </p:pic>
      <p:pic>
        <p:nvPicPr>
          <p:cNvPr id="6" name="Picture 5">
            <a:extLst>
              <a:ext uri="{FF2B5EF4-FFF2-40B4-BE49-F238E27FC236}">
                <a16:creationId xmlns:a16="http://schemas.microsoft.com/office/drawing/2014/main" id="{9D127594-AC9C-45A0-BB25-E3E62A538A72}"/>
              </a:ext>
            </a:extLst>
          </p:cNvPr>
          <p:cNvPicPr>
            <a:picLocks noChangeAspect="1"/>
          </p:cNvPicPr>
          <p:nvPr/>
        </p:nvPicPr>
        <p:blipFill>
          <a:blip r:embed="rId4"/>
          <a:stretch>
            <a:fillRect/>
          </a:stretch>
        </p:blipFill>
        <p:spPr>
          <a:xfrm>
            <a:off x="1445079" y="3359684"/>
            <a:ext cx="6025242" cy="157162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5060</TotalTime>
  <Words>675</Words>
  <Application>Microsoft Office PowerPoint</Application>
  <PresentationFormat>On-screen Show (16:9)</PresentationFormat>
  <Paragraphs>52</Paragraphs>
  <Slides>19</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Calibri</vt:lpstr>
      <vt:lpstr>Times New Roman</vt:lpstr>
      <vt:lpstr>Simple Light</vt:lpstr>
      <vt:lpstr>Office Theme</vt:lpstr>
      <vt:lpstr>PowerPoint Presentation</vt:lpstr>
      <vt:lpstr>Case Study 02 Introduction</vt:lpstr>
      <vt:lpstr>PowerPoint Presentation</vt:lpstr>
      <vt:lpstr>Where is the Data?  </vt:lpstr>
      <vt:lpstr>Data Description</vt:lpstr>
      <vt:lpstr>Create a training and test dataset </vt:lpstr>
      <vt:lpstr>Training Data</vt:lpstr>
      <vt:lpstr>Evaluation of the Data</vt:lpstr>
      <vt:lpstr>Evaluation Cont</vt:lpstr>
      <vt:lpstr>Which model is best</vt:lpstr>
      <vt:lpstr>Model Outcome</vt:lpstr>
      <vt:lpstr>Model</vt:lpstr>
      <vt:lpstr>Results of our Findings</vt:lpstr>
      <vt:lpstr>Specific Trends?</vt:lpstr>
      <vt:lpstr>Strong Associations with Attrition</vt:lpstr>
      <vt:lpstr>Observation</vt:lpstr>
      <vt:lpstr>Strong Associations with Attrition</vt:lpstr>
      <vt:lpstr> Other Trends and Observations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Josie</dc:creator>
  <cp:lastModifiedBy>Josephine McDaniel</cp:lastModifiedBy>
  <cp:revision>52</cp:revision>
  <dcterms:modified xsi:type="dcterms:W3CDTF">2017-12-08T02:51:51Z</dcterms:modified>
</cp:coreProperties>
</file>