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fcec3bd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fcec3bd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fcec3bd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fcec3bd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fcec3bd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fcec3bd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fcec3bd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fcec3bd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2fcec3bd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2fcec3bd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2fcec3bd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2fcec3bd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2fcec3bd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2fcec3bd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2fcec3bd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2fcec3bd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нализ базы вакансий аналитиков данных и data science специалистов, полученных из API HH.ru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выводы исследования</a:t>
            </a:r>
            <a:br>
              <a:rPr lang="ru"/>
            </a:b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325" y="2078875"/>
            <a:ext cx="37743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Существует высокая потребность в специалистах Data Science, особенно в категории Middle. Среди аналитиков чаще ищут Junior+. </a:t>
            </a:r>
            <a:endParaRPr sz="101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Основные hard skills для аналитиков и специалистов Data Science включают Python и SQL. Эти языки программирования являются ключевыми для работы с данными и анализа информации. Также важны навыки работы с базами данных и знание алгоритмов машинного обучения.</a:t>
            </a:r>
            <a:endParaRPr sz="101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Soft skills для аналитиков Junior+ включают владение английским языком, умение проводить аналитические исследования и обладать аналитическим мышлением. Это важно для понимания задач и проблем, а также для поиска решений.</a:t>
            </a:r>
            <a:endParaRPr sz="1102">
              <a:solidFill>
                <a:srgbClr val="383838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43600" y="2078875"/>
            <a:ext cx="37743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Зарплаты часто не указаны, особенно для аналитиков Senior и Junior. Это может быть связано с тем, что компании хотят сначала оценить уровень квалификации кандидата и его зарплатные ожидания, прежде чем сделать конкретное предложение. Однако есть предложения свыше 300 тысяч рублей для специалистов Data Science уровня Junior+. Это говорит о том, что компании готовы платить высокую зарплату молодым специалистам, которые обладают необходимыми навыками и знаниями. </a:t>
            </a:r>
            <a:endParaRPr sz="103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Более 70 % вакансий каждого грейда предполагают работу на полный рабочий день. Это говорит о том, что большинство компаний предпочитает нанимать сотрудников на полную ставку. Однако есть предложения </a:t>
            </a: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удаленной</a:t>
            </a: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 работы и работы на сменный график</a:t>
            </a:r>
            <a:r>
              <a:rPr lang="ru" sz="103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количества вакансий по грейдам</a:t>
            </a:r>
            <a:br>
              <a:rPr lang="ru"/>
            </a:b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8933701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5533" l="0" r="0" t="2858"/>
          <a:stretch/>
        </p:blipFill>
        <p:spPr>
          <a:xfrm>
            <a:off x="770650" y="1697050"/>
            <a:ext cx="7442451" cy="34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ключевых навыков по грейдам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работодателей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47240" l="0" r="0" t="0"/>
          <a:stretch/>
        </p:blipFill>
        <p:spPr>
          <a:xfrm>
            <a:off x="167375" y="1777650"/>
            <a:ext cx="4618474" cy="27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52507"/>
          <a:stretch/>
        </p:blipFill>
        <p:spPr>
          <a:xfrm>
            <a:off x="4572000" y="2045175"/>
            <a:ext cx="4564200" cy="27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53557"/>
          <a:stretch/>
        </p:blipFill>
        <p:spPr>
          <a:xfrm>
            <a:off x="4464400" y="2158650"/>
            <a:ext cx="4524476" cy="27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зарплат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46893" l="0" r="0" t="0"/>
          <a:stretch/>
        </p:blipFill>
        <p:spPr>
          <a:xfrm>
            <a:off x="152400" y="1853850"/>
            <a:ext cx="4419600" cy="3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51152" l="0" r="0" t="0"/>
          <a:stretch/>
        </p:blipFill>
        <p:spPr>
          <a:xfrm>
            <a:off x="31350" y="1701450"/>
            <a:ext cx="4540650" cy="3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53510"/>
          <a:stretch/>
        </p:blipFill>
        <p:spPr>
          <a:xfrm>
            <a:off x="4572000" y="2060725"/>
            <a:ext cx="4590975" cy="30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графиков работ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типов занятости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51749" l="0" r="0" t="0"/>
          <a:stretch/>
        </p:blipFill>
        <p:spPr>
          <a:xfrm>
            <a:off x="152400" y="1930050"/>
            <a:ext cx="4026701" cy="29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53510"/>
          <a:stretch/>
        </p:blipFill>
        <p:spPr>
          <a:xfrm>
            <a:off x="4427737" y="2267250"/>
            <a:ext cx="4294913" cy="28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Заключительные рекомендации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старта карьеры </a:t>
            </a:r>
            <a:r>
              <a:rPr b="1" lang="ru"/>
              <a:t>А</a:t>
            </a:r>
            <a:r>
              <a:rPr b="1" lang="ru"/>
              <a:t>налитиком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Начать карьеру проще Junior+, чем Junior специалистом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Развивать навыки: SQL, Python, PowerBI, математический аппарат, коммуникативные навыки, a/b тестирование. Также можно рассмотреть навыки для повышения шансов - Excel, Confluence, Мат </a:t>
            </a:r>
            <a:r>
              <a:rPr lang="ru"/>
              <a:t>статистика</a:t>
            </a:r>
            <a:r>
              <a:rPr lang="ru"/>
              <a:t>,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Активно </a:t>
            </a:r>
            <a:r>
              <a:rPr lang="ru"/>
              <a:t>требуются</a:t>
            </a:r>
            <a:r>
              <a:rPr lang="ru"/>
              <a:t> аналитики в СБЕР, Магнит, Окко, WILDBERRIES, МТС. Junior+ </a:t>
            </a:r>
            <a:r>
              <a:rPr lang="ru"/>
              <a:t>востребованы</a:t>
            </a:r>
            <a:r>
              <a:rPr lang="ru"/>
              <a:t> в СБЕР, Магнит, МТС.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зарплате медианная вилка Аналитика на рынке от 150 до 200 тысяч рублей. Но большая часть вакансий не раскрывает уровень зарплаты. В 70% случаев Аналитик Junior+ может рассчитывать на работу с полной </a:t>
            </a:r>
            <a:r>
              <a:rPr lang="ru"/>
              <a:t>занятостью</a:t>
            </a:r>
            <a:r>
              <a:rPr lang="ru"/>
              <a:t>, в 20% на удаленную работу.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старта карьеры  </a:t>
            </a:r>
            <a:r>
              <a:rPr b="1" lang="ru"/>
              <a:t>DS специалистом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Наиболее востребованы Middle специалисты, но вакансии на Junior+ на втором месте.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Необходимые навыки: Python, ML, SQL, NLP, Confluence, Математическая статистика и Pandas. С ростом грейда востребованными становятся - OpenCV, TensorFlow, управление командой, работа с документацией и коммуникативные навыки.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