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7" r:id="rId5"/>
    <p:sldId id="273" r:id="rId6"/>
    <p:sldId id="260" r:id="rId7"/>
    <p:sldId id="262" r:id="rId8"/>
    <p:sldId id="259" r:id="rId9"/>
    <p:sldId id="268" r:id="rId10"/>
    <p:sldId id="269" r:id="rId11"/>
    <p:sldId id="261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a Grigorev" initials="SG" lastIdx="1" clrIdx="0">
    <p:extLst>
      <p:ext uri="{19B8F6BF-5375-455C-9EA6-DF929625EA0E}">
        <p15:presenceInfo xmlns:p15="http://schemas.microsoft.com/office/powerpoint/2012/main" userId="696098aac6aaa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9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6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8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5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7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D67A-0B7D-4242-A3DD-948DC041197D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A36C-A22D-4FAF-8DAB-598391A26E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8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0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2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7116" y="0"/>
            <a:ext cx="5114611" cy="141681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Национальный исследовательский технологический университет </a:t>
            </a:r>
            <a:r>
              <a:rPr lang="ru-RU" sz="2800" dirty="0" err="1" smtClean="0"/>
              <a:t>МИСиС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2421" y="1773238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Контроль и считывание квантовых состояний сверхпроводящих </a:t>
            </a:r>
            <a:r>
              <a:rPr lang="ru-RU" sz="3600" dirty="0" err="1" smtClean="0"/>
              <a:t>кубитов</a:t>
            </a:r>
            <a:r>
              <a:rPr lang="ru-RU" sz="3600" dirty="0" smtClean="0"/>
              <a:t>. Схема обратной связи.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573520" y="4946637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</a:t>
            </a:r>
            <a:r>
              <a:rPr lang="en-US" sz="2000" dirty="0" smtClean="0"/>
              <a:t>: </a:t>
            </a:r>
            <a:r>
              <a:rPr lang="ru-RU" sz="2000" dirty="0" err="1" smtClean="0"/>
              <a:t>д.ф</a:t>
            </a:r>
            <a:r>
              <a:rPr lang="ru-RU" sz="2000" dirty="0" smtClean="0"/>
              <a:t>.-м. н. Мухин С.И.</a:t>
            </a:r>
            <a:endParaRPr lang="ru-RU" sz="2000" dirty="0"/>
          </a:p>
          <a:p>
            <a:r>
              <a:rPr lang="ru-RU" sz="2000" dirty="0" smtClean="0"/>
              <a:t>Соруководитель работы</a:t>
            </a:r>
            <a:r>
              <a:rPr lang="en-US" sz="2000" dirty="0" smtClean="0"/>
              <a:t>:</a:t>
            </a:r>
            <a:r>
              <a:rPr lang="ru-RU" sz="2000" dirty="0" smtClean="0"/>
              <a:t>  </a:t>
            </a:r>
            <a:r>
              <a:rPr lang="ru-RU" sz="2000" dirty="0" err="1" smtClean="0"/>
              <a:t>Беседин</a:t>
            </a:r>
            <a:r>
              <a:rPr lang="ru-RU" sz="2000" dirty="0" smtClean="0"/>
              <a:t> И.С.</a:t>
            </a:r>
          </a:p>
          <a:p>
            <a:endParaRPr lang="ru-RU" sz="2000" dirty="0" smtClean="0"/>
          </a:p>
          <a:p>
            <a:r>
              <a:rPr lang="ru-RU" sz="2000" dirty="0" smtClean="0"/>
              <a:t>Выполнил</a:t>
            </a:r>
            <a:r>
              <a:rPr lang="en-US" sz="2000" dirty="0" smtClean="0"/>
              <a:t>: </a:t>
            </a:r>
            <a:r>
              <a:rPr lang="ru-RU" sz="2000" dirty="0" smtClean="0"/>
              <a:t>студент группы ФХ-14-1 Григорьев 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0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Спасибо за внимание </a:t>
            </a:r>
            <a:r>
              <a:rPr lang="en-US" sz="3600" dirty="0" smtClean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104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Зарядовый кубит и трансмон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521" y="1690688"/>
            <a:ext cx="4145279" cy="2135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1" y="1778001"/>
                <a:ext cx="694944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+1⟩</m:t>
                      </m:r>
                      <m:d>
                        <m:dPr>
                          <m:begChr m:val="⟨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" y="1778001"/>
                <a:ext cx="6949440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1" y="2635976"/>
            <a:ext cx="3022599" cy="20658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75" y="4749258"/>
            <a:ext cx="2855585" cy="20150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2635975"/>
            <a:ext cx="2875280" cy="20658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1" y="4749259"/>
            <a:ext cx="3022599" cy="201506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39" y="4592320"/>
            <a:ext cx="3393441" cy="226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4125754"/>
                <a:ext cx="4206240" cy="155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𝑇𝐿𝑆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25754"/>
                <a:ext cx="4206240" cy="155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66079" y="5364771"/>
                <a:ext cx="2885440" cy="149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9" y="5364771"/>
                <a:ext cx="2885440" cy="14932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1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28B9D-FC72-4936-AA38-310FF64D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Рандомизированное</a:t>
            </a:r>
            <a:r>
              <a:rPr lang="ru-RU" dirty="0" smtClean="0"/>
              <a:t> </a:t>
            </a:r>
            <a:r>
              <a:rPr lang="ru-RU" dirty="0" err="1" smtClean="0"/>
              <a:t>тестировние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DE107-17FE-4CBF-A5B4-7465B81A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97" y="3769360"/>
            <a:ext cx="5427781" cy="30886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2C463-D842-400F-95AA-7DA76A9D5AE0}"/>
                  </a:ext>
                </a:extLst>
              </p:cNvPr>
              <p:cNvSpPr txBox="1"/>
              <p:nvPr/>
            </p:nvSpPr>
            <p:spPr>
              <a:xfrm>
                <a:off x="303973" y="3986095"/>
                <a:ext cx="2255478" cy="2514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Группа Клиффорда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 smtClean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en-US" dirty="0"/>
              </a:p>
              <a:p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ru-RU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2C463-D842-400F-95AA-7DA76A9D5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3" y="3986095"/>
                <a:ext cx="2255478" cy="2514856"/>
              </a:xfrm>
              <a:prstGeom prst="rect">
                <a:avLst/>
              </a:prstGeom>
              <a:blipFill>
                <a:blip r:embed="rId8"/>
                <a:stretch>
                  <a:fillRect l="-2432" t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EF0AB8-36B0-4793-8429-584EBAB7AC44}"/>
                  </a:ext>
                </a:extLst>
              </p:cNvPr>
              <p:cNvSpPr txBox="1"/>
              <p:nvPr/>
            </p:nvSpPr>
            <p:spPr>
              <a:xfrm>
                <a:off x="8749145" y="4429134"/>
                <a:ext cx="3312367" cy="79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𝑔𝑎𝑡𝑒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EF0AB8-36B0-4793-8429-584EBAB7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145" y="4429134"/>
                <a:ext cx="3312367" cy="790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855CD3F-9269-409C-AA59-06060E61C172}"/>
              </a:ext>
            </a:extLst>
          </p:cNvPr>
          <p:cNvCxnSpPr/>
          <p:nvPr/>
        </p:nvCxnSpPr>
        <p:spPr>
          <a:xfrm>
            <a:off x="8749144" y="4429134"/>
            <a:ext cx="3312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8FBE2BB-2437-4B37-B1F1-8F2B0C7986A3}"/>
              </a:ext>
            </a:extLst>
          </p:cNvPr>
          <p:cNvCxnSpPr/>
          <p:nvPr/>
        </p:nvCxnSpPr>
        <p:spPr>
          <a:xfrm>
            <a:off x="12061511" y="4429134"/>
            <a:ext cx="0" cy="790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5D72FD4-0584-46CB-9E6F-FED49F77DF46}"/>
              </a:ext>
            </a:extLst>
          </p:cNvPr>
          <p:cNvCxnSpPr/>
          <p:nvPr/>
        </p:nvCxnSpPr>
        <p:spPr>
          <a:xfrm flipH="1">
            <a:off x="8749145" y="5219928"/>
            <a:ext cx="3312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F2C5876-1924-4FFE-B46A-9117A8A851B6}"/>
              </a:ext>
            </a:extLst>
          </p:cNvPr>
          <p:cNvCxnSpPr/>
          <p:nvPr/>
        </p:nvCxnSpPr>
        <p:spPr>
          <a:xfrm flipV="1">
            <a:off x="8749144" y="4429134"/>
            <a:ext cx="0" cy="790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E8B1368-2CF5-4084-9D79-F09D252FC4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02" y="1297231"/>
            <a:ext cx="3662530" cy="2232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2F85CE-7CD6-423F-BDF6-7C7A2DF83573}"/>
                  </a:ext>
                </a:extLst>
              </p:cNvPr>
              <p:cNvSpPr txBox="1"/>
              <p:nvPr/>
            </p:nvSpPr>
            <p:spPr>
              <a:xfrm>
                <a:off x="8811275" y="5653971"/>
                <a:ext cx="3250237" cy="853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𝑐𝑙𝑖𝑓𝑓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=0.989±0.002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=0.993±0.003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=0.995±0.003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2F85CE-7CD6-423F-BDF6-7C7A2DF8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75" y="5653971"/>
                <a:ext cx="3250237" cy="853247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5893A65-8BFD-43C9-A09E-6CEF1776889B}"/>
              </a:ext>
            </a:extLst>
          </p:cNvPr>
          <p:cNvCxnSpPr>
            <a:cxnSpLocks/>
          </p:cNvCxnSpPr>
          <p:nvPr/>
        </p:nvCxnSpPr>
        <p:spPr>
          <a:xfrm>
            <a:off x="8811275" y="5579968"/>
            <a:ext cx="3250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E271E6E-40E7-48D9-8441-F6412D3FE6D3}"/>
              </a:ext>
            </a:extLst>
          </p:cNvPr>
          <p:cNvCxnSpPr/>
          <p:nvPr/>
        </p:nvCxnSpPr>
        <p:spPr>
          <a:xfrm>
            <a:off x="8821152" y="5579969"/>
            <a:ext cx="0" cy="927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8AB6FF2F-DDC1-46C6-A86D-0FAF7EF485C8}"/>
              </a:ext>
            </a:extLst>
          </p:cNvPr>
          <p:cNvCxnSpPr/>
          <p:nvPr/>
        </p:nvCxnSpPr>
        <p:spPr>
          <a:xfrm>
            <a:off x="8821153" y="6507217"/>
            <a:ext cx="32403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99AB8088-33D4-4A53-9154-223F9346C3EC}"/>
              </a:ext>
            </a:extLst>
          </p:cNvPr>
          <p:cNvCxnSpPr/>
          <p:nvPr/>
        </p:nvCxnSpPr>
        <p:spPr>
          <a:xfrm>
            <a:off x="12061511" y="5579969"/>
            <a:ext cx="0" cy="927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D2AF7EF-1AE7-4D65-BA9A-2CCC0E57EEF0}"/>
              </a:ext>
            </a:extLst>
          </p:cNvPr>
          <p:cNvCxnSpPr/>
          <p:nvPr/>
        </p:nvCxnSpPr>
        <p:spPr>
          <a:xfrm flipH="1">
            <a:off x="3307799" y="3893792"/>
            <a:ext cx="2232248" cy="4229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7A711A-406A-4E24-9587-04A1E2D202AC}"/>
              </a:ext>
            </a:extLst>
          </p:cNvPr>
          <p:cNvSpPr txBox="1"/>
          <p:nvPr/>
        </p:nvSpPr>
        <p:spPr>
          <a:xfrm>
            <a:off x="5279162" y="3502960"/>
            <a:ext cx="312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Фиделити</a:t>
            </a:r>
            <a:r>
              <a:rPr lang="ru-RU" dirty="0" smtClean="0"/>
              <a:t> инициализации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55FCD15-C155-4555-81B4-2A90E014FA64}"/>
              </a:ext>
            </a:extLst>
          </p:cNvPr>
          <p:cNvCxnSpPr/>
          <p:nvPr/>
        </p:nvCxnSpPr>
        <p:spPr>
          <a:xfrm>
            <a:off x="886480" y="6041390"/>
            <a:ext cx="1090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03640" y="6041390"/>
            <a:ext cx="2743200" cy="365125"/>
          </a:xfrm>
        </p:spPr>
        <p:txBody>
          <a:bodyPr/>
          <a:lstStyle/>
          <a:p>
            <a:fld id="{ADC25A25-F7EB-47B7-850C-9DC0C51CA0D3}" type="slidenum">
              <a:rPr lang="ru-RU" smtClean="0"/>
              <a:t>12</a:t>
            </a:fld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27202" y="3893792"/>
            <a:ext cx="0" cy="2607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27202" y="6500951"/>
            <a:ext cx="2151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2479040" y="3893792"/>
            <a:ext cx="0" cy="2607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03973" y="3893792"/>
            <a:ext cx="2175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53280" y="1593375"/>
            <a:ext cx="359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Фиделити</a:t>
            </a:r>
            <a:r>
              <a:rPr lang="ru-RU" dirty="0" smtClean="0"/>
              <a:t> </a:t>
            </a:r>
            <a:r>
              <a:rPr lang="ru-RU" dirty="0" err="1" smtClean="0"/>
              <a:t>Гейта</a:t>
            </a:r>
            <a:r>
              <a:rPr lang="ru-RU" dirty="0" smtClean="0"/>
              <a:t> зависит от положения исходного состояния на сфере Блоха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58" y="1263800"/>
            <a:ext cx="3393441" cy="22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Квантовые биты</a:t>
            </a:r>
            <a:r>
              <a:rPr lang="ru-RU" dirty="0"/>
              <a:t> </a:t>
            </a:r>
            <a:r>
              <a:rPr lang="ru-RU" dirty="0" smtClean="0"/>
              <a:t>и квантовые </a:t>
            </a:r>
            <a:r>
              <a:rPr lang="ru-RU" dirty="0" err="1" smtClean="0"/>
              <a:t>гейты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0199" y="1415748"/>
                <a:ext cx="11688975" cy="4864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Квантовые биты</a:t>
                </a:r>
                <a:r>
                  <a:rPr lang="en-US" dirty="0" smtClean="0"/>
                  <a:t>:</a:t>
                </a:r>
                <a:endParaRPr lang="ru-RU" b="0" dirty="0" smtClean="0"/>
              </a:p>
              <a:p>
                <a:r>
                  <a:rPr lang="ru-RU" b="0" dirty="0" smtClean="0"/>
                  <a:t>Когерентная суперпозиция собственных состояний </a:t>
                </a:r>
                <a:r>
                  <a:rPr lang="en-US" b="0" dirty="0" smtClean="0"/>
                  <a:t>:</a:t>
                </a:r>
                <a:endParaRPr lang="ru-RU" b="0" dirty="0" smtClean="0"/>
              </a:p>
              <a:p>
                <a:r>
                  <a:rPr lang="en-US" b="0" dirty="0" smtClean="0"/>
                  <a:t>	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 smtClean="0"/>
                  <a:t>;</a:t>
                </a:r>
                <a:endParaRPr lang="ru-RU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−комплексные нормированные амли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туды вероятности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Представимы в виде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−вектор на сфере Блоха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ru-RU" dirty="0"/>
                  <a:t>В общем случае система описывается гамильтонианом</a:t>
                </a:r>
                <a:r>
                  <a:rPr lang="en-US" dirty="0"/>
                  <a:t>: 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=−ℏ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 smtClean="0"/>
              </a:p>
              <a:p>
                <a:endParaRPr lang="en-US" dirty="0"/>
              </a:p>
              <a:p>
                <a:r>
                  <a:rPr lang="ru-RU" dirty="0" smtClean="0"/>
                  <a:t> Унитарная эволюция системы определяется её гамильтонианом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" y="1415748"/>
                <a:ext cx="11688975" cy="4864922"/>
              </a:xfrm>
              <a:prstGeom prst="rect">
                <a:avLst/>
              </a:prstGeom>
              <a:blipFill>
                <a:blip r:embed="rId2"/>
                <a:stretch>
                  <a:fillRect l="-417" t="-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42" y="1464487"/>
            <a:ext cx="3186260" cy="3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программно-аппаратный комплекс для решения проблемы инициализации состояния сверхпроводящих квантовых битов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4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Дисперсионное считывание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4245635"/>
            <a:ext cx="5001670" cy="2497200"/>
          </a:xfrm>
        </p:spPr>
      </p:pic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1"/>
          <a:stretch/>
        </p:blipFill>
        <p:spPr>
          <a:xfrm>
            <a:off x="6746240" y="4614839"/>
            <a:ext cx="4607560" cy="175879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213340" y="1987940"/>
            <a:ext cx="4140460" cy="2160240"/>
            <a:chOff x="457200" y="1050710"/>
            <a:chExt cx="4176464" cy="2784308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050710"/>
              <a:ext cx="4176464" cy="2784308"/>
            </a:xfrm>
            <a:prstGeom prst="rect">
              <a:avLst/>
            </a:prstGeom>
          </p:spPr>
        </p:pic>
        <p:cxnSp>
          <p:nvCxnSpPr>
            <p:cNvPr id="9" name="Straight Arrow Connector 5"/>
            <p:cNvCxnSpPr/>
            <p:nvPr/>
          </p:nvCxnSpPr>
          <p:spPr>
            <a:xfrm>
              <a:off x="2987824" y="1916832"/>
              <a:ext cx="0" cy="1368152"/>
            </a:xfrm>
            <a:prstGeom prst="straightConnector1">
              <a:avLst/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316" y="1554191"/>
                <a:ext cx="5889884" cy="289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Гамильтониан </a:t>
                </a:r>
                <a:r>
                  <a:rPr lang="ru-RU" sz="2000" dirty="0" err="1" smtClean="0"/>
                  <a:t>Джейнса-Каммингса</a:t>
                </a:r>
                <a:r>
                  <a:rPr lang="en-US" sz="2000" dirty="0" smtClean="0"/>
                  <a:t>: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ru-RU" sz="2000" dirty="0" smtClean="0"/>
                  <a:t>Переход в дисперсионное приближение</a:t>
                </a:r>
                <a:r>
                  <a:rPr lang="en-US" sz="2000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𝐽𝐶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200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r>
                  <a:rPr lang="ru-RU" sz="2000" dirty="0" smtClean="0"/>
                  <a:t>Итоговый Гамильтониан</a:t>
                </a:r>
                <a:r>
                  <a:rPr lang="en-US" sz="2000" dirty="0" smtClean="0"/>
                  <a:t>:</a:t>
                </a:r>
                <a:endParaRPr lang="ru-RU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=ℏ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16" y="1554191"/>
                <a:ext cx="5889884" cy="2891241"/>
              </a:xfrm>
              <a:prstGeom prst="rect">
                <a:avLst/>
              </a:prstGeom>
              <a:blipFill>
                <a:blip r:embed="rId6"/>
                <a:stretch>
                  <a:fillRect l="-1035" t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077200" y="1803274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Дисперсионный 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3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Машинное обучение. Классификация квантовых состояний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2286" y="5659867"/>
                <a:ext cx="408967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86" y="5659867"/>
                <a:ext cx="4089679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04390" y="5556890"/>
                <a:ext cx="506437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90" y="5556890"/>
                <a:ext cx="506437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973956"/>
            <a:ext cx="9239250" cy="36051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6960" y="6248400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Средняя точность на тесте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0.791±0.003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60" y="6248400"/>
                <a:ext cx="4419600" cy="369332"/>
              </a:xfrm>
              <a:prstGeom prst="rect">
                <a:avLst/>
              </a:prstGeom>
              <a:blipFill>
                <a:blip r:embed="rId8"/>
                <a:stretch>
                  <a:fillRect l="-124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5350" y="6248400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Средняя точность на тесте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0.831±0.002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350" y="6248400"/>
                <a:ext cx="4419600" cy="369332"/>
              </a:xfrm>
              <a:prstGeom prst="rect">
                <a:avLst/>
              </a:prstGeom>
              <a:blipFill>
                <a:blip r:embed="rId7"/>
                <a:stretch>
                  <a:fillRect l="-110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быстро нужно действовать?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Лимитирующий фактор – некогерентные процессы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3022600"/>
            <a:ext cx="361696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60" y="3022600"/>
            <a:ext cx="3596640" cy="3429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022600"/>
            <a:ext cx="3606800" cy="3429000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3698240" y="4094480"/>
            <a:ext cx="914400" cy="7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7658100" y="4094480"/>
            <a:ext cx="914400" cy="7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041400" y="2702997"/>
            <a:ext cx="27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Чистая </a:t>
            </a:r>
            <a:r>
              <a:rPr lang="ru-RU" dirty="0" err="1" smtClean="0"/>
              <a:t>дефазировка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367520" y="2702997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Релаксация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быстро нужно </a:t>
            </a:r>
            <a:r>
              <a:rPr lang="ru-RU" dirty="0" smtClean="0"/>
              <a:t>действовать?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10080"/>
            <a:ext cx="5079999" cy="41809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1" y="1910080"/>
            <a:ext cx="5027030" cy="4180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86640" y="2114895"/>
                <a:ext cx="2573517" cy="5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0" y="2114895"/>
                <a:ext cx="2573517" cy="524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72194" y="2146466"/>
                <a:ext cx="2573517" cy="5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194" y="2146466"/>
                <a:ext cx="2573517" cy="524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– обратная связь на ПЛИС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1" y="1480847"/>
            <a:ext cx="2913026" cy="2349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8054" y="3829934"/>
            <a:ext cx="22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TSW14j56evm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1" y="4624565"/>
            <a:ext cx="3333750" cy="1658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8757" y="6338512"/>
            <a:ext cx="1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ADS54j40</a:t>
            </a:r>
            <a:endParaRPr lang="ru-RU" dirty="0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" y="2007909"/>
            <a:ext cx="6073787" cy="3591613"/>
          </a:xfrm>
        </p:spPr>
      </p:pic>
      <p:cxnSp>
        <p:nvCxnSpPr>
          <p:cNvPr id="24" name="Прямая со стрелкой 23"/>
          <p:cNvCxnSpPr/>
          <p:nvPr/>
        </p:nvCxnSpPr>
        <p:spPr>
          <a:xfrm flipH="1">
            <a:off x="3379283" y="2588379"/>
            <a:ext cx="3918771" cy="46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1818641" y="3429000"/>
            <a:ext cx="5628639" cy="1726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3895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Разработана методика разделения ошибок инициализации и считывания квантовых состояний методом двойного считывания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Разработан метод единовременного считывания </a:t>
            </a:r>
            <a:r>
              <a:rPr lang="ru-RU" dirty="0" err="1" smtClean="0"/>
              <a:t>кубитов</a:t>
            </a:r>
            <a:r>
              <a:rPr lang="ru-RU" dirty="0" smtClean="0"/>
              <a:t> с использованием алгоритмов машинного обучения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Численно симулированы и экспериментально измерены принципиальные времена когерентности и релаксации из-за </a:t>
            </a:r>
            <a:r>
              <a:rPr lang="ru-RU" dirty="0" err="1" smtClean="0"/>
              <a:t>неунитарных</a:t>
            </a:r>
            <a:r>
              <a:rPr lang="ru-RU" dirty="0" smtClean="0"/>
              <a:t> воздействий окружения и системы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Создан аппаратно-программный комплекс для реализации схемы обратной связи за времена меньшие времён когерентности и релаксации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1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213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Тема Office</vt:lpstr>
      <vt:lpstr>Национальный исследовательский технологический университет МИСиС</vt:lpstr>
      <vt:lpstr>Квантовые биты и квантовые гейты</vt:lpstr>
      <vt:lpstr>Поставленная задача:</vt:lpstr>
      <vt:lpstr>Дисперсионное считывание</vt:lpstr>
      <vt:lpstr>Машинное обучение. Классификация квантовых состояний</vt:lpstr>
      <vt:lpstr>Как быстро нужно действовать?</vt:lpstr>
      <vt:lpstr>Как быстро нужно действовать?</vt:lpstr>
      <vt:lpstr>Решение – обратная связь на ПЛИС</vt:lpstr>
      <vt:lpstr>Результаты:</vt:lpstr>
      <vt:lpstr>Презентация PowerPoint</vt:lpstr>
      <vt:lpstr>Зарядовый кубит и трансмон </vt:lpstr>
      <vt:lpstr>Рандомизированное тестировние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 Grigorev</dc:creator>
  <cp:lastModifiedBy>Sasha Grigorev</cp:lastModifiedBy>
  <cp:revision>53</cp:revision>
  <dcterms:created xsi:type="dcterms:W3CDTF">2018-06-16T17:55:41Z</dcterms:created>
  <dcterms:modified xsi:type="dcterms:W3CDTF">2018-09-07T17:03:12Z</dcterms:modified>
</cp:coreProperties>
</file>