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5" r:id="rId3"/>
    <p:sldId id="278" r:id="rId4"/>
    <p:sldId id="275" r:id="rId5"/>
    <p:sldId id="277" r:id="rId6"/>
    <p:sldId id="280" r:id="rId7"/>
    <p:sldId id="279" r:id="rId8"/>
    <p:sldId id="284" r:id="rId9"/>
    <p:sldId id="281" r:id="rId10"/>
    <p:sldId id="282" r:id="rId11"/>
    <p:sldId id="286" r:id="rId12"/>
    <p:sldId id="283" r:id="rId13"/>
    <p:sldId id="288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FAF"/>
    <a:srgbClr val="A48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BFE5A-57C9-AA5C-C3C1-99B80C9A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7E0FA0-C1E9-AA0D-14A5-7BA981946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48E09-3A2A-2105-534A-072C8BE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FB3BF-6F65-35E4-7168-EDA8E61D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17489-567B-E195-251D-C607E268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89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40423-51C3-4205-D3D6-CCA53655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9D77A6-DA0C-4363-A3E4-C0C36807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700A79-292C-A828-417E-4B51F42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E6FBE-B888-AF2B-F827-6FF29629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70EF4-7239-7CE5-3C6E-FE9D8D4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99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F80E9B-68F0-4A26-2A1F-1F4C6023E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39A7FC-A90A-740D-C46F-E5CE5EBE4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E62FA-ECDA-95C2-640B-5EFF9BFD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09754-84A4-4BC5-660B-78B845A8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C5B45-5A43-3317-861F-8F8FF8BC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0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9811D-444F-0E4B-5C50-F30A334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4508-0FD5-E133-60F7-26C9CF24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31638-BD8D-FB44-9189-F7A41C5B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0075C-431F-EAF6-DED2-0CCDACD0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ED3B0-3F70-A757-FD08-18B22BCC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E9E23-9D80-4644-47BD-A66A5A98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C9CBCD-E5BC-B80D-8106-627A505C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A0196-CBC1-AE8A-FE50-9E7F843E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B3A4A-4F25-A3DF-AF8E-33F5BABB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48297-55D8-0CDF-64F1-9B044997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871BA-CA92-7D2E-BD94-66DDA966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22135-01B2-4F44-60A7-C5F435873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F5A98-1834-9EDB-AD38-AC15838B4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F03B1-2EF4-0B7F-1A91-4C715B38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25345-3673-CE91-FCB2-B3CE6BB2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35DE95-455F-791E-20C8-764D047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3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4C84D-8BAD-DBE0-A4D6-9F967AB6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BDF522-7E20-B4E8-DF4D-7F009B0C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87162-8BDB-A3B3-104E-1B896276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E95488-46F0-E055-2DC1-EC25D9C85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AD078-FBCE-0421-AA8B-FE6E72763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5495D2-8DD2-EB65-E65D-F881BB1D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3FF224-202E-F99A-F878-7994E2BE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9DE872-F44E-2DBB-E30C-31F69FDA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0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8BA2A-9EEB-172F-1E2C-9A3A98B2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1A29FD-7303-1FBE-C62C-036810C6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FDD411-17FB-C7F1-B9AB-62C2081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43852-5751-977A-BBBD-DDAADA42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4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10A35-7475-4081-3ACD-E7C4BB97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6F281D-CF34-5D04-C6B8-72E2B59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3D046-D82F-49B9-520D-1BCA853D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1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B455C-0DC6-6241-C5A9-EDBB82F2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3DB72-7B6E-C16B-224B-70974C51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44B91-F4E3-C5DB-4698-4123393D4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B4EAB-C659-9F5B-2A7C-87C6A0AC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5E606-724E-ADBA-C5EC-A03E135C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252645-3DFF-A4B6-CB6A-332A1B0A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9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77131-0366-775C-C2D5-07015134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4F66E2-45D3-EF34-A16B-97D573FB6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ACAE5-E7D7-5F83-6342-577ED947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8759CF-B6B1-56D2-03D7-6AEEA8C1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564BCE-49E2-D2F1-6230-8B1CB34B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C45FFC-C7D9-CAB1-A17D-CAF1171A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7F8E49-2C81-DCD8-3E74-1A3C5C06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74819-4C9B-7983-7D6D-9C162AF1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D087D-412D-327C-952F-4D341F712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5EA7-93A8-487B-B22B-0CBBFDF840BE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499DA-E569-23E8-6453-D438F5D8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2130B4-CC06-6EBC-7AF2-EC659D72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EDAC-9A37-410D-A96D-212DD87C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3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AC63D-E3A0-4147-AAFA-9941378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44" y="37136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Connect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to</a:t>
            </a: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 a Back End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with</a:t>
            </a: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 an API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Using</a:t>
            </a: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b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</a:br>
            <a:b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</a:b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Grigori Schneider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D02323-1ED4-4E58-806B-B1296193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44" y="2247637"/>
            <a:ext cx="8315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Profile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3040DC2-113C-EA21-A726-3D1E923A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5" y="1690688"/>
            <a:ext cx="1939055" cy="11362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CCF16EE-A8CF-2C71-81AF-D1A2117B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4" y="3428999"/>
            <a:ext cx="2342426" cy="9249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78DBD0E-EAF7-9B89-95E5-85122303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90" y="1690688"/>
            <a:ext cx="4039039" cy="393948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C822833-0448-CE8A-8A38-A3B77C547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219" y="1690688"/>
            <a:ext cx="4199283" cy="15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Phase 2: Transactions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10294C-B184-2CDD-0252-687C3320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View all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of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their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transactions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for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current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month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View additional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details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of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transaction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in an additional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view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Add,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change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remove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additional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information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about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transaction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Swagger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ECB4E-811B-E003-7AD4-C3C2BF66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Swagger is an interface description language for describing APIs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RESTful expressed using JSON.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Swagger is used with a variety of open source software tools to design,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create, document and use RESTful web services.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Used in Back-end, useful in Front-end to know the key elements on each defined endpoint</a:t>
            </a: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9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Transaction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2BB496-5771-B97D-F942-3AC4A9E1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2" y="2208810"/>
            <a:ext cx="3893625" cy="44896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06D6F0-3A53-0C3A-2102-B9DC704C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62" y="1511537"/>
            <a:ext cx="3362794" cy="438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6C6E63-A562-8DA0-BBD6-9775D9C2D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81" y="1504704"/>
            <a:ext cx="3893625" cy="470943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C372FDA-7395-13EE-C41C-2AC3D657439E}"/>
              </a:ext>
            </a:extLst>
          </p:cNvPr>
          <p:cNvSpPr txBox="1">
            <a:spLocks/>
          </p:cNvSpPr>
          <p:nvPr/>
        </p:nvSpPr>
        <p:spPr>
          <a:xfrm>
            <a:off x="6752111" y="365124"/>
            <a:ext cx="2486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5751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5E-E548-48CB-BD46-F5A6563D5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F4BEA"/>
                </a:solidFill>
                <a:latin typeface="Montserrat Thin" pitchFamily="2" charset="0"/>
              </a:rPr>
              <a:t>Thank</a:t>
            </a:r>
            <a:r>
              <a:rPr lang="de-DE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dirty="0" err="1">
                <a:solidFill>
                  <a:srgbClr val="6F4BEA"/>
                </a:solidFill>
                <a:latin typeface="Montserrat Thin" pitchFamily="2" charset="0"/>
              </a:rPr>
              <a:t>you</a:t>
            </a:r>
            <a:r>
              <a:rPr lang="de-DE" dirty="0">
                <a:solidFill>
                  <a:srgbClr val="6F4BEA"/>
                </a:solidFill>
                <a:latin typeface="Montserrat Thin" pitchFamily="2" charset="0"/>
              </a:rPr>
              <a:t>!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608A1E0-C2E8-4828-8171-07CA72A2BB05}"/>
              </a:ext>
            </a:extLst>
          </p:cNvPr>
          <p:cNvSpPr txBox="1">
            <a:spLocks/>
          </p:cNvSpPr>
          <p:nvPr/>
        </p:nvSpPr>
        <p:spPr>
          <a:xfrm>
            <a:off x="1526766" y="3428999"/>
            <a:ext cx="9144000" cy="1189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6F4BEA"/>
                </a:solidFill>
                <a:latin typeface="Montserrat Thin" pitchFamily="2" charset="0"/>
              </a:rPr>
              <a:t>Q&amp;A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7C8AF0-8391-406A-A6E7-C5F2DF34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Phase 1: User Authentication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10294C-B184-2CDD-0252-687C3320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Build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completely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responsive web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application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with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React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Redux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for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managing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state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across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entire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application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Requirements</a:t>
            </a: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  <a:p>
            <a:pPr lvl="1"/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Users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can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visit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homepage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pPr lvl="1"/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Users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can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log in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to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system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pPr lvl="1"/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Users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can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log out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of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system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pPr lvl="1"/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Users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can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only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see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information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related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to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their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own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profile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after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logging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in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succesfully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pPr lvl="1"/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Users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can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edit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profile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and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persist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data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to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database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Router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E3FE0C-C621-7EE4-F568-F21943F3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1690688"/>
            <a:ext cx="5658640" cy="35437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736038-58F4-06DA-A58A-C69924A22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832" y="1690688"/>
            <a:ext cx="2076740" cy="230537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297A3E2-5D1B-0BD0-67D8-0C551177CB8E}"/>
              </a:ext>
            </a:extLst>
          </p:cNvPr>
          <p:cNvSpPr/>
          <p:nvPr/>
        </p:nvSpPr>
        <p:spPr>
          <a:xfrm>
            <a:off x="1310640" y="2484120"/>
            <a:ext cx="5658640" cy="19812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8FC0E1-2D38-BA59-DBC2-4021E4AD8395}"/>
              </a:ext>
            </a:extLst>
          </p:cNvPr>
          <p:cNvSpPr/>
          <p:nvPr/>
        </p:nvSpPr>
        <p:spPr>
          <a:xfrm>
            <a:off x="1562100" y="3185160"/>
            <a:ext cx="4922520" cy="73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51669C6-A789-F4BB-044C-BB7A87A7F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832" y="4367694"/>
            <a:ext cx="4309127" cy="9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Landing Page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C88A55B-24CB-EE74-BFAB-6605A003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71" y="1377481"/>
            <a:ext cx="7099458" cy="465512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73995F5-A5CB-BE2D-A7AD-BD470F8DF8B2}"/>
              </a:ext>
            </a:extLst>
          </p:cNvPr>
          <p:cNvSpPr/>
          <p:nvPr/>
        </p:nvSpPr>
        <p:spPr>
          <a:xfrm>
            <a:off x="2546271" y="1377481"/>
            <a:ext cx="7099458" cy="29259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8FE229-5BAC-9D67-9A9D-031B03532241}"/>
              </a:ext>
            </a:extLst>
          </p:cNvPr>
          <p:cNvSpPr/>
          <p:nvPr/>
        </p:nvSpPr>
        <p:spPr>
          <a:xfrm>
            <a:off x="2546271" y="1690688"/>
            <a:ext cx="7099458" cy="20618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A1ABA3-8787-29C0-9CCF-77183F59C693}"/>
              </a:ext>
            </a:extLst>
          </p:cNvPr>
          <p:cNvSpPr/>
          <p:nvPr/>
        </p:nvSpPr>
        <p:spPr>
          <a:xfrm>
            <a:off x="2546271" y="5641675"/>
            <a:ext cx="7099458" cy="4115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6D7B75-9786-99B3-91CE-422E293AA02D}"/>
              </a:ext>
            </a:extLst>
          </p:cNvPr>
          <p:cNvSpPr/>
          <p:nvPr/>
        </p:nvSpPr>
        <p:spPr>
          <a:xfrm>
            <a:off x="2546271" y="3752491"/>
            <a:ext cx="2241389" cy="18685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A04CFB-B682-AB56-103F-F5981EC63E23}"/>
              </a:ext>
            </a:extLst>
          </p:cNvPr>
          <p:cNvSpPr/>
          <p:nvPr/>
        </p:nvSpPr>
        <p:spPr>
          <a:xfrm>
            <a:off x="4975305" y="3762797"/>
            <a:ext cx="2241389" cy="18685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A0A88B-0516-652D-CDC5-E8B405A14260}"/>
              </a:ext>
            </a:extLst>
          </p:cNvPr>
          <p:cNvSpPr/>
          <p:nvPr/>
        </p:nvSpPr>
        <p:spPr>
          <a:xfrm>
            <a:off x="7404339" y="3762797"/>
            <a:ext cx="2241389" cy="18685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69F013-B08E-7BDA-CBB1-0CDDBFEB80E6}"/>
              </a:ext>
            </a:extLst>
          </p:cNvPr>
          <p:cNvSpPr txBox="1"/>
          <p:nvPr/>
        </p:nvSpPr>
        <p:spPr>
          <a:xfrm>
            <a:off x="780053" y="1382911"/>
            <a:ext cx="752566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Header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37F038-2BBF-34B5-2BC2-535DFB64BA27}"/>
              </a:ext>
            </a:extLst>
          </p:cNvPr>
          <p:cNvSpPr txBox="1"/>
          <p:nvPr/>
        </p:nvSpPr>
        <p:spPr>
          <a:xfrm>
            <a:off x="780053" y="2339101"/>
            <a:ext cx="752566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Banner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681E1A-E6DA-2CB3-9D31-42B657B6954A}"/>
              </a:ext>
            </a:extLst>
          </p:cNvPr>
          <p:cNvSpPr txBox="1"/>
          <p:nvPr/>
        </p:nvSpPr>
        <p:spPr>
          <a:xfrm>
            <a:off x="780053" y="4211123"/>
            <a:ext cx="835387" cy="307777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Features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D6E64D-BE0F-E0EB-FB9F-4C171F8BE554}"/>
              </a:ext>
            </a:extLst>
          </p:cNvPr>
          <p:cNvSpPr txBox="1"/>
          <p:nvPr/>
        </p:nvSpPr>
        <p:spPr>
          <a:xfrm>
            <a:off x="780053" y="5693558"/>
            <a:ext cx="752566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Footer</a:t>
            </a:r>
            <a:endParaRPr lang="de-DE" sz="14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4BC92E0-4C5C-A38F-9BE9-471CA982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420" y="1377481"/>
            <a:ext cx="177189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3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Features </a:t>
            </a:r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Component</a:t>
            </a:r>
            <a:endParaRPr lang="de-DE" sz="3600" dirty="0">
              <a:solidFill>
                <a:srgbClr val="715FAF"/>
              </a:solidFill>
              <a:latin typeface="Montserrat Thin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0681E1A-E6DA-2CB3-9D31-42B657B6954A}"/>
              </a:ext>
            </a:extLst>
          </p:cNvPr>
          <p:cNvSpPr txBox="1"/>
          <p:nvPr/>
        </p:nvSpPr>
        <p:spPr>
          <a:xfrm>
            <a:off x="853206" y="4321515"/>
            <a:ext cx="835387" cy="307777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5E1E7C-3EEF-B268-4761-40F42CF1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6" y="1928601"/>
            <a:ext cx="4458322" cy="17433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FC8A63-8FA8-D1AE-0E85-689C8F2C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568" y="1928601"/>
            <a:ext cx="3353268" cy="334374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B10EB2E-34C4-03A2-A980-AA135BEC6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06" y="4843470"/>
            <a:ext cx="4428310" cy="110945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925541AC-CC0F-1966-4087-E6A7771FB0B8}"/>
              </a:ext>
            </a:extLst>
          </p:cNvPr>
          <p:cNvSpPr/>
          <p:nvPr/>
        </p:nvSpPr>
        <p:spPr>
          <a:xfrm>
            <a:off x="853207" y="4777739"/>
            <a:ext cx="1394694" cy="1175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08BD44D-CF96-6DD6-B4C7-E497FED3BDD0}"/>
              </a:ext>
            </a:extLst>
          </p:cNvPr>
          <p:cNvSpPr/>
          <p:nvPr/>
        </p:nvSpPr>
        <p:spPr>
          <a:xfrm>
            <a:off x="2370014" y="4777739"/>
            <a:ext cx="1394694" cy="1175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20D168-F975-241F-05FA-62194AEC0598}"/>
              </a:ext>
            </a:extLst>
          </p:cNvPr>
          <p:cNvSpPr/>
          <p:nvPr/>
        </p:nvSpPr>
        <p:spPr>
          <a:xfrm>
            <a:off x="3901828" y="4777738"/>
            <a:ext cx="1394694" cy="1175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02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Toolkit (RTK)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3D8A0F8-87FF-E04D-D1A0-17B63A8A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421863"/>
            <a:ext cx="10515600" cy="484830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R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edux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T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ool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k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it (RTK) simplifies most Redux tasks, prevents common mistakes, and makes it easier to write Redux applications.</a:t>
            </a:r>
          </a:p>
          <a:p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createSlice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 has one parameter,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options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 With it we covered properties: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name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initialState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 and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reducers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A case reducer is a method that can update the state, and will be executed when the corresponding action type is dispatched. This is similar to a case in a switch statement.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You can write code that “mutates” the state inside the case reducers passed to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createSlice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 and </a:t>
            </a:r>
            <a:r>
              <a:rPr lang="en-US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Immer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will safely and accurately return an immutably updated state.</a:t>
            </a:r>
          </a:p>
          <a:p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createSlice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 returns an object with the following properties: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name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reducer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 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actions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, and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caseReducers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RTK has a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configureStore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 function that simplifies the store setup process.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configureStore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 wraps around the Redux core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createStore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 function and the </a:t>
            </a:r>
            <a:r>
              <a:rPr lang="en-US" sz="1800" dirty="0" err="1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combineReducers</a:t>
            </a:r>
            <a:r>
              <a:rPr lang="en-US" sz="1800" dirty="0">
                <a:solidFill>
                  <a:srgbClr val="715FAF"/>
                </a:solidFill>
                <a:effectLst/>
                <a:latin typeface="Montserrat Thin" panose="00000300000000000000" pitchFamily="2" charset="0"/>
              </a:rPr>
              <a:t>()</a:t>
            </a:r>
            <a:r>
              <a:rPr lang="en-US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 function, and handles most of the store setup for us automatically.</a:t>
            </a: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Toolkit (RTK)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313D9DF-99C4-433D-C6A7-B36D3A2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81" y="2766218"/>
            <a:ext cx="3261047" cy="13255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D4CEEC9-FBAC-A4B2-069D-D4280554B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6713"/>
            <a:ext cx="3807928" cy="50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Login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DA0B3A-D683-8D8D-077A-7ADEF10C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2" y="2017095"/>
            <a:ext cx="4496427" cy="25149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750B-8213-FA74-9EBC-FAD9ECDFE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73" y="2017095"/>
            <a:ext cx="2820412" cy="37106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4C3EE3E-2380-1EBF-66FA-57112281E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72" y="5123520"/>
            <a:ext cx="3048425" cy="12923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A1866D7-DC2A-8EC2-25DE-2FD9A56FFA37}"/>
              </a:ext>
            </a:extLst>
          </p:cNvPr>
          <p:cNvSpPr txBox="1"/>
          <p:nvPr/>
        </p:nvSpPr>
        <p:spPr>
          <a:xfrm>
            <a:off x="457200" y="475418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axiosApi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FF5188-7993-3AC6-A017-A2FD5D484277}"/>
              </a:ext>
            </a:extLst>
          </p:cNvPr>
          <p:cNvSpPr txBox="1"/>
          <p:nvPr/>
        </p:nvSpPr>
        <p:spPr>
          <a:xfrm>
            <a:off x="4995404" y="168467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axiosApi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109A6D-54E1-AD12-02E9-764D4BB9C02B}"/>
              </a:ext>
            </a:extLst>
          </p:cNvPr>
          <p:cNvSpPr txBox="1"/>
          <p:nvPr/>
        </p:nvSpPr>
        <p:spPr>
          <a:xfrm>
            <a:off x="604872" y="1566301"/>
            <a:ext cx="142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Loging</a:t>
            </a:r>
            <a:r>
              <a:rPr lang="de-DE" dirty="0"/>
              <a:t>/</a:t>
            </a:r>
            <a:r>
              <a:rPr lang="de-DE" dirty="0" err="1"/>
              <a:t>index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F67D790-18FB-4D2D-2A2C-E9E37A150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559" y="2017095"/>
            <a:ext cx="3452197" cy="10325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1901434-023F-3859-CAC7-E79B3C1D9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955" y="3852850"/>
            <a:ext cx="3505689" cy="203863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6DA71E3-3396-5178-B66B-F935B61119E8}"/>
              </a:ext>
            </a:extLst>
          </p:cNvPr>
          <p:cNvSpPr txBox="1"/>
          <p:nvPr/>
        </p:nvSpPr>
        <p:spPr>
          <a:xfrm>
            <a:off x="7594559" y="3479605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axiosApi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3FC0F0-5947-AEB6-6A87-9119E08374CA}"/>
              </a:ext>
            </a:extLst>
          </p:cNvPr>
          <p:cNvSpPr txBox="1"/>
          <p:nvPr/>
        </p:nvSpPr>
        <p:spPr>
          <a:xfrm>
            <a:off x="7498902" y="1617427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Reducer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46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DevTools</a:t>
            </a:r>
            <a:endParaRPr lang="de-DE" sz="3600" dirty="0">
              <a:solidFill>
                <a:srgbClr val="715FAF"/>
              </a:solidFill>
              <a:latin typeface="Montserrat Thin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C45648A-43BB-8CA0-5431-8DA56352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00" y="1484380"/>
            <a:ext cx="5883203" cy="223402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E94237-892D-15FE-F5DB-45C7722C7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800" y="3857417"/>
            <a:ext cx="5883203" cy="22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48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 Thin</vt:lpstr>
      <vt:lpstr>Office</vt:lpstr>
      <vt:lpstr>Connect to a Back End with an API Using React  Grigori Schneider</vt:lpstr>
      <vt:lpstr>Phase 1: User Authentication</vt:lpstr>
      <vt:lpstr>React Router</vt:lpstr>
      <vt:lpstr>Landing Page</vt:lpstr>
      <vt:lpstr>Features Component</vt:lpstr>
      <vt:lpstr>Redux Toolkit (RTK)</vt:lpstr>
      <vt:lpstr>Redux Toolkit (RTK)</vt:lpstr>
      <vt:lpstr>Login</vt:lpstr>
      <vt:lpstr>Redux DevTools</vt:lpstr>
      <vt:lpstr>Profile</vt:lpstr>
      <vt:lpstr>Phase 2: Transactions</vt:lpstr>
      <vt:lpstr>Swagger</vt:lpstr>
      <vt:lpstr>Transaction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to a Back End with an API Using React  Grigori Schneider</dc:title>
  <dc:creator>Grigori Schneider</dc:creator>
  <cp:lastModifiedBy>Grigori Schneider</cp:lastModifiedBy>
  <cp:revision>5</cp:revision>
  <dcterms:created xsi:type="dcterms:W3CDTF">2023-03-29T13:21:17Z</dcterms:created>
  <dcterms:modified xsi:type="dcterms:W3CDTF">2023-03-31T09:54:59Z</dcterms:modified>
</cp:coreProperties>
</file>