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8"/>
    <p:restoredTop sz="94710"/>
  </p:normalViewPr>
  <p:slideViewPr>
    <p:cSldViewPr snapToGrid="0" snapToObjects="1">
      <p:cViewPr varScale="1">
        <p:scale>
          <a:sx n="151" d="100"/>
          <a:sy n="151" d="100"/>
        </p:scale>
        <p:origin x="20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altLang="en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1. 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Descriptive statistics of the study population stratified by gender.</a:t>
            </a:r>
            <a:endParaRPr kumimoji="0" lang="en-DE" altLang="en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4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1: Is it possible to obtain informed consent online via internet or telephone in your routine setting?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49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Avenir Book" panose="02000503020000020003" pitchFamily="2" charset="0"/>
                <a:cs typeface="Al Bayan Plain" pitchFamily="2" charset="-78"/>
              </a:rPr>
              <a:t>Figure 2: Is it possible to obtain informed consent online via internet/telefone in your routine setting? (stratified by high, middle and low Gross Domestic Product per capita (</a:t>
            </a:r>
            <a:r>
              <a:rPr lang="en-GB" sz="1200" b="0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0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0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Figure 3: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remote informed consent in accordance with the legal requirements for simple or complex procedures and would it be allowed for repeated anaesthesia?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9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Figure 4: Is a remote informed consent in accordance with the legal requirements for simple, complex or repeated anaesthesia?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8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Figure 5: </a:t>
            </a:r>
            <a:r>
              <a:rPr lang="en-GB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do you need to obtain Informed consent for elective surgery based on legal requirements for simple and complex procedures?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79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51EFE6-7A62-EBB1-D2F0-903971D1D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58090"/>
              </p:ext>
            </p:extLst>
          </p:nvPr>
        </p:nvGraphicFramePr>
        <p:xfrm>
          <a:off x="1858140" y="733476"/>
          <a:ext cx="8244268" cy="5489400"/>
        </p:xfrm>
        <a:graphic>
          <a:graphicData uri="http://schemas.openxmlformats.org/drawingml/2006/table">
            <a:tbl>
              <a:tblPr/>
              <a:tblGrid>
                <a:gridCol w="2598441">
                  <a:extLst>
                    <a:ext uri="{9D8B030D-6E8A-4147-A177-3AD203B41FA5}">
                      <a16:colId xmlns:a16="http://schemas.microsoft.com/office/drawing/2014/main" val="3415904417"/>
                    </a:ext>
                  </a:extLst>
                </a:gridCol>
                <a:gridCol w="1115561">
                  <a:extLst>
                    <a:ext uri="{9D8B030D-6E8A-4147-A177-3AD203B41FA5}">
                      <a16:colId xmlns:a16="http://schemas.microsoft.com/office/drawing/2014/main" val="92636948"/>
                    </a:ext>
                  </a:extLst>
                </a:gridCol>
                <a:gridCol w="1741364">
                  <a:extLst>
                    <a:ext uri="{9D8B030D-6E8A-4147-A177-3AD203B41FA5}">
                      <a16:colId xmlns:a16="http://schemas.microsoft.com/office/drawing/2014/main" val="1367489310"/>
                    </a:ext>
                  </a:extLst>
                </a:gridCol>
                <a:gridCol w="1673341">
                  <a:extLst>
                    <a:ext uri="{9D8B030D-6E8A-4147-A177-3AD203B41FA5}">
                      <a16:colId xmlns:a16="http://schemas.microsoft.com/office/drawing/2014/main" val="4103691386"/>
                    </a:ext>
                  </a:extLst>
                </a:gridCol>
                <a:gridCol w="1115561">
                  <a:extLst>
                    <a:ext uri="{9D8B030D-6E8A-4147-A177-3AD203B41FA5}">
                      <a16:colId xmlns:a16="http://schemas.microsoft.com/office/drawing/2014/main" val="1625503923"/>
                    </a:ext>
                  </a:extLst>
                </a:gridCol>
              </a:tblGrid>
              <a:tr h="306392"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28043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Diverse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13637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(%)</a:t>
                      </a:r>
                      <a:endParaRPr lang="en-GB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 (43.6)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 (56)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(0.3)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4554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Profession (%)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802395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Medical doctor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(99.0)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 (99.2)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(66.7)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07572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Nurse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(33.3)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85187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Physician assistant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(0.4)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21676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595840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expert level (%)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393262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Anaesthesia technician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891663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Consultant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 (74.8)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 (81.8)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(66.7)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92106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Resident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(18.5)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(12.9)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(33.3)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522154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trained nurse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80621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GB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(5.7)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(4.0)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477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5B1A88A-5627-8542-0930-FF31C26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230" y="242682"/>
            <a:ext cx="59707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1. 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Descriptive statistics of the study population stratified by gender.</a:t>
            </a:r>
            <a:endParaRPr kumimoji="0" lang="en-DE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565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E5D371-E056-75E4-4A75-1F50D0EC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085850"/>
            <a:ext cx="7645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603804" y="6070392"/>
            <a:ext cx="2400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356380" y="6085782"/>
            <a:ext cx="263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venir Book" panose="02000503020000020003" pitchFamily="2" charset="0"/>
                <a:cs typeface="Al Bayan Plain" pitchFamily="2" charset="-78"/>
              </a:rPr>
              <a:t>B: Telephone</a:t>
            </a:r>
            <a:endParaRPr lang="de-DE" sz="3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41441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45163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389E839-7325-6AE9-47CD-8C072D2A6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12E70-FC49-DA1F-5B84-FF394862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04" y="253757"/>
            <a:ext cx="11192843" cy="6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4" y="158381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03" y="160469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507" y="162943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BA36F-308A-0B93-B064-62F9EA55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6" y="287079"/>
            <a:ext cx="10562693" cy="62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4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16697</TotalTime>
  <Words>361</Words>
  <Application>Microsoft Macintosh PowerPoint</Application>
  <PresentationFormat>Widescreen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12</cp:revision>
  <dcterms:created xsi:type="dcterms:W3CDTF">2022-04-04T08:54:10Z</dcterms:created>
  <dcterms:modified xsi:type="dcterms:W3CDTF">2022-07-03T14:57:58Z</dcterms:modified>
</cp:coreProperties>
</file>