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D9"/>
    <a:srgbClr val="E86150"/>
    <a:srgbClr val="1A89C0"/>
    <a:srgbClr val="C00027"/>
    <a:srgbClr val="BC0026"/>
    <a:srgbClr val="71BBDA"/>
    <a:srgbClr val="C10025"/>
    <a:srgbClr val="92CCE1"/>
    <a:srgbClr val="DD4341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 snapToObjects="1">
      <p:cViewPr>
        <p:scale>
          <a:sx n="108" d="100"/>
          <a:sy n="108" d="100"/>
        </p:scale>
        <p:origin x="6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</a:t>
            </a:r>
            <a:r>
              <a:rPr lang="en-GB" sz="1200" b="1" dirty="0" err="1">
                <a:latin typeface="Avenir Book" panose="02000503020000020003" pitchFamily="2" charset="0"/>
                <a:cs typeface="AL BAYAN PLAIN" pitchFamily="2" charset="-78"/>
              </a:rPr>
              <a:t>telefone</a:t>
            </a: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 in your routine setting? (stratified by high, middle and low Gross Domestic Product per capita (</a:t>
            </a:r>
            <a:r>
              <a:rPr lang="en-GB" sz="1200" b="1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1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1252888" y="6070392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5663792" y="6085782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B: Telefone</a:t>
            </a:r>
            <a:endParaRPr lang="de-DE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90523" y="781861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4591938" y="78345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11F70-2217-604B-8AD5-7FA96C5F21E7}"/>
              </a:ext>
            </a:extLst>
          </p:cNvPr>
          <p:cNvSpPr/>
          <p:nvPr/>
        </p:nvSpPr>
        <p:spPr>
          <a:xfrm>
            <a:off x="219738" y="85248"/>
            <a:ext cx="11406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b="1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</a:t>
            </a:r>
            <a:r>
              <a:rPr lang="en-GB" b="1" dirty="0" err="1">
                <a:latin typeface="Avenir Book" panose="02000503020000020003" pitchFamily="2" charset="0"/>
                <a:cs typeface="AL BAYAN PLAIN" pitchFamily="2" charset="-78"/>
              </a:rPr>
              <a:t>telefone</a:t>
            </a:r>
            <a:r>
              <a:rPr lang="en-GB" b="1" dirty="0">
                <a:latin typeface="Avenir Book" panose="02000503020000020003" pitchFamily="2" charset="0"/>
                <a:cs typeface="AL BAYAN PLAIN" pitchFamily="2" charset="-78"/>
              </a:rPr>
              <a:t> in your routine setting? </a:t>
            </a:r>
            <a:endParaRPr lang="de-DE" b="1" dirty="0">
              <a:latin typeface="Avenir Book" panose="02000503020000020003" pitchFamily="2" charset="0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7D1911F-EE8F-2743-B560-69757831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51" y="2291938"/>
            <a:ext cx="4017078" cy="33013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91F5DF-42DB-9045-9DD8-104D2A97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928" y="2308018"/>
            <a:ext cx="3893290" cy="32733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053742-1DBE-5C4A-85DD-94093B64BEEC}"/>
              </a:ext>
            </a:extLst>
          </p:cNvPr>
          <p:cNvSpPr/>
          <p:nvPr/>
        </p:nvSpPr>
        <p:spPr>
          <a:xfrm>
            <a:off x="204765" y="268069"/>
            <a:ext cx="12276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When do you need to obtain Informed consent for elective surgery based on legal requirements in elective an repeated </a:t>
            </a:r>
            <a:r>
              <a:rPr lang="en-GB" dirty="0" err="1">
                <a:latin typeface="Calibri" panose="020F0502020204030204" pitchFamily="34" charset="0"/>
              </a:rPr>
              <a:t>anesthesia</a:t>
            </a:r>
            <a:r>
              <a:rPr lang="en-GB" dirty="0">
                <a:latin typeface="Calibri" panose="020F0502020204030204" pitchFamily="34" charset="0"/>
              </a:rPr>
              <a:t>?</a:t>
            </a:r>
            <a:endParaRPr lang="de-DE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46ABA-4A1C-C649-A53C-7AF05B8991CE}"/>
              </a:ext>
            </a:extLst>
          </p:cNvPr>
          <p:cNvGrpSpPr/>
          <p:nvPr/>
        </p:nvGrpSpPr>
        <p:grpSpPr>
          <a:xfrm>
            <a:off x="421619" y="6072555"/>
            <a:ext cx="11147307" cy="483252"/>
            <a:chOff x="421619" y="6072555"/>
            <a:chExt cx="11147307" cy="4832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3A2ECD-D26B-814A-BE47-711905896000}"/>
                </a:ext>
              </a:extLst>
            </p:cNvPr>
            <p:cNvSpPr/>
            <p:nvPr/>
          </p:nvSpPr>
          <p:spPr>
            <a:xfrm>
              <a:off x="421619" y="6094142"/>
              <a:ext cx="16657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latin typeface="Avenir Book" panose="02000503020000020003" pitchFamily="2" charset="0"/>
                  <a:cs typeface="AL BAYAN PLAIN" pitchFamily="2" charset="-78"/>
                </a:rPr>
                <a:t>A: Simple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809091-7F62-3445-A607-AE06BB6F9A59}"/>
                </a:ext>
              </a:extLst>
            </p:cNvPr>
            <p:cNvSpPr txBox="1"/>
            <p:nvPr/>
          </p:nvSpPr>
          <p:spPr>
            <a:xfrm>
              <a:off x="4915644" y="6085782"/>
              <a:ext cx="1940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Avenir Book" panose="02000503020000020003" pitchFamily="2" charset="0"/>
                  <a:cs typeface="AL BAYAN PLAIN" pitchFamily="2" charset="-78"/>
                </a:rPr>
                <a:t>B: Complex</a:t>
              </a:r>
              <a:endParaRPr lang="de-DE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6D47F1-1E94-144C-8D3A-2734A76B9B3A}"/>
                </a:ext>
              </a:extLst>
            </p:cNvPr>
            <p:cNvSpPr txBox="1"/>
            <p:nvPr/>
          </p:nvSpPr>
          <p:spPr>
            <a:xfrm>
              <a:off x="9628514" y="6072555"/>
              <a:ext cx="1940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Avenir Book" panose="02000503020000020003" pitchFamily="2" charset="0"/>
                  <a:cs typeface="AL BAYAN PLAIN" pitchFamily="2" charset="-78"/>
                </a:rPr>
                <a:t>B: Repeated</a:t>
              </a:r>
              <a:endParaRPr lang="de-DE" sz="2400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D8A7158-A0C5-C943-B179-3311E0EDC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688" y="2308017"/>
            <a:ext cx="3120998" cy="32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0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574DB7-375D-6542-AE6E-E1537B429C90}"/>
              </a:ext>
            </a:extLst>
          </p:cNvPr>
          <p:cNvGrpSpPr/>
          <p:nvPr/>
        </p:nvGrpSpPr>
        <p:grpSpPr>
          <a:xfrm>
            <a:off x="421619" y="6072555"/>
            <a:ext cx="11147307" cy="483252"/>
            <a:chOff x="421619" y="6072555"/>
            <a:chExt cx="11147307" cy="4832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4D2514-119C-A948-90E6-6E0323600939}"/>
                </a:ext>
              </a:extLst>
            </p:cNvPr>
            <p:cNvSpPr/>
            <p:nvPr/>
          </p:nvSpPr>
          <p:spPr>
            <a:xfrm>
              <a:off x="421619" y="6094142"/>
              <a:ext cx="16657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latin typeface="Avenir Book" panose="02000503020000020003" pitchFamily="2" charset="0"/>
                  <a:cs typeface="AL BAYAN PLAIN" pitchFamily="2" charset="-78"/>
                </a:rPr>
                <a:t>A: Simple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FB111E-6932-C546-B39B-234059FCB1D4}"/>
                </a:ext>
              </a:extLst>
            </p:cNvPr>
            <p:cNvSpPr txBox="1"/>
            <p:nvPr/>
          </p:nvSpPr>
          <p:spPr>
            <a:xfrm>
              <a:off x="4915644" y="6085782"/>
              <a:ext cx="1940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Avenir Book" panose="02000503020000020003" pitchFamily="2" charset="0"/>
                  <a:cs typeface="AL BAYAN PLAIN" pitchFamily="2" charset="-78"/>
                </a:rPr>
                <a:t>B: Complex</a:t>
              </a:r>
              <a:endParaRPr lang="de-DE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CA997-5AF7-9C47-A882-C70AF438E5ED}"/>
                </a:ext>
              </a:extLst>
            </p:cNvPr>
            <p:cNvSpPr txBox="1"/>
            <p:nvPr/>
          </p:nvSpPr>
          <p:spPr>
            <a:xfrm>
              <a:off x="9628514" y="6072555"/>
              <a:ext cx="1940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Avenir Book" panose="02000503020000020003" pitchFamily="2" charset="0"/>
                  <a:cs typeface="AL BAYAN PLAIN" pitchFamily="2" charset="-78"/>
                </a:rPr>
                <a:t>B: Repeated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10617</TotalTime>
  <Words>114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2</cp:revision>
  <dcterms:created xsi:type="dcterms:W3CDTF">2022-04-04T08:54:10Z</dcterms:created>
  <dcterms:modified xsi:type="dcterms:W3CDTF">2022-04-11T17:51:14Z</dcterms:modified>
</cp:coreProperties>
</file>