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4"/>
    <a:srgbClr val="C30022"/>
    <a:srgbClr val="0885C1"/>
    <a:srgbClr val="D93839"/>
    <a:srgbClr val="74001D"/>
    <a:srgbClr val="69B8DA"/>
    <a:srgbClr val="D73035"/>
    <a:srgbClr val="5FB3D7"/>
    <a:srgbClr val="D12130"/>
    <a:srgbClr val="008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/>
    <p:restoredTop sz="94694"/>
  </p:normalViewPr>
  <p:slideViewPr>
    <p:cSldViewPr snapToGrid="0" snapToObjects="1">
      <p:cViewPr>
        <p:scale>
          <a:sx n="77" d="100"/>
          <a:sy n="77" d="100"/>
        </p:scale>
        <p:origin x="214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E1-C605-144D-906C-CCD574CF72BF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14C2-23C5-604B-B740-02760B091B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internet/telefone in your routine setting? (stratified by high, middle and low Gross Domestic Product per capita (</a:t>
            </a:r>
            <a:r>
              <a:rPr lang="en-GB" sz="1200" b="1" dirty="0" err="1">
                <a:latin typeface="Avenir Book" panose="02000503020000020003" pitchFamily="2" charset="0"/>
                <a:cs typeface="AL BAYAN PLAIN" pitchFamily="2" charset="-78"/>
              </a:rPr>
              <a:t>GDPpc</a:t>
            </a: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)) </a:t>
            </a:r>
            <a:endParaRPr lang="de-DE" sz="1200" b="1" dirty="0">
              <a:latin typeface="Avenir Book" panose="02000503020000020003" pitchFamily="2" charset="0"/>
              <a:cs typeface="AL BAYAN PLAIN" pitchFamily="2" charset="-78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9CF-AABD-7D4B-B1FC-282074CB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EC52-3E59-6C4F-BF8F-656B1DA3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334-A0AF-354B-8FE7-A3989DA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B5E5-AD92-C444-8CA7-85A783F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BB0-A88D-A94E-92B3-20E8C73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6E6-F2E2-7B46-863A-182A3C9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894-945D-C246-BA59-6E584F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6E0-BC72-2245-9DD3-9354A441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8F1-51FB-DC49-877D-A1DF7F1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74F-49B0-2E48-B952-4DC6DD0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030E-1DE3-2847-8224-932746B7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FE08-B1A7-1A4A-9F95-445802B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1B4B-C405-524E-A326-D758CE0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FAC7-8BB2-CB48-8A4B-F97A2C4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414-E05F-3C41-882A-E0B27D2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559-51CA-FC48-A125-0ED7764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DB1-F62E-6445-B05F-A35F8F9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BEB3-2805-0B4E-809D-5A1797CA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41BC-9534-0841-9FB3-DBA2657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DFE6-3435-1543-9948-ACDD86F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1D9-D50B-3241-82CB-181E7E2C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8581-027B-CD4A-AD1E-BCBB65FD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1E71-4CF2-464F-B8B8-7E3C58F7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464-81BC-F64A-B33F-62D481B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3566-1E34-BD4F-BA0F-05B5F98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3A-1117-164C-BF9F-AA2B587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A5CC-EFD4-CA43-94E3-B838B246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2731-B27B-B147-954F-9E7E6BCB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91B5-5022-BB45-BFC6-3756C9C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3DE-C879-834A-9396-CFA18F3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32E5-3028-014E-8A7D-23CE94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35-8F2C-B848-9CD3-C83D1A4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74-4AD7-384C-995C-949391D8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B121-921C-CB4E-9D53-8680FACA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7FD-A295-F64B-9C77-BD72F3EA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35A2-1917-A14D-BF56-B85A1DA5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F9C8A-AD76-294D-9685-2DCFEE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AA4F-595B-FF4B-8D6A-954E1B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BD7A-739B-A846-9B2C-E34A6F4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BF0-0F45-C240-B654-D2EA2C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832D0-3639-224D-A85B-61636B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79DA-1117-594C-8BAF-8F00BB4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326F-67E5-3B47-99C4-5A54B7E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F69-CB92-3045-9A9B-192B16F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889DA-B64B-8B4E-8B71-6EF15F7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A9EE-6C88-0442-A627-C63A6AE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893-06B3-014B-B182-53CC344B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5EC1-0A68-E547-9B3A-8ACF087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B9E3-2BBF-6848-B357-68AA1AE0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B080-DAB0-894A-B489-0A86CE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C22B-ED18-3D46-BF79-EE325F6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8DF6-97D0-8E47-9674-26C139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47-CC8A-6B4E-AC5A-5CA39A4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A125-8466-B444-90BD-421EFE87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794E7-61E2-E94F-A5BC-9B3CCB0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8BE9-259F-894E-8378-4E252A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F2-0E1B-9A41-A3D0-8FDB9A8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A7-4F69-7A43-AB9E-D777E35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83A4-55EC-9946-80D7-E29247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65CC-4293-624A-974D-968BF68D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D4-8221-F04F-84C8-678C44E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6FF-7F20-CD40-8287-D8545D8CF22C}" type="datetimeFigureOut">
              <a:rPr lang="de-DE" smtClean="0"/>
              <a:t>18.04.22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A4C-EC07-E247-B49A-053A0E0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39E-47E4-194C-A051-B1A317BC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80C080-CB3B-CE4C-A81C-AFDF9E0E3DA5}"/>
              </a:ext>
            </a:extLst>
          </p:cNvPr>
          <p:cNvSpPr/>
          <p:nvPr/>
        </p:nvSpPr>
        <p:spPr>
          <a:xfrm>
            <a:off x="2903562" y="6070392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A: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ECD83-1B42-B447-ACF8-54D28BB2A7AD}"/>
              </a:ext>
            </a:extLst>
          </p:cNvPr>
          <p:cNvSpPr txBox="1"/>
          <p:nvPr/>
        </p:nvSpPr>
        <p:spPr>
          <a:xfrm>
            <a:off x="7611348" y="6085782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B: Telefone</a:t>
            </a:r>
            <a:endParaRPr lang="de-DE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A19F3-C280-9F46-9E42-BFA3B3193463}"/>
              </a:ext>
            </a:extLst>
          </p:cNvPr>
          <p:cNvGrpSpPr/>
          <p:nvPr/>
        </p:nvGrpSpPr>
        <p:grpSpPr>
          <a:xfrm>
            <a:off x="1111798" y="888736"/>
            <a:ext cx="4171017" cy="4954772"/>
            <a:chOff x="90523" y="1625005"/>
            <a:chExt cx="4171017" cy="4954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87504-49B2-A945-819C-F7BD77B3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3" y="1625005"/>
              <a:ext cx="4171017" cy="49547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155CE-BAE4-9B47-9BC8-249799DF782A}"/>
                </a:ext>
              </a:extLst>
            </p:cNvPr>
            <p:cNvSpPr txBox="1"/>
            <p:nvPr/>
          </p:nvSpPr>
          <p:spPr>
            <a:xfrm>
              <a:off x="1603892" y="2520395"/>
              <a:ext cx="776175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F2C84-82DE-0940-8E7B-7AB01101919D}"/>
                </a:ext>
              </a:extLst>
            </p:cNvPr>
            <p:cNvSpPr txBox="1"/>
            <p:nvPr/>
          </p:nvSpPr>
          <p:spPr>
            <a:xfrm>
              <a:off x="3045905" y="2643505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-0.85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A0AC9-CBA1-B740-B350-9987C2E4855A}"/>
                </a:ext>
              </a:extLst>
            </p:cNvPr>
            <p:cNvSpPr txBox="1"/>
            <p:nvPr/>
          </p:nvSpPr>
          <p:spPr>
            <a:xfrm>
              <a:off x="1603893" y="4102391"/>
              <a:ext cx="776174" cy="430887"/>
            </a:xfrm>
            <a:prstGeom prst="rect">
              <a:avLst/>
            </a:prstGeom>
            <a:solidFill>
              <a:srgbClr val="DD4341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-0.96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B150-6EC1-454A-AFDD-C5BCF02FCB6B}"/>
                </a:ext>
              </a:extLst>
            </p:cNvPr>
            <p:cNvSpPr txBox="1"/>
            <p:nvPr/>
          </p:nvSpPr>
          <p:spPr>
            <a:xfrm>
              <a:off x="3149409" y="4133168"/>
              <a:ext cx="597518" cy="369332"/>
            </a:xfrm>
            <a:prstGeom prst="rect">
              <a:avLst/>
            </a:prstGeom>
            <a:solidFill>
              <a:srgbClr val="92CCE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0.54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0F93A-4094-2640-9903-33A88398F089}"/>
                </a:ext>
              </a:extLst>
            </p:cNvPr>
            <p:cNvSpPr txBox="1"/>
            <p:nvPr/>
          </p:nvSpPr>
          <p:spPr>
            <a:xfrm>
              <a:off x="1582528" y="5523610"/>
              <a:ext cx="776174" cy="430887"/>
            </a:xfrm>
            <a:prstGeom prst="rect">
              <a:avLst/>
            </a:prstGeom>
            <a:solidFill>
              <a:srgbClr val="C10025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-1.18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33046-8A1D-134D-8418-B2A71EEDC87A}"/>
                </a:ext>
              </a:extLst>
            </p:cNvPr>
            <p:cNvSpPr txBox="1"/>
            <p:nvPr/>
          </p:nvSpPr>
          <p:spPr>
            <a:xfrm>
              <a:off x="3089607" y="5561276"/>
              <a:ext cx="688769" cy="430887"/>
            </a:xfrm>
            <a:prstGeom prst="rect">
              <a:avLst/>
            </a:prstGeom>
            <a:solidFill>
              <a:srgbClr val="71BBDA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0.67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3C143-22C6-404C-B184-72FBF6DBE71B}"/>
              </a:ext>
            </a:extLst>
          </p:cNvPr>
          <p:cNvGrpSpPr/>
          <p:nvPr/>
        </p:nvGrpSpPr>
        <p:grpSpPr>
          <a:xfrm>
            <a:off x="5993227" y="925956"/>
            <a:ext cx="4112583" cy="4953177"/>
            <a:chOff x="4591938" y="783456"/>
            <a:chExt cx="4112583" cy="49531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5A2F0-0571-FF41-882F-7767623E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938" y="783456"/>
              <a:ext cx="4112583" cy="49531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D9986-6CF4-E648-B73C-E73C37DD8D45}"/>
                </a:ext>
              </a:extLst>
            </p:cNvPr>
            <p:cNvSpPr txBox="1"/>
            <p:nvPr/>
          </p:nvSpPr>
          <p:spPr>
            <a:xfrm>
              <a:off x="5955092" y="1682450"/>
              <a:ext cx="1010213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4.56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10761-CA82-4A4C-A40D-10B3CC4EA90C}"/>
                </a:ext>
              </a:extLst>
            </p:cNvPr>
            <p:cNvSpPr txBox="1"/>
            <p:nvPr/>
          </p:nvSpPr>
          <p:spPr>
            <a:xfrm>
              <a:off x="7476434" y="1798534"/>
              <a:ext cx="880757" cy="461665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-3.69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4CE4-3A34-BD41-ADB1-EAC66A2DBC09}"/>
                </a:ext>
              </a:extLst>
            </p:cNvPr>
            <p:cNvSpPr txBox="1"/>
            <p:nvPr/>
          </p:nvSpPr>
          <p:spPr>
            <a:xfrm>
              <a:off x="6048362" y="3277364"/>
              <a:ext cx="776174" cy="430887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-3.63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3A307-1AB7-0049-BCCA-8161D7135EF6}"/>
                </a:ext>
              </a:extLst>
            </p:cNvPr>
            <p:cNvSpPr txBox="1"/>
            <p:nvPr/>
          </p:nvSpPr>
          <p:spPr>
            <a:xfrm>
              <a:off x="7568579" y="3259589"/>
              <a:ext cx="776174" cy="430887"/>
            </a:xfrm>
            <a:prstGeom prst="rect">
              <a:avLst/>
            </a:prstGeom>
            <a:solidFill>
              <a:srgbClr val="1A89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2.93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A15FF-AC08-3D4E-9957-BF9B2EB9F81C}"/>
                </a:ext>
              </a:extLst>
            </p:cNvPr>
            <p:cNvSpPr txBox="1"/>
            <p:nvPr/>
          </p:nvSpPr>
          <p:spPr>
            <a:xfrm>
              <a:off x="6048362" y="4718130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-2.57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0472F3-ED2D-C949-9681-2B0994001CDE}"/>
                </a:ext>
              </a:extLst>
            </p:cNvPr>
            <p:cNvSpPr txBox="1"/>
            <p:nvPr/>
          </p:nvSpPr>
          <p:spPr>
            <a:xfrm>
              <a:off x="7570927" y="4703955"/>
              <a:ext cx="688769" cy="430887"/>
            </a:xfrm>
            <a:prstGeom prst="rect">
              <a:avLst/>
            </a:prstGeom>
            <a:solidFill>
              <a:srgbClr val="6DB7D9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2.08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11F70-2217-604B-8AD5-7FA96C5F21E7}"/>
              </a:ext>
            </a:extLst>
          </p:cNvPr>
          <p:cNvSpPr/>
          <p:nvPr/>
        </p:nvSpPr>
        <p:spPr>
          <a:xfrm>
            <a:off x="2130836" y="140787"/>
            <a:ext cx="7930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it possible to obtain informed consent online via internet/telefone in your routine setting?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4F0576E-611E-B444-8929-6CFFC849EF28}"/>
              </a:ext>
            </a:extLst>
          </p:cNvPr>
          <p:cNvSpPr/>
          <p:nvPr/>
        </p:nvSpPr>
        <p:spPr>
          <a:xfrm>
            <a:off x="2107906" y="5962040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Simple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7318-D6D0-A64F-9EE1-F020FCB4D720}"/>
              </a:ext>
            </a:extLst>
          </p:cNvPr>
          <p:cNvSpPr txBox="1"/>
          <p:nvPr/>
        </p:nvSpPr>
        <p:spPr>
          <a:xfrm>
            <a:off x="5831682" y="5962040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Complex</a:t>
            </a: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5248E-0979-F24E-82A7-94B013C4076B}"/>
              </a:ext>
            </a:extLst>
          </p:cNvPr>
          <p:cNvSpPr txBox="1"/>
          <p:nvPr/>
        </p:nvSpPr>
        <p:spPr>
          <a:xfrm>
            <a:off x="9986057" y="5960065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Repeated</a:t>
            </a:r>
            <a:endParaRPr lang="de-DE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1C1AB-BC88-1347-B069-284067C905C7}"/>
              </a:ext>
            </a:extLst>
          </p:cNvPr>
          <p:cNvSpPr/>
          <p:nvPr/>
        </p:nvSpPr>
        <p:spPr>
          <a:xfrm>
            <a:off x="1648691" y="286735"/>
            <a:ext cx="8894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Is a remote informed consent in accordance with the legal requirements for simple, complex or repeated anaesthesia?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6E5BC7-ECA6-1846-BC4C-78DBB510334C}"/>
              </a:ext>
            </a:extLst>
          </p:cNvPr>
          <p:cNvGrpSpPr/>
          <p:nvPr/>
        </p:nvGrpSpPr>
        <p:grpSpPr>
          <a:xfrm>
            <a:off x="144914" y="1583811"/>
            <a:ext cx="3637154" cy="3826486"/>
            <a:chOff x="144914" y="1583811"/>
            <a:chExt cx="3637154" cy="382648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65794A1-5816-DE45-8840-31B000EF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14" y="1583811"/>
              <a:ext cx="3637154" cy="382648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41153-8DEC-E84A-8E0E-2EBC2D5DDFC4}"/>
                </a:ext>
              </a:extLst>
            </p:cNvPr>
            <p:cNvSpPr txBox="1"/>
            <p:nvPr/>
          </p:nvSpPr>
          <p:spPr>
            <a:xfrm>
              <a:off x="1800625" y="2512080"/>
              <a:ext cx="755441" cy="461665"/>
            </a:xfrm>
            <a:prstGeom prst="rect">
              <a:avLst/>
            </a:prstGeom>
            <a:solidFill>
              <a:srgbClr val="002F63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5.37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4FF30A-E27E-B342-B2B7-74DC7E7C99C8}"/>
                </a:ext>
              </a:extLst>
            </p:cNvPr>
            <p:cNvSpPr txBox="1"/>
            <p:nvPr/>
          </p:nvSpPr>
          <p:spPr>
            <a:xfrm>
              <a:off x="2855883" y="2551363"/>
              <a:ext cx="703897" cy="369332"/>
            </a:xfrm>
            <a:prstGeom prst="rect">
              <a:avLst/>
            </a:prstGeom>
            <a:solidFill>
              <a:srgbClr val="A90020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-4.59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3BF3C1-8662-3240-9694-782D8DDB427A}"/>
                </a:ext>
              </a:extLst>
            </p:cNvPr>
            <p:cNvSpPr txBox="1"/>
            <p:nvPr/>
          </p:nvSpPr>
          <p:spPr>
            <a:xfrm>
              <a:off x="1822015" y="3607478"/>
              <a:ext cx="644611" cy="353943"/>
            </a:xfrm>
            <a:prstGeom prst="rect">
              <a:avLst/>
            </a:prstGeom>
            <a:solidFill>
              <a:srgbClr val="D83437"/>
            </a:solidFill>
          </p:spPr>
          <p:txBody>
            <a:bodyPr wrap="square" rtlCol="0">
              <a:spAutoFit/>
            </a:bodyPr>
            <a:lstStyle/>
            <a:p>
              <a:r>
                <a:rPr lang="de-DE" sz="1700" b="1" dirty="0">
                  <a:solidFill>
                    <a:schemeClr val="bg1"/>
                  </a:solidFill>
                </a:rPr>
                <a:t>-3.64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09941A-F3A9-6744-AA24-385C03888DCC}"/>
                </a:ext>
              </a:extLst>
            </p:cNvPr>
            <p:cNvSpPr txBox="1"/>
            <p:nvPr/>
          </p:nvSpPr>
          <p:spPr>
            <a:xfrm>
              <a:off x="2919613" y="3605081"/>
              <a:ext cx="576435" cy="353943"/>
            </a:xfrm>
            <a:prstGeom prst="rect">
              <a:avLst/>
            </a:prstGeom>
            <a:solidFill>
              <a:srgbClr val="2699CA"/>
            </a:solidFill>
          </p:spPr>
          <p:txBody>
            <a:bodyPr wrap="square" rtlCol="0">
              <a:spAutoFit/>
            </a:bodyPr>
            <a:lstStyle/>
            <a:p>
              <a:r>
                <a:rPr lang="de-DE" sz="1700" b="1" dirty="0">
                  <a:solidFill>
                    <a:schemeClr val="bg1"/>
                  </a:solidFill>
                </a:rPr>
                <a:t>3.11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4BEBB5-91E5-FD43-A6A0-8C702B5D24AE}"/>
                </a:ext>
              </a:extLst>
            </p:cNvPr>
            <p:cNvSpPr txBox="1"/>
            <p:nvPr/>
          </p:nvSpPr>
          <p:spPr>
            <a:xfrm>
              <a:off x="1822014" y="4649949"/>
              <a:ext cx="644611" cy="353943"/>
            </a:xfrm>
            <a:prstGeom prst="rect">
              <a:avLst/>
            </a:prstGeom>
            <a:solidFill>
              <a:srgbClr val="C5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1700" b="1" dirty="0">
                  <a:solidFill>
                    <a:schemeClr val="bg1"/>
                  </a:solidFill>
                </a:rPr>
                <a:t>-4.17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E782FC-051A-0149-9C6B-CD18C58EDCC7}"/>
                </a:ext>
              </a:extLst>
            </p:cNvPr>
            <p:cNvSpPr txBox="1"/>
            <p:nvPr/>
          </p:nvSpPr>
          <p:spPr>
            <a:xfrm>
              <a:off x="2885524" y="4634168"/>
              <a:ext cx="644611" cy="400110"/>
            </a:xfrm>
            <a:prstGeom prst="rect">
              <a:avLst/>
            </a:prstGeom>
            <a:solidFill>
              <a:srgbClr val="0084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</a:rPr>
                <a:t>3.57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0E57BB-6E44-C044-9A38-822F027F63D8}"/>
              </a:ext>
            </a:extLst>
          </p:cNvPr>
          <p:cNvGrpSpPr/>
          <p:nvPr/>
        </p:nvGrpSpPr>
        <p:grpSpPr>
          <a:xfrm>
            <a:off x="4095703" y="1604699"/>
            <a:ext cx="3616679" cy="3826486"/>
            <a:chOff x="4095703" y="1604699"/>
            <a:chExt cx="3616679" cy="382648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B02E1D-1212-E845-9BC8-6676B9072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703" y="1604699"/>
              <a:ext cx="3616679" cy="382648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4BFBEA-9E05-B849-A9DF-91BBA117A6DF}"/>
                </a:ext>
              </a:extLst>
            </p:cNvPr>
            <p:cNvSpPr txBox="1"/>
            <p:nvPr/>
          </p:nvSpPr>
          <p:spPr>
            <a:xfrm>
              <a:off x="5731434" y="2505505"/>
              <a:ext cx="755441" cy="461665"/>
            </a:xfrm>
            <a:prstGeom prst="rect">
              <a:avLst/>
            </a:prstGeom>
            <a:solidFill>
              <a:srgbClr val="002F63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4.33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F65FE4-DF28-7A41-9F41-63311F7F8109}"/>
                </a:ext>
              </a:extLst>
            </p:cNvPr>
            <p:cNvSpPr txBox="1"/>
            <p:nvPr/>
          </p:nvSpPr>
          <p:spPr>
            <a:xfrm>
              <a:off x="6808984" y="2570042"/>
              <a:ext cx="644611" cy="353943"/>
            </a:xfrm>
            <a:prstGeom prst="rect">
              <a:avLst/>
            </a:prstGeom>
            <a:solidFill>
              <a:srgbClr val="D83437"/>
            </a:solidFill>
          </p:spPr>
          <p:txBody>
            <a:bodyPr wrap="square" rtlCol="0">
              <a:spAutoFit/>
            </a:bodyPr>
            <a:lstStyle/>
            <a:p>
              <a:r>
                <a:rPr lang="de-DE" sz="1700" b="1" dirty="0">
                  <a:solidFill>
                    <a:schemeClr val="bg1"/>
                  </a:solidFill>
                </a:rPr>
                <a:t>-2.86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CCAD3C-081E-A843-9AA2-65DD3464F6B7}"/>
                </a:ext>
              </a:extLst>
            </p:cNvPr>
            <p:cNvSpPr txBox="1"/>
            <p:nvPr/>
          </p:nvSpPr>
          <p:spPr>
            <a:xfrm>
              <a:off x="5764324" y="3598507"/>
              <a:ext cx="644611" cy="353943"/>
            </a:xfrm>
            <a:prstGeom prst="rect">
              <a:avLst/>
            </a:prstGeom>
            <a:solidFill>
              <a:srgbClr val="D12130"/>
            </a:solidFill>
          </p:spPr>
          <p:txBody>
            <a:bodyPr wrap="square" rtlCol="0">
              <a:spAutoFit/>
            </a:bodyPr>
            <a:lstStyle/>
            <a:p>
              <a:r>
                <a:rPr lang="de-DE" sz="1700" b="1" dirty="0">
                  <a:solidFill>
                    <a:schemeClr val="bg1"/>
                  </a:solidFill>
                </a:rPr>
                <a:t>-3.12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053914-E74D-F642-9B98-C2BF89927F14}"/>
                </a:ext>
              </a:extLst>
            </p:cNvPr>
            <p:cNvSpPr txBox="1"/>
            <p:nvPr/>
          </p:nvSpPr>
          <p:spPr>
            <a:xfrm>
              <a:off x="6880701" y="3621010"/>
              <a:ext cx="526598" cy="323165"/>
            </a:xfrm>
            <a:prstGeom prst="rect">
              <a:avLst/>
            </a:prstGeom>
            <a:solidFill>
              <a:srgbClr val="5FB3D7"/>
            </a:solidFill>
          </p:spPr>
          <p:txBody>
            <a:bodyPr wrap="square" rtlCol="0">
              <a:spAutoFit/>
            </a:bodyPr>
            <a:lstStyle/>
            <a:p>
              <a:r>
                <a:rPr lang="de-DE" sz="1500" b="1" dirty="0">
                  <a:solidFill>
                    <a:schemeClr val="bg1"/>
                  </a:solidFill>
                </a:rPr>
                <a:t>2.06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2BB74C-65D1-1340-9959-0BB03715032E}"/>
                </a:ext>
              </a:extLst>
            </p:cNvPr>
            <p:cNvSpPr txBox="1"/>
            <p:nvPr/>
          </p:nvSpPr>
          <p:spPr>
            <a:xfrm>
              <a:off x="5764323" y="4654213"/>
              <a:ext cx="644611" cy="353943"/>
            </a:xfrm>
            <a:prstGeom prst="rect">
              <a:avLst/>
            </a:prstGeom>
            <a:solidFill>
              <a:srgbClr val="D73035"/>
            </a:solidFill>
          </p:spPr>
          <p:txBody>
            <a:bodyPr wrap="square" rtlCol="0">
              <a:spAutoFit/>
            </a:bodyPr>
            <a:lstStyle/>
            <a:p>
              <a:r>
                <a:rPr lang="de-DE" sz="1700" b="1" dirty="0">
                  <a:solidFill>
                    <a:schemeClr val="bg1"/>
                  </a:solidFill>
                </a:rPr>
                <a:t>-2.98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EEC6E3-6481-074B-857E-9C8E192004EC}"/>
                </a:ext>
              </a:extLst>
            </p:cNvPr>
            <p:cNvSpPr txBox="1"/>
            <p:nvPr/>
          </p:nvSpPr>
          <p:spPr>
            <a:xfrm>
              <a:off x="6888377" y="4681231"/>
              <a:ext cx="526598" cy="323165"/>
            </a:xfrm>
            <a:prstGeom prst="rect">
              <a:avLst/>
            </a:prstGeom>
            <a:solidFill>
              <a:srgbClr val="69B8DA"/>
            </a:solidFill>
          </p:spPr>
          <p:txBody>
            <a:bodyPr wrap="square" rtlCol="0">
              <a:spAutoFit/>
            </a:bodyPr>
            <a:lstStyle/>
            <a:p>
              <a:r>
                <a:rPr lang="de-DE" sz="1500" b="1" dirty="0">
                  <a:solidFill>
                    <a:schemeClr val="bg1"/>
                  </a:solidFill>
                </a:rPr>
                <a:t>1.97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882A33-2CF0-2F46-A710-207E1E877E04}"/>
              </a:ext>
            </a:extLst>
          </p:cNvPr>
          <p:cNvGrpSpPr/>
          <p:nvPr/>
        </p:nvGrpSpPr>
        <p:grpSpPr>
          <a:xfrm>
            <a:off x="8175507" y="1629431"/>
            <a:ext cx="3616679" cy="3766129"/>
            <a:chOff x="8175507" y="1629431"/>
            <a:chExt cx="3616679" cy="376612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353566-38B9-8F42-AECD-E2038929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5507" y="1629431"/>
              <a:ext cx="3616679" cy="376612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8F88A5-AC61-AA4D-9839-2B10C4869DAD}"/>
                </a:ext>
              </a:extLst>
            </p:cNvPr>
            <p:cNvSpPr txBox="1"/>
            <p:nvPr/>
          </p:nvSpPr>
          <p:spPr>
            <a:xfrm>
              <a:off x="9830885" y="2518660"/>
              <a:ext cx="755441" cy="461665"/>
            </a:xfrm>
            <a:prstGeom prst="rect">
              <a:avLst/>
            </a:prstGeom>
            <a:solidFill>
              <a:srgbClr val="002F63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5.35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62D3DF-BF8D-1D49-8923-A62E6390E3E1}"/>
                </a:ext>
              </a:extLst>
            </p:cNvPr>
            <p:cNvSpPr txBox="1"/>
            <p:nvPr/>
          </p:nvSpPr>
          <p:spPr>
            <a:xfrm>
              <a:off x="10851634" y="2546072"/>
              <a:ext cx="755441" cy="400110"/>
            </a:xfrm>
            <a:prstGeom prst="rect">
              <a:avLst/>
            </a:prstGeom>
            <a:solidFill>
              <a:srgbClr val="74001D"/>
            </a:solidFill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</a:rPr>
                <a:t>-5.28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CFF6DA-37BA-D847-AFE2-9B1EF9C027C6}"/>
                </a:ext>
              </a:extLst>
            </p:cNvPr>
            <p:cNvSpPr txBox="1"/>
            <p:nvPr/>
          </p:nvSpPr>
          <p:spPr>
            <a:xfrm>
              <a:off x="9840492" y="3612881"/>
              <a:ext cx="696238" cy="369332"/>
            </a:xfrm>
            <a:prstGeom prst="rect">
              <a:avLst/>
            </a:prstGeom>
            <a:solidFill>
              <a:srgbClr val="D93839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-3.56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ABBDF5-72FE-A44C-9D83-0193B9C44DD1}"/>
                </a:ext>
              </a:extLst>
            </p:cNvPr>
            <p:cNvSpPr txBox="1"/>
            <p:nvPr/>
          </p:nvSpPr>
          <p:spPr>
            <a:xfrm>
              <a:off x="10940178" y="3600825"/>
              <a:ext cx="631256" cy="369332"/>
            </a:xfrm>
            <a:prstGeom prst="rect">
              <a:avLst/>
            </a:prstGeom>
            <a:solidFill>
              <a:srgbClr val="0885C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3.52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5DC46A-61EE-F64D-91FE-E73A39A78E5D}"/>
                </a:ext>
              </a:extLst>
            </p:cNvPr>
            <p:cNvSpPr txBox="1"/>
            <p:nvPr/>
          </p:nvSpPr>
          <p:spPr>
            <a:xfrm>
              <a:off x="9872983" y="4665338"/>
              <a:ext cx="631256" cy="338554"/>
            </a:xfrm>
            <a:prstGeom prst="rect">
              <a:avLst/>
            </a:prstGeom>
            <a:solidFill>
              <a:srgbClr val="C30022"/>
            </a:solidFill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</a:rPr>
                <a:t>-4.21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462C90-DB75-D143-A8F6-DB2EB6906D37}"/>
                </a:ext>
              </a:extLst>
            </p:cNvPr>
            <p:cNvSpPr txBox="1"/>
            <p:nvPr/>
          </p:nvSpPr>
          <p:spPr>
            <a:xfrm>
              <a:off x="10966099" y="4673015"/>
              <a:ext cx="631256" cy="338554"/>
            </a:xfrm>
            <a:prstGeom prst="rect">
              <a:avLst/>
            </a:prstGeom>
            <a:solidFill>
              <a:srgbClr val="006AB4"/>
            </a:solidFill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</a:rPr>
                <a:t>4.15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95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534C326-959D-3B41-9C16-362115B32AE4}"/>
              </a:ext>
            </a:extLst>
          </p:cNvPr>
          <p:cNvGrpSpPr/>
          <p:nvPr/>
        </p:nvGrpSpPr>
        <p:grpSpPr>
          <a:xfrm>
            <a:off x="470731" y="445380"/>
            <a:ext cx="10110175" cy="6209552"/>
            <a:chOff x="340106" y="214153"/>
            <a:chExt cx="10110175" cy="62095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D1911F-EE8F-2743-B560-69757831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06" y="1529405"/>
              <a:ext cx="4730657" cy="38877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91F5DF-42DB-9045-9DD8-104D2A97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841" y="1594644"/>
              <a:ext cx="4546440" cy="382253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053742-1DBE-5C4A-85DD-94093B64BEEC}"/>
                </a:ext>
              </a:extLst>
            </p:cNvPr>
            <p:cNvSpPr/>
            <p:nvPr/>
          </p:nvSpPr>
          <p:spPr>
            <a:xfrm>
              <a:off x="1371642" y="214153"/>
              <a:ext cx="90579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When do you need to obtain Informed consent for elective surgery based on legal requirements for simple and complex procedures?</a:t>
              </a:r>
              <a:br>
                <a:rPr lang="en-GB" dirty="0"/>
              </a:b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846ABA-4A1C-C649-A53C-7AF05B8991CE}"/>
                </a:ext>
              </a:extLst>
            </p:cNvPr>
            <p:cNvGrpSpPr/>
            <p:nvPr/>
          </p:nvGrpSpPr>
          <p:grpSpPr>
            <a:xfrm>
              <a:off x="2939181" y="5920000"/>
              <a:ext cx="7196110" cy="503705"/>
              <a:chOff x="2939181" y="6513767"/>
              <a:chExt cx="7196110" cy="50370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3A2ECD-D26B-814A-BE47-711905896000}"/>
                  </a:ext>
                </a:extLst>
              </p:cNvPr>
              <p:cNvSpPr/>
              <p:nvPr/>
            </p:nvSpPr>
            <p:spPr>
              <a:xfrm>
                <a:off x="2939181" y="6513767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Simple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809091-7F62-3445-A607-AE06BB6F9A59}"/>
                  </a:ext>
                </a:extLst>
              </p:cNvPr>
              <p:cNvSpPr txBox="1"/>
              <p:nvPr/>
            </p:nvSpPr>
            <p:spPr>
              <a:xfrm>
                <a:off x="8194879" y="655580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Complex</a:t>
                </a:r>
                <a:endParaRPr lang="de-D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80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117F5-9A49-014C-A7F0-B30AEF0204A2}"/>
              </a:ext>
            </a:extLst>
          </p:cNvPr>
          <p:cNvGrpSpPr/>
          <p:nvPr/>
        </p:nvGrpSpPr>
        <p:grpSpPr>
          <a:xfrm>
            <a:off x="1502267" y="445380"/>
            <a:ext cx="9057988" cy="6209552"/>
            <a:chOff x="1371642" y="214153"/>
            <a:chExt cx="9057988" cy="62095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B5708-B356-C741-B370-8F1E901CBBF7}"/>
                </a:ext>
              </a:extLst>
            </p:cNvPr>
            <p:cNvSpPr/>
            <p:nvPr/>
          </p:nvSpPr>
          <p:spPr>
            <a:xfrm>
              <a:off x="1371642" y="214153"/>
              <a:ext cx="90579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When do you need to obtain Informed consent for elective surgery based on legal requirements for simple and complex procedures?</a:t>
              </a:r>
              <a:br>
                <a:rPr lang="en-GB" dirty="0"/>
              </a:b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CCF8FF-628E-2A47-A212-365F99A01B6B}"/>
                </a:ext>
              </a:extLst>
            </p:cNvPr>
            <p:cNvGrpSpPr/>
            <p:nvPr/>
          </p:nvGrpSpPr>
          <p:grpSpPr>
            <a:xfrm>
              <a:off x="3254489" y="5920000"/>
              <a:ext cx="6901822" cy="503705"/>
              <a:chOff x="3254489" y="6513767"/>
              <a:chExt cx="6901822" cy="5037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858A36-4CBD-194E-A6D3-D23A809D48E7}"/>
                  </a:ext>
                </a:extLst>
              </p:cNvPr>
              <p:cNvSpPr/>
              <p:nvPr/>
            </p:nvSpPr>
            <p:spPr>
              <a:xfrm>
                <a:off x="3254489" y="6513767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Simple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76B28A-D58A-8B49-8E8E-546D432745D4}"/>
                  </a:ext>
                </a:extLst>
              </p:cNvPr>
              <p:cNvSpPr txBox="1"/>
              <p:nvPr/>
            </p:nvSpPr>
            <p:spPr>
              <a:xfrm>
                <a:off x="8215899" y="655580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Complex</a:t>
                </a:r>
                <a:endParaRPr lang="de-DE" sz="2400" dirty="0"/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B3535-8A07-C543-A3E4-9C946128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06" y="1454150"/>
            <a:ext cx="4038600" cy="394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A9307D-B56F-154B-9847-71818EBB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6850"/>
            <a:ext cx="3937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16725</TotalTime>
  <Words>173</Words>
  <Application>Microsoft Macintosh PowerPoint</Application>
  <PresentationFormat>Widescreen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Grigorij Schleifer</dc:creator>
  <cp:lastModifiedBy>Grigorij Schleifer</cp:lastModifiedBy>
  <cp:revision>12</cp:revision>
  <dcterms:created xsi:type="dcterms:W3CDTF">2022-04-04T08:54:10Z</dcterms:created>
  <dcterms:modified xsi:type="dcterms:W3CDTF">2022-04-18T14:51:32Z</dcterms:modified>
</cp:coreProperties>
</file>