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7D9"/>
    <a:srgbClr val="E86150"/>
    <a:srgbClr val="1A89C0"/>
    <a:srgbClr val="C00027"/>
    <a:srgbClr val="BC0026"/>
    <a:srgbClr val="71BBDA"/>
    <a:srgbClr val="C10025"/>
    <a:srgbClr val="92CCE1"/>
    <a:srgbClr val="DD4341"/>
    <a:srgbClr val="002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5"/>
    <p:restoredTop sz="94719"/>
  </p:normalViewPr>
  <p:slideViewPr>
    <p:cSldViewPr snapToGrid="0" snapToObjects="1">
      <p:cViewPr>
        <p:scale>
          <a:sx n="108" d="100"/>
          <a:sy n="108" d="100"/>
        </p:scale>
        <p:origin x="64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2EBE1-C605-144D-906C-CCD574CF72BF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914C2-23C5-604B-B740-02760B091B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8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latin typeface="Avenir Book" panose="02000503020000020003" pitchFamily="2" charset="0"/>
                <a:cs typeface="AL BAYAN PLAIN" pitchFamily="2" charset="-78"/>
              </a:rPr>
              <a:t>Is it possible to obtain informed consent online via internet/telefone in your routine setting? (stratified by high, middle and low Gross Domestic Product per capita (</a:t>
            </a:r>
            <a:r>
              <a:rPr lang="en-GB" sz="1200" b="1" dirty="0" err="1">
                <a:latin typeface="Avenir Book" panose="02000503020000020003" pitchFamily="2" charset="0"/>
                <a:cs typeface="AL BAYAN PLAIN" pitchFamily="2" charset="-78"/>
              </a:rPr>
              <a:t>GDPpc</a:t>
            </a:r>
            <a:r>
              <a:rPr lang="en-GB" sz="1200" b="1" dirty="0">
                <a:latin typeface="Avenir Book" panose="02000503020000020003" pitchFamily="2" charset="0"/>
                <a:cs typeface="AL BAYAN PLAIN" pitchFamily="2" charset="-78"/>
              </a:rPr>
              <a:t>)) </a:t>
            </a:r>
            <a:endParaRPr lang="de-DE" sz="1200" b="1" dirty="0">
              <a:latin typeface="Avenir Book" panose="02000503020000020003" pitchFamily="2" charset="0"/>
              <a:cs typeface="AL BAYAN PLAIN" pitchFamily="2" charset="-78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14C2-23C5-604B-B740-02760B091B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21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F9CF-AABD-7D4B-B1FC-282074CB4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3EC52-3E59-6C4F-BF8F-656B1DA3E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4334-A0AF-354B-8FE7-A3989DA1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3B5E5-AD92-C444-8CA7-85A783F6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C3BB0-A88D-A94E-92B3-20E8C739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20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A6E6-F2E2-7B46-863A-182A3C98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CB894-945D-C246-BA59-6E584FE04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326E0-BC72-2245-9DD3-9354A441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18F1-51FB-DC49-877D-A1DF7F1E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E74F-49B0-2E48-B952-4DC6DD0A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30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D030E-1DE3-2847-8224-932746B7C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DFE08-B1A7-1A4A-9F95-445802B7E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41B4B-C405-524E-A326-D758CE0C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FAC7-8BB2-CB48-8A4B-F97A2C45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D414-E05F-3C41-882A-E0B27D28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48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F559-51CA-FC48-A125-0ED7764A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6DB1-F62E-6445-B05F-A35F8F902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7BEB3-2805-0B4E-809D-5A1797CA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941BC-9534-0841-9FB3-DBA2657F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DFE6-3435-1543-9948-ACDD86FF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50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C1D9-D50B-3241-82CB-181E7E2C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38581-027B-CD4A-AD1E-BCBB65FD1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C1E71-4CF2-464F-B8B8-7E3C58F7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0464-81BC-F64A-B33F-62D481B9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53566-1E34-BD4F-BA0F-05B5F982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69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023A-1117-164C-BF9F-AA2B5872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BA5CC-EFD4-CA43-94E3-B838B2460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62731-B27B-B147-954F-9E7E6BCBC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291B5-5022-BB45-BFC6-3756C9CE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3DE-C879-834A-9396-CFA18F3A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932E5-3028-014E-8A7D-23CE9471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44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4135-8F2C-B848-9CD3-C83D1A44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70D74-4AD7-384C-995C-949391D8D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5B121-921C-CB4E-9D53-8680FACA7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247FD-A295-F64B-9C77-BD72F3EA0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835A2-1917-A14D-BF56-B85A1DA51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AF9C8A-AD76-294D-9685-2DCFEED5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6AA4F-595B-FF4B-8D6A-954E1B10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DBD7A-739B-A846-9B2C-E34A6F47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24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FBF0-0F45-C240-B654-D2EA2C23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832D0-3639-224D-A85B-61636BEB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579DA-1117-594C-8BAF-8F00BB4B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C326F-67E5-3B47-99C4-5A54B7E4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91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F69-CB92-3045-9A9B-192B16F1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889DA-B64B-8B4E-8B71-6EF15F75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5A9EE-6C88-0442-A627-C63A6AE8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97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7893-06B3-014B-B182-53CC344B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A5EC1-0A68-E547-9B3A-8ACF087D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EB9E3-2BBF-6848-B357-68AA1AE09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5B080-DAB0-894A-B489-0A86CE29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9C22B-ED18-3D46-BF79-EE325F62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98DF6-97D0-8E47-9674-26C13994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00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C347-CC8A-6B4E-AC5A-5CA39A4C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6A125-8466-B444-90BD-421EFE87A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794E7-61E2-E94F-A5BC-9B3CCB0DD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A8BE9-259F-894E-8378-4E252AB2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2FEF2-0E1B-9A41-A3D0-8FDB9A81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34A7-4F69-7A43-AB9E-D777E351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18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D83A4-55EC-9946-80D7-E29247653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D65CC-4293-624A-974D-968BF68DF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209D4-8221-F04F-84C8-678C44E46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B7A4C-EC07-E247-B49A-053A0E0F2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D739E-47E4-194C-A051-B1A317BC4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07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80C080-CB3B-CE4C-A81C-AFDF9E0E3DA5}"/>
              </a:ext>
            </a:extLst>
          </p:cNvPr>
          <p:cNvSpPr/>
          <p:nvPr/>
        </p:nvSpPr>
        <p:spPr>
          <a:xfrm>
            <a:off x="2903562" y="6070392"/>
            <a:ext cx="1665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>
                <a:latin typeface="Avenir Book" panose="02000503020000020003" pitchFamily="2" charset="0"/>
                <a:cs typeface="Al Bayan Plain" pitchFamily="2" charset="-78"/>
              </a:rPr>
              <a:t>A: Internet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ECD83-1B42-B447-ACF8-54D28BB2A7AD}"/>
              </a:ext>
            </a:extLst>
          </p:cNvPr>
          <p:cNvSpPr txBox="1"/>
          <p:nvPr/>
        </p:nvSpPr>
        <p:spPr>
          <a:xfrm>
            <a:off x="7611348" y="6085782"/>
            <a:ext cx="194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venir Book" panose="02000503020000020003" pitchFamily="2" charset="0"/>
                <a:cs typeface="Al Bayan Plain" pitchFamily="2" charset="-78"/>
              </a:rPr>
              <a:t>B: Telefone</a:t>
            </a:r>
            <a:endParaRPr lang="de-DE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AA19F3-C280-9F46-9E42-BFA3B3193463}"/>
              </a:ext>
            </a:extLst>
          </p:cNvPr>
          <p:cNvGrpSpPr/>
          <p:nvPr/>
        </p:nvGrpSpPr>
        <p:grpSpPr>
          <a:xfrm>
            <a:off x="1111798" y="888736"/>
            <a:ext cx="4171017" cy="4954772"/>
            <a:chOff x="90523" y="1625005"/>
            <a:chExt cx="4171017" cy="49547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787504-49B2-A945-819C-F7BD77B39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23" y="1625005"/>
              <a:ext cx="4171017" cy="495477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F155CE-BAE4-9B47-9BC8-249799DF782A}"/>
                </a:ext>
              </a:extLst>
            </p:cNvPr>
            <p:cNvSpPr txBox="1"/>
            <p:nvPr/>
          </p:nvSpPr>
          <p:spPr>
            <a:xfrm>
              <a:off x="1603892" y="2520395"/>
              <a:ext cx="776175" cy="646331"/>
            </a:xfrm>
            <a:prstGeom prst="rect">
              <a:avLst/>
            </a:prstGeom>
            <a:solidFill>
              <a:srgbClr val="002F63"/>
            </a:solidFill>
          </p:spPr>
          <p:txBody>
            <a:bodyPr wrap="none" rtlCol="0">
              <a:spAutoFit/>
            </a:bodyPr>
            <a:lstStyle/>
            <a:p>
              <a:r>
                <a:rPr lang="de-DE" sz="3600" b="1" dirty="0">
                  <a:solidFill>
                    <a:schemeClr val="bg1"/>
                  </a:solidFill>
                </a:rPr>
                <a:t>1.5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FF2C84-82DE-0940-8E7B-7AB01101919D}"/>
                </a:ext>
              </a:extLst>
            </p:cNvPr>
            <p:cNvSpPr txBox="1"/>
            <p:nvPr/>
          </p:nvSpPr>
          <p:spPr>
            <a:xfrm>
              <a:off x="3045905" y="2643505"/>
              <a:ext cx="776174" cy="430887"/>
            </a:xfrm>
            <a:prstGeom prst="rect">
              <a:avLst/>
            </a:prstGeom>
            <a:solidFill>
              <a:srgbClr val="E8615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-0.85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1A0AC9-CBA1-B740-B350-9987C2E4855A}"/>
                </a:ext>
              </a:extLst>
            </p:cNvPr>
            <p:cNvSpPr txBox="1"/>
            <p:nvPr/>
          </p:nvSpPr>
          <p:spPr>
            <a:xfrm>
              <a:off x="1603893" y="4102391"/>
              <a:ext cx="776174" cy="430887"/>
            </a:xfrm>
            <a:prstGeom prst="rect">
              <a:avLst/>
            </a:prstGeom>
            <a:solidFill>
              <a:srgbClr val="DD4341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-0.96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F2B150-6EC1-454A-AFDD-C5BCF02FCB6B}"/>
                </a:ext>
              </a:extLst>
            </p:cNvPr>
            <p:cNvSpPr txBox="1"/>
            <p:nvPr/>
          </p:nvSpPr>
          <p:spPr>
            <a:xfrm>
              <a:off x="3149409" y="4133168"/>
              <a:ext cx="597518" cy="369332"/>
            </a:xfrm>
            <a:prstGeom prst="rect">
              <a:avLst/>
            </a:prstGeom>
            <a:solidFill>
              <a:srgbClr val="92CCE1"/>
            </a:solidFill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0.54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30F93A-4094-2640-9903-33A88398F089}"/>
                </a:ext>
              </a:extLst>
            </p:cNvPr>
            <p:cNvSpPr txBox="1"/>
            <p:nvPr/>
          </p:nvSpPr>
          <p:spPr>
            <a:xfrm>
              <a:off x="1582528" y="5523610"/>
              <a:ext cx="776174" cy="430887"/>
            </a:xfrm>
            <a:prstGeom prst="rect">
              <a:avLst/>
            </a:prstGeom>
            <a:solidFill>
              <a:srgbClr val="C10025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-1.18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E33046-8A1D-134D-8418-B2A71EEDC87A}"/>
                </a:ext>
              </a:extLst>
            </p:cNvPr>
            <p:cNvSpPr txBox="1"/>
            <p:nvPr/>
          </p:nvSpPr>
          <p:spPr>
            <a:xfrm>
              <a:off x="3089607" y="5561276"/>
              <a:ext cx="688769" cy="430887"/>
            </a:xfrm>
            <a:prstGeom prst="rect">
              <a:avLst/>
            </a:prstGeom>
            <a:solidFill>
              <a:srgbClr val="71BBDA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0.67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B3C143-22C6-404C-B184-72FBF6DBE71B}"/>
              </a:ext>
            </a:extLst>
          </p:cNvPr>
          <p:cNvGrpSpPr/>
          <p:nvPr/>
        </p:nvGrpSpPr>
        <p:grpSpPr>
          <a:xfrm>
            <a:off x="5993227" y="925956"/>
            <a:ext cx="4112583" cy="4953177"/>
            <a:chOff x="4591938" y="783456"/>
            <a:chExt cx="4112583" cy="49531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65A2F0-0571-FF41-882F-7767623E5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1938" y="783456"/>
              <a:ext cx="4112583" cy="49531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BD9986-6CF4-E648-B73C-E73C37DD8D45}"/>
                </a:ext>
              </a:extLst>
            </p:cNvPr>
            <p:cNvSpPr txBox="1"/>
            <p:nvPr/>
          </p:nvSpPr>
          <p:spPr>
            <a:xfrm>
              <a:off x="5955092" y="1682450"/>
              <a:ext cx="1010213" cy="646331"/>
            </a:xfrm>
            <a:prstGeom prst="rect">
              <a:avLst/>
            </a:prstGeom>
            <a:solidFill>
              <a:srgbClr val="002F63"/>
            </a:solidFill>
          </p:spPr>
          <p:txBody>
            <a:bodyPr wrap="none" rtlCol="0">
              <a:spAutoFit/>
            </a:bodyPr>
            <a:lstStyle/>
            <a:p>
              <a:r>
                <a:rPr lang="de-DE" sz="3600" b="1" dirty="0">
                  <a:solidFill>
                    <a:schemeClr val="bg1"/>
                  </a:solidFill>
                </a:rPr>
                <a:t>4.56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210761-CA82-4A4C-A40D-10B3CC4EA90C}"/>
                </a:ext>
              </a:extLst>
            </p:cNvPr>
            <p:cNvSpPr txBox="1"/>
            <p:nvPr/>
          </p:nvSpPr>
          <p:spPr>
            <a:xfrm>
              <a:off x="7476434" y="1798534"/>
              <a:ext cx="880757" cy="461665"/>
            </a:xfrm>
            <a:prstGeom prst="rect">
              <a:avLst/>
            </a:prstGeom>
            <a:solidFill>
              <a:srgbClr val="C00027"/>
            </a:solidFill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chemeClr val="bg1"/>
                  </a:solidFill>
                </a:rPr>
                <a:t>-3.69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7E4CE4-3A34-BD41-ADB1-EAC66A2DBC09}"/>
                </a:ext>
              </a:extLst>
            </p:cNvPr>
            <p:cNvSpPr txBox="1"/>
            <p:nvPr/>
          </p:nvSpPr>
          <p:spPr>
            <a:xfrm>
              <a:off x="6048362" y="3277364"/>
              <a:ext cx="776174" cy="430887"/>
            </a:xfrm>
            <a:prstGeom prst="rect">
              <a:avLst/>
            </a:prstGeom>
            <a:solidFill>
              <a:srgbClr val="C00027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-3.63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23A307-1AB7-0049-BCCA-8161D7135EF6}"/>
                </a:ext>
              </a:extLst>
            </p:cNvPr>
            <p:cNvSpPr txBox="1"/>
            <p:nvPr/>
          </p:nvSpPr>
          <p:spPr>
            <a:xfrm>
              <a:off x="7568579" y="3259589"/>
              <a:ext cx="776174" cy="430887"/>
            </a:xfrm>
            <a:prstGeom prst="rect">
              <a:avLst/>
            </a:prstGeom>
            <a:solidFill>
              <a:srgbClr val="1A89C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2.93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3A15FF-AC08-3D4E-9957-BF9B2EB9F81C}"/>
                </a:ext>
              </a:extLst>
            </p:cNvPr>
            <p:cNvSpPr txBox="1"/>
            <p:nvPr/>
          </p:nvSpPr>
          <p:spPr>
            <a:xfrm>
              <a:off x="6048362" y="4718130"/>
              <a:ext cx="776174" cy="430887"/>
            </a:xfrm>
            <a:prstGeom prst="rect">
              <a:avLst/>
            </a:prstGeom>
            <a:solidFill>
              <a:srgbClr val="E8615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-2.57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0472F3-ED2D-C949-9681-2B0994001CDE}"/>
                </a:ext>
              </a:extLst>
            </p:cNvPr>
            <p:cNvSpPr txBox="1"/>
            <p:nvPr/>
          </p:nvSpPr>
          <p:spPr>
            <a:xfrm>
              <a:off x="7570927" y="4703955"/>
              <a:ext cx="688769" cy="430887"/>
            </a:xfrm>
            <a:prstGeom prst="rect">
              <a:avLst/>
            </a:prstGeom>
            <a:solidFill>
              <a:srgbClr val="6DB7D9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2.08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F111F70-2217-604B-8AD5-7FA96C5F21E7}"/>
              </a:ext>
            </a:extLst>
          </p:cNvPr>
          <p:cNvSpPr/>
          <p:nvPr/>
        </p:nvSpPr>
        <p:spPr>
          <a:xfrm>
            <a:off x="2130836" y="140787"/>
            <a:ext cx="7930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dirty="0">
                <a:latin typeface="Avenir Book" panose="02000503020000020003" pitchFamily="2" charset="0"/>
                <a:cs typeface="Al Bayan Plain" pitchFamily="2" charset="-78"/>
              </a:rPr>
              <a:t>Is it possible to obtain informed consent online via internet/telefone in your routine setting? </a:t>
            </a:r>
            <a:endParaRPr lang="de-DE" dirty="0">
              <a:latin typeface="Avenir Book" panose="02000503020000020003" pitchFamily="2" charset="0"/>
              <a:cs typeface="Al Bayan Pla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4122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65794A1-5816-DE45-8840-31B000EFC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14" y="1720441"/>
            <a:ext cx="3637154" cy="38264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B02E1D-1212-E845-9BC8-6676B9072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078" y="1741329"/>
            <a:ext cx="3616679" cy="38264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353566-38B9-8F42-AECD-E2038929E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507" y="1766061"/>
            <a:ext cx="3616679" cy="37661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4F0576E-611E-B444-8929-6CFFC849EF28}"/>
              </a:ext>
            </a:extLst>
          </p:cNvPr>
          <p:cNvSpPr/>
          <p:nvPr/>
        </p:nvSpPr>
        <p:spPr>
          <a:xfrm>
            <a:off x="2107906" y="5962040"/>
            <a:ext cx="1665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>
                <a:latin typeface="Avenir Book" panose="02000503020000020003" pitchFamily="2" charset="0"/>
                <a:cs typeface="AL BAYAN PLAIN" pitchFamily="2" charset="-78"/>
              </a:rPr>
              <a:t>Simple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D7318-D6D0-A64F-9EE1-F020FCB4D720}"/>
              </a:ext>
            </a:extLst>
          </p:cNvPr>
          <p:cNvSpPr txBox="1"/>
          <p:nvPr/>
        </p:nvSpPr>
        <p:spPr>
          <a:xfrm>
            <a:off x="5831682" y="5962040"/>
            <a:ext cx="194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venir Book" panose="02000503020000020003" pitchFamily="2" charset="0"/>
                <a:cs typeface="AL BAYAN PLAIN" pitchFamily="2" charset="-78"/>
              </a:rPr>
              <a:t>Complex</a:t>
            </a: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5248E-0979-F24E-82A7-94B013C4076B}"/>
              </a:ext>
            </a:extLst>
          </p:cNvPr>
          <p:cNvSpPr txBox="1"/>
          <p:nvPr/>
        </p:nvSpPr>
        <p:spPr>
          <a:xfrm>
            <a:off x="9986057" y="5960065"/>
            <a:ext cx="194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venir Book" panose="02000503020000020003" pitchFamily="2" charset="0"/>
                <a:cs typeface="AL BAYAN PLAIN" pitchFamily="2" charset="-78"/>
              </a:rPr>
              <a:t>Repeated</a:t>
            </a:r>
            <a:endParaRPr lang="de-DE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D1C1AB-BC88-1347-B069-284067C905C7}"/>
              </a:ext>
            </a:extLst>
          </p:cNvPr>
          <p:cNvSpPr/>
          <p:nvPr/>
        </p:nvSpPr>
        <p:spPr>
          <a:xfrm>
            <a:off x="1648691" y="286735"/>
            <a:ext cx="8894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Is a remote informed consent in accordance with the legal requirements for simple, complex or repeated anaesthesia?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95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534C326-959D-3B41-9C16-362115B32AE4}"/>
              </a:ext>
            </a:extLst>
          </p:cNvPr>
          <p:cNvGrpSpPr/>
          <p:nvPr/>
        </p:nvGrpSpPr>
        <p:grpSpPr>
          <a:xfrm>
            <a:off x="470731" y="256193"/>
            <a:ext cx="10110175" cy="6167512"/>
            <a:chOff x="340106" y="256193"/>
            <a:chExt cx="10110175" cy="616751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7D1911F-EE8F-2743-B560-69757831C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106" y="1602975"/>
              <a:ext cx="4730657" cy="388777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091F5DF-42DB-9045-9DD8-104D2A97A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3841" y="1668214"/>
              <a:ext cx="4546440" cy="3822539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053742-1DBE-5C4A-85DD-94093B64BEEC}"/>
                </a:ext>
              </a:extLst>
            </p:cNvPr>
            <p:cNvSpPr/>
            <p:nvPr/>
          </p:nvSpPr>
          <p:spPr>
            <a:xfrm>
              <a:off x="1371642" y="256193"/>
              <a:ext cx="90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latin typeface="Calibri" panose="020F0502020204030204" pitchFamily="34" charset="0"/>
                </a:rPr>
                <a:t>When do you need to obtain Informed consent for elective surgery based on legal requirements in elective and repeated anaesthesia?</a:t>
              </a:r>
              <a:endParaRPr lang="de-DE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2846ABA-4A1C-C649-A53C-7AF05B8991CE}"/>
                </a:ext>
              </a:extLst>
            </p:cNvPr>
            <p:cNvGrpSpPr/>
            <p:nvPr/>
          </p:nvGrpSpPr>
          <p:grpSpPr>
            <a:xfrm>
              <a:off x="2939181" y="5962040"/>
              <a:ext cx="7196110" cy="461665"/>
              <a:chOff x="2939181" y="6555807"/>
              <a:chExt cx="7196110" cy="46166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53A2ECD-D26B-814A-BE47-711905896000}"/>
                  </a:ext>
                </a:extLst>
              </p:cNvPr>
              <p:cNvSpPr/>
              <p:nvPr/>
            </p:nvSpPr>
            <p:spPr>
              <a:xfrm>
                <a:off x="2939181" y="6555807"/>
                <a:ext cx="16657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2400" b="1" dirty="0">
                    <a:latin typeface="Avenir Book" panose="02000503020000020003" pitchFamily="2" charset="0"/>
                    <a:cs typeface="AL BAYAN PLAIN" pitchFamily="2" charset="-78"/>
                  </a:rPr>
                  <a:t>Simple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809091-7F62-3445-A607-AE06BB6F9A59}"/>
                  </a:ext>
                </a:extLst>
              </p:cNvPr>
              <p:cNvSpPr txBox="1"/>
              <p:nvPr/>
            </p:nvSpPr>
            <p:spPr>
              <a:xfrm>
                <a:off x="8194879" y="6555807"/>
                <a:ext cx="19404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latin typeface="Avenir Book" panose="02000503020000020003" pitchFamily="2" charset="0"/>
                    <a:cs typeface="AL BAYAN PLAIN" pitchFamily="2" charset="-78"/>
                  </a:rPr>
                  <a:t>Complex</a:t>
                </a:r>
                <a:endParaRPr lang="de-DE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680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14501</TotalTime>
  <Words>121</Words>
  <Application>Microsoft Macintosh PowerPoint</Application>
  <PresentationFormat>Widescreen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Grigorij Schleifer</dc:creator>
  <cp:lastModifiedBy>Grigorij Schleifer</cp:lastModifiedBy>
  <cp:revision>4</cp:revision>
  <dcterms:created xsi:type="dcterms:W3CDTF">2022-04-04T08:54:10Z</dcterms:created>
  <dcterms:modified xsi:type="dcterms:W3CDTF">2022-04-14T10:35:39Z</dcterms:modified>
</cp:coreProperties>
</file>