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№6 (ФИПИ)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приведена программа, записанная на пяти языках программирования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8348348"/>
                  </p:ext>
                </p:extLst>
              </p:nvPr>
            </p:nvGraphicFramePr>
            <p:xfrm>
              <a:off x="838200" y="1556464"/>
              <a:ext cx="10305288" cy="4859362"/>
            </p:xfrm>
            <a:graphic>
              <a:graphicData uri="http://schemas.openxmlformats.org/drawingml/2006/table">
                <a:tbl>
                  <a:tblPr/>
                  <a:tblGrid>
                    <a:gridCol w="5152644">
                      <a:extLst>
                        <a:ext uri="{9D8B030D-6E8A-4147-A177-3AD203B41FA5}">
                          <a16:colId xmlns:a16="http://schemas.microsoft.com/office/drawing/2014/main" val="3644895392"/>
                        </a:ext>
                      </a:extLst>
                    </a:gridCol>
                    <a:gridCol w="5152644">
                      <a:extLst>
                        <a:ext uri="{9D8B030D-6E8A-4147-A177-3AD203B41FA5}">
                          <a16:colId xmlns:a16="http://schemas.microsoft.com/office/drawing/2014/main" val="364719923"/>
                        </a:ext>
                      </a:extLst>
                    </a:gridCol>
                  </a:tblGrid>
                  <a:tr h="30697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Паскаль</a:t>
                          </a:r>
                          <a:endParaRPr lang="ru-RU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b="1" i="0" dirty="0">
                              <a:effectLst/>
                              <a:latin typeface="Times New Roman" panose="02020603050405020304" pitchFamily="18" charset="0"/>
                            </a:rPr>
                            <a:t>Python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280483"/>
                      </a:ext>
                    </a:extLst>
                  </a:tr>
                  <a:tr h="2762762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 s, t, A: integer;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begin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readln(s);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readln(t);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readln(A);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if (s &gt; A) or (t &gt; 12)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then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 writeln("YES")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else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writeln("NO")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end.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if (s &gt; A) or (t &gt; 12):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else: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print("NO")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7713139"/>
                      </a:ext>
                    </a:extLst>
                  </a:tr>
                  <a:tr h="1534868">
                    <a:tc gridSpan="2">
                      <a:txBody>
                        <a:bodyPr/>
                        <a:lstStyle/>
                        <a:p>
                          <a:pPr indent="457200" algn="just"/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Было проведено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𝟗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запусков программы, при которых в качестве значений переменных 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и 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вводились следующие пары чисел:</a:t>
                          </a:r>
                        </a:p>
                        <a:p>
                          <a:pPr indent="4572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𝟏𝟑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𝟏𝟏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𝟏𝟎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𝟏𝟎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𝟏𝟎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𝟏𝟑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).</m:t>
                                </m:r>
                              </m:oMath>
                            </m:oMathPara>
                          </a14:m>
                          <a:endParaRPr lang="ru-RU" sz="1800" b="1" i="0" kern="1200" dirty="0" smtClean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457200" algn="just"/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Укажите наименьшее целое значение параметра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при котором для указанных входных данных программа напечатает «NO» пять раз</a:t>
                          </a:r>
                          <a:endParaRPr lang="ru-RU" sz="1800" b="0" i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/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5776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8348348"/>
                  </p:ext>
                </p:extLst>
              </p:nvPr>
            </p:nvGraphicFramePr>
            <p:xfrm>
              <a:off x="838200" y="1556464"/>
              <a:ext cx="10305288" cy="4859362"/>
            </p:xfrm>
            <a:graphic>
              <a:graphicData uri="http://schemas.openxmlformats.org/drawingml/2006/table">
                <a:tbl>
                  <a:tblPr/>
                  <a:tblGrid>
                    <a:gridCol w="5152644">
                      <a:extLst>
                        <a:ext uri="{9D8B030D-6E8A-4147-A177-3AD203B41FA5}">
                          <a16:colId xmlns:a16="http://schemas.microsoft.com/office/drawing/2014/main" val="3644895392"/>
                        </a:ext>
                      </a:extLst>
                    </a:gridCol>
                    <a:gridCol w="5152644">
                      <a:extLst>
                        <a:ext uri="{9D8B030D-6E8A-4147-A177-3AD203B41FA5}">
                          <a16:colId xmlns:a16="http://schemas.microsoft.com/office/drawing/2014/main" val="364719923"/>
                        </a:ext>
                      </a:extLst>
                    </a:gridCol>
                  </a:tblGrid>
                  <a:tr h="30697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Паскаль</a:t>
                          </a:r>
                          <a:endParaRPr lang="ru-RU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b="1" i="0" dirty="0">
                              <a:effectLst/>
                              <a:latin typeface="Times New Roman" panose="02020603050405020304" pitchFamily="18" charset="0"/>
                            </a:rPr>
                            <a:t>Python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280483"/>
                      </a:ext>
                    </a:extLst>
                  </a:tr>
                  <a:tr h="3017520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 s, t, A: integer;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begin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readln(s);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readln(t);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readln(A);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if (s &gt; A) or (t &gt; 12)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then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 writeln("YES")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else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writeln("NO")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end.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if (s &gt; A) or (t &gt; 12):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else: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print("NO")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7713139"/>
                      </a:ext>
                    </a:extLst>
                  </a:tr>
                  <a:tr h="1534868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" t="-221825" r="-177" b="-7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/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5776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Прямоугольник 2"/>
          <p:cNvSpPr/>
          <p:nvPr/>
        </p:nvSpPr>
        <p:spPr>
          <a:xfrm>
            <a:off x="11143488" y="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D49648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1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Ниже приведена программа, записанная на пяти языках программирования.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63133"/>
              </p:ext>
            </p:extLst>
          </p:nvPr>
        </p:nvGraphicFramePr>
        <p:xfrm>
          <a:off x="943356" y="1982581"/>
          <a:ext cx="10305288" cy="3017520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2801880934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50176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Паскаль</a:t>
                      </a:r>
                      <a:endParaRPr lang="ru-RU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0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s, t, A: integer;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(s &gt; 10) or (t &gt; A)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then writeln("YES")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else writeln("NO")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(s &gt; 10) or (t &gt; A):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print("NO")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5417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084004" y="8234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E9F941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638" y="5219913"/>
            <a:ext cx="12007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Было проведено 9 запусков программы, при которых в качестве значений переменных s и t вводились следующие пары чисел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(1, 2); (11, 2); (1, 12); (11, 12); </a:t>
            </a:r>
            <a:r>
              <a:rPr lang="ru-RU" dirty="0" smtClean="0"/>
              <a:t>(–11</a:t>
            </a:r>
            <a:r>
              <a:rPr lang="ru-RU" dirty="0"/>
              <a:t>, </a:t>
            </a:r>
            <a:r>
              <a:rPr lang="ru-RU" dirty="0" smtClean="0"/>
              <a:t>–12</a:t>
            </a:r>
            <a:r>
              <a:rPr lang="ru-RU" dirty="0"/>
              <a:t>); </a:t>
            </a:r>
            <a:r>
              <a:rPr lang="ru-RU" dirty="0" smtClean="0"/>
              <a:t>(–11</a:t>
            </a:r>
            <a:r>
              <a:rPr lang="ru-RU" dirty="0"/>
              <a:t>, 12); </a:t>
            </a:r>
            <a:r>
              <a:rPr lang="ru-RU" dirty="0" smtClean="0"/>
              <a:t>(–12</a:t>
            </a:r>
            <a:r>
              <a:rPr lang="ru-RU" dirty="0"/>
              <a:t>, 11); (10, 10); (10, 5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/>
              <a:t>Укажите наименьшее целое значение параметра А, при котором для указанных входных данных программа напечатает «YES» два раза.</a:t>
            </a:r>
          </a:p>
        </p:txBody>
      </p:sp>
    </p:spTree>
    <p:extLst>
      <p:ext uri="{BB962C8B-B14F-4D97-AF65-F5344CB8AC3E}">
        <p14:creationId xmlns:p14="http://schemas.microsoft.com/office/powerpoint/2010/main" val="3453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способ.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4172"/>
            <a:ext cx="10515600" cy="38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4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Ниже приведена программа, записанная на пяти языках программирования.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324227"/>
              </p:ext>
            </p:extLst>
          </p:nvPr>
        </p:nvGraphicFramePr>
        <p:xfrm>
          <a:off x="943356" y="1982581"/>
          <a:ext cx="10305288" cy="2743200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2801880934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50176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Паскаль</a:t>
                      </a:r>
                      <a:endParaRPr lang="ru-RU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0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s, t: integer;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not((s &gt;= 2) and (t &lt; 5))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then writeln("YES")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else writeln("NO")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not ((s &gt;= 2) and (t &lt; 5)):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print("NO")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5417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084004" y="823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BE18F8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638" y="5219913"/>
            <a:ext cx="120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Было проведено 9 запусков программы, при которых в качестве значений переменных s и t вводились следующие пары чисел:</a:t>
            </a:r>
          </a:p>
          <a:p>
            <a:r>
              <a:rPr lang="ru-RU" dirty="0"/>
              <a:t>(12, 5); (5, 3); (–4, 1); (2, –5); (5, –7); (10, 3); (18, 6); (3, 0); (2, 5).</a:t>
            </a:r>
          </a:p>
          <a:p>
            <a:r>
              <a:rPr lang="ru-RU" dirty="0"/>
              <a:t>Сколько было запусков, при которых программа напечатала «YES»?</a:t>
            </a:r>
          </a:p>
        </p:txBody>
      </p:sp>
    </p:spTree>
    <p:extLst>
      <p:ext uri="{BB962C8B-B14F-4D97-AF65-F5344CB8AC3E}">
        <p14:creationId xmlns:p14="http://schemas.microsoft.com/office/powerpoint/2010/main" val="29039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способ.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4775"/>
            <a:ext cx="10515600" cy="29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Ниже приведена программа, записанная на пяти языках программирования.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061733"/>
              </p:ext>
            </p:extLst>
          </p:nvPr>
        </p:nvGraphicFramePr>
        <p:xfrm>
          <a:off x="943356" y="1982581"/>
          <a:ext cx="10305288" cy="2743200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2801880934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50176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Паскаль</a:t>
                      </a:r>
                      <a:endParaRPr lang="ru-RU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0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s, t: integer;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(s &lt; 5) and not (t &gt; 3)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then writeln("YES")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else writeln("NO")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(s &lt; 5) and not (t &gt; 3):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print("NO")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5417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084004" y="8234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EB5DF6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638" y="5219913"/>
            <a:ext cx="120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Было проведено 9 запусков программы, при которых в качестве значений переменных s и t вводились следующие пары чисел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(2, –2); (–2, 4); (4, 1); (–12, 5); (0, –7); (1, 3); (8, 2); (3, 0); (23, 1).</a:t>
            </a:r>
          </a:p>
          <a:p>
            <a:r>
              <a:rPr lang="ru-RU" dirty="0" smtClean="0"/>
              <a:t>Сколько </a:t>
            </a:r>
            <a:r>
              <a:rPr lang="ru-RU" dirty="0"/>
              <a:t>было запусков, при которых программа напечатала «NO»?</a:t>
            </a:r>
          </a:p>
        </p:txBody>
      </p:sp>
    </p:spTree>
    <p:extLst>
      <p:ext uri="{BB962C8B-B14F-4D97-AF65-F5344CB8AC3E}">
        <p14:creationId xmlns:p14="http://schemas.microsoft.com/office/powerpoint/2010/main" val="41549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способ.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5460"/>
            <a:ext cx="10515600" cy="30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Аналитический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способ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Построим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трассировочную таблицу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 учета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4608" b="-3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2955578"/>
                  </p:ext>
                </p:extLst>
              </p:nvPr>
            </p:nvGraphicFramePr>
            <p:xfrm>
              <a:off x="838195" y="1825625"/>
              <a:ext cx="10142995" cy="3963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7234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3215138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329965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(13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(11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(−12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Результат зависит</a:t>
                          </a:r>
                          <a:r>
                            <a:rPr lang="ru-RU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(−10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(6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(−5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(8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(9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(13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значении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2955578"/>
                  </p:ext>
                </p:extLst>
              </p:nvPr>
            </p:nvGraphicFramePr>
            <p:xfrm>
              <a:off x="838195" y="1825625"/>
              <a:ext cx="10142995" cy="3963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7234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3215138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329965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101538" r="-887261" b="-8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101538" r="-781646" b="-8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101538" r="-104554" b="-8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101538" r="-731" b="-8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198485" r="-887261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198485" r="-781646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198485" r="-104554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198485" r="-731" b="-7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298485" r="-887261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298485" r="-781646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298485" r="-104554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298485" r="-731" b="-6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404615" r="-887261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404615" r="-781646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404615" r="-10455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404615" r="-731" b="-5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496970" r="-887261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496970" r="-781646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496970" r="-10455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496970" r="-731" b="-41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606154" r="-887261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606154" r="-781646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606154" r="-10455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606154" r="-731" b="-3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695455" r="-887261" b="-2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695455" r="-781646" b="-2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695455" r="-104554" b="-2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695455" r="-731" b="-2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807692" r="-887261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807692" r="-781646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807692" r="-104554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807692" r="-731" b="-1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893939" r="-887261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893939" r="-781646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893939" r="-104554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893939" r="-731" b="-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682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Заполним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столбец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значениями при которых результат будет «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</a:t>
                          </a:r>
                          <a:r>
                            <a:rPr lang="en-US" dirty="0" smtClean="0"/>
                            <a:t>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[-2;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[-5;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[8;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13</a:t>
                          </a:r>
                          <a:r>
                            <a:rPr lang="en-US" dirty="0" smtClean="0"/>
                            <a:t>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308197" r="-56121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408197" r="-56121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516667" r="-56121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606557" r="-56121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706557" r="-5612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806557" r="-5612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906557" r="-5612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8145805"/>
                  </p:ext>
                </p:extLst>
              </p:nvPr>
            </p:nvGraphicFramePr>
            <p:xfrm>
              <a:off x="838195" y="1825625"/>
              <a:ext cx="9792000" cy="393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88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[13; ∞;)</m:t>
                                </m:r>
                              </m:oMath>
                            </m:oMathPara>
                          </a14:m>
                          <a:endParaRPr lang="ru-RU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(13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lang="ru-RU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(11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−12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(−12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−10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(−10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(6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(−5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(8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(9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(1 &gt; A) or (13 &gt; 12)</a:t>
                          </a:r>
                          <a:endParaRPr lang="en-US" b="0" i="0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8145805"/>
                  </p:ext>
                </p:extLst>
              </p:nvPr>
            </p:nvGraphicFramePr>
            <p:xfrm>
              <a:off x="838195" y="1825625"/>
              <a:ext cx="9792000" cy="393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88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100000" r="-516923" b="-8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100000" r="-105714" b="-8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203077" r="-516923" b="-7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203077" r="-105714" b="-7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298485" r="-516923" b="-6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298485" r="-105714" b="-6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398485" r="-516923" b="-5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398485" r="-105714" b="-5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506154" r="-5169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506154" r="-105714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596970" r="-516923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596970" r="-105714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707692" r="-516923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707692" r="-105714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795455" r="-516923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795455" r="-105714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(1 &gt; A) or (13 &gt; 12)</a:t>
                          </a:r>
                          <a:endParaRPr lang="en-US" b="0" i="0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90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удобства отсортируем таблицу по возрастанию переменной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6200856"/>
                  </p:ext>
                </p:extLst>
              </p:nvPr>
            </p:nvGraphicFramePr>
            <p:xfrm>
              <a:off x="838195" y="1640988"/>
              <a:ext cx="9864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16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[−12;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(−12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3308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[−10;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(−10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(−10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[2;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(−2&gt;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[2;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(8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[6;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(6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(−5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[9;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(9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(10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[11;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(11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098630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[13;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(13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(2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9593167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6200856"/>
                  </p:ext>
                </p:extLst>
              </p:nvPr>
            </p:nvGraphicFramePr>
            <p:xfrm>
              <a:off x="838195" y="1640988"/>
              <a:ext cx="9864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16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108197" r="-457339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108197" r="-108142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3308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208197" r="-457339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208197" r="-108142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308197" r="-457339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308197" r="-108142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415000" r="-457339" b="-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415000" r="-108142" b="-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506557" r="-457339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506557" r="-108142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606557" r="-457339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606557" r="-108142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706557" r="-457339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706557" r="-108142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098630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806557" r="-457339" b="-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806557" r="-108142" b="-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959316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055077" y="5890846"/>
            <a:ext cx="90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14400" y="5037992"/>
                <a:ext cx="988255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−12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−11]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напечатано только один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[−10;1]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напечатано только два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5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напечатано только четыре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3,5,4 и 7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ru-RU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напечатано только пять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3,5,4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37992"/>
                <a:ext cx="9882554" cy="2308324"/>
              </a:xfrm>
              <a:prstGeom prst="rect">
                <a:avLst/>
              </a:prstGeom>
              <a:blipFill>
                <a:blip r:embed="rId4"/>
                <a:stretch>
                  <a:fillRect l="-370" t="-1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9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способ: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для всевозможных запусков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90758"/>
          <a:stretch/>
        </p:blipFill>
        <p:spPr>
          <a:xfrm>
            <a:off x="838200" y="2471835"/>
            <a:ext cx="11371495" cy="3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Переберем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всевозможные варианты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рекомендую брать с запасом, для данной задачи это от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𝟐𝟎𝟎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𝟑𝟎𝟎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минимальное и максимальное значение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умноженное на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𝟏𝟎𝟎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для каждого значения подсчитаем количество результатов печати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9698"/>
          <a:stretch/>
        </p:blipFill>
        <p:spPr>
          <a:xfrm>
            <a:off x="561364" y="4001294"/>
            <a:ext cx="11371495" cy="1062672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1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783" y="1825625"/>
                <a:ext cx="10884017" cy="4351338"/>
              </a:xfrm>
            </p:spPr>
            <p:txBody>
              <a:bodyPr/>
              <a:lstStyle/>
              <a:p>
                <a:pPr marL="0" indent="0" algn="r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Далее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цикле для каждого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проходим по всем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𝟗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запускам, если количество напечата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ных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равно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выводим значение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3" y="1825625"/>
                <a:ext cx="10884017" cy="4351338"/>
              </a:xfrm>
              <a:blipFill>
                <a:blip r:embed="rId2"/>
                <a:stretch>
                  <a:fillRect t="-2381" r="-1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9" y="2902336"/>
            <a:ext cx="11371495" cy="3506934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Ниже приведена программа, записанная на пяти языках программирования.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63133"/>
              </p:ext>
            </p:extLst>
          </p:nvPr>
        </p:nvGraphicFramePr>
        <p:xfrm>
          <a:off x="943356" y="1982581"/>
          <a:ext cx="10305288" cy="3017520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2801880934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50176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b="1" i="0"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b="1" i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b="1" i="0">
                          <a:effectLst/>
                          <a:latin typeface="Times New Roman" panose="02020603050405020304" pitchFamily="18" charset="0"/>
                        </a:rPr>
                        <a:t>Бейсик</a:t>
                      </a:r>
                      <a:endParaRPr lang="ru-RU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0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DIM s, t, A AS INTEGER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INPUT s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INPUT t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INPUT A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IF s &gt; 10 OR t &gt; А THEN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  PRINT "YES"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ELSE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  PRINT "NO"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ENDIF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s = </a:t>
                      </a:r>
                      <a:r>
                        <a:rPr lang="en-US" b="0" i="0" dirty="0" err="1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(input())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t = </a:t>
                      </a:r>
                      <a:r>
                        <a:rPr lang="en-US" b="0" i="0" dirty="0" err="1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(input())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A = </a:t>
                      </a:r>
                      <a:r>
                        <a:rPr lang="en-US" b="0" i="0" dirty="0" err="1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(input())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if (s &gt; 10) or (t &gt; А):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    print("YES")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    print("NO")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5417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084004" y="82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DDA24D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638" y="5219913"/>
            <a:ext cx="12007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Было проведено 9 запусков программы, при которых в качестве значений переменных s и t вводились следующие пары чисел:</a:t>
            </a:r>
          </a:p>
          <a:p>
            <a:r>
              <a:rPr lang="ru-RU" dirty="0"/>
              <a:t>(1, 2); (11, 2); (1, 12); (11, 12); (–11, –12); (–11, 12); (–12, 11); (10, 10); (10, 5).</a:t>
            </a:r>
          </a:p>
          <a:p>
            <a:r>
              <a:rPr lang="ru-RU" dirty="0"/>
              <a:t>Укажите целое значение параметра А, при котором для указанных входных данных программа напечатает «NO» пять раз.</a:t>
            </a:r>
          </a:p>
        </p:txBody>
      </p:sp>
    </p:spTree>
    <p:extLst>
      <p:ext uri="{BB962C8B-B14F-4D97-AF65-F5344CB8AC3E}">
        <p14:creationId xmlns:p14="http://schemas.microsoft.com/office/powerpoint/2010/main" val="23162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способ.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3527"/>
            <a:ext cx="10515600" cy="30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9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2040</Words>
  <Application>Microsoft Office PowerPoint</Application>
  <PresentationFormat>Широкоэкранный</PresentationFormat>
  <Paragraphs>352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Open Sans Bold</vt:lpstr>
      <vt:lpstr>Times New Roman</vt:lpstr>
      <vt:lpstr>Тема Office</vt:lpstr>
      <vt:lpstr>Задание №6 (ФИПИ) Ниже приведена программа, записанная на пяти языках программирования.</vt:lpstr>
      <vt:lpstr>Аналитический способ: 1) Построим трассировочную таблицу без учета A</vt:lpstr>
      <vt:lpstr> 2) Заполним столбец A значениями при которых результат будет «NO»</vt:lpstr>
      <vt:lpstr> 3) Для удобства отсортируем таблицу по возрастанию переменной A</vt:lpstr>
      <vt:lpstr>Программный способ:</vt:lpstr>
      <vt:lpstr>Презентация PowerPoint</vt:lpstr>
      <vt:lpstr>Презентация PowerPoint</vt:lpstr>
      <vt:lpstr>Ниже приведена программа, записанная на пяти языках программирования.</vt:lpstr>
      <vt:lpstr>Программный способ.</vt:lpstr>
      <vt:lpstr>Ниже приведена программа, записанная на пяти языках программирования.</vt:lpstr>
      <vt:lpstr>Программный способ.</vt:lpstr>
      <vt:lpstr>Ниже приведена программа, записанная на пяти языках программирования.</vt:lpstr>
      <vt:lpstr>Программный способ.</vt:lpstr>
      <vt:lpstr>Ниже приведена программа, записанная на пяти языках программирования.</vt:lpstr>
      <vt:lpstr>Программный способ.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Ниже приведена программа, записанная на пяти языках программирования.</dc:title>
  <dc:creator>Prepod</dc:creator>
  <cp:lastModifiedBy>Григорий Бахов</cp:lastModifiedBy>
  <cp:revision>19</cp:revision>
  <dcterms:created xsi:type="dcterms:W3CDTF">2025-10-20T20:41:49Z</dcterms:created>
  <dcterms:modified xsi:type="dcterms:W3CDTF">2025-10-21T08:55:14Z</dcterms:modified>
</cp:coreProperties>
</file>