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17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08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59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24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39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6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25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59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73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98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45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7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457200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№6 (ФИПИ)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Ниже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приведена программа, записанная на пяти языках программирования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Объект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88348348"/>
                  </p:ext>
                </p:extLst>
              </p:nvPr>
            </p:nvGraphicFramePr>
            <p:xfrm>
              <a:off x="838200" y="1556464"/>
              <a:ext cx="10305288" cy="4859362"/>
            </p:xfrm>
            <a:graphic>
              <a:graphicData uri="http://schemas.openxmlformats.org/drawingml/2006/table">
                <a:tbl>
                  <a:tblPr/>
                  <a:tblGrid>
                    <a:gridCol w="5152644">
                      <a:extLst>
                        <a:ext uri="{9D8B030D-6E8A-4147-A177-3AD203B41FA5}">
                          <a16:colId xmlns:a16="http://schemas.microsoft.com/office/drawing/2014/main" val="3644895392"/>
                        </a:ext>
                      </a:extLst>
                    </a:gridCol>
                    <a:gridCol w="5152644">
                      <a:extLst>
                        <a:ext uri="{9D8B030D-6E8A-4147-A177-3AD203B41FA5}">
                          <a16:colId xmlns:a16="http://schemas.microsoft.com/office/drawing/2014/main" val="364719923"/>
                        </a:ext>
                      </a:extLst>
                    </a:gridCol>
                  </a:tblGrid>
                  <a:tr h="306974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 b="1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Паскаль</a:t>
                          </a:r>
                          <a:endParaRPr lang="ru-RU" b="0" i="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b="1" i="0" dirty="0">
                              <a:effectLst/>
                              <a:latin typeface="Times New Roman" panose="02020603050405020304" pitchFamily="18" charset="0"/>
                            </a:rPr>
                            <a:t>Python</a:t>
                          </a:r>
                          <a:endParaRPr lang="en-US" b="0" i="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7280483"/>
                      </a:ext>
                    </a:extLst>
                  </a:tr>
                  <a:tr h="2762762"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var s, t, A: integer;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begin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readln(s);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readln(t);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readln(A);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if (s &gt; A) or (t &gt; 12)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then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   writeln("YES")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else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   writeln("NO")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end.</a:t>
                          </a:r>
                          <a:endParaRPr lang="en-US" sz="18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 = int(input())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 = int(input())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 = int(input())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if (s &gt; A) or (t &gt; 12):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   print("YES")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else: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   print("NO")</a:t>
                          </a:r>
                          <a:endParaRPr lang="en-US" sz="18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97713139"/>
                      </a:ext>
                    </a:extLst>
                  </a:tr>
                  <a:tr h="1534868">
                    <a:tc gridSpan="2">
                      <a:txBody>
                        <a:bodyPr/>
                        <a:lstStyle/>
                        <a:p>
                          <a:pPr indent="457200" algn="just"/>
                          <a:r>
                            <a:rPr lang="ru-RU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Было проведено </a:t>
                          </a:r>
                          <a14:m>
                            <m:oMath xmlns:m="http://schemas.openxmlformats.org/officeDocument/2006/math">
                              <m:r>
                                <a:rPr lang="ru-RU" sz="1800" b="1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𝟗</m:t>
                              </m:r>
                            </m:oMath>
                          </a14:m>
                          <a:r>
                            <a:rPr lang="ru-RU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запусков программы, при которых в качестве значений переменных </a:t>
                          </a:r>
                          <a14:m>
                            <m:oMath xmlns:m="http://schemas.openxmlformats.org/officeDocument/2006/math">
                              <m:r>
                                <a:rPr lang="ru-RU" sz="1800" b="1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𝒔</m:t>
                              </m:r>
                            </m:oMath>
                          </a14:m>
                          <a:r>
                            <a:rPr lang="ru-RU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 и </a:t>
                          </a:r>
                          <a14:m>
                            <m:oMath xmlns:m="http://schemas.openxmlformats.org/officeDocument/2006/math">
                              <m:r>
                                <a:rPr lang="ru-RU" sz="1800" b="1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oMath>
                          </a14:m>
                          <a:r>
                            <a:rPr lang="ru-RU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 вводились следующие пары чисел:</a:t>
                          </a:r>
                        </a:p>
                        <a:p>
                          <a:pPr indent="45720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𝟏𝟑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); (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𝟏𝟏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𝟏𝟐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); (–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𝟏𝟐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𝟏𝟐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); (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–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); (–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𝟏𝟎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–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𝟏𝟎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); (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𝟔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–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𝟓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); (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𝟖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); (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𝟗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𝟏𝟎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); (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𝟏𝟑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).</m:t>
                                </m:r>
                              </m:oMath>
                            </m:oMathPara>
                          </a14:m>
                          <a:endParaRPr lang="ru-RU" sz="1800" b="1" i="0" kern="1200" dirty="0" smtClean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indent="457200" algn="just"/>
                          <a:r>
                            <a:rPr lang="ru-RU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Укажите наименьшее целое значение параметра 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oMath>
                          </a14:m>
                          <a:r>
                            <a:rPr lang="ru-RU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при котором для указанных входных данных программа напечатает «NO» пять раз</a:t>
                          </a:r>
                          <a:endParaRPr lang="ru-RU" sz="1800" b="0" i="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just"/>
                          <a:endParaRPr lang="en-US" b="0" i="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5776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Объект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88348348"/>
                  </p:ext>
                </p:extLst>
              </p:nvPr>
            </p:nvGraphicFramePr>
            <p:xfrm>
              <a:off x="838200" y="1556464"/>
              <a:ext cx="10305288" cy="4859362"/>
            </p:xfrm>
            <a:graphic>
              <a:graphicData uri="http://schemas.openxmlformats.org/drawingml/2006/table">
                <a:tbl>
                  <a:tblPr/>
                  <a:tblGrid>
                    <a:gridCol w="5152644">
                      <a:extLst>
                        <a:ext uri="{9D8B030D-6E8A-4147-A177-3AD203B41FA5}">
                          <a16:colId xmlns:a16="http://schemas.microsoft.com/office/drawing/2014/main" val="3644895392"/>
                        </a:ext>
                      </a:extLst>
                    </a:gridCol>
                    <a:gridCol w="5152644">
                      <a:extLst>
                        <a:ext uri="{9D8B030D-6E8A-4147-A177-3AD203B41FA5}">
                          <a16:colId xmlns:a16="http://schemas.microsoft.com/office/drawing/2014/main" val="364719923"/>
                        </a:ext>
                      </a:extLst>
                    </a:gridCol>
                  </a:tblGrid>
                  <a:tr h="306974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 b="1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Паскаль</a:t>
                          </a:r>
                          <a:endParaRPr lang="ru-RU" b="0" i="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b="1" i="0" dirty="0">
                              <a:effectLst/>
                              <a:latin typeface="Times New Roman" panose="02020603050405020304" pitchFamily="18" charset="0"/>
                            </a:rPr>
                            <a:t>Python</a:t>
                          </a:r>
                          <a:endParaRPr lang="en-US" b="0" i="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7280483"/>
                      </a:ext>
                    </a:extLst>
                  </a:tr>
                  <a:tr h="3017520"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var s, t, A: integer;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begin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readln(s);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readln(t);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readln(A);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if (s &gt; A) or (t &gt; 12)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then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   writeln("YES")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else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   writeln("NO")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end.</a:t>
                          </a:r>
                          <a:endParaRPr lang="en-US" sz="18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 = int(input())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 = int(input())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 = int(input())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if (s &gt; A) or (t &gt; 12):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   print("YES")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else: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   print("NO")</a:t>
                          </a:r>
                          <a:endParaRPr lang="en-US" sz="18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97713139"/>
                      </a:ext>
                    </a:extLst>
                  </a:tr>
                  <a:tr h="1534868"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9" t="-221825" r="-177" b="-79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just"/>
                          <a:endParaRPr lang="en-US" b="0" i="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57766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Прямоугольник 2"/>
          <p:cNvSpPr/>
          <p:nvPr/>
        </p:nvSpPr>
        <p:spPr>
          <a:xfrm>
            <a:off x="11143488" y="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55154"/>
                </a:solidFill>
                <a:latin typeface="Open Sans Bold"/>
              </a:rPr>
              <a:t>D49648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191032" y="6399048"/>
            <a:ext cx="1021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 smtClean="0">
                <a:solidFill>
                  <a:srgbClr val="055154"/>
                </a:solidFill>
                <a:latin typeface="Nautilus Pompilius" panose="02000000000000000000" pitchFamily="50" charset="-52"/>
              </a:rPr>
              <a:t>Бахов Г.П.</a:t>
            </a:r>
            <a:endParaRPr lang="ru-RU" sz="1400" dirty="0">
              <a:latin typeface="Nautilus Pompilius" panose="020000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851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Аналитический способ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Построим трассировочную таблицу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без учета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4608" b="-36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32955578"/>
                  </p:ext>
                </p:extLst>
              </p:nvPr>
            </p:nvGraphicFramePr>
            <p:xfrm>
              <a:off x="838195" y="1825625"/>
              <a:ext cx="10142995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7234">
                      <a:extLst>
                        <a:ext uri="{9D8B030D-6E8A-4147-A177-3AD203B41FA5}">
                          <a16:colId xmlns:a16="http://schemas.microsoft.com/office/drawing/2014/main" val="1201343001"/>
                        </a:ext>
                      </a:extLst>
                    </a:gridCol>
                    <a:gridCol w="956886">
                      <a:extLst>
                        <a:ext uri="{9D8B030D-6E8A-4147-A177-3AD203B41FA5}">
                          <a16:colId xmlns:a16="http://schemas.microsoft.com/office/drawing/2014/main" val="866189568"/>
                        </a:ext>
                      </a:extLst>
                    </a:gridCol>
                    <a:gridCol w="956886">
                      <a:extLst>
                        <a:ext uri="{9D8B030D-6E8A-4147-A177-3AD203B41FA5}">
                          <a16:colId xmlns:a16="http://schemas.microsoft.com/office/drawing/2014/main" val="3790832727"/>
                        </a:ext>
                      </a:extLst>
                    </a:gridCol>
                    <a:gridCol w="956886">
                      <a:extLst>
                        <a:ext uri="{9D8B030D-6E8A-4147-A177-3AD203B41FA5}">
                          <a16:colId xmlns:a16="http://schemas.microsoft.com/office/drawing/2014/main" val="4110504167"/>
                        </a:ext>
                      </a:extLst>
                    </a:gridCol>
                    <a:gridCol w="3215138">
                      <a:extLst>
                        <a:ext uri="{9D8B030D-6E8A-4147-A177-3AD203B41FA5}">
                          <a16:colId xmlns:a16="http://schemas.microsoft.com/office/drawing/2014/main" val="1165039488"/>
                        </a:ext>
                      </a:extLst>
                    </a:gridCol>
                    <a:gridCol w="3329965">
                      <a:extLst>
                        <a:ext uri="{9D8B030D-6E8A-4147-A177-3AD203B41FA5}">
                          <a16:colId xmlns:a16="http://schemas.microsoft.com/office/drawing/2014/main" val="1841980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№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if (s &gt; A) or (t &gt; 12):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Результат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2413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𝟏𝟑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(13 &gt;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(2 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Результат зависит от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oMath>
                          </a14:m>
                          <a:endParaRPr kumimoji="0" lang="ru-RU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3621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(11 &gt;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(12 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Результат зависит от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oMath>
                          </a14:m>
                          <a:endParaRPr kumimoji="0" lang="ru-RU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09607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(−12 &gt;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(12&gt;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Результат зависит</a:t>
                          </a:r>
                          <a:r>
                            <a:rPr lang="ru-RU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от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oMath>
                          </a14:m>
                          <a:endParaRPr kumimoji="0" lang="ru-RU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66380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(2 &gt;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(−2&gt;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Результат зависит от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oMath>
                          </a14:m>
                          <a:endParaRPr kumimoji="0" lang="ru-RU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984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(−10 &gt;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(−10 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Результат зависит от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oMath>
                          </a14:m>
                          <a:endParaRPr kumimoji="0" lang="ru-RU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22429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(6 &gt; 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(−5 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Результат зависит от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oMath>
                          </a14:m>
                          <a:endParaRPr kumimoji="0" lang="ru-RU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0269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(2 &gt;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(8 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Результат зависит от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oMath>
                          </a14:m>
                          <a:endParaRPr kumimoji="0" lang="ru-RU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7174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(9 &gt;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(10 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Результат зависит от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oMath>
                          </a14:m>
                          <a:endParaRPr kumimoji="0" lang="ru-RU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5807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𝟏𝟑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(1 &gt;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(13 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YES (</a:t>
                          </a:r>
                          <a:r>
                            <a:rPr lang="ru-RU" b="0" i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при любом</a:t>
                          </a:r>
                          <a:r>
                            <a:rPr lang="ru-RU" b="0" i="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значении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oMath>
                          </a14:m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95225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32955578"/>
                  </p:ext>
                </p:extLst>
              </p:nvPr>
            </p:nvGraphicFramePr>
            <p:xfrm>
              <a:off x="838195" y="1825625"/>
              <a:ext cx="10142995" cy="39638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7234">
                      <a:extLst>
                        <a:ext uri="{9D8B030D-6E8A-4147-A177-3AD203B41FA5}">
                          <a16:colId xmlns:a16="http://schemas.microsoft.com/office/drawing/2014/main" val="1201343001"/>
                        </a:ext>
                      </a:extLst>
                    </a:gridCol>
                    <a:gridCol w="956886">
                      <a:extLst>
                        <a:ext uri="{9D8B030D-6E8A-4147-A177-3AD203B41FA5}">
                          <a16:colId xmlns:a16="http://schemas.microsoft.com/office/drawing/2014/main" val="866189568"/>
                        </a:ext>
                      </a:extLst>
                    </a:gridCol>
                    <a:gridCol w="956886">
                      <a:extLst>
                        <a:ext uri="{9D8B030D-6E8A-4147-A177-3AD203B41FA5}">
                          <a16:colId xmlns:a16="http://schemas.microsoft.com/office/drawing/2014/main" val="3790832727"/>
                        </a:ext>
                      </a:extLst>
                    </a:gridCol>
                    <a:gridCol w="956886">
                      <a:extLst>
                        <a:ext uri="{9D8B030D-6E8A-4147-A177-3AD203B41FA5}">
                          <a16:colId xmlns:a16="http://schemas.microsoft.com/office/drawing/2014/main" val="4110504167"/>
                        </a:ext>
                      </a:extLst>
                    </a:gridCol>
                    <a:gridCol w="3215138">
                      <a:extLst>
                        <a:ext uri="{9D8B030D-6E8A-4147-A177-3AD203B41FA5}">
                          <a16:colId xmlns:a16="http://schemas.microsoft.com/office/drawing/2014/main" val="1165039488"/>
                        </a:ext>
                      </a:extLst>
                    </a:gridCol>
                    <a:gridCol w="3329965">
                      <a:extLst>
                        <a:ext uri="{9D8B030D-6E8A-4147-A177-3AD203B41FA5}">
                          <a16:colId xmlns:a16="http://schemas.microsoft.com/office/drawing/2014/main" val="1841980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№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if (s &gt; A) or (t &gt; 12):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Результат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2413981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433" t="-101538" r="-887261" b="-8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5316" t="-101538" r="-781646" b="-8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2334" t="-101538" r="-104554" b="-8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4570" t="-101538" r="-731" b="-8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621640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433" t="-198485" r="-887261" b="-7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5316" t="-198485" r="-781646" b="-7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2334" t="-198485" r="-104554" b="-7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4570" t="-198485" r="-731" b="-71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9607487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433" t="-298485" r="-887261" b="-6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5316" t="-298485" r="-781646" b="-6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2334" t="-298485" r="-104554" b="-6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4570" t="-298485" r="-731" b="-61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6380452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433" t="-404615" r="-887261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5316" t="-404615" r="-781646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2334" t="-404615" r="-104554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4570" t="-404615" r="-731" b="-5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9848372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433" t="-496970" r="-887261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5316" t="-496970" r="-781646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2334" t="-496970" r="-104554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4570" t="-496970" r="-731" b="-4196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2429386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433" t="-606154" r="-887261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5316" t="-606154" r="-781646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2334" t="-606154" r="-104554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4570" t="-606154" r="-731" b="-3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0269776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433" t="-695455" r="-887261" b="-2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5316" t="-695455" r="-781646" b="-2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2334" t="-695455" r="-104554" b="-2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4570" t="-695455" r="-731" b="-2212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7174250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433" t="-807692" r="-887261" b="-12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5316" t="-807692" r="-781646" b="-12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2334" t="-807692" r="-104554" b="-12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4570" t="-807692" r="-731" b="-12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5807345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433" t="-893939" r="-887261" b="-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5316" t="-893939" r="-781646" b="-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2334" t="-893939" r="-104554" b="-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4570" t="-893939" r="-731" b="-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95225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Прямоугольник 4"/>
          <p:cNvSpPr/>
          <p:nvPr/>
        </p:nvSpPr>
        <p:spPr>
          <a:xfrm>
            <a:off x="11191032" y="6399048"/>
            <a:ext cx="1021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 smtClean="0">
                <a:solidFill>
                  <a:srgbClr val="055154"/>
                </a:solidFill>
                <a:latin typeface="Nautilus Pompilius" panose="02000000000000000000" pitchFamily="50" charset="-52"/>
              </a:rPr>
              <a:t>Бахов Г.П.</a:t>
            </a:r>
            <a:endParaRPr lang="ru-RU" sz="1400" dirty="0">
              <a:latin typeface="Nautilus Pompilius" panose="020000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0682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sz="3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Заполним столбец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значениями при которых результат будет «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»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7" b="-18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02044527"/>
                  </p:ext>
                </p:extLst>
              </p:nvPr>
            </p:nvGraphicFramePr>
            <p:xfrm>
              <a:off x="838195" y="1825625"/>
              <a:ext cx="9108000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4000">
                      <a:extLst>
                        <a:ext uri="{9D8B030D-6E8A-4147-A177-3AD203B41FA5}">
                          <a16:colId xmlns:a16="http://schemas.microsoft.com/office/drawing/2014/main" val="120134300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866189568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790832727"/>
                        </a:ext>
                      </a:extLst>
                    </a:gridCol>
                    <a:gridCol w="1008000">
                      <a:extLst>
                        <a:ext uri="{9D8B030D-6E8A-4147-A177-3AD203B41FA5}">
                          <a16:colId xmlns:a16="http://schemas.microsoft.com/office/drawing/2014/main" val="4110504167"/>
                        </a:ext>
                      </a:extLst>
                    </a:gridCol>
                    <a:gridCol w="2484000">
                      <a:extLst>
                        <a:ext uri="{9D8B030D-6E8A-4147-A177-3AD203B41FA5}">
                          <a16:colId xmlns:a16="http://schemas.microsoft.com/office/drawing/2014/main" val="1165039488"/>
                        </a:ext>
                      </a:extLst>
                    </a:gridCol>
                    <a:gridCol w="3132000">
                      <a:extLst>
                        <a:ext uri="{9D8B030D-6E8A-4147-A177-3AD203B41FA5}">
                          <a16:colId xmlns:a16="http://schemas.microsoft.com/office/drawing/2014/main" val="1841980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№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if (s &gt; 10) or (t &gt; А):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Результат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2413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13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13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&gt;10</a:t>
                          </a:r>
                          <a:r>
                            <a:rPr lang="en-US" b="0" i="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or 2&gt;A</a:t>
                          </a:r>
                          <a:endParaRPr lang="en-US" b="0" i="0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YES (</a:t>
                          </a:r>
                          <a:r>
                            <a:rPr lang="ru-RU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при любом</a:t>
                          </a:r>
                          <a:r>
                            <a:rPr lang="ru-RU" b="0" i="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значении А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)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3621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11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12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11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&gt;10</a:t>
                          </a:r>
                          <a:r>
                            <a:rPr lang="en-US" b="0" i="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or 12&gt;A</a:t>
                          </a:r>
                          <a:endParaRPr lang="en-US" b="0" i="0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YES (</a:t>
                          </a:r>
                          <a:r>
                            <a:rPr lang="ru-RU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при любом</a:t>
                          </a:r>
                          <a:r>
                            <a:rPr lang="ru-RU" b="0" i="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значении А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)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09607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[</a:t>
                          </a:r>
                          <a:r>
                            <a:rPr lang="ru-RU" dirty="0" smtClean="0"/>
                            <a:t>1</a:t>
                          </a:r>
                          <a:r>
                            <a:rPr lang="en-US" dirty="0" smtClean="0"/>
                            <a:t>2;</a:t>
                          </a:r>
                          <a:r>
                            <a:rPr lang="ru-RU" dirty="0" smtClean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ru-RU" dirty="0" smtClean="0"/>
                            <a:t>;)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-12&gt;10 or 12&gt;A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66380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[-2;</a:t>
                          </a:r>
                          <a:r>
                            <a:rPr lang="ru-RU" dirty="0" smtClean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ru-RU" dirty="0" smtClean="0"/>
                            <a:t>;)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2&gt;10 or -2&gt;A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984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[-10;</a:t>
                          </a:r>
                          <a:r>
                            <a:rPr lang="ru-RU" dirty="0" smtClean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ru-RU" dirty="0" smtClean="0"/>
                            <a:t>;)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-10&gt;10 or -10&gt;A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22429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[-5;</a:t>
                          </a:r>
                          <a:r>
                            <a:rPr lang="ru-RU" dirty="0" smtClean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ru-RU" dirty="0" smtClean="0"/>
                            <a:t>;)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6&gt;10 or -5&gt;A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0269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[8;</a:t>
                          </a:r>
                          <a:r>
                            <a:rPr lang="ru-RU" dirty="0" smtClean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ru-RU" dirty="0" smtClean="0"/>
                            <a:t>;)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2&gt;10 or 8&gt;A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7174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[10;</a:t>
                          </a:r>
                          <a:r>
                            <a:rPr lang="ru-RU" dirty="0" smtClean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ru-RU" dirty="0" smtClean="0"/>
                            <a:t>;)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9&gt;10 or 10&gt;A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5807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[</a:t>
                          </a:r>
                          <a:r>
                            <a:rPr lang="ru-RU" dirty="0" smtClean="0"/>
                            <a:t>13</a:t>
                          </a:r>
                          <a:r>
                            <a:rPr lang="en-US" dirty="0" smtClean="0"/>
                            <a:t>;</a:t>
                          </a:r>
                          <a:r>
                            <a:rPr lang="ru-RU" dirty="0" smtClean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ru-RU" dirty="0" smtClean="0"/>
                            <a:t>;)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1&gt;10 or 13&gt;A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95225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02044527"/>
                  </p:ext>
                </p:extLst>
              </p:nvPr>
            </p:nvGraphicFramePr>
            <p:xfrm>
              <a:off x="838195" y="1825625"/>
              <a:ext cx="9108000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4000">
                      <a:extLst>
                        <a:ext uri="{9D8B030D-6E8A-4147-A177-3AD203B41FA5}">
                          <a16:colId xmlns:a16="http://schemas.microsoft.com/office/drawing/2014/main" val="120134300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866189568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790832727"/>
                        </a:ext>
                      </a:extLst>
                    </a:gridCol>
                    <a:gridCol w="1008000">
                      <a:extLst>
                        <a:ext uri="{9D8B030D-6E8A-4147-A177-3AD203B41FA5}">
                          <a16:colId xmlns:a16="http://schemas.microsoft.com/office/drawing/2014/main" val="4110504167"/>
                        </a:ext>
                      </a:extLst>
                    </a:gridCol>
                    <a:gridCol w="2484000">
                      <a:extLst>
                        <a:ext uri="{9D8B030D-6E8A-4147-A177-3AD203B41FA5}">
                          <a16:colId xmlns:a16="http://schemas.microsoft.com/office/drawing/2014/main" val="1165039488"/>
                        </a:ext>
                      </a:extLst>
                    </a:gridCol>
                    <a:gridCol w="3132000">
                      <a:extLst>
                        <a:ext uri="{9D8B030D-6E8A-4147-A177-3AD203B41FA5}">
                          <a16:colId xmlns:a16="http://schemas.microsoft.com/office/drawing/2014/main" val="1841980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№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if (s &gt; 10) or (t &gt; А):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Результат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2413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13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13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&gt;10</a:t>
                          </a:r>
                          <a:r>
                            <a:rPr lang="en-US" b="0" i="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or 2&gt;A</a:t>
                          </a:r>
                          <a:endParaRPr lang="en-US" b="0" i="0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YES (</a:t>
                          </a:r>
                          <a:r>
                            <a:rPr lang="ru-RU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при любом</a:t>
                          </a:r>
                          <a:r>
                            <a:rPr lang="ru-RU" b="0" i="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значении А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)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3621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11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12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11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&gt;10</a:t>
                          </a:r>
                          <a:r>
                            <a:rPr lang="en-US" b="0" i="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or 12&gt;A</a:t>
                          </a:r>
                          <a:endParaRPr lang="en-US" b="0" i="0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YES (</a:t>
                          </a:r>
                          <a:r>
                            <a:rPr lang="ru-RU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при любом</a:t>
                          </a:r>
                          <a:r>
                            <a:rPr lang="ru-RU" b="0" i="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значении А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)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09607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7879" t="-308197" r="-561212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-12&gt;10 or 12&gt;A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66380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7879" t="-408197" r="-561212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2&gt;10 or -2&gt;A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984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7879" t="-516667" r="-561212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-10&gt;10 or -10&gt;A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22429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7879" t="-606557" r="-56121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6&gt;10 or -5&gt;A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0269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7879" t="-706557" r="-56121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2&gt;10 or 8&gt;A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7174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7879" t="-806557" r="-56121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9&gt;10 or 10&gt;A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5807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7879" t="-906557" r="-56121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1&gt;10 or 13&gt;A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95225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Объект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8145805"/>
                  </p:ext>
                </p:extLst>
              </p:nvPr>
            </p:nvGraphicFramePr>
            <p:xfrm>
              <a:off x="838195" y="1825625"/>
              <a:ext cx="9792000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4000">
                      <a:extLst>
                        <a:ext uri="{9D8B030D-6E8A-4147-A177-3AD203B41FA5}">
                          <a16:colId xmlns:a16="http://schemas.microsoft.com/office/drawing/2014/main" val="120134300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866189568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790832727"/>
                        </a:ext>
                      </a:extLst>
                    </a:gridCol>
                    <a:gridCol w="1188000">
                      <a:extLst>
                        <a:ext uri="{9D8B030D-6E8A-4147-A177-3AD203B41FA5}">
                          <a16:colId xmlns:a16="http://schemas.microsoft.com/office/drawing/2014/main" val="4110504167"/>
                        </a:ext>
                      </a:extLst>
                    </a:gridCol>
                    <a:gridCol w="2988000">
                      <a:extLst>
                        <a:ext uri="{9D8B030D-6E8A-4147-A177-3AD203B41FA5}">
                          <a16:colId xmlns:a16="http://schemas.microsoft.com/office/drawing/2014/main" val="1165039488"/>
                        </a:ext>
                      </a:extLst>
                    </a:gridCol>
                    <a:gridCol w="3132000">
                      <a:extLst>
                        <a:ext uri="{9D8B030D-6E8A-4147-A177-3AD203B41FA5}">
                          <a16:colId xmlns:a16="http://schemas.microsoft.com/office/drawing/2014/main" val="1841980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№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if (s &gt; A) or (t &gt; 12):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Результат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2413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[13; ∞;)</m:t>
                                </m:r>
                              </m:oMath>
                            </m:oMathPara>
                          </a14:m>
                          <a:endParaRPr lang="ru-RU" sz="180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(13 &gt; 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(2 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73621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[1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a:rPr lang="ru-RU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; ∞;)</m:t>
                                </m:r>
                              </m:oMath>
                            </m:oMathPara>
                          </a14:m>
                          <a:endParaRPr lang="ru-RU" sz="180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(11 &gt; 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(12 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209607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ru-RU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−12</m:t>
                                </m:r>
                                <m:r>
                                  <a:rPr kumimoji="0" lang="ru-RU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; ∞;)</m:t>
                                </m:r>
                              </m:oMath>
                            </m:oMathPara>
                          </a14:m>
                          <a:endParaRPr kumimoji="0" lang="ru-RU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(−12 &gt; 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(12&gt;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066380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ru-RU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kumimoji="0" lang="ru-RU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; ∞;)</m:t>
                                </m:r>
                              </m:oMath>
                            </m:oMathPara>
                          </a14:m>
                          <a:endParaRPr kumimoji="0" lang="ru-RU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(2 &gt; 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(−2&gt;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83984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ru-RU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−10</m:t>
                                </m:r>
                                <m:r>
                                  <a:rPr kumimoji="0" lang="ru-RU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; ∞;)</m:t>
                                </m:r>
                              </m:oMath>
                            </m:oMathPara>
                          </a14:m>
                          <a:endParaRPr kumimoji="0" lang="ru-RU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(−10 &gt; 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(−10 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622429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ru-RU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</m:t>
                                </m:r>
                                <m:r>
                                  <a:rPr kumimoji="0" lang="ru-RU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; ∞;)</m:t>
                                </m:r>
                              </m:oMath>
                            </m:oMathPara>
                          </a14:m>
                          <a:endParaRPr kumimoji="0" lang="ru-RU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(6 &gt; 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(−5 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800269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ru-RU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kumimoji="0" lang="ru-RU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; ∞;)</m:t>
                                </m:r>
                              </m:oMath>
                            </m:oMathPara>
                          </a14:m>
                          <a:endParaRPr kumimoji="0" lang="ru-RU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(2 &gt; 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(8 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527174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ru-RU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9</m:t>
                                </m:r>
                                <m:r>
                                  <a:rPr kumimoji="0" lang="ru-RU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; ∞;)</m:t>
                                </m:r>
                              </m:oMath>
                            </m:oMathPara>
                          </a14:m>
                          <a:endParaRPr kumimoji="0" lang="ru-RU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(9 &gt; 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(10 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635807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9</a:t>
                          </a:r>
                          <a:endParaRPr lang="ru-RU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13</a:t>
                          </a:r>
                          <a:endParaRPr lang="ru-RU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(1 &gt; A) or (13 &gt; 12)</a:t>
                          </a:r>
                          <a:endParaRPr lang="en-US" b="0" i="0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YES (</a:t>
                          </a:r>
                          <a:r>
                            <a:rPr lang="ru-RU" b="0" i="0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при любом</a:t>
                          </a:r>
                          <a:r>
                            <a:rPr lang="ru-RU" b="0" i="0" baseline="0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значении А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)</a:t>
                          </a:r>
                          <a:endParaRPr lang="ru-RU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95225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Объект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8145805"/>
                  </p:ext>
                </p:extLst>
              </p:nvPr>
            </p:nvGraphicFramePr>
            <p:xfrm>
              <a:off x="838195" y="1825625"/>
              <a:ext cx="9792000" cy="3935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4000">
                      <a:extLst>
                        <a:ext uri="{9D8B030D-6E8A-4147-A177-3AD203B41FA5}">
                          <a16:colId xmlns:a16="http://schemas.microsoft.com/office/drawing/2014/main" val="120134300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866189568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790832727"/>
                        </a:ext>
                      </a:extLst>
                    </a:gridCol>
                    <a:gridCol w="1188000">
                      <a:extLst>
                        <a:ext uri="{9D8B030D-6E8A-4147-A177-3AD203B41FA5}">
                          <a16:colId xmlns:a16="http://schemas.microsoft.com/office/drawing/2014/main" val="4110504167"/>
                        </a:ext>
                      </a:extLst>
                    </a:gridCol>
                    <a:gridCol w="2988000">
                      <a:extLst>
                        <a:ext uri="{9D8B030D-6E8A-4147-A177-3AD203B41FA5}">
                          <a16:colId xmlns:a16="http://schemas.microsoft.com/office/drawing/2014/main" val="1165039488"/>
                        </a:ext>
                      </a:extLst>
                    </a:gridCol>
                    <a:gridCol w="3132000">
                      <a:extLst>
                        <a:ext uri="{9D8B030D-6E8A-4147-A177-3AD203B41FA5}">
                          <a16:colId xmlns:a16="http://schemas.microsoft.com/office/drawing/2014/main" val="1841980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№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if (s &gt; A) or (t &gt; 12):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Результат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2413981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9744" t="-100000" r="-516923" b="-810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3265" t="-100000" r="-105714" b="-810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73621640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9744" t="-203077" r="-516923" b="-7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3265" t="-203077" r="-105714" b="-7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209607487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9744" t="-298485" r="-516923" b="-6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3265" t="-298485" r="-105714" b="-6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066380452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9744" t="-398485" r="-516923" b="-5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3265" t="-398485" r="-105714" b="-5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839848372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9744" t="-506154" r="-5169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3265" t="-506154" r="-105714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622429386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9744" t="-596970" r="-516923" b="-3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3265" t="-596970" r="-105714" b="-3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800269776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9744" t="-707692" r="-516923" b="-2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3265" t="-707692" r="-105714" b="-2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527174250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9744" t="-795455" r="-516923" b="-1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3265" t="-795455" r="-105714" b="-1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635807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9</a:t>
                          </a:r>
                          <a:endParaRPr lang="ru-RU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13</a:t>
                          </a:r>
                          <a:endParaRPr lang="ru-RU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(1 &gt; A) or (13 &gt; 12)</a:t>
                          </a:r>
                          <a:endParaRPr lang="en-US" b="0" i="0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YES (</a:t>
                          </a:r>
                          <a:r>
                            <a:rPr lang="ru-RU" b="0" i="0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при любом</a:t>
                          </a:r>
                          <a:r>
                            <a:rPr lang="ru-RU" b="0" i="0" baseline="0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значении А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)</a:t>
                          </a:r>
                          <a:endParaRPr lang="ru-RU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95225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Прямоугольник 5"/>
          <p:cNvSpPr/>
          <p:nvPr/>
        </p:nvSpPr>
        <p:spPr>
          <a:xfrm>
            <a:off x="11191032" y="6399048"/>
            <a:ext cx="1021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 smtClean="0">
                <a:solidFill>
                  <a:srgbClr val="055154"/>
                </a:solidFill>
                <a:latin typeface="Nautilus Pompilius" panose="02000000000000000000" pitchFamily="50" charset="-52"/>
              </a:rPr>
              <a:t>Бахов Г.П.</a:t>
            </a:r>
            <a:endParaRPr lang="ru-RU" sz="1400" dirty="0">
              <a:latin typeface="Nautilus Pompilius" panose="020000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6903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3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 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удобства отсортируем таблицу по возрастанию переменной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7" b="-18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06200856"/>
                  </p:ext>
                </p:extLst>
              </p:nvPr>
            </p:nvGraphicFramePr>
            <p:xfrm>
              <a:off x="838195" y="1640988"/>
              <a:ext cx="98640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4000">
                      <a:extLst>
                        <a:ext uri="{9D8B030D-6E8A-4147-A177-3AD203B41FA5}">
                          <a16:colId xmlns:a16="http://schemas.microsoft.com/office/drawing/2014/main" val="120134300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866189568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790832727"/>
                        </a:ext>
                      </a:extLst>
                    </a:gridCol>
                    <a:gridCol w="1332000">
                      <a:extLst>
                        <a:ext uri="{9D8B030D-6E8A-4147-A177-3AD203B41FA5}">
                          <a16:colId xmlns:a16="http://schemas.microsoft.com/office/drawing/2014/main" val="4110504167"/>
                        </a:ext>
                      </a:extLst>
                    </a:gridCol>
                    <a:gridCol w="2916000">
                      <a:extLst>
                        <a:ext uri="{9D8B030D-6E8A-4147-A177-3AD203B41FA5}">
                          <a16:colId xmlns:a16="http://schemas.microsoft.com/office/drawing/2014/main" val="1165039488"/>
                        </a:ext>
                      </a:extLst>
                    </a:gridCol>
                    <a:gridCol w="3132000">
                      <a:extLst>
                        <a:ext uri="{9D8B030D-6E8A-4147-A177-3AD203B41FA5}">
                          <a16:colId xmlns:a16="http://schemas.microsoft.com/office/drawing/2014/main" val="1841980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№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if (s &gt; 10) or (t &gt; А):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Результат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2413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[−12; ∞;)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(−12 &gt;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(12&gt; 12)</m:t>
                                </m:r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3330838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-10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-10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[−10; ∞;)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(−10 &gt;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(−10 &gt; 12)</m:t>
                                </m:r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83984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[2; ∞;)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(2 &gt;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(−2&gt; 12)</m:t>
                                </m:r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622429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[2; ∞;)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(2 &gt;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(8 &gt; 12)</m:t>
                                </m:r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800269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-5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[6; ∞;)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(6 &gt;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(−5 &gt; 12)</m:t>
                                </m:r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527174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[9; ∞;)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(9 &gt;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(10 &gt; 12)</m:t>
                                </m:r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635807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[11; ∞;)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(11 &gt;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(12 &gt; 12)</m:t>
                                </m:r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0986309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[13; ∞;)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(13 &gt;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(2 &gt; 12)</m:t>
                                </m:r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9593167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06200856"/>
                  </p:ext>
                </p:extLst>
              </p:nvPr>
            </p:nvGraphicFramePr>
            <p:xfrm>
              <a:off x="838195" y="1640988"/>
              <a:ext cx="98640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4000">
                      <a:extLst>
                        <a:ext uri="{9D8B030D-6E8A-4147-A177-3AD203B41FA5}">
                          <a16:colId xmlns:a16="http://schemas.microsoft.com/office/drawing/2014/main" val="120134300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866189568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790832727"/>
                        </a:ext>
                      </a:extLst>
                    </a:gridCol>
                    <a:gridCol w="1332000">
                      <a:extLst>
                        <a:ext uri="{9D8B030D-6E8A-4147-A177-3AD203B41FA5}">
                          <a16:colId xmlns:a16="http://schemas.microsoft.com/office/drawing/2014/main" val="4110504167"/>
                        </a:ext>
                      </a:extLst>
                    </a:gridCol>
                    <a:gridCol w="2916000">
                      <a:extLst>
                        <a:ext uri="{9D8B030D-6E8A-4147-A177-3AD203B41FA5}">
                          <a16:colId xmlns:a16="http://schemas.microsoft.com/office/drawing/2014/main" val="1165039488"/>
                        </a:ext>
                      </a:extLst>
                    </a:gridCol>
                    <a:gridCol w="3132000">
                      <a:extLst>
                        <a:ext uri="{9D8B030D-6E8A-4147-A177-3AD203B41FA5}">
                          <a16:colId xmlns:a16="http://schemas.microsoft.com/office/drawing/2014/main" val="1841980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№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if (s &gt; 10) or (t &gt; А):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Результат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2413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87615" t="-108197" r="-457339" b="-7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30898" t="-108197" r="-108142" b="-7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3330838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-10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-10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87615" t="-208197" r="-457339" b="-6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30898" t="-208197" r="-108142" b="-6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83984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87615" t="-308197" r="-457339" b="-5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30898" t="-308197" r="-108142" b="-5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622429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87615" t="-415000" r="-457339" b="-44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30898" t="-415000" r="-108142" b="-44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800269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-5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87615" t="-506557" r="-457339" b="-3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30898" t="-506557" r="-108142" b="-3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527174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87615" t="-606557" r="-457339" b="-2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30898" t="-606557" r="-108142" b="-2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635807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87615" t="-706557" r="-457339" b="-1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30898" t="-706557" r="-108142" b="-1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0986309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87615" t="-806557" r="-457339" b="-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30898" t="-806557" r="-108142" b="-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9593167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1055077" y="5890846"/>
            <a:ext cx="907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4400" y="5037992"/>
                <a:ext cx="988255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взять из промежутка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−12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−11]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будет напечатано только один раз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(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запуск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взять из промежутка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[−10;1]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будет напечатано только два раз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(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запуск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5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взять из промежутка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будет напечатано только четыре раз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(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запуск 3,5,4 и 7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взять из промежутка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ru-RU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ru-RU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ru-RU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будет напечатано только пять раз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(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запуск 3,5,4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037992"/>
                <a:ext cx="9882554" cy="2308324"/>
              </a:xfrm>
              <a:prstGeom prst="rect">
                <a:avLst/>
              </a:prstGeom>
              <a:blipFill>
                <a:blip r:embed="rId4"/>
                <a:stretch>
                  <a:fillRect l="-370" t="-13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11191032" y="6399048"/>
            <a:ext cx="1021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 smtClean="0">
                <a:solidFill>
                  <a:srgbClr val="055154"/>
                </a:solidFill>
                <a:latin typeface="Nautilus Pompilius" panose="02000000000000000000" pitchFamily="50" charset="-52"/>
              </a:rPr>
              <a:t>Бахов Г.П.</a:t>
            </a:r>
            <a:endParaRPr lang="ru-RU" sz="1400" dirty="0">
              <a:latin typeface="Nautilus Pompilius" panose="020000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5599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способ: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Создадим список для всевозможных запусков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b="90758"/>
          <a:stretch/>
        </p:blipFill>
        <p:spPr>
          <a:xfrm>
            <a:off x="838200" y="2471835"/>
            <a:ext cx="11371495" cy="32411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1191032" y="6399048"/>
            <a:ext cx="1021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 smtClean="0">
                <a:solidFill>
                  <a:srgbClr val="055154"/>
                </a:solidFill>
                <a:latin typeface="Nautilus Pompilius" panose="02000000000000000000" pitchFamily="50" charset="-52"/>
              </a:rPr>
              <a:t>Бахов Г.П.</a:t>
            </a:r>
            <a:endParaRPr lang="ru-RU" sz="1400" dirty="0">
              <a:latin typeface="Nautilus Pompilius" panose="020000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297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Переберем всевозможные варианты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рекомендую брать с запасом, для данной задачи это от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𝟐𝟎𝟎</m:t>
                    </m:r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𝟑𝟎𝟎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минимальное и максимальное значение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𝒔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умноженное на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𝟏𝟎𝟎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для каждого значения подсчитаем количество результатов печати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</a:p>
              <a:p>
                <a:pPr marL="514350" indent="-514350">
                  <a:buAutoNum type="arabicPeriod"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69698"/>
          <a:stretch/>
        </p:blipFill>
        <p:spPr>
          <a:xfrm>
            <a:off x="561364" y="4001294"/>
            <a:ext cx="11371495" cy="1062672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1191032" y="6399048"/>
            <a:ext cx="1021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 smtClean="0">
                <a:solidFill>
                  <a:srgbClr val="055154"/>
                </a:solidFill>
                <a:latin typeface="Nautilus Pompilius" panose="02000000000000000000" pitchFamily="50" charset="-52"/>
              </a:rPr>
              <a:t>Бахов Г.П.</a:t>
            </a:r>
            <a:endParaRPr lang="ru-RU" sz="1400" dirty="0">
              <a:latin typeface="Nautilus Pompilius" panose="020000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4251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9783" y="1825625"/>
                <a:ext cx="10884017" cy="4351338"/>
              </a:xfrm>
            </p:spPr>
            <p:txBody>
              <a:bodyPr/>
              <a:lstStyle/>
              <a:p>
                <a:pPr marL="0" indent="0" algn="r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Далее в цикле для каждого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проходим по всем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𝟗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запускам, если количество напечата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ных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будет равно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𝟓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то выводим значение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783" y="1825625"/>
                <a:ext cx="10884017" cy="4351338"/>
              </a:xfrm>
              <a:blipFill>
                <a:blip r:embed="rId2"/>
                <a:stretch>
                  <a:fillRect t="-2381" r="-19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79" y="2902336"/>
            <a:ext cx="11371495" cy="3506934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1191032" y="6399048"/>
            <a:ext cx="1021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 smtClean="0">
                <a:solidFill>
                  <a:srgbClr val="055154"/>
                </a:solidFill>
                <a:latin typeface="Nautilus Pompilius" panose="02000000000000000000" pitchFamily="50" charset="-52"/>
              </a:rPr>
              <a:t>Бахов Г.П.</a:t>
            </a:r>
            <a:endParaRPr lang="ru-RU" sz="1400" dirty="0">
              <a:latin typeface="Nautilus Pompilius" panose="020000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739462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1195</Words>
  <Application>Microsoft Office PowerPoint</Application>
  <PresentationFormat>Широкоэкранный</PresentationFormat>
  <Paragraphs>267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Nautilus Pompilius</vt:lpstr>
      <vt:lpstr>Open Sans Bold</vt:lpstr>
      <vt:lpstr>Times New Roman</vt:lpstr>
      <vt:lpstr>Тема Office</vt:lpstr>
      <vt:lpstr>Задание №6 (ФИПИ) Ниже приведена программа, записанная на пяти языках программирования.</vt:lpstr>
      <vt:lpstr>Аналитический способ: 1) Построим трассировочную таблицу без учета A</vt:lpstr>
      <vt:lpstr> 2) Заполним столбец A значениями при которых результат будет «NO»</vt:lpstr>
      <vt:lpstr> 3) Для удобства отсортируем таблицу по возрастанию переменной A</vt:lpstr>
      <vt:lpstr>Программный способ: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Ниже приведена программа, записанная на пяти языках программирования.</dc:title>
  <dc:creator>Prepod</dc:creator>
  <cp:lastModifiedBy>Григорий Бахов</cp:lastModifiedBy>
  <cp:revision>21</cp:revision>
  <dcterms:created xsi:type="dcterms:W3CDTF">2025-10-20T20:41:49Z</dcterms:created>
  <dcterms:modified xsi:type="dcterms:W3CDTF">2025-10-21T10:20:46Z</dcterms:modified>
</cp:coreProperties>
</file>