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Ниже приведена программа, записанная на пяти языках программирования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36980"/>
              </p:ext>
            </p:extLst>
          </p:nvPr>
        </p:nvGraphicFramePr>
        <p:xfrm>
          <a:off x="838200" y="1690688"/>
          <a:ext cx="10305288" cy="4859362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3644895392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64719923"/>
                    </a:ext>
                  </a:extLst>
                </a:gridCol>
              </a:tblGrid>
              <a:tr h="306974">
                <a:tc>
                  <a:txBody>
                    <a:bodyPr/>
                    <a:lstStyle/>
                    <a:p>
                      <a:pPr algn="just"/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 dirty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80483"/>
                  </a:ext>
                </a:extLst>
              </a:tr>
              <a:tr h="2762762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t, A: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&gt; A) or (t &gt; 12)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&gt; A) or (t &gt; 12):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713139"/>
                  </a:ext>
                </a:extLst>
              </a:tr>
              <a:tr h="1534868">
                <a:tc gridSpan="2"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Было проведено 9 запусков программы, при которых в качестве значений переменных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вводились следующие пары чисел: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(13, 2); (11, 12); (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 12); (2,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2); (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10); (6, </a:t>
                      </a:r>
                      <a:r>
                        <a:rPr lang="ru-RU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5); (2, 8); (9, 10); (1, 13).</a:t>
                      </a:r>
                    </a:p>
                    <a:p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Укажите наименьшее целое значение параметра </a:t>
                      </a: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при котором для указанных входных данных программа напечатает «NO» пять раз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en-US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77661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D49648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63133"/>
              </p:ext>
            </p:extLst>
          </p:nvPr>
        </p:nvGraphicFramePr>
        <p:xfrm>
          <a:off x="943356" y="1982581"/>
          <a:ext cx="10305288" cy="301752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t, A: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&gt; 10) or (t &gt; A)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&gt; 10) or (t &gt; A):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E9F941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(1, 2); (11, 2); (1, 12); (11, 12); </a:t>
            </a:r>
            <a:r>
              <a:rPr lang="ru-RU" dirty="0" smtClean="0"/>
              <a:t>(–11</a:t>
            </a:r>
            <a:r>
              <a:rPr lang="ru-RU" dirty="0"/>
              <a:t>, </a:t>
            </a:r>
            <a:r>
              <a:rPr lang="ru-RU" dirty="0" smtClean="0"/>
              <a:t>–12</a:t>
            </a:r>
            <a:r>
              <a:rPr lang="ru-RU" dirty="0"/>
              <a:t>); </a:t>
            </a:r>
            <a:r>
              <a:rPr lang="ru-RU" dirty="0" smtClean="0"/>
              <a:t>(–11</a:t>
            </a:r>
            <a:r>
              <a:rPr lang="ru-RU" dirty="0"/>
              <a:t>, 12); </a:t>
            </a:r>
            <a:r>
              <a:rPr lang="ru-RU" dirty="0" smtClean="0"/>
              <a:t>(–12</a:t>
            </a:r>
            <a:r>
              <a:rPr lang="ru-RU" dirty="0"/>
              <a:t>, 11); (10, 10); (10, 5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/>
              <a:t>Укажите наименьшее целое значение параметра А, при котором для указанных входных данных программа напечатает «YES» два раза.</a:t>
            </a:r>
          </a:p>
        </p:txBody>
      </p:sp>
    </p:spTree>
    <p:extLst>
      <p:ext uri="{BB962C8B-B14F-4D97-AF65-F5344CB8AC3E}">
        <p14:creationId xmlns:p14="http://schemas.microsoft.com/office/powerpoint/2010/main" val="3453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172"/>
            <a:ext cx="10515600" cy="38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4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324227"/>
              </p:ext>
            </p:extLst>
          </p:nvPr>
        </p:nvGraphicFramePr>
        <p:xfrm>
          <a:off x="943356" y="1982581"/>
          <a:ext cx="10305288" cy="274320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 t: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not((s &gt;= 2) and (t &lt; 5))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then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not ((s &gt;= 2) and (t &lt; 5)):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BE18F8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чисел:</a:t>
            </a:r>
          </a:p>
          <a:p>
            <a:r>
              <a:rPr lang="ru-RU" dirty="0"/>
              <a:t>(12, 5); (5, 3); (–4, 1); (2, –5); (5, –7); (10, 3); (18, 6); (3, 0); (2, 5).</a:t>
            </a:r>
          </a:p>
          <a:p>
            <a:r>
              <a:rPr lang="ru-RU" dirty="0"/>
              <a:t>Сколько было запусков, при которых программа напечатала «YES»?</a:t>
            </a:r>
          </a:p>
        </p:txBody>
      </p:sp>
    </p:spTree>
    <p:extLst>
      <p:ext uri="{BB962C8B-B14F-4D97-AF65-F5344CB8AC3E}">
        <p14:creationId xmlns:p14="http://schemas.microsoft.com/office/powerpoint/2010/main" val="290390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4775"/>
            <a:ext cx="10515600" cy="29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061733"/>
              </p:ext>
            </p:extLst>
          </p:nvPr>
        </p:nvGraphicFramePr>
        <p:xfrm>
          <a:off x="943356" y="1982581"/>
          <a:ext cx="10305288" cy="274320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Паскаль</a:t>
                      </a:r>
                      <a:endParaRPr lang="ru-RU" b="0" i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 t: integer;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if (s &lt; 5) and not (t &gt; 3)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then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else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writeln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("NO")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(input())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(s &lt; 5) and not (t &gt; 3):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print("YES")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 print("NO")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EB5DF6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 s и t вводились следующие пары чисел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(2, –2); (–2, 4); (4, 1); (–12, 5); (0, –7); (1, 3); (8, 2); (3, 0); (23, 1).</a:t>
            </a:r>
          </a:p>
          <a:p>
            <a:r>
              <a:rPr lang="ru-RU" dirty="0" smtClean="0"/>
              <a:t>Сколько </a:t>
            </a:r>
            <a:r>
              <a:rPr lang="ru-RU" dirty="0"/>
              <a:t>было запусков, при которых программа напечатала «NO»?</a:t>
            </a:r>
          </a:p>
        </p:txBody>
      </p:sp>
    </p:spTree>
    <p:extLst>
      <p:ext uri="{BB962C8B-B14F-4D97-AF65-F5344CB8AC3E}">
        <p14:creationId xmlns:p14="http://schemas.microsoft.com/office/powerpoint/2010/main" val="41549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5460"/>
            <a:ext cx="10515600" cy="30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Построим трассировочную таблицу</a:t>
            </a:r>
            <a:r>
              <a:rPr lang="en-US" sz="2800" dirty="0" smtClean="0"/>
              <a:t> </a:t>
            </a:r>
            <a:r>
              <a:rPr lang="ru-RU" sz="2800" dirty="0" smtClean="0"/>
              <a:t>без учета 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38427"/>
              </p:ext>
            </p:extLst>
          </p:nvPr>
        </p:nvGraphicFramePr>
        <p:xfrm>
          <a:off x="838195" y="1825625"/>
          <a:ext cx="900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A) or (t &gt; 12):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(13 &gt; A) or (2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(11 &gt; A) or (12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60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(-12 &gt; A) or (12&gt;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 зависит</a:t>
                      </a:r>
                      <a:r>
                        <a:rPr lang="ru-RU" baseline="0" dirty="0" smtClean="0"/>
                        <a:t> от </a:t>
                      </a:r>
                      <a:r>
                        <a:rPr lang="en-US" baseline="0" dirty="0" smtClean="0"/>
                        <a:t>A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(-2&gt;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(-10 &gt; A) or (-10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 &gt; A) or (-5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(8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(9 &gt; A) or (10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Результат зависит от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 &gt; A) or (13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YES (</a:t>
                      </a:r>
                      <a:r>
                        <a:rPr lang="ru-RU" b="0" i="0" dirty="0" smtClean="0">
                          <a:effectLst/>
                          <a:latin typeface="Times New Roman" panose="02020603050405020304" pitchFamily="18" charset="0"/>
                        </a:rPr>
                        <a:t>при любом</a:t>
                      </a:r>
                      <a:r>
                        <a:rPr lang="ru-RU" b="0" i="0" baseline="0" dirty="0" smtClean="0">
                          <a:effectLst/>
                          <a:latin typeface="Times New Roman" panose="02020603050405020304" pitchFamily="18" charset="0"/>
                        </a:rPr>
                        <a:t> значении А</a:t>
                      </a: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52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Заполним столбец </a:t>
            </a:r>
            <a:r>
              <a:rPr lang="en-US" sz="2800" dirty="0" smtClean="0"/>
              <a:t>A </a:t>
            </a:r>
            <a:r>
              <a:rPr lang="ru-RU" sz="2800" dirty="0" smtClean="0"/>
              <a:t>значениями при которых результат будет «</a:t>
            </a:r>
            <a:r>
              <a:rPr lang="en-US" sz="2800" dirty="0" smtClean="0"/>
              <a:t>NO</a:t>
            </a:r>
            <a:r>
              <a:rPr lang="ru-RU" sz="2800" dirty="0" smtClean="0"/>
              <a:t>»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</a:t>
                          </a:r>
                          <a:r>
                            <a:rPr lang="en-US" dirty="0" smtClean="0"/>
                            <a:t>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[-2;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[-5;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[8;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13</a:t>
                          </a:r>
                          <a:r>
                            <a:rPr lang="en-US" dirty="0" smtClean="0"/>
                            <a:t>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308197" r="-5612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408197" r="-5612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516667" r="-5612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606557" r="-56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706557" r="-5612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806557" r="-56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7879" t="-906557" r="-56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00241"/>
              </p:ext>
            </p:extLst>
          </p:nvPr>
        </p:nvGraphicFramePr>
        <p:xfrm>
          <a:off x="838195" y="1825625"/>
          <a:ext cx="910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A) or (t &gt; 12):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[13;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(13 &gt; A) or (2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62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(11 &gt; A) or (12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60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(-12 &gt; A) or (12&gt;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638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(-2&gt;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-10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(-10 &gt; A) or (-10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(6 &gt; A) or (-5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(2 &gt; A) or (8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; ∞;)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(9 &gt; A) or (10 &gt; 12)</a:t>
                      </a:r>
                      <a:endParaRPr lang="en-US" b="0" i="0" dirty="0" smtClea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(1 &gt; A) or (13 &gt; 12)</a:t>
                      </a:r>
                      <a:endParaRPr lang="en-US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YES (</a:t>
                      </a:r>
                      <a:r>
                        <a:rPr lang="ru-RU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при любом</a:t>
                      </a:r>
                      <a:r>
                        <a:rPr lang="ru-RU" b="0" i="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 значении А</a:t>
                      </a:r>
                      <a:r>
                        <a:rPr lang="en-US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52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Аналитический способ.</a:t>
            </a:r>
            <a:br>
              <a:rPr lang="ru-RU" dirty="0" smtClean="0"/>
            </a:br>
            <a:r>
              <a:rPr lang="ru-RU" sz="2800" dirty="0" smtClean="0"/>
              <a:t>Для удобства отсортируем таблицу по возрастанию переменной </a:t>
            </a:r>
            <a:r>
              <a:rPr lang="en-US" sz="2800" dirty="0" smtClean="0"/>
              <a:t>A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832955"/>
              </p:ext>
            </p:extLst>
          </p:nvPr>
        </p:nvGraphicFramePr>
        <p:xfrm>
          <a:off x="838195" y="1640988"/>
          <a:ext cx="910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1201343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661895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9083272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11050416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165039488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41980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effectLst/>
                          <a:latin typeface="Times New Roman" panose="02020603050405020304" pitchFamily="18" charset="0"/>
                        </a:rPr>
                        <a:t>if (s &gt; 10) or (t &gt; А):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241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[-12;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(-12 &gt; A) or (12&gt;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308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[-10;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(-10 &gt; A) or (-10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984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 &gt; A) or (-2&gt;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42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 &gt; A) or (8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026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[6;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 &gt; A) or (-5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17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[9;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(9 &gt; A) or (10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80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[11;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(11 &gt; A) or (12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63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[13; ∞;)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(13 &gt; A) or (2 &gt; 12)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931677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5077" y="5890846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5037992"/>
            <a:ext cx="9882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[</a:t>
            </a:r>
            <a:r>
              <a:rPr lang="en-US" dirty="0" smtClean="0"/>
              <a:t>-12</a:t>
            </a:r>
            <a:r>
              <a:rPr lang="ru-RU" dirty="0" smtClean="0"/>
              <a:t>; </a:t>
            </a:r>
            <a:r>
              <a:rPr lang="en-US" dirty="0" smtClean="0"/>
              <a:t>-11]</a:t>
            </a:r>
            <a:r>
              <a:rPr lang="ru-RU" dirty="0" smtClean="0"/>
              <a:t> будет напечатано только один раз </a:t>
            </a:r>
            <a:r>
              <a:rPr lang="en-US" dirty="0" smtClean="0"/>
              <a:t>NO (</a:t>
            </a:r>
            <a:r>
              <a:rPr lang="ru-RU" dirty="0" smtClean="0"/>
              <a:t>запуск </a:t>
            </a:r>
            <a:r>
              <a:rPr lang="en-US" dirty="0" smtClean="0"/>
              <a:t>3)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/>
              <a:t>[-10;1]</a:t>
            </a:r>
            <a:r>
              <a:rPr lang="ru-RU" dirty="0" smtClean="0"/>
              <a:t>, будет напечатано только два раз </a:t>
            </a:r>
            <a:r>
              <a:rPr lang="en-US" dirty="0" smtClean="0"/>
              <a:t>NO (</a:t>
            </a:r>
            <a:r>
              <a:rPr lang="ru-RU" dirty="0" smtClean="0"/>
              <a:t>запуск </a:t>
            </a:r>
            <a:r>
              <a:rPr lang="en-US" dirty="0" smtClean="0"/>
              <a:t>3 </a:t>
            </a:r>
            <a:r>
              <a:rPr lang="ru-RU" dirty="0" smtClean="0"/>
              <a:t>и 5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 smtClean="0"/>
              <a:t>5</a:t>
            </a:r>
            <a:r>
              <a:rPr lang="en-US" dirty="0" smtClean="0"/>
              <a:t>]</a:t>
            </a:r>
            <a:r>
              <a:rPr lang="ru-RU" dirty="0"/>
              <a:t> </a:t>
            </a:r>
            <a:r>
              <a:rPr lang="ru-RU" dirty="0" smtClean="0"/>
              <a:t>будет напечатано только четыре раз </a:t>
            </a:r>
            <a:r>
              <a:rPr lang="en-US" dirty="0" smtClean="0"/>
              <a:t>NO (</a:t>
            </a:r>
            <a:r>
              <a:rPr lang="ru-RU" dirty="0" smtClean="0"/>
              <a:t>запуск 3,5,4 и 7</a:t>
            </a:r>
            <a:r>
              <a:rPr lang="en-US" dirty="0" smtClean="0"/>
              <a:t>)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взять из промежутка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ru-RU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ru-RU" dirty="0" smtClean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будет напечатано только пять раз </a:t>
            </a:r>
            <a:r>
              <a:rPr lang="en-US" dirty="0" smtClean="0"/>
              <a:t>NO (</a:t>
            </a:r>
            <a:r>
              <a:rPr lang="ru-RU" dirty="0" smtClean="0"/>
              <a:t>запуск 3,5,4 </a:t>
            </a:r>
            <a:r>
              <a:rPr lang="en-US" dirty="0" smtClean="0"/>
              <a:t>,</a:t>
            </a:r>
            <a:r>
              <a:rPr lang="ru-RU" dirty="0" smtClean="0"/>
              <a:t>7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Создадим список для всевозможных запусков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90758"/>
          <a:stretch/>
        </p:blipFill>
        <p:spPr>
          <a:xfrm>
            <a:off x="838200" y="2471835"/>
            <a:ext cx="11371495" cy="3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Переберем всевозможные варианты </a:t>
            </a:r>
            <a:r>
              <a:rPr lang="en-US" dirty="0" smtClean="0"/>
              <a:t>A</a:t>
            </a:r>
            <a:r>
              <a:rPr lang="ru-RU" dirty="0" smtClean="0"/>
              <a:t>, рекомендую брать с запасом, для данной задачи это от -1 200 до 1 300, минимальное и максимальное значение </a:t>
            </a:r>
            <a:r>
              <a:rPr lang="en-US" dirty="0" smtClean="0"/>
              <a:t>s</a:t>
            </a:r>
            <a:r>
              <a:rPr lang="ru-RU" dirty="0" smtClean="0"/>
              <a:t> умноженное на 100, для каждого значения подсчитаем количество результатов печати </a:t>
            </a:r>
            <a:r>
              <a:rPr lang="en-US" dirty="0" smtClean="0"/>
              <a:t>NO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69698"/>
          <a:stretch/>
        </p:blipFill>
        <p:spPr>
          <a:xfrm>
            <a:off x="838200" y="4001294"/>
            <a:ext cx="11371495" cy="10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способ.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Далее в цикле для каждого А проходим по всем 9 запускам, если количество напечата</a:t>
            </a:r>
            <a:r>
              <a:rPr lang="ru-RU" dirty="0"/>
              <a:t>н</a:t>
            </a:r>
            <a:r>
              <a:rPr lang="ru-RU" dirty="0" smtClean="0"/>
              <a:t>ных </a:t>
            </a:r>
            <a:r>
              <a:rPr lang="en-US" dirty="0" smtClean="0"/>
              <a:t>NO</a:t>
            </a:r>
            <a:r>
              <a:rPr lang="ru-RU" dirty="0" smtClean="0"/>
              <a:t> будет равно 5, то выводим значение А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92" y="3078505"/>
            <a:ext cx="11371495" cy="35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Ниже приведена программа, записанная на пяти языках программирования.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63133"/>
              </p:ext>
            </p:extLst>
          </p:nvPr>
        </p:nvGraphicFramePr>
        <p:xfrm>
          <a:off x="943356" y="1982581"/>
          <a:ext cx="10305288" cy="3017520"/>
        </p:xfrm>
        <a:graphic>
          <a:graphicData uri="http://schemas.openxmlformats.org/drawingml/2006/table">
            <a:tbl>
              <a:tblPr/>
              <a:tblGrid>
                <a:gridCol w="5152644">
                  <a:extLst>
                    <a:ext uri="{9D8B030D-6E8A-4147-A177-3AD203B41FA5}">
                      <a16:colId xmlns:a16="http://schemas.microsoft.com/office/drawing/2014/main" val="2801880934"/>
                    </a:ext>
                  </a:extLst>
                </a:gridCol>
                <a:gridCol w="5152644">
                  <a:extLst>
                    <a:ext uri="{9D8B030D-6E8A-4147-A177-3AD203B41FA5}">
                      <a16:colId xmlns:a16="http://schemas.microsoft.com/office/drawing/2014/main" val="3501760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ru-RU" b="1" i="0"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lang="ru-RU" b="1" i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ru-RU" b="1" i="0">
                          <a:effectLst/>
                          <a:latin typeface="Times New Roman" panose="02020603050405020304" pitchFamily="18" charset="0"/>
                        </a:rPr>
                        <a:t>Бейсик</a:t>
                      </a:r>
                      <a:endParaRPr lang="ru-RU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i="0">
                          <a:effectLst/>
                          <a:latin typeface="Times New Roman" panose="02020603050405020304" pitchFamily="18" charset="0"/>
                        </a:rPr>
                        <a:t>Python</a:t>
                      </a:r>
                      <a:endParaRPr lang="en-US" b="0" i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0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DIM s, t, A AS INTEGER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s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t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INPUT A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IF s &gt; 10 OR t &gt; А THEN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 PRINT "YES"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ELSE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 PRINT "NO"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ENDIF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s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t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A = </a:t>
                      </a:r>
                      <a:r>
                        <a:rPr lang="en-US" b="0" i="0" dirty="0" err="1">
                          <a:effectLst/>
                          <a:latin typeface="Times New Roman" panose="02020603050405020304" pitchFamily="18" charset="0"/>
                        </a:rPr>
                        <a:t>int</a:t>
                      </a:r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(input())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if (s &gt; 10) or (t &gt; А):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   print("YES")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else:</a:t>
                      </a:r>
                    </a:p>
                    <a:p>
                      <a:pPr algn="just"/>
                      <a:r>
                        <a:rPr lang="en-US" b="0" i="0" dirty="0">
                          <a:effectLst/>
                          <a:latin typeface="Times New Roman" panose="02020603050405020304" pitchFamily="18" charset="0"/>
                        </a:rPr>
                        <a:t>    print("NO")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5417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084004" y="82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DDA24D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8" y="5219913"/>
            <a:ext cx="12007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Было проведено 9 запусков программы, при которых в качестве значений переменных s и t вводились следующие пары чисел:</a:t>
            </a:r>
          </a:p>
          <a:p>
            <a:r>
              <a:rPr lang="ru-RU" dirty="0"/>
              <a:t>(1, 2); (11, 2); (1, 12); (11, 12); (–11, –12); (–11, 12); (–12, 11); (10, 10); (10, 5).</a:t>
            </a:r>
          </a:p>
          <a:p>
            <a:r>
              <a:rPr lang="ru-RU" dirty="0"/>
              <a:t>Укажите целое значение параметра А, при котором для указанных входных данных программа напечатает «NO» пять раз.</a:t>
            </a:r>
          </a:p>
        </p:txBody>
      </p:sp>
    </p:spTree>
    <p:extLst>
      <p:ext uri="{BB962C8B-B14F-4D97-AF65-F5344CB8AC3E}">
        <p14:creationId xmlns:p14="http://schemas.microsoft.com/office/powerpoint/2010/main" val="2316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Программный способ.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3527"/>
            <a:ext cx="10515600" cy="30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39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1060</Words>
  <Application>Microsoft Office PowerPoint</Application>
  <PresentationFormat>Широкоэкранный</PresentationFormat>
  <Paragraphs>354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Open Sans Bold</vt:lpstr>
      <vt:lpstr>Times New Roman</vt:lpstr>
      <vt:lpstr>Тема Office</vt:lpstr>
      <vt:lpstr>Ниже приведена программа, записанная на пяти языках программирования.</vt:lpstr>
      <vt:lpstr>Аналитический способ. Построим трассировочную таблицу без учета А</vt:lpstr>
      <vt:lpstr>Аналитический способ. Заполним столбец A значениями при которых результат будет «NO»</vt:lpstr>
      <vt:lpstr>Аналитический способ. Для удобства отсортируем таблицу по возрастанию переменной A</vt:lpstr>
      <vt:lpstr>Программный способ.</vt:lpstr>
      <vt:lpstr>Программный способ.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  <vt:lpstr>Ниже приведена программа, записанная на пяти языках программирования.</vt:lpstr>
      <vt:lpstr>Программный способ.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Prepod</cp:lastModifiedBy>
  <cp:revision>13</cp:revision>
  <dcterms:created xsi:type="dcterms:W3CDTF">2025-10-20T20:41:49Z</dcterms:created>
  <dcterms:modified xsi:type="dcterms:W3CDTF">2025-10-21T00:05:04Z</dcterms:modified>
</cp:coreProperties>
</file>