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d826568e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d826568e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b625c9cd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b625c9cd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b625c9cd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b625c9cd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b890ada6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b890ada6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b890ada6d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b890ada6d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d61cf01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d61cf01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d61cf01c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d61cf01c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d61cf01c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d61cf01c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d61cf01c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d61cf01c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d61cf01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d61cf01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d826568e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d826568e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d826568e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d826568e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d61cf01c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d61cf01c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d61cf01c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d61cf01c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dcebb3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dcebb3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3dcebb3b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3dcebb3b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dcebb3b4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3dcebb3b4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3dcebb3b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3dcebb3b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cebb3b4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cebb3b4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3dcebb3b4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3dcebb3b4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3dcebb3b4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3dcebb3b4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3dcebb3b4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3dcebb3b4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3dcebb3b4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3dcebb3b4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3dcebb3b4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3dcebb3b4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3d61cf01c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3d61cf01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3d61cf01c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3d61cf01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3daba3a2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3daba3a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daba3a21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3daba3a21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3daba3a2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3daba3a2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4047e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4047e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3daba3a21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3daba3a21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3daba3a21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3daba3a21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3daba3a21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3daba3a21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3daba3a21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3daba3a21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3daba3a21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3daba3a21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4047e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4047e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4047e9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d4047e9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826568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826568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d826568e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d826568e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d826568e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d826568e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Проблемы и вызовы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2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2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2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2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2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2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10" name="Google Shape;510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Распределенные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Шардирование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Новые форматы хранения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Большие данные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Масштабирование записи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3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Современное приложение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44" name="Google Shape;544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551" name="Google Shape;551;p23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555" name="Google Shape;555;p23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556" name="Google Shape;556;p23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3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3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70" name="Google Shape;570;p2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ключ-значения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Столбцовые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Документоориентированные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Графовые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Объектные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полнотекстового поиска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97" name="Google Shape;597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04" name="Google Shape;604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30" name="Google Shape;630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 txBox="1"/>
          <p:nvPr/>
        </p:nvSpPr>
        <p:spPr>
          <a:xfrm>
            <a:off x="2064400" y="4128800"/>
            <a:ext cx="171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</a:t>
            </a:r>
            <a:r>
              <a:rPr lang="ru"/>
              <a:t>onsistency</a:t>
            </a:r>
            <a:endParaRPr/>
          </a:p>
        </p:txBody>
      </p:sp>
      <p:sp>
        <p:nvSpPr>
          <p:cNvPr id="634" name="Google Shape;634;p25"/>
          <p:cNvSpPr txBox="1"/>
          <p:nvPr/>
        </p:nvSpPr>
        <p:spPr>
          <a:xfrm>
            <a:off x="3954600" y="1201950"/>
            <a:ext cx="1230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</a:t>
            </a:r>
            <a:r>
              <a:rPr lang="ru"/>
              <a:t>vailibility</a:t>
            </a:r>
            <a:endParaRPr/>
          </a:p>
        </p:txBody>
      </p:sp>
      <p:sp>
        <p:nvSpPr>
          <p:cNvPr id="635" name="Google Shape;635;p25"/>
          <p:cNvSpPr txBox="1"/>
          <p:nvPr/>
        </p:nvSpPr>
        <p:spPr>
          <a:xfrm>
            <a:off x="5654550" y="4128800"/>
            <a:ext cx="254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Устойчивость к разделению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</a:t>
            </a:r>
            <a:r>
              <a:rPr lang="ru"/>
              <a:t>artition tolerance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6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67" name="Google Shape;667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6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6"/>
          <p:cNvSpPr txBox="1"/>
          <p:nvPr/>
        </p:nvSpPr>
        <p:spPr>
          <a:xfrm>
            <a:off x="2195625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C</a:t>
            </a:r>
            <a:endParaRPr sz="2400"/>
          </a:p>
        </p:txBody>
      </p:sp>
      <p:sp>
        <p:nvSpPr>
          <p:cNvPr id="671" name="Google Shape;671;p26"/>
          <p:cNvSpPr txBox="1"/>
          <p:nvPr/>
        </p:nvSpPr>
        <p:spPr>
          <a:xfrm>
            <a:off x="4284000" y="120195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</a:t>
            </a:r>
            <a:endParaRPr sz="2400"/>
          </a:p>
        </p:txBody>
      </p:sp>
      <p:sp>
        <p:nvSpPr>
          <p:cNvPr id="672" name="Google Shape;672;p26"/>
          <p:cNvSpPr txBox="1"/>
          <p:nvPr/>
        </p:nvSpPr>
        <p:spPr>
          <a:xfrm>
            <a:off x="6285600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P</a:t>
            </a:r>
            <a:endParaRPr sz="2400"/>
          </a:p>
        </p:txBody>
      </p:sp>
      <p:sp>
        <p:nvSpPr>
          <p:cNvPr id="673" name="Google Shape;673;p26"/>
          <p:cNvSpPr txBox="1"/>
          <p:nvPr/>
        </p:nvSpPr>
        <p:spPr>
          <a:xfrm>
            <a:off x="2357175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674" name="Google Shape;674;p26"/>
          <p:cNvSpPr txBox="1"/>
          <p:nvPr/>
        </p:nvSpPr>
        <p:spPr>
          <a:xfrm>
            <a:off x="5548200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Cassandra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Riak</a:t>
            </a:r>
            <a:endParaRPr/>
          </a:p>
        </p:txBody>
      </p:sp>
      <p:sp>
        <p:nvSpPr>
          <p:cNvPr id="675" name="Google Shape;675;p26"/>
          <p:cNvSpPr txBox="1"/>
          <p:nvPr/>
        </p:nvSpPr>
        <p:spPr>
          <a:xfrm>
            <a:off x="4044750" y="4059450"/>
            <a:ext cx="105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MongoDB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681" name="Google Shape;6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2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Redis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14" name="Google Shape;714;p2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преимущества Redis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клиент redis-cli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как пользоваться документацией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данных Redis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время жизни ключа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Redis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15" name="Google Shape;715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41" name="Google Shape;741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Ключ-значение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8" name="Google Shape;748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4" name="Google Shape;754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4" name="Google Shape;774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1534575" y="1926175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first_name</a:t>
            </a: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1534575" y="2698738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last</a:t>
            </a:r>
            <a:r>
              <a:rPr lang="ru"/>
              <a:t>_name</a:t>
            </a: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1534575" y="3471300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patronymic</a:t>
            </a:r>
            <a:endParaRPr/>
          </a:p>
        </p:txBody>
      </p:sp>
      <p:sp>
        <p:nvSpPr>
          <p:cNvPr id="779" name="Google Shape;779;p29"/>
          <p:cNvSpPr/>
          <p:nvPr/>
        </p:nvSpPr>
        <p:spPr>
          <a:xfrm>
            <a:off x="3767675" y="1973875"/>
            <a:ext cx="1735800" cy="43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9"/>
          <p:cNvSpPr/>
          <p:nvPr/>
        </p:nvSpPr>
        <p:spPr>
          <a:xfrm>
            <a:off x="3767675" y="2746450"/>
            <a:ext cx="1735800" cy="43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9"/>
          <p:cNvSpPr/>
          <p:nvPr/>
        </p:nvSpPr>
        <p:spPr>
          <a:xfrm>
            <a:off x="3767675" y="3497850"/>
            <a:ext cx="1735800" cy="43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9"/>
          <p:cNvSpPr/>
          <p:nvPr/>
        </p:nvSpPr>
        <p:spPr>
          <a:xfrm>
            <a:off x="6106675" y="1926175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783" name="Google Shape;783;p29"/>
          <p:cNvSpPr/>
          <p:nvPr/>
        </p:nvSpPr>
        <p:spPr>
          <a:xfrm>
            <a:off x="6106675" y="2698738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Иванова</a:t>
            </a:r>
            <a:endParaRPr/>
          </a:p>
        </p:txBody>
      </p:sp>
      <p:sp>
        <p:nvSpPr>
          <p:cNvPr id="784" name="Google Shape;784;p29"/>
          <p:cNvSpPr/>
          <p:nvPr/>
        </p:nvSpPr>
        <p:spPr>
          <a:xfrm>
            <a:off x="6106675" y="3450150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Сергеевна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Преимущества</a:t>
            </a:r>
            <a:r>
              <a:rPr lang="ru" sz="3200">
                <a:solidFill>
                  <a:srgbClr val="4C5D6E"/>
                </a:solidFill>
              </a:rPr>
              <a:t> Redis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0" name="Google Shape;790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производительность до 100 000 RPS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Расположение данных в оперативной памяти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Время жизни ключей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 и sentinel-кластеризация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Механизм подписки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скриптов на языке Lua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91" name="Google Shape;791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97" name="Google Shape;797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17" name="Google Shape;817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данных</a:t>
            </a:r>
            <a:r>
              <a:rPr lang="ru" sz="3200">
                <a:solidFill>
                  <a:srgbClr val="4C5D6E"/>
                </a:solidFill>
              </a:rPr>
              <a:t> Redis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24" name="Google Shape;824;p3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Список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Хэш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Отсортированное множество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25" name="Google Shape;825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51" name="Google Shape;851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NoSQL-базы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4" name="Google Shape;114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Причины зарождения NoSQL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Современные приложения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Классификация NoSQL-баз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CAP-теорема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858" name="Google Shape;8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860" name="Google Shape;86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1" name="Google Shape;891;p3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Преимущества 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Документная модель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Клиенты 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Вставка, чтение, редактирование и удаление в MongoDB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2" name="Google Shape;89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98" name="Google Shape;89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18" name="Google Shape;918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Преимущества</a:t>
            </a:r>
            <a:r>
              <a:rPr lang="ru" sz="3200">
                <a:solidFill>
                  <a:srgbClr val="4C5D6E"/>
                </a:solidFill>
              </a:rPr>
              <a:t> 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25" name="Google Shape;925;p3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документоориентированная база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открытый код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использование JSON для хранения документов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использование JavaScript в качестве языка запросов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производительность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отсутствие жестко заданной схемы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репликации и шардирования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26" name="Google Shape;926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52" name="Google Shape;952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"/>
          <p:cNvSpPr txBox="1"/>
          <p:nvPr>
            <p:ph type="ctrTitle"/>
          </p:nvPr>
        </p:nvSpPr>
        <p:spPr>
          <a:xfrm>
            <a:off x="1142375" y="370500"/>
            <a:ext cx="68544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Документная модель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9" name="Google Shape;959;p35"/>
          <p:cNvSpPr txBox="1"/>
          <p:nvPr>
            <p:ph type="ctrTitle"/>
          </p:nvPr>
        </p:nvSpPr>
        <p:spPr>
          <a:xfrm>
            <a:off x="1142375" y="1428750"/>
            <a:ext cx="6854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{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"url": "http://example.com",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"tags": ["nosql", "mongodb", "databases"],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"comments": [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"Ольга", "content": "Круто!"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"Александр", "content": "Здорово"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]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60" name="Google Shape;960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6" name="Google Shape;966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86" name="Google Shape;986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6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993" name="Google Shape;9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36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995" name="Google Shape;995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01" name="Google Shape;1001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6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6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6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6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6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6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6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6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6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6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6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6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6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6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6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6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СУБД Полнотекстового поиска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26" name="Google Shape;1026;p3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Что такое полнотекстовый поиск?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Анализ и индексирование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Релевантность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ElasticSearch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53" name="Google Shape;1053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Полнотекстовый поиск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60" name="Google Shape;1060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Навигация среди большого объема информации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Поле поиска — популярный элемент управления современных приложений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Ожидание пользователей от поиска диктуется поисковиками Интернет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61" name="Google Shape;1061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7" name="Google Shape;1067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87" name="Google Shape;1087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9"/>
          <p:cNvSpPr txBox="1"/>
          <p:nvPr>
            <p:ph type="ctrTitle"/>
          </p:nvPr>
        </p:nvSpPr>
        <p:spPr>
          <a:xfrm>
            <a:off x="1142375" y="455100"/>
            <a:ext cx="6854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Документ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94" name="Google Shape;1094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00" name="Google Shape;1100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20" name="Google Shape;1120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9"/>
          <p:cNvSpPr txBox="1"/>
          <p:nvPr>
            <p:ph type="ctrTitle"/>
          </p:nvPr>
        </p:nvSpPr>
        <p:spPr>
          <a:xfrm>
            <a:off x="1142375" y="1428750"/>
            <a:ext cx="6854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{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"url": "http://example.com",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"tags": ["nosql", "mongodb", "databases"],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"comments": [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"Ольга", "content": "Круто!"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"Александр", "content": "Здорово"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]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0"/>
          <p:cNvSpPr txBox="1"/>
          <p:nvPr>
            <p:ph type="ctrTitle"/>
          </p:nvPr>
        </p:nvSpPr>
        <p:spPr>
          <a:xfrm>
            <a:off x="1142400" y="571500"/>
            <a:ext cx="68544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Анализ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28" name="Google Shape;1128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34" name="Google Shape;1134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4" name="Google Shape;1154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0"/>
          <p:cNvSpPr txBox="1"/>
          <p:nvPr/>
        </p:nvSpPr>
        <p:spPr>
          <a:xfrm>
            <a:off x="1194300" y="1502850"/>
            <a:ext cx="68049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Процессор для настольных персональных компьютеров, основанных на платформе Intel.</a:t>
            </a:r>
            <a:endParaRPr sz="1600"/>
          </a:p>
        </p:txBody>
      </p:sp>
      <p:sp>
        <p:nvSpPr>
          <p:cNvPr id="1157" name="Google Shape;1157;p40"/>
          <p:cNvSpPr txBox="1"/>
          <p:nvPr/>
        </p:nvSpPr>
        <p:spPr>
          <a:xfrm>
            <a:off x="3900000" y="2929350"/>
            <a:ext cx="13392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процессор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настольн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персональн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компьютер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основан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платформ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intel</a:t>
            </a:r>
            <a:endParaRPr sz="1600"/>
          </a:p>
        </p:txBody>
      </p:sp>
      <p:sp>
        <p:nvSpPr>
          <p:cNvPr id="1158" name="Google Shape;1158;p40"/>
          <p:cNvSpPr/>
          <p:nvPr/>
        </p:nvSpPr>
        <p:spPr>
          <a:xfrm>
            <a:off x="4172700" y="2214150"/>
            <a:ext cx="793800" cy="624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1"/>
          <p:cNvSpPr txBox="1"/>
          <p:nvPr>
            <p:ph type="ctrTitle"/>
          </p:nvPr>
        </p:nvSpPr>
        <p:spPr>
          <a:xfrm>
            <a:off x="1142400" y="464088"/>
            <a:ext cx="6854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64" name="Google Shape;1164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70" name="Google Shape;1170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90" name="Google Shape;1190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2219100" y="279925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</a:t>
            </a: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2219100" y="216322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</a:t>
            </a: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2219100" y="152720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</a:t>
            </a: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2219100" y="343527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видеокарта</a:t>
            </a:r>
            <a:endParaRPr/>
          </a:p>
        </p:txBody>
      </p:sp>
      <p:sp>
        <p:nvSpPr>
          <p:cNvPr id="1196" name="Google Shape;1196;p41"/>
          <p:cNvSpPr/>
          <p:nvPr/>
        </p:nvSpPr>
        <p:spPr>
          <a:xfrm>
            <a:off x="5418075" y="216322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2</a:t>
            </a:r>
            <a:endParaRPr/>
          </a:p>
        </p:txBody>
      </p:sp>
      <p:sp>
        <p:nvSpPr>
          <p:cNvPr id="1197" name="Google Shape;1197;p41"/>
          <p:cNvSpPr/>
          <p:nvPr/>
        </p:nvSpPr>
        <p:spPr>
          <a:xfrm>
            <a:off x="5418075" y="152720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1</a:t>
            </a:r>
            <a:endParaRPr/>
          </a:p>
        </p:txBody>
      </p:sp>
      <p:sp>
        <p:nvSpPr>
          <p:cNvPr id="1198" name="Google Shape;1198;p41"/>
          <p:cNvSpPr/>
          <p:nvPr/>
        </p:nvSpPr>
        <p:spPr>
          <a:xfrm>
            <a:off x="5418075" y="343527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12431</a:t>
            </a:r>
            <a:endParaRPr/>
          </a:p>
        </p:txBody>
      </p:sp>
      <p:sp>
        <p:nvSpPr>
          <p:cNvPr id="1199" name="Google Shape;1199;p41"/>
          <p:cNvSpPr/>
          <p:nvPr/>
        </p:nvSpPr>
        <p:spPr>
          <a:xfrm>
            <a:off x="5418075" y="407130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12432</a:t>
            </a:r>
            <a:endParaRPr/>
          </a:p>
        </p:txBody>
      </p:sp>
      <p:sp>
        <p:nvSpPr>
          <p:cNvPr id="1200" name="Google Shape;1200;p41"/>
          <p:cNvSpPr txBox="1"/>
          <p:nvPr/>
        </p:nvSpPr>
        <p:spPr>
          <a:xfrm>
            <a:off x="5894475" y="2834800"/>
            <a:ext cx="57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cxnSp>
        <p:nvCxnSpPr>
          <p:cNvPr id="1201" name="Google Shape;1201;p41"/>
          <p:cNvCxnSpPr>
            <a:stCxn id="1194" idx="3"/>
            <a:endCxn id="1197" idx="1"/>
          </p:cNvCxnSpPr>
          <p:nvPr/>
        </p:nvCxnSpPr>
        <p:spPr>
          <a:xfrm>
            <a:off x="3743100" y="178655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41"/>
          <p:cNvCxnSpPr>
            <a:stCxn id="1194" idx="3"/>
            <a:endCxn id="1199" idx="1"/>
          </p:cNvCxnSpPr>
          <p:nvPr/>
        </p:nvCxnSpPr>
        <p:spPr>
          <a:xfrm>
            <a:off x="3743100" y="1786550"/>
            <a:ext cx="1674900" cy="25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41"/>
          <p:cNvCxnSpPr>
            <a:stCxn id="1195" idx="3"/>
            <a:endCxn id="1198" idx="1"/>
          </p:cNvCxnSpPr>
          <p:nvPr/>
        </p:nvCxnSpPr>
        <p:spPr>
          <a:xfrm>
            <a:off x="3743100" y="369462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41"/>
          <p:cNvCxnSpPr>
            <a:stCxn id="1192" idx="3"/>
            <a:endCxn id="1197" idx="1"/>
          </p:cNvCxnSpPr>
          <p:nvPr/>
        </p:nvCxnSpPr>
        <p:spPr>
          <a:xfrm flipH="1" rot="10800000">
            <a:off x="3743100" y="1786600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41"/>
          <p:cNvCxnSpPr>
            <a:stCxn id="1192" idx="3"/>
            <a:endCxn id="1199" idx="1"/>
          </p:cNvCxnSpPr>
          <p:nvPr/>
        </p:nvCxnSpPr>
        <p:spPr>
          <a:xfrm>
            <a:off x="3743100" y="3058600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41"/>
          <p:cNvCxnSpPr>
            <a:stCxn id="1195" idx="3"/>
            <a:endCxn id="1196" idx="1"/>
          </p:cNvCxnSpPr>
          <p:nvPr/>
        </p:nvCxnSpPr>
        <p:spPr>
          <a:xfrm flipH="1" rot="10800000">
            <a:off x="3743100" y="2422625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41"/>
          <p:cNvCxnSpPr>
            <a:stCxn id="1193" idx="3"/>
            <a:endCxn id="1198" idx="1"/>
          </p:cNvCxnSpPr>
          <p:nvPr/>
        </p:nvCxnSpPr>
        <p:spPr>
          <a:xfrm>
            <a:off x="3743100" y="2422575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41"/>
          <p:cNvCxnSpPr>
            <a:stCxn id="1193" idx="3"/>
            <a:endCxn id="1197" idx="1"/>
          </p:cNvCxnSpPr>
          <p:nvPr/>
        </p:nvCxnSpPr>
        <p:spPr>
          <a:xfrm flipH="1" rot="10800000">
            <a:off x="3743100" y="1786575"/>
            <a:ext cx="1674900" cy="6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6043588" y="2440650"/>
            <a:ext cx="18624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Колоночные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</a:t>
            </a:r>
            <a:endParaRPr/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469650"/>
            <a:ext cx="6854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233163" y="1451250"/>
            <a:ext cx="2845200" cy="113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Реляционные</a:t>
            </a:r>
            <a:r>
              <a:rPr lang="ru"/>
              <a:t> базы данных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4777438" y="1444500"/>
            <a:ext cx="18624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ключ-значение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3350338" y="3672000"/>
            <a:ext cx="3765300" cy="9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Документоориентированные базы данных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1233175" y="2896800"/>
            <a:ext cx="1862400" cy="16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полнотекстового поиска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769125" y="2771325"/>
            <a:ext cx="18624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Графовые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Логика И, ИЛИ, НЕ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14" name="Google Shape;1214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20" name="Google Shape;1220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40" name="Google Shape;1240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2"/>
          <p:cNvSpPr txBox="1"/>
          <p:nvPr/>
        </p:nvSpPr>
        <p:spPr>
          <a:xfrm>
            <a:off x="1248825" y="1809900"/>
            <a:ext cx="328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(процессор </a:t>
            </a:r>
            <a:r>
              <a:rPr lang="ru" sz="1600">
                <a:solidFill>
                  <a:srgbClr val="0000FF"/>
                </a:solidFill>
              </a:rPr>
              <a:t>И</a:t>
            </a:r>
            <a:r>
              <a:rPr lang="ru" sz="1600"/>
              <a:t> intel) </a:t>
            </a:r>
            <a:r>
              <a:rPr lang="ru" sz="1600">
                <a:solidFill>
                  <a:srgbClr val="0000FF"/>
                </a:solidFill>
              </a:rPr>
              <a:t>И</a:t>
            </a:r>
            <a:r>
              <a:rPr lang="ru" sz="1600"/>
              <a:t> </a:t>
            </a:r>
            <a:r>
              <a:rPr lang="ru" sz="1600">
                <a:solidFill>
                  <a:srgbClr val="0000FF"/>
                </a:solidFill>
              </a:rPr>
              <a:t>НЕ</a:t>
            </a:r>
            <a:r>
              <a:rPr lang="ru" sz="1600"/>
              <a:t> сервер</a:t>
            </a:r>
            <a:endParaRPr sz="1600"/>
          </a:p>
        </p:txBody>
      </p:sp>
      <p:sp>
        <p:nvSpPr>
          <p:cNvPr id="1243" name="Google Shape;1243;p42"/>
          <p:cNvSpPr txBox="1"/>
          <p:nvPr>
            <p:ph type="ctrTitle"/>
          </p:nvPr>
        </p:nvSpPr>
        <p:spPr>
          <a:xfrm>
            <a:off x="1142400" y="2645825"/>
            <a:ext cx="68544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ИЛИ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НЕ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Логика: должен, может, не должен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9" name="Google Shape;1249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55" name="Google Shape;1255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75" name="Google Shape;1275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3"/>
          <p:cNvSpPr txBox="1"/>
          <p:nvPr/>
        </p:nvSpPr>
        <p:spPr>
          <a:xfrm>
            <a:off x="2931600" y="1989800"/>
            <a:ext cx="328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+intel </a:t>
            </a:r>
            <a:r>
              <a:rPr lang="ru" sz="1600"/>
              <a:t>процессор -сервер</a:t>
            </a:r>
            <a:endParaRPr sz="1600"/>
          </a:p>
        </p:txBody>
      </p:sp>
      <p:sp>
        <p:nvSpPr>
          <p:cNvPr id="1278" name="Google Shape;1278;p43"/>
          <p:cNvSpPr/>
          <p:nvPr/>
        </p:nvSpPr>
        <p:spPr>
          <a:xfrm>
            <a:off x="1259425" y="3185550"/>
            <a:ext cx="20532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ДОЛЖЕН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MUST</a:t>
            </a:r>
            <a:endParaRPr sz="1600"/>
          </a:p>
        </p:txBody>
      </p:sp>
      <p:sp>
        <p:nvSpPr>
          <p:cNvPr id="1279" name="Google Shape;1279;p43"/>
          <p:cNvSpPr/>
          <p:nvPr/>
        </p:nvSpPr>
        <p:spPr>
          <a:xfrm>
            <a:off x="3661200" y="3185550"/>
            <a:ext cx="20532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МОЖЕТ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SHOULD</a:t>
            </a:r>
            <a:endParaRPr sz="1600"/>
          </a:p>
        </p:txBody>
      </p:sp>
      <p:sp>
        <p:nvSpPr>
          <p:cNvPr id="1280" name="Google Shape;1280;p43"/>
          <p:cNvSpPr/>
          <p:nvPr/>
        </p:nvSpPr>
        <p:spPr>
          <a:xfrm>
            <a:off x="6062975" y="3185550"/>
            <a:ext cx="20532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НЕ ДОЛЖЕН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MUST_NOT</a:t>
            </a:r>
            <a:endParaRPr sz="1600"/>
          </a:p>
        </p:txBody>
      </p:sp>
      <p:cxnSp>
        <p:nvCxnSpPr>
          <p:cNvPr id="1281" name="Google Shape;1281;p43"/>
          <p:cNvCxnSpPr>
            <a:stCxn id="1278" idx="0"/>
          </p:cNvCxnSpPr>
          <p:nvPr/>
        </p:nvCxnSpPr>
        <p:spPr>
          <a:xfrm flipH="1" rot="10800000">
            <a:off x="2286025" y="2413050"/>
            <a:ext cx="115350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43"/>
          <p:cNvCxnSpPr>
            <a:stCxn id="1280" idx="0"/>
          </p:cNvCxnSpPr>
          <p:nvPr/>
        </p:nvCxnSpPr>
        <p:spPr>
          <a:xfrm rot="10800000">
            <a:off x="5778575" y="2391750"/>
            <a:ext cx="1311000" cy="7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43"/>
          <p:cNvCxnSpPr>
            <a:stCxn id="1279" idx="0"/>
            <a:endCxn id="1277" idx="2"/>
          </p:cNvCxnSpPr>
          <p:nvPr/>
        </p:nvCxnSpPr>
        <p:spPr>
          <a:xfrm rot="10800000">
            <a:off x="4572000" y="2465850"/>
            <a:ext cx="115800" cy="7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Учет позиции терминов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89" name="Google Shape;1289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5" name="Google Shape;1295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15" name="Google Shape;1315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4"/>
          <p:cNvSpPr/>
          <p:nvPr/>
        </p:nvSpPr>
        <p:spPr>
          <a:xfrm>
            <a:off x="2966575" y="2010825"/>
            <a:ext cx="1502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базы</a:t>
            </a:r>
            <a:endParaRPr sz="1600"/>
          </a:p>
        </p:txBody>
      </p:sp>
      <p:sp>
        <p:nvSpPr>
          <p:cNvPr id="1318" name="Google Shape;1318;p44"/>
          <p:cNvSpPr/>
          <p:nvPr/>
        </p:nvSpPr>
        <p:spPr>
          <a:xfrm>
            <a:off x="4674725" y="2010825"/>
            <a:ext cx="1502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данных</a:t>
            </a:r>
            <a:endParaRPr sz="1600"/>
          </a:p>
        </p:txBody>
      </p:sp>
      <p:sp>
        <p:nvSpPr>
          <p:cNvPr id="1319" name="Google Shape;1319;p44"/>
          <p:cNvSpPr txBox="1"/>
          <p:nvPr/>
        </p:nvSpPr>
        <p:spPr>
          <a:xfrm>
            <a:off x="1196700" y="3079775"/>
            <a:ext cx="7321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базы данных</a:t>
            </a:r>
            <a:r>
              <a:rPr lang="ru"/>
              <a:t> играют ключевую роль для построения современного приложения</a:t>
            </a:r>
            <a:endParaRPr/>
          </a:p>
        </p:txBody>
      </p:sp>
      <p:sp>
        <p:nvSpPr>
          <p:cNvPr id="1320" name="Google Shape;1320;p44"/>
          <p:cNvSpPr txBox="1"/>
          <p:nvPr/>
        </p:nvSpPr>
        <p:spPr>
          <a:xfrm>
            <a:off x="1196700" y="3803675"/>
            <a:ext cx="7321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данные</a:t>
            </a:r>
            <a:r>
              <a:rPr lang="ru"/>
              <a:t> о военных </a:t>
            </a:r>
            <a:r>
              <a:rPr lang="ru">
                <a:solidFill>
                  <a:srgbClr val="FF0000"/>
                </a:solidFill>
              </a:rPr>
              <a:t>базах</a:t>
            </a:r>
            <a:r>
              <a:rPr lang="ru"/>
              <a:t> довольно трудно найти в открытых источниках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5"/>
          <p:cNvSpPr txBox="1"/>
          <p:nvPr>
            <p:ph type="ctrTitle"/>
          </p:nvPr>
        </p:nvSpPr>
        <p:spPr>
          <a:xfrm>
            <a:off x="1144800" y="449500"/>
            <a:ext cx="6854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Релевантность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26" name="Google Shape;1326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32" name="Google Shape;1332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52" name="Google Shape;1352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5"/>
          <p:cNvSpPr/>
          <p:nvPr/>
        </p:nvSpPr>
        <p:spPr>
          <a:xfrm>
            <a:off x="2847450" y="25083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Intel Core i3-8100</a:t>
            </a:r>
            <a:endParaRPr/>
          </a:p>
        </p:txBody>
      </p:sp>
      <p:sp>
        <p:nvSpPr>
          <p:cNvPr id="1355" name="Google Shape;1355;p45"/>
          <p:cNvSpPr/>
          <p:nvPr/>
        </p:nvSpPr>
        <p:spPr>
          <a:xfrm>
            <a:off x="2847450" y="29739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</a:t>
            </a:r>
            <a:r>
              <a:rPr lang="ru"/>
              <a:t>Intel Core i5-7400</a:t>
            </a: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2847450" y="34395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</a:t>
            </a:r>
            <a:r>
              <a:rPr lang="ru"/>
              <a:t>AMD FX-8320E</a:t>
            </a:r>
            <a:endParaRPr/>
          </a:p>
        </p:txBody>
      </p:sp>
      <p:sp>
        <p:nvSpPr>
          <p:cNvPr id="1357" name="Google Shape;1357;p45"/>
          <p:cNvSpPr/>
          <p:nvPr/>
        </p:nvSpPr>
        <p:spPr>
          <a:xfrm>
            <a:off x="2847450" y="39051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FX-8320</a:t>
            </a:r>
            <a:endParaRPr/>
          </a:p>
        </p:txBody>
      </p:sp>
      <p:sp>
        <p:nvSpPr>
          <p:cNvPr id="1358" name="Google Shape;1358;p45"/>
          <p:cNvSpPr/>
          <p:nvPr/>
        </p:nvSpPr>
        <p:spPr>
          <a:xfrm>
            <a:off x="2112500" y="1605438"/>
            <a:ext cx="15027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процессор</a:t>
            </a:r>
            <a:endParaRPr sz="1600"/>
          </a:p>
        </p:txBody>
      </p:sp>
      <p:sp>
        <p:nvSpPr>
          <p:cNvPr id="1359" name="Google Shape;1359;p45"/>
          <p:cNvSpPr/>
          <p:nvPr/>
        </p:nvSpPr>
        <p:spPr>
          <a:xfrm>
            <a:off x="3820650" y="1605438"/>
            <a:ext cx="15027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intel</a:t>
            </a:r>
            <a:endParaRPr sz="1600"/>
          </a:p>
        </p:txBody>
      </p:sp>
      <p:sp>
        <p:nvSpPr>
          <p:cNvPr id="1360" name="Google Shape;1360;p45"/>
          <p:cNvSpPr/>
          <p:nvPr/>
        </p:nvSpPr>
        <p:spPr>
          <a:xfrm>
            <a:off x="5528800" y="1605438"/>
            <a:ext cx="15027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i3-8100</a:t>
            </a:r>
            <a:endParaRPr sz="1600"/>
          </a:p>
        </p:txBody>
      </p:sp>
      <p:sp>
        <p:nvSpPr>
          <p:cNvPr id="1361" name="Google Shape;1361;p45"/>
          <p:cNvSpPr/>
          <p:nvPr/>
        </p:nvSpPr>
        <p:spPr>
          <a:xfrm>
            <a:off x="5493450" y="25083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0.999</a:t>
            </a:r>
            <a:endParaRPr/>
          </a:p>
        </p:txBody>
      </p:sp>
      <p:sp>
        <p:nvSpPr>
          <p:cNvPr id="1362" name="Google Shape;1362;p45"/>
          <p:cNvSpPr/>
          <p:nvPr/>
        </p:nvSpPr>
        <p:spPr>
          <a:xfrm>
            <a:off x="5493450" y="29739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0.956</a:t>
            </a:r>
            <a:endParaRPr/>
          </a:p>
        </p:txBody>
      </p:sp>
      <p:sp>
        <p:nvSpPr>
          <p:cNvPr id="1363" name="Google Shape;1363;p45"/>
          <p:cNvSpPr/>
          <p:nvPr/>
        </p:nvSpPr>
        <p:spPr>
          <a:xfrm>
            <a:off x="5493450" y="34395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0.843</a:t>
            </a:r>
            <a:endParaRPr/>
          </a:p>
        </p:txBody>
      </p:sp>
      <p:sp>
        <p:nvSpPr>
          <p:cNvPr id="1364" name="Google Shape;1364;p45"/>
          <p:cNvSpPr/>
          <p:nvPr/>
        </p:nvSpPr>
        <p:spPr>
          <a:xfrm>
            <a:off x="5493450" y="39051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0.812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ElasticSearch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70" name="Google Shape;1370;p4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основе лежит Java-библиотека Lucene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Кластеризация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Шардирование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производительность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REST-подобный интерфейс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371" name="Google Shape;1371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77" name="Google Shape;1377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97" name="Google Shape;1397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404" name="Google Shape;14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4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06" name="Google Shape;1406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12" name="Google Shape;1412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Колоночная СУБД </a:t>
            </a:r>
            <a:r>
              <a:rPr lang="ru" sz="3200">
                <a:solidFill>
                  <a:srgbClr val="4C5D6E"/>
                </a:solidFill>
              </a:rPr>
              <a:t>ClickHouse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37" name="Google Shape;1437;p4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Обработка транзакций и аналитические запросы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Склады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Колоночные СУБД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СУБД ClickHouse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38" name="Google Shape;1438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44" name="Google Shape;1444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64" name="Google Shape;1464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Коммерческие операции (commercial transaction)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71" name="Google Shape;1471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77" name="Google Shape;1477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7" name="Google Shape;1497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9"/>
          <p:cNvSpPr/>
          <p:nvPr/>
        </p:nvSpPr>
        <p:spPr>
          <a:xfrm>
            <a:off x="6285600" y="2476513"/>
            <a:ext cx="1428750" cy="15980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9"/>
          <p:cNvSpPr/>
          <p:nvPr/>
        </p:nvSpPr>
        <p:spPr>
          <a:xfrm>
            <a:off x="1344075" y="2095500"/>
            <a:ext cx="2592900" cy="236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9"/>
          <p:cNvSpPr/>
          <p:nvPr/>
        </p:nvSpPr>
        <p:spPr>
          <a:xfrm>
            <a:off x="1640475" y="2360075"/>
            <a:ext cx="2000100" cy="4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502" name="Google Shape;1502;p49"/>
          <p:cNvSpPr/>
          <p:nvPr/>
        </p:nvSpPr>
        <p:spPr>
          <a:xfrm>
            <a:off x="1640475" y="3026850"/>
            <a:ext cx="2000100" cy="4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503" name="Google Shape;1503;p49"/>
          <p:cNvSpPr/>
          <p:nvPr/>
        </p:nvSpPr>
        <p:spPr>
          <a:xfrm>
            <a:off x="1640475" y="3693625"/>
            <a:ext cx="2000100" cy="4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504" name="Google Shape;1504;p49"/>
          <p:cNvSpPr/>
          <p:nvPr/>
        </p:nvSpPr>
        <p:spPr>
          <a:xfrm>
            <a:off x="4476325" y="2920950"/>
            <a:ext cx="1269900" cy="70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0"/>
          <p:cNvSpPr txBox="1"/>
          <p:nvPr>
            <p:ph type="ctrTitle"/>
          </p:nvPr>
        </p:nvSpPr>
        <p:spPr>
          <a:xfrm>
            <a:off x="1142400" y="571500"/>
            <a:ext cx="707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Обработка транзакций и аналитика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10" name="Google Shape;1510;p5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OLTP — обработка транзакций в реальном времени (online transaction processing)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OLAP — аналитической обработкой данных в реальном времени (online analytical processing)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11" name="Google Shape;1511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17" name="Google Shape;1517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37" name="Google Shape;1537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 и склады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44" name="Google Shape;1544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50" name="Google Shape;1550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70" name="Google Shape;1570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1"/>
          <p:cNvSpPr/>
          <p:nvPr/>
        </p:nvSpPr>
        <p:spPr>
          <a:xfrm>
            <a:off x="2180125" y="2397125"/>
            <a:ext cx="1249450" cy="10318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1"/>
          <p:cNvSpPr/>
          <p:nvPr/>
        </p:nvSpPr>
        <p:spPr>
          <a:xfrm>
            <a:off x="5295850" y="2397125"/>
            <a:ext cx="1249450" cy="10318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1"/>
          <p:cNvSpPr/>
          <p:nvPr/>
        </p:nvSpPr>
        <p:spPr>
          <a:xfrm>
            <a:off x="3812350" y="2669600"/>
            <a:ext cx="1100700" cy="486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1"/>
          <p:cNvSpPr txBox="1"/>
          <p:nvPr/>
        </p:nvSpPr>
        <p:spPr>
          <a:xfrm>
            <a:off x="2180125" y="3693575"/>
            <a:ext cx="1249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транзакции</a:t>
            </a:r>
            <a:endParaRPr/>
          </a:p>
        </p:txBody>
      </p:sp>
      <p:sp>
        <p:nvSpPr>
          <p:cNvPr id="1576" name="Google Shape;1576;p51"/>
          <p:cNvSpPr txBox="1"/>
          <p:nvPr/>
        </p:nvSpPr>
        <p:spPr>
          <a:xfrm>
            <a:off x="4975450" y="3693575"/>
            <a:ext cx="1890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склады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ctrTitle"/>
          </p:nvPr>
        </p:nvSpPr>
        <p:spPr>
          <a:xfrm>
            <a:off x="1144800" y="4074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Доля населения использующая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7" name="Google Shape;187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759900" y="373387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6178575" y="389675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4395350" y="389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612113" y="390945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934963" y="38988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6300225" y="1714500"/>
            <a:ext cx="571200" cy="191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70%</a:t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4517000" y="2698744"/>
            <a:ext cx="571200" cy="94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31</a:t>
            </a:r>
            <a:r>
              <a:rPr lang="ru"/>
              <a:t>%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2750225" y="3376070"/>
            <a:ext cx="5712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r>
              <a:rPr lang="ru"/>
              <a:t>%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5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Склады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2" name="Google Shape;1582;p52"/>
          <p:cNvSpPr txBox="1"/>
          <p:nvPr>
            <p:ph type="ctrTitle"/>
          </p:nvPr>
        </p:nvSpPr>
        <p:spPr>
          <a:xfrm>
            <a:off x="1142375" y="1714450"/>
            <a:ext cx="34296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Vertica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ParAccel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Teradata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SAP HANA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3" name="Google Shape;1583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89" name="Google Shape;1589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09" name="Google Shape;1609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52"/>
          <p:cNvSpPr txBox="1"/>
          <p:nvPr>
            <p:ph type="ctrTitle"/>
          </p:nvPr>
        </p:nvSpPr>
        <p:spPr>
          <a:xfrm>
            <a:off x="4967175" y="1714450"/>
            <a:ext cx="3429600" cy="23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HBase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Cassandra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Hypertable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Amazon SimpleDB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ClickHouse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53"/>
          <p:cNvSpPr txBox="1"/>
          <p:nvPr>
            <p:ph type="ctrTitle"/>
          </p:nvPr>
        </p:nvSpPr>
        <p:spPr>
          <a:xfrm>
            <a:off x="1144800" y="545100"/>
            <a:ext cx="6854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Столбцовые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7" name="Google Shape;1617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3" name="Google Shape;1623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43" name="Google Shape;1643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53"/>
          <p:cNvSpPr/>
          <p:nvPr/>
        </p:nvSpPr>
        <p:spPr>
          <a:xfrm>
            <a:off x="1142375" y="27835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646" name="Google Shape;1646;p53"/>
          <p:cNvSpPr/>
          <p:nvPr/>
        </p:nvSpPr>
        <p:spPr>
          <a:xfrm>
            <a:off x="16080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1647" name="Google Shape;1647;p53"/>
          <p:cNvSpPr/>
          <p:nvPr/>
        </p:nvSpPr>
        <p:spPr>
          <a:xfrm>
            <a:off x="2518200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1648" name="Google Shape;1648;p53"/>
          <p:cNvSpPr/>
          <p:nvPr/>
        </p:nvSpPr>
        <p:spPr>
          <a:xfrm>
            <a:off x="1144800" y="31432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649" name="Google Shape;1649;p53"/>
          <p:cNvSpPr/>
          <p:nvPr/>
        </p:nvSpPr>
        <p:spPr>
          <a:xfrm>
            <a:off x="1610425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1650" name="Google Shape;1650;p53"/>
          <p:cNvSpPr/>
          <p:nvPr/>
        </p:nvSpPr>
        <p:spPr>
          <a:xfrm>
            <a:off x="2520625" y="31432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1651" name="Google Shape;1651;p53"/>
          <p:cNvSpPr/>
          <p:nvPr/>
        </p:nvSpPr>
        <p:spPr>
          <a:xfrm>
            <a:off x="1144800" y="35029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652" name="Google Shape;1652;p53"/>
          <p:cNvSpPr/>
          <p:nvPr/>
        </p:nvSpPr>
        <p:spPr>
          <a:xfrm>
            <a:off x="1610425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653" name="Google Shape;1653;p53"/>
          <p:cNvSpPr/>
          <p:nvPr/>
        </p:nvSpPr>
        <p:spPr>
          <a:xfrm>
            <a:off x="2520625" y="35029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1654" name="Google Shape;1654;p53"/>
          <p:cNvSpPr/>
          <p:nvPr/>
        </p:nvSpPr>
        <p:spPr>
          <a:xfrm>
            <a:off x="55449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1655" name="Google Shape;1655;p53"/>
          <p:cNvSpPr/>
          <p:nvPr/>
        </p:nvSpPr>
        <p:spPr>
          <a:xfrm>
            <a:off x="5544900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1656" name="Google Shape;1656;p53"/>
          <p:cNvSpPr/>
          <p:nvPr/>
        </p:nvSpPr>
        <p:spPr>
          <a:xfrm>
            <a:off x="5544900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657" name="Google Shape;1657;p53"/>
          <p:cNvSpPr/>
          <p:nvPr/>
        </p:nvSpPr>
        <p:spPr>
          <a:xfrm>
            <a:off x="1144800" y="24238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658" name="Google Shape;1658;p53"/>
          <p:cNvSpPr/>
          <p:nvPr/>
        </p:nvSpPr>
        <p:spPr>
          <a:xfrm>
            <a:off x="1610425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659" name="Google Shape;1659;p53"/>
          <p:cNvSpPr/>
          <p:nvPr/>
        </p:nvSpPr>
        <p:spPr>
          <a:xfrm>
            <a:off x="2520625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1660" name="Google Shape;1660;p53"/>
          <p:cNvSpPr/>
          <p:nvPr/>
        </p:nvSpPr>
        <p:spPr>
          <a:xfrm>
            <a:off x="5544900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661" name="Google Shape;1661;p53"/>
          <p:cNvSpPr/>
          <p:nvPr/>
        </p:nvSpPr>
        <p:spPr>
          <a:xfrm>
            <a:off x="7066788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1662" name="Google Shape;1662;p53"/>
          <p:cNvSpPr/>
          <p:nvPr/>
        </p:nvSpPr>
        <p:spPr>
          <a:xfrm>
            <a:off x="7069213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1663" name="Google Shape;1663;p53"/>
          <p:cNvSpPr/>
          <p:nvPr/>
        </p:nvSpPr>
        <p:spPr>
          <a:xfrm>
            <a:off x="4297663" y="2857500"/>
            <a:ext cx="7614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54"/>
          <p:cNvSpPr txBox="1"/>
          <p:nvPr>
            <p:ph type="ctrTitle"/>
          </p:nvPr>
        </p:nvSpPr>
        <p:spPr>
          <a:xfrm>
            <a:off x="1144800" y="2857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Вставка и чтение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69" name="Google Shape;1669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75" name="Google Shape;1675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95" name="Google Shape;1695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6" name="Google Shape;1696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4"/>
          <p:cNvSpPr/>
          <p:nvPr/>
        </p:nvSpPr>
        <p:spPr>
          <a:xfrm>
            <a:off x="5631325" y="14812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698" name="Google Shape;1698;p54"/>
          <p:cNvSpPr/>
          <p:nvPr/>
        </p:nvSpPr>
        <p:spPr>
          <a:xfrm>
            <a:off x="5631325" y="23424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699" name="Google Shape;1699;p54"/>
          <p:cNvSpPr/>
          <p:nvPr/>
        </p:nvSpPr>
        <p:spPr>
          <a:xfrm>
            <a:off x="5631325" y="32036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00" name="Google Shape;1700;p54"/>
          <p:cNvSpPr/>
          <p:nvPr/>
        </p:nvSpPr>
        <p:spPr>
          <a:xfrm>
            <a:off x="5631325" y="40648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701" name="Google Shape;1701;p54"/>
          <p:cNvSpPr/>
          <p:nvPr/>
        </p:nvSpPr>
        <p:spPr>
          <a:xfrm>
            <a:off x="2211875" y="14812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</a:t>
            </a:r>
            <a:r>
              <a:rPr lang="ru"/>
              <a:t>REATE</a:t>
            </a:r>
            <a:endParaRPr/>
          </a:p>
        </p:txBody>
      </p:sp>
      <p:sp>
        <p:nvSpPr>
          <p:cNvPr id="1702" name="Google Shape;1702;p54"/>
          <p:cNvSpPr/>
          <p:nvPr/>
        </p:nvSpPr>
        <p:spPr>
          <a:xfrm>
            <a:off x="2211875" y="23424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</a:t>
            </a:r>
            <a:r>
              <a:rPr lang="ru"/>
              <a:t>EAD</a:t>
            </a:r>
            <a:endParaRPr/>
          </a:p>
        </p:txBody>
      </p:sp>
      <p:sp>
        <p:nvSpPr>
          <p:cNvPr id="1703" name="Google Shape;1703;p54"/>
          <p:cNvSpPr/>
          <p:nvPr/>
        </p:nvSpPr>
        <p:spPr>
          <a:xfrm>
            <a:off x="2211875" y="32036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U</a:t>
            </a:r>
            <a:r>
              <a:rPr lang="ru"/>
              <a:t>PDATE</a:t>
            </a:r>
            <a:endParaRPr/>
          </a:p>
        </p:txBody>
      </p:sp>
      <p:sp>
        <p:nvSpPr>
          <p:cNvPr id="1704" name="Google Shape;1704;p54"/>
          <p:cNvSpPr/>
          <p:nvPr/>
        </p:nvSpPr>
        <p:spPr>
          <a:xfrm>
            <a:off x="2211875" y="40648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</a:t>
            </a:r>
            <a:r>
              <a:rPr lang="ru"/>
              <a:t>ELETE</a:t>
            </a:r>
            <a:endParaRPr/>
          </a:p>
        </p:txBody>
      </p:sp>
      <p:sp>
        <p:nvSpPr>
          <p:cNvPr id="1705" name="Google Shape;1705;p54"/>
          <p:cNvSpPr/>
          <p:nvPr/>
        </p:nvSpPr>
        <p:spPr>
          <a:xfrm>
            <a:off x="4398750" y="15885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4"/>
          <p:cNvSpPr/>
          <p:nvPr/>
        </p:nvSpPr>
        <p:spPr>
          <a:xfrm>
            <a:off x="4398750" y="24497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4"/>
          <p:cNvSpPr/>
          <p:nvPr/>
        </p:nvSpPr>
        <p:spPr>
          <a:xfrm>
            <a:off x="4398750" y="33109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4"/>
          <p:cNvSpPr/>
          <p:nvPr/>
        </p:nvSpPr>
        <p:spPr>
          <a:xfrm>
            <a:off x="4398750" y="41721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55"/>
          <p:cNvSpPr txBox="1"/>
          <p:nvPr>
            <p:ph type="ctrTitle"/>
          </p:nvPr>
        </p:nvSpPr>
        <p:spPr>
          <a:xfrm>
            <a:off x="1144800" y="2857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Вставка и чтение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14" name="Google Shape;1714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20" name="Google Shape;1720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40" name="Google Shape;1740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1" name="Google Shape;1741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5"/>
          <p:cNvSpPr/>
          <p:nvPr/>
        </p:nvSpPr>
        <p:spPr>
          <a:xfrm>
            <a:off x="5631325" y="14812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43" name="Google Shape;1743;p55"/>
          <p:cNvSpPr/>
          <p:nvPr/>
        </p:nvSpPr>
        <p:spPr>
          <a:xfrm>
            <a:off x="5631325" y="23424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44" name="Google Shape;1744;p55"/>
          <p:cNvSpPr/>
          <p:nvPr/>
        </p:nvSpPr>
        <p:spPr>
          <a:xfrm>
            <a:off x="5631325" y="32036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45" name="Google Shape;1745;p55"/>
          <p:cNvSpPr/>
          <p:nvPr/>
        </p:nvSpPr>
        <p:spPr>
          <a:xfrm>
            <a:off x="5631325" y="40648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746" name="Google Shape;1746;p55"/>
          <p:cNvSpPr/>
          <p:nvPr/>
        </p:nvSpPr>
        <p:spPr>
          <a:xfrm>
            <a:off x="2211875" y="14812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</a:t>
            </a:r>
            <a:r>
              <a:rPr lang="ru"/>
              <a:t>REATE</a:t>
            </a:r>
            <a:endParaRPr/>
          </a:p>
        </p:txBody>
      </p:sp>
      <p:sp>
        <p:nvSpPr>
          <p:cNvPr id="1747" name="Google Shape;1747;p55"/>
          <p:cNvSpPr/>
          <p:nvPr/>
        </p:nvSpPr>
        <p:spPr>
          <a:xfrm>
            <a:off x="2211875" y="23424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</a:t>
            </a:r>
            <a:r>
              <a:rPr lang="ru"/>
              <a:t>EAD</a:t>
            </a:r>
            <a:endParaRPr/>
          </a:p>
        </p:txBody>
      </p:sp>
      <p:sp>
        <p:nvSpPr>
          <p:cNvPr id="1748" name="Google Shape;1748;p55"/>
          <p:cNvSpPr/>
          <p:nvPr/>
        </p:nvSpPr>
        <p:spPr>
          <a:xfrm>
            <a:off x="2211875" y="32036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U</a:t>
            </a:r>
            <a:r>
              <a:rPr lang="ru"/>
              <a:t>PDATE</a:t>
            </a:r>
            <a:endParaRPr/>
          </a:p>
        </p:txBody>
      </p:sp>
      <p:sp>
        <p:nvSpPr>
          <p:cNvPr id="1749" name="Google Shape;1749;p55"/>
          <p:cNvSpPr/>
          <p:nvPr/>
        </p:nvSpPr>
        <p:spPr>
          <a:xfrm>
            <a:off x="2211875" y="40648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</a:t>
            </a:r>
            <a:r>
              <a:rPr lang="ru"/>
              <a:t>ELETE</a:t>
            </a:r>
            <a:endParaRPr/>
          </a:p>
        </p:txBody>
      </p:sp>
      <p:sp>
        <p:nvSpPr>
          <p:cNvPr id="1750" name="Google Shape;1750;p55"/>
          <p:cNvSpPr/>
          <p:nvPr/>
        </p:nvSpPr>
        <p:spPr>
          <a:xfrm>
            <a:off x="4398750" y="15885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5"/>
          <p:cNvSpPr/>
          <p:nvPr/>
        </p:nvSpPr>
        <p:spPr>
          <a:xfrm>
            <a:off x="4398750" y="24497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5"/>
          <p:cNvSpPr/>
          <p:nvPr/>
        </p:nvSpPr>
        <p:spPr>
          <a:xfrm>
            <a:off x="4398750" y="33109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5"/>
          <p:cNvSpPr/>
          <p:nvPr/>
        </p:nvSpPr>
        <p:spPr>
          <a:xfrm>
            <a:off x="4398750" y="41721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56"/>
          <p:cNvSpPr txBox="1"/>
          <p:nvPr>
            <p:ph type="ctrTitle"/>
          </p:nvPr>
        </p:nvSpPr>
        <p:spPr>
          <a:xfrm>
            <a:off x="1142375" y="480625"/>
            <a:ext cx="68544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ClickHouse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59" name="Google Shape;1759;p5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Сжимает данные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Позволяет хранить данные на жестком диске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Параллельная обработка на многоядерных процессорах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языка запроса 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индексов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приближенных вычислений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60" name="Google Shape;1760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66" name="Google Shape;1766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86" name="Google Shape;1786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7" name="Google Shape;1787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3" name="Google Shape;1793;p5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базе данных Redis подберите коллекцию для подсчета посещений с определенных IP-адресов.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 помощи базы данных Redis решите задачу поиска имени пользователя по электронному адресу и наоборот, поиск электронного адреса пользователя по его имени.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Организуйте хранение категорий и товарных позиций учебной базы данных shop в СУБД MongoDB.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94" name="Google Shape;1794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00" name="Google Shape;1800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0" name="Google Shape;1820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Распределенная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8" name="Google Shape;22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17"/>
          <p:cNvCxnSpPr>
            <a:stCxn id="230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7"/>
          <p:cNvCxnSpPr>
            <a:stCxn id="232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7"/>
          <p:cNvCxnSpPr>
            <a:stCxn id="230" idx="4"/>
          </p:cNvCxnSpPr>
          <p:nvPr/>
        </p:nvCxnSpPr>
        <p:spPr>
          <a:xfrm flipH="1" rot="10800000">
            <a:off x="4987225" y="3481828"/>
            <a:ext cx="10347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7"/>
          <p:cNvCxnSpPr>
            <a:stCxn id="231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7"/>
          <p:cNvCxnSpPr>
            <a:stCxn id="233" idx="4"/>
            <a:endCxn id="234" idx="2"/>
          </p:cNvCxnSpPr>
          <p:nvPr/>
        </p:nvCxnSpPr>
        <p:spPr>
          <a:xfrm>
            <a:off x="4144667" y="2072347"/>
            <a:ext cx="8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Шардирование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71" name="Google Shape;271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13344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15778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15778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62856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65290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5290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3810000" y="3519900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4053450" y="368712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4053450" y="412527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18"/>
          <p:cNvCxnSpPr>
            <a:stCxn id="281" idx="3"/>
            <a:endCxn id="278" idx="1"/>
          </p:cNvCxnSpPr>
          <p:nvPr/>
        </p:nvCxnSpPr>
        <p:spPr>
          <a:xfrm flipH="1" rot="10800000">
            <a:off x="5090550" y="2554625"/>
            <a:ext cx="1438500" cy="170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8"/>
          <p:cNvCxnSpPr>
            <a:stCxn id="280" idx="1"/>
            <a:endCxn id="275" idx="3"/>
          </p:cNvCxnSpPr>
          <p:nvPr/>
        </p:nvCxnSpPr>
        <p:spPr>
          <a:xfrm rot="10800000">
            <a:off x="2614950" y="2554475"/>
            <a:ext cx="1438500" cy="127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8"/>
          <p:cNvCxnSpPr>
            <a:endCxn id="277" idx="1"/>
          </p:cNvCxnSpPr>
          <p:nvPr/>
        </p:nvCxnSpPr>
        <p:spPr>
          <a:xfrm>
            <a:off x="2614950" y="2116450"/>
            <a:ext cx="391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Другие формы хранения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6" name="Google Shape;316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1142375" y="27835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16080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2518200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1144800" y="31432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1610425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2520625" y="31432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1144800" y="35029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1610425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2520625" y="35029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55449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5544900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5544900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1144800" y="24238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1610425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2520625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544900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7066788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7069213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4297663" y="2857500"/>
            <a:ext cx="7614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Сетевая структура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68" name="Google Shape;368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7656300" y="33023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8189700" y="32217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8100800" y="36201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7466100" y="3899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7878500" y="28314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7026125" y="4299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7815200" y="43818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7026125" y="3492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6095400" y="216322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476100" y="1714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5904900" y="16340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5464625" y="19051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20"/>
          <p:cNvCxnSpPr>
            <a:stCxn id="378" idx="5"/>
            <a:endCxn id="370" idx="1"/>
          </p:cNvCxnSpPr>
          <p:nvPr/>
        </p:nvCxnSpPr>
        <p:spPr>
          <a:xfrm>
            <a:off x="6257746" y="2325571"/>
            <a:ext cx="14265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0"/>
          <p:cNvSpPr/>
          <p:nvPr/>
        </p:nvSpPr>
        <p:spPr>
          <a:xfrm>
            <a:off x="4750425" y="36201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4310450" y="40201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5099525" y="41024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1951938" y="2235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1511963" y="2635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2301038" y="27178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4704988" y="41911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464613" y="36201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4762488" y="30490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20"/>
          <p:cNvCxnSpPr>
            <a:stCxn id="378" idx="3"/>
            <a:endCxn id="383" idx="7"/>
          </p:cNvCxnSpPr>
          <p:nvPr/>
        </p:nvCxnSpPr>
        <p:spPr>
          <a:xfrm flipH="1">
            <a:off x="4912754" y="2325571"/>
            <a:ext cx="1210500" cy="13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0"/>
          <p:cNvCxnSpPr>
            <a:stCxn id="384" idx="2"/>
            <a:endCxn id="388" idx="5"/>
          </p:cNvCxnSpPr>
          <p:nvPr/>
        </p:nvCxnSpPr>
        <p:spPr>
          <a:xfrm rot="10800000">
            <a:off x="2463350" y="2880175"/>
            <a:ext cx="18471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0"/>
          <p:cNvSpPr/>
          <p:nvPr/>
        </p:nvSpPr>
        <p:spPr>
          <a:xfrm>
            <a:off x="4237538" y="33023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7420650" y="44283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6875900" y="3896038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20"/>
          <p:cNvCxnSpPr>
            <a:stCxn id="370" idx="3"/>
            <a:endCxn id="373" idx="0"/>
          </p:cNvCxnSpPr>
          <p:nvPr/>
        </p:nvCxnSpPr>
        <p:spPr>
          <a:xfrm flipH="1">
            <a:off x="7561154" y="3464646"/>
            <a:ext cx="12300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0"/>
          <p:cNvCxnSpPr>
            <a:stCxn id="377" idx="7"/>
            <a:endCxn id="370" idx="2"/>
          </p:cNvCxnSpPr>
          <p:nvPr/>
        </p:nvCxnSpPr>
        <p:spPr>
          <a:xfrm flipH="1" rot="10800000">
            <a:off x="7188471" y="3397354"/>
            <a:ext cx="467700" cy="1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0"/>
          <p:cNvCxnSpPr>
            <a:stCxn id="373" idx="2"/>
            <a:endCxn id="396" idx="6"/>
          </p:cNvCxnSpPr>
          <p:nvPr/>
        </p:nvCxnSpPr>
        <p:spPr>
          <a:xfrm rot="10800000">
            <a:off x="7066200" y="3991000"/>
            <a:ext cx="399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0"/>
          <p:cNvCxnSpPr>
            <a:stCxn id="373" idx="3"/>
            <a:endCxn id="375" idx="7"/>
          </p:cNvCxnSpPr>
          <p:nvPr/>
        </p:nvCxnSpPr>
        <p:spPr>
          <a:xfrm flipH="1">
            <a:off x="7188554" y="4061846"/>
            <a:ext cx="3054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0"/>
          <p:cNvCxnSpPr>
            <a:stCxn id="373" idx="4"/>
            <a:endCxn id="395" idx="0"/>
          </p:cNvCxnSpPr>
          <p:nvPr/>
        </p:nvCxnSpPr>
        <p:spPr>
          <a:xfrm flipH="1">
            <a:off x="7515900" y="4089700"/>
            <a:ext cx="453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0"/>
          <p:cNvCxnSpPr>
            <a:stCxn id="373" idx="5"/>
            <a:endCxn id="376" idx="0"/>
          </p:cNvCxnSpPr>
          <p:nvPr/>
        </p:nvCxnSpPr>
        <p:spPr>
          <a:xfrm>
            <a:off x="7628446" y="4061846"/>
            <a:ext cx="2820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0"/>
          <p:cNvCxnSpPr>
            <a:stCxn id="370" idx="5"/>
            <a:endCxn id="372" idx="1"/>
          </p:cNvCxnSpPr>
          <p:nvPr/>
        </p:nvCxnSpPr>
        <p:spPr>
          <a:xfrm>
            <a:off x="7818646" y="3464646"/>
            <a:ext cx="3099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0"/>
          <p:cNvCxnSpPr>
            <a:stCxn id="378" idx="7"/>
            <a:endCxn id="379" idx="3"/>
          </p:cNvCxnSpPr>
          <p:nvPr/>
        </p:nvCxnSpPr>
        <p:spPr>
          <a:xfrm flipH="1" rot="10800000">
            <a:off x="6257746" y="1876979"/>
            <a:ext cx="2463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0"/>
          <p:cNvCxnSpPr>
            <a:stCxn id="378" idx="0"/>
            <a:endCxn id="380" idx="4"/>
          </p:cNvCxnSpPr>
          <p:nvPr/>
        </p:nvCxnSpPr>
        <p:spPr>
          <a:xfrm rot="10800000">
            <a:off x="6000000" y="1824225"/>
            <a:ext cx="1905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0"/>
          <p:cNvCxnSpPr>
            <a:stCxn id="378" idx="1"/>
            <a:endCxn id="381" idx="6"/>
          </p:cNvCxnSpPr>
          <p:nvPr/>
        </p:nvCxnSpPr>
        <p:spPr>
          <a:xfrm rot="10800000">
            <a:off x="5654954" y="2000279"/>
            <a:ext cx="4683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0"/>
          <p:cNvCxnSpPr>
            <a:stCxn id="383" idx="0"/>
            <a:endCxn id="391" idx="4"/>
          </p:cNvCxnSpPr>
          <p:nvPr/>
        </p:nvCxnSpPr>
        <p:spPr>
          <a:xfrm flipH="1" rot="10800000">
            <a:off x="4845525" y="3239400"/>
            <a:ext cx="120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0"/>
          <p:cNvCxnSpPr>
            <a:stCxn id="383" idx="1"/>
            <a:endCxn id="394" idx="5"/>
          </p:cNvCxnSpPr>
          <p:nvPr/>
        </p:nvCxnSpPr>
        <p:spPr>
          <a:xfrm rot="10800000">
            <a:off x="4399979" y="3464654"/>
            <a:ext cx="3783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0"/>
          <p:cNvCxnSpPr>
            <a:stCxn id="383" idx="3"/>
            <a:endCxn id="384" idx="7"/>
          </p:cNvCxnSpPr>
          <p:nvPr/>
        </p:nvCxnSpPr>
        <p:spPr>
          <a:xfrm flipH="1">
            <a:off x="4472879" y="3782446"/>
            <a:ext cx="3054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0"/>
          <p:cNvCxnSpPr>
            <a:stCxn id="383" idx="4"/>
            <a:endCxn id="389" idx="0"/>
          </p:cNvCxnSpPr>
          <p:nvPr/>
        </p:nvCxnSpPr>
        <p:spPr>
          <a:xfrm flipH="1">
            <a:off x="4800225" y="3810300"/>
            <a:ext cx="453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0"/>
          <p:cNvCxnSpPr>
            <a:stCxn id="383" idx="5"/>
            <a:endCxn id="385" idx="1"/>
          </p:cNvCxnSpPr>
          <p:nvPr/>
        </p:nvCxnSpPr>
        <p:spPr>
          <a:xfrm>
            <a:off x="4912771" y="3782446"/>
            <a:ext cx="2145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0"/>
          <p:cNvCxnSpPr>
            <a:stCxn id="383" idx="6"/>
            <a:endCxn id="390" idx="2"/>
          </p:cNvCxnSpPr>
          <p:nvPr/>
        </p:nvCxnSpPr>
        <p:spPr>
          <a:xfrm>
            <a:off x="4940625" y="3715200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20"/>
          <p:cNvSpPr/>
          <p:nvPr/>
        </p:nvSpPr>
        <p:spPr>
          <a:xfrm>
            <a:off x="7815188" y="38420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20"/>
          <p:cNvCxnSpPr>
            <a:stCxn id="370" idx="4"/>
            <a:endCxn id="413" idx="0"/>
          </p:cNvCxnSpPr>
          <p:nvPr/>
        </p:nvCxnSpPr>
        <p:spPr>
          <a:xfrm>
            <a:off x="7751400" y="3492500"/>
            <a:ext cx="1590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0"/>
          <p:cNvSpPr/>
          <p:nvPr/>
        </p:nvSpPr>
        <p:spPr>
          <a:xfrm>
            <a:off x="6095388" y="27607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6755788" y="2235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20"/>
          <p:cNvCxnSpPr>
            <a:stCxn id="378" idx="4"/>
            <a:endCxn id="415" idx="0"/>
          </p:cNvCxnSpPr>
          <p:nvPr/>
        </p:nvCxnSpPr>
        <p:spPr>
          <a:xfrm>
            <a:off x="6190500" y="2353425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0"/>
          <p:cNvCxnSpPr>
            <a:stCxn id="378" idx="6"/>
            <a:endCxn id="416" idx="2"/>
          </p:cNvCxnSpPr>
          <p:nvPr/>
        </p:nvCxnSpPr>
        <p:spPr>
          <a:xfrm>
            <a:off x="6285600" y="2258325"/>
            <a:ext cx="4701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0"/>
          <p:cNvSpPr/>
          <p:nvPr/>
        </p:nvSpPr>
        <p:spPr>
          <a:xfrm>
            <a:off x="7443288" y="2854688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2050363" y="32392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2763688" y="2325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1603738" y="30315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604813" y="4299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4186400" y="4618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5524200" y="2325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20"/>
          <p:cNvCxnSpPr>
            <a:stCxn id="378" idx="2"/>
            <a:endCxn id="425" idx="6"/>
          </p:cNvCxnSpPr>
          <p:nvPr/>
        </p:nvCxnSpPr>
        <p:spPr>
          <a:xfrm flipH="1">
            <a:off x="5714400" y="2258325"/>
            <a:ext cx="3810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0"/>
          <p:cNvSpPr/>
          <p:nvPr/>
        </p:nvSpPr>
        <p:spPr>
          <a:xfrm>
            <a:off x="4191288" y="3661238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20"/>
          <p:cNvCxnSpPr>
            <a:stCxn id="427" idx="6"/>
            <a:endCxn id="383" idx="2"/>
          </p:cNvCxnSpPr>
          <p:nvPr/>
        </p:nvCxnSpPr>
        <p:spPr>
          <a:xfrm flipH="1" rot="10800000">
            <a:off x="4381488" y="3715238"/>
            <a:ext cx="369000" cy="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0"/>
          <p:cNvCxnSpPr>
            <a:stCxn id="384" idx="4"/>
            <a:endCxn id="424" idx="7"/>
          </p:cNvCxnSpPr>
          <p:nvPr/>
        </p:nvCxnSpPr>
        <p:spPr>
          <a:xfrm flipH="1">
            <a:off x="4348850" y="4210375"/>
            <a:ext cx="567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0"/>
          <p:cNvCxnSpPr>
            <a:stCxn id="384" idx="3"/>
            <a:endCxn id="423" idx="7"/>
          </p:cNvCxnSpPr>
          <p:nvPr/>
        </p:nvCxnSpPr>
        <p:spPr>
          <a:xfrm flipH="1">
            <a:off x="3767104" y="4182521"/>
            <a:ext cx="57120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0"/>
          <p:cNvCxnSpPr>
            <a:stCxn id="370" idx="0"/>
            <a:endCxn id="419" idx="4"/>
          </p:cNvCxnSpPr>
          <p:nvPr/>
        </p:nvCxnSpPr>
        <p:spPr>
          <a:xfrm rot="10800000">
            <a:off x="7538400" y="3044900"/>
            <a:ext cx="2130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0"/>
          <p:cNvCxnSpPr>
            <a:stCxn id="370" idx="6"/>
            <a:endCxn id="371" idx="2"/>
          </p:cNvCxnSpPr>
          <p:nvPr/>
        </p:nvCxnSpPr>
        <p:spPr>
          <a:xfrm flipH="1" rot="10800000">
            <a:off x="7846500" y="3317000"/>
            <a:ext cx="3432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0"/>
          <p:cNvCxnSpPr>
            <a:stCxn id="370" idx="7"/>
            <a:endCxn id="374" idx="4"/>
          </p:cNvCxnSpPr>
          <p:nvPr/>
        </p:nvCxnSpPr>
        <p:spPr>
          <a:xfrm flipH="1" rot="10800000">
            <a:off x="7818646" y="3021454"/>
            <a:ext cx="1551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0"/>
          <p:cNvCxnSpPr>
            <a:stCxn id="388" idx="7"/>
            <a:endCxn id="421" idx="3"/>
          </p:cNvCxnSpPr>
          <p:nvPr/>
        </p:nvCxnSpPr>
        <p:spPr>
          <a:xfrm flipH="1" rot="10800000">
            <a:off x="2463383" y="2487954"/>
            <a:ext cx="328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0"/>
          <p:cNvCxnSpPr>
            <a:stCxn id="388" idx="1"/>
            <a:endCxn id="386" idx="5"/>
          </p:cNvCxnSpPr>
          <p:nvPr/>
        </p:nvCxnSpPr>
        <p:spPr>
          <a:xfrm rot="10800000">
            <a:off x="2114392" y="2397954"/>
            <a:ext cx="2145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0"/>
          <p:cNvCxnSpPr>
            <a:stCxn id="388" idx="4"/>
            <a:endCxn id="420" idx="7"/>
          </p:cNvCxnSpPr>
          <p:nvPr/>
        </p:nvCxnSpPr>
        <p:spPr>
          <a:xfrm flipH="1">
            <a:off x="2212838" y="2908000"/>
            <a:ext cx="1833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0"/>
          <p:cNvCxnSpPr>
            <a:stCxn id="388" idx="3"/>
            <a:endCxn id="422" idx="7"/>
          </p:cNvCxnSpPr>
          <p:nvPr/>
        </p:nvCxnSpPr>
        <p:spPr>
          <a:xfrm flipH="1">
            <a:off x="1766092" y="2880146"/>
            <a:ext cx="5628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0"/>
          <p:cNvCxnSpPr>
            <a:stCxn id="388" idx="2"/>
            <a:endCxn id="387" idx="6"/>
          </p:cNvCxnSpPr>
          <p:nvPr/>
        </p:nvCxnSpPr>
        <p:spPr>
          <a:xfrm rot="10800000">
            <a:off x="1702238" y="2730700"/>
            <a:ext cx="5988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Возросла</a:t>
            </a:r>
            <a:r>
              <a:rPr lang="ru" sz="3200">
                <a:solidFill>
                  <a:srgbClr val="4C5D6E"/>
                </a:solidFill>
              </a:rPr>
              <a:t> интенсивность записи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0" name="Google Shape;450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0" name="Google Shape;470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1"/>
          <p:cNvSpPr/>
          <p:nvPr/>
        </p:nvSpPr>
        <p:spPr>
          <a:xfrm>
            <a:off x="4106325" y="3233225"/>
            <a:ext cx="14808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1672175" y="2783550"/>
            <a:ext cx="1852075" cy="13229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>
            <a:off x="6147125" y="2857500"/>
            <a:ext cx="1852075" cy="13229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2423575" y="1762275"/>
            <a:ext cx="1100700" cy="7302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1"/>
          <p:cNvSpPr/>
          <p:nvPr/>
        </p:nvSpPr>
        <p:spPr>
          <a:xfrm>
            <a:off x="1716000" y="1762275"/>
            <a:ext cx="402300" cy="730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1"/>
          <p:cNvSpPr/>
          <p:nvPr/>
        </p:nvSpPr>
        <p:spPr>
          <a:xfrm>
            <a:off x="7143750" y="1762275"/>
            <a:ext cx="840900" cy="7302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1"/>
          <p:cNvSpPr/>
          <p:nvPr/>
        </p:nvSpPr>
        <p:spPr>
          <a:xfrm>
            <a:off x="6176450" y="1762275"/>
            <a:ext cx="840900" cy="730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