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5ADDD54-41A9-4547-A682-B42BFD41612C}">
  <a:tblStyle styleId="{75ADDD54-41A9-4547-A682-B42BFD4161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f3214be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f3214be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b625c9cd9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b625c9cd9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ff3214be3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ff3214be3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34baa530f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34baa530f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3d4047e9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3d4047e9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3d4047e9c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3d4047e9c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3b625c9cd9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3b625c9cd9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3d4047e9cb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3d4047e9cb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3d4047e9cb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3d4047e9cb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3d4047e9cb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3d4047e9cb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3d4047e9cb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3d4047e9cb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25a8a6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25a8a6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3b625c9cd9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3b625c9cd9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3b80e40d4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3b80e40d4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3b80e40d42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3b80e40d42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3b80e40d42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Google Shape;1003;g3b80e40d42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3b80e40d42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3b80e40d42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g3b625c9cd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7" name="Google Shape;1107;g3b625c9cd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g3b625c9cd9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0" name="Google Shape;1140;g3b625c9cd9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g34baa530f9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4" name="Google Shape;1174;g34baa530f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g34baa530f9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6" name="Google Shape;1226;g34baa530f9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0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g34baa530f9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2" name="Google Shape;1302;g34baa530f9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b625c9c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b625c9c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8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g3b972b74c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0" name="Google Shape;1350;g3b972b74c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6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g3b972b74cd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8" name="Google Shape;1398;g3b972b74cd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4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g3b972b74cd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6" name="Google Shape;1446;g3b972b74cd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2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g3b972b74cd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4" name="Google Shape;1494;g3b972b74cd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0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g3b972b74cd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2" name="Google Shape;1542;g3b972b74cd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6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g3b972b74cd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8" name="Google Shape;1578;g3b972b74cd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4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Google Shape;1625;g3b972b74cd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6" name="Google Shape;1626;g3b972b74cd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4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Google Shape;1675;g3b972b74cd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6" name="Google Shape;1676;g3b972b74cd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2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" name="Google Shape;1743;g3b972b74cd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4" name="Google Shape;1744;g3b972b74cd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8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9" name="Google Shape;1789;g3b890ada6d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0" name="Google Shape;1790;g3b890ada6d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b625c9cd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b625c9cd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2" name="Shape 1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3" name="Google Shape;1823;g3b890ada6d_1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4" name="Google Shape;1824;g3b890ada6d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9" name="Shape 1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0" name="Google Shape;1860;g3b890ada6d_1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1" name="Google Shape;1861;g3b890ada6d_1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9" name="Shape 1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Google Shape;1900;g3b890ada6d_1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1" name="Google Shape;1901;g3b890ada6d_1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2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" name="Google Shape;1933;g3b890ada6d_1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4" name="Google Shape;1934;g3b890ada6d_1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6" name="Shape 1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" name="Google Shape;1967;g3b890ada6d_1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8" name="Google Shape;1968;g3b890ada6d_1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g3b890ada6d_1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3" name="Google Shape;2013;g3b890ada6d_1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7" name="Shape 2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Google Shape;2058;g3b890ada6d_1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9" name="Google Shape;2059;g3b890ada6d_1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3" name="Shape 2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4" name="Google Shape;2104;g3b890ada6d_1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5" name="Google Shape;2105;g3b890ada6d_1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7" name="Shape 2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8" name="Google Shape;2138;g3b890ada6d_1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9" name="Google Shape;2139;g3b890ada6d_1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0" name="Shape 2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1" name="Google Shape;2171;g3c1093258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2" name="Google Shape;2172;g3c1093258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f3214be3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ff3214be3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4" name="Shape 2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5" name="Google Shape;2205;g3b890ada6d_1_6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6" name="Google Shape;2206;g3b890ada6d_1_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8" name="Shape 2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9" name="Google Shape;2239;g347d58f8ef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0" name="Google Shape;2240;g347d58f8ef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2" name="Shape 2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" name="Google Shape;2273;g347d58f8ef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4" name="Google Shape;2274;g347d58f8ef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ff3214be3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ff3214be3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b625c9cd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b625c9cd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b625c9cd9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b625c9cd9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b625c9cd9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b625c9cd9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DF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>
                <a:solidFill>
                  <a:srgbClr val="4C5D6E"/>
                </a:solidFill>
              </a:rPr>
              <a:t>Базы данных. Интерактивный курс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Типы баз данных. Основы реляционных баз данных. СУБД MySQL. Клиенты. Управление базами данных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1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2"/>
          <p:cNvSpPr txBox="1"/>
          <p:nvPr>
            <p:ph type="ctrTitle"/>
          </p:nvPr>
        </p:nvSpPr>
        <p:spPr>
          <a:xfrm>
            <a:off x="1144800" y="430775"/>
            <a:ext cx="68544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Реляционные базы данных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404" name="Google Shape;404;p2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2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2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2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410" name="Google Shape;410;p22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2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2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2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2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2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2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2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2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2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2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2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2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2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2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2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430" name="Google Shape;430;p22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2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2"/>
          <p:cNvSpPr/>
          <p:nvPr/>
        </p:nvSpPr>
        <p:spPr>
          <a:xfrm>
            <a:off x="6427075" y="2490400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433" name="Google Shape;433;p22"/>
          <p:cNvSpPr/>
          <p:nvPr/>
        </p:nvSpPr>
        <p:spPr>
          <a:xfrm>
            <a:off x="7169400" y="2490400"/>
            <a:ext cx="11040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Книга 1</a:t>
            </a:r>
            <a:endParaRPr/>
          </a:p>
        </p:txBody>
      </p:sp>
      <p:sp>
        <p:nvSpPr>
          <p:cNvPr id="434" name="Google Shape;434;p22"/>
          <p:cNvSpPr/>
          <p:nvPr/>
        </p:nvSpPr>
        <p:spPr>
          <a:xfrm>
            <a:off x="6427075" y="2881300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435" name="Google Shape;435;p22"/>
          <p:cNvSpPr/>
          <p:nvPr/>
        </p:nvSpPr>
        <p:spPr>
          <a:xfrm>
            <a:off x="7169400" y="2881300"/>
            <a:ext cx="11040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Книга 2</a:t>
            </a:r>
            <a:endParaRPr/>
          </a:p>
        </p:txBody>
      </p:sp>
      <p:sp>
        <p:nvSpPr>
          <p:cNvPr id="436" name="Google Shape;436;p22"/>
          <p:cNvSpPr/>
          <p:nvPr/>
        </p:nvSpPr>
        <p:spPr>
          <a:xfrm>
            <a:off x="6427075" y="2099500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id</a:t>
            </a:r>
            <a:endParaRPr/>
          </a:p>
        </p:txBody>
      </p:sp>
      <p:sp>
        <p:nvSpPr>
          <p:cNvPr id="437" name="Google Shape;437;p22"/>
          <p:cNvSpPr/>
          <p:nvPr/>
        </p:nvSpPr>
        <p:spPr>
          <a:xfrm>
            <a:off x="7169400" y="2099500"/>
            <a:ext cx="11040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name</a:t>
            </a:r>
            <a:endParaRPr/>
          </a:p>
        </p:txBody>
      </p:sp>
      <p:sp>
        <p:nvSpPr>
          <p:cNvPr id="438" name="Google Shape;438;p22"/>
          <p:cNvSpPr/>
          <p:nvPr/>
        </p:nvSpPr>
        <p:spPr>
          <a:xfrm>
            <a:off x="2116200" y="2490400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439" name="Google Shape;439;p22"/>
          <p:cNvSpPr/>
          <p:nvPr/>
        </p:nvSpPr>
        <p:spPr>
          <a:xfrm>
            <a:off x="1012200" y="2490400"/>
            <a:ext cx="11040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Автор</a:t>
            </a:r>
            <a:r>
              <a:rPr lang="ru"/>
              <a:t> 1</a:t>
            </a:r>
            <a:endParaRPr/>
          </a:p>
        </p:txBody>
      </p:sp>
      <p:sp>
        <p:nvSpPr>
          <p:cNvPr id="440" name="Google Shape;440;p22"/>
          <p:cNvSpPr/>
          <p:nvPr/>
        </p:nvSpPr>
        <p:spPr>
          <a:xfrm>
            <a:off x="2116200" y="2881300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441" name="Google Shape;441;p22"/>
          <p:cNvSpPr/>
          <p:nvPr/>
        </p:nvSpPr>
        <p:spPr>
          <a:xfrm>
            <a:off x="1012200" y="2881300"/>
            <a:ext cx="11040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Автор</a:t>
            </a:r>
            <a:r>
              <a:rPr lang="ru"/>
              <a:t> 2</a:t>
            </a:r>
            <a:endParaRPr/>
          </a:p>
        </p:txBody>
      </p:sp>
      <p:sp>
        <p:nvSpPr>
          <p:cNvPr id="442" name="Google Shape;442;p22"/>
          <p:cNvSpPr/>
          <p:nvPr/>
        </p:nvSpPr>
        <p:spPr>
          <a:xfrm>
            <a:off x="2116200" y="2099500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id</a:t>
            </a:r>
            <a:endParaRPr/>
          </a:p>
        </p:txBody>
      </p:sp>
      <p:sp>
        <p:nvSpPr>
          <p:cNvPr id="443" name="Google Shape;443;p22"/>
          <p:cNvSpPr/>
          <p:nvPr/>
        </p:nvSpPr>
        <p:spPr>
          <a:xfrm>
            <a:off x="1012200" y="2099500"/>
            <a:ext cx="11040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name</a:t>
            </a:r>
            <a:endParaRPr/>
          </a:p>
        </p:txBody>
      </p:sp>
      <p:sp>
        <p:nvSpPr>
          <p:cNvPr id="444" name="Google Shape;444;p22"/>
          <p:cNvSpPr/>
          <p:nvPr/>
        </p:nvSpPr>
        <p:spPr>
          <a:xfrm>
            <a:off x="2116200" y="3272200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sp>
        <p:nvSpPr>
          <p:cNvPr id="445" name="Google Shape;445;p22"/>
          <p:cNvSpPr/>
          <p:nvPr/>
        </p:nvSpPr>
        <p:spPr>
          <a:xfrm>
            <a:off x="1012200" y="3272200"/>
            <a:ext cx="11040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Автор 3</a:t>
            </a:r>
            <a:endParaRPr/>
          </a:p>
        </p:txBody>
      </p:sp>
      <p:sp>
        <p:nvSpPr>
          <p:cNvPr id="446" name="Google Shape;446;p22"/>
          <p:cNvSpPr/>
          <p:nvPr/>
        </p:nvSpPr>
        <p:spPr>
          <a:xfrm>
            <a:off x="3560800" y="2490400"/>
            <a:ext cx="11040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447" name="Google Shape;447;p22"/>
          <p:cNvSpPr/>
          <p:nvPr/>
        </p:nvSpPr>
        <p:spPr>
          <a:xfrm>
            <a:off x="4664925" y="2490400"/>
            <a:ext cx="11040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448" name="Google Shape;448;p22"/>
          <p:cNvSpPr/>
          <p:nvPr/>
        </p:nvSpPr>
        <p:spPr>
          <a:xfrm>
            <a:off x="3560800" y="2881300"/>
            <a:ext cx="11040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449" name="Google Shape;449;p22"/>
          <p:cNvSpPr/>
          <p:nvPr/>
        </p:nvSpPr>
        <p:spPr>
          <a:xfrm>
            <a:off x="4664925" y="2881300"/>
            <a:ext cx="11040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450" name="Google Shape;450;p22"/>
          <p:cNvSpPr/>
          <p:nvPr/>
        </p:nvSpPr>
        <p:spPr>
          <a:xfrm>
            <a:off x="3560725" y="2099500"/>
            <a:ext cx="11040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author_</a:t>
            </a:r>
            <a:r>
              <a:rPr lang="ru"/>
              <a:t>id</a:t>
            </a:r>
            <a:endParaRPr/>
          </a:p>
        </p:txBody>
      </p:sp>
      <p:sp>
        <p:nvSpPr>
          <p:cNvPr id="451" name="Google Shape;451;p22"/>
          <p:cNvSpPr/>
          <p:nvPr/>
        </p:nvSpPr>
        <p:spPr>
          <a:xfrm>
            <a:off x="4664925" y="2099500"/>
            <a:ext cx="11040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book_id</a:t>
            </a:r>
            <a:endParaRPr/>
          </a:p>
        </p:txBody>
      </p:sp>
      <p:sp>
        <p:nvSpPr>
          <p:cNvPr id="452" name="Google Shape;452;p22"/>
          <p:cNvSpPr/>
          <p:nvPr/>
        </p:nvSpPr>
        <p:spPr>
          <a:xfrm>
            <a:off x="3560800" y="3272200"/>
            <a:ext cx="11040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sp>
        <p:nvSpPr>
          <p:cNvPr id="453" name="Google Shape;453;p22"/>
          <p:cNvSpPr/>
          <p:nvPr/>
        </p:nvSpPr>
        <p:spPr>
          <a:xfrm>
            <a:off x="4664925" y="3272200"/>
            <a:ext cx="11040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cxnSp>
        <p:nvCxnSpPr>
          <p:cNvPr id="454" name="Google Shape;454;p22"/>
          <p:cNvCxnSpPr>
            <a:stCxn id="438" idx="3"/>
            <a:endCxn id="446" idx="1"/>
          </p:cNvCxnSpPr>
          <p:nvPr/>
        </p:nvCxnSpPr>
        <p:spPr>
          <a:xfrm>
            <a:off x="2858400" y="2685850"/>
            <a:ext cx="70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" name="Google Shape;455;p22"/>
          <p:cNvCxnSpPr>
            <a:endCxn id="448" idx="1"/>
          </p:cNvCxnSpPr>
          <p:nvPr/>
        </p:nvCxnSpPr>
        <p:spPr>
          <a:xfrm>
            <a:off x="2858500" y="3076750"/>
            <a:ext cx="70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" name="Google Shape;456;p22"/>
          <p:cNvCxnSpPr>
            <a:stCxn id="444" idx="3"/>
            <a:endCxn id="452" idx="1"/>
          </p:cNvCxnSpPr>
          <p:nvPr/>
        </p:nvCxnSpPr>
        <p:spPr>
          <a:xfrm>
            <a:off x="2858400" y="3467650"/>
            <a:ext cx="70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7" name="Google Shape;457;p22"/>
          <p:cNvCxnSpPr>
            <a:stCxn id="447" idx="3"/>
            <a:endCxn id="432" idx="1"/>
          </p:cNvCxnSpPr>
          <p:nvPr/>
        </p:nvCxnSpPr>
        <p:spPr>
          <a:xfrm>
            <a:off x="5768925" y="2685850"/>
            <a:ext cx="65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8" name="Google Shape;458;p22"/>
          <p:cNvCxnSpPr>
            <a:stCxn id="449" idx="3"/>
            <a:endCxn id="434" idx="1"/>
          </p:cNvCxnSpPr>
          <p:nvPr/>
        </p:nvCxnSpPr>
        <p:spPr>
          <a:xfrm>
            <a:off x="5768925" y="3076750"/>
            <a:ext cx="65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" name="Google Shape;459;p22"/>
          <p:cNvCxnSpPr>
            <a:stCxn id="453" idx="3"/>
            <a:endCxn id="434" idx="1"/>
          </p:cNvCxnSpPr>
          <p:nvPr/>
        </p:nvCxnSpPr>
        <p:spPr>
          <a:xfrm flipH="1" rot="10800000">
            <a:off x="5768925" y="3076750"/>
            <a:ext cx="658200" cy="3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4" name="Google Shape;46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" y="-50"/>
            <a:ext cx="361759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23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23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23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2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3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23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23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23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23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23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23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3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23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3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23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23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3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3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23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23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23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487" name="Google Shape;487;p23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3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3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23"/>
          <p:cNvSpPr txBox="1"/>
          <p:nvPr>
            <p:ph type="ctrTitle"/>
          </p:nvPr>
        </p:nvSpPr>
        <p:spPr>
          <a:xfrm>
            <a:off x="3889425" y="571450"/>
            <a:ext cx="46809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4C5D6E"/>
                </a:solidFill>
              </a:rPr>
              <a:t>Эдгар Кодд</a:t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Правила функционирования реляционных баз данных были </a:t>
            </a:r>
            <a:r>
              <a:rPr lang="ru" sz="1600">
                <a:solidFill>
                  <a:srgbClr val="2C2D30"/>
                </a:solidFill>
              </a:rPr>
              <a:t>сформулированы</a:t>
            </a:r>
            <a:r>
              <a:rPr lang="ru" sz="1600">
                <a:solidFill>
                  <a:srgbClr val="2C2D30"/>
                </a:solidFill>
              </a:rPr>
              <a:t> доктором Э.Ф. Коддом в 1970 году.</a:t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С работы Кодда берут начало все современные реляционные базы данных.</a:t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Первая РСУБД Oracle появилась в 1979 году.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491" name="Google Shape;491;p2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492" name="Google Shape;492;p23"/>
          <p:cNvPicPr preferRelativeResize="0"/>
          <p:nvPr/>
        </p:nvPicPr>
        <p:blipFill rotWithShape="1">
          <a:blip r:embed="rId4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2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4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Реляционные СУБД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499" name="Google Shape;499;p2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2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2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2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2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505" name="Google Shape;505;p2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2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2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2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2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2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2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2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2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2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2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2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2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2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2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2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2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2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2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2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525" name="Google Shape;525;p2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2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24"/>
          <p:cNvSpPr/>
          <p:nvPr/>
        </p:nvSpPr>
        <p:spPr>
          <a:xfrm>
            <a:off x="1716000" y="1714500"/>
            <a:ext cx="1962900" cy="758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Oracle</a:t>
            </a:r>
            <a:endParaRPr/>
          </a:p>
        </p:txBody>
      </p:sp>
      <p:sp>
        <p:nvSpPr>
          <p:cNvPr id="528" name="Google Shape;528;p24"/>
          <p:cNvSpPr/>
          <p:nvPr/>
        </p:nvSpPr>
        <p:spPr>
          <a:xfrm>
            <a:off x="1716000" y="2764050"/>
            <a:ext cx="1962900" cy="758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MS SQL</a:t>
            </a:r>
            <a:endParaRPr/>
          </a:p>
        </p:txBody>
      </p:sp>
      <p:sp>
        <p:nvSpPr>
          <p:cNvPr id="529" name="Google Shape;529;p24"/>
          <p:cNvSpPr/>
          <p:nvPr/>
        </p:nvSpPr>
        <p:spPr>
          <a:xfrm>
            <a:off x="1716000" y="3813600"/>
            <a:ext cx="1962900" cy="758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DB2</a:t>
            </a:r>
            <a:endParaRPr/>
          </a:p>
        </p:txBody>
      </p:sp>
      <p:sp>
        <p:nvSpPr>
          <p:cNvPr id="530" name="Google Shape;530;p24"/>
          <p:cNvSpPr/>
          <p:nvPr/>
        </p:nvSpPr>
        <p:spPr>
          <a:xfrm>
            <a:off x="5018550" y="1714500"/>
            <a:ext cx="1962900" cy="758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MySQL</a:t>
            </a:r>
            <a:endParaRPr/>
          </a:p>
        </p:txBody>
      </p:sp>
      <p:sp>
        <p:nvSpPr>
          <p:cNvPr id="531" name="Google Shape;531;p24"/>
          <p:cNvSpPr/>
          <p:nvPr/>
        </p:nvSpPr>
        <p:spPr>
          <a:xfrm>
            <a:off x="5018550" y="2764050"/>
            <a:ext cx="1962900" cy="758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PostgreSQL</a:t>
            </a:r>
            <a:endParaRPr/>
          </a:p>
        </p:txBody>
      </p:sp>
      <p:sp>
        <p:nvSpPr>
          <p:cNvPr id="532" name="Google Shape;532;p24"/>
          <p:cNvSpPr/>
          <p:nvPr/>
        </p:nvSpPr>
        <p:spPr>
          <a:xfrm>
            <a:off x="5018550" y="3856975"/>
            <a:ext cx="1962900" cy="758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Firebird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5"/>
          <p:cNvSpPr txBox="1"/>
          <p:nvPr>
            <p:ph type="ctrTitle"/>
          </p:nvPr>
        </p:nvSpPr>
        <p:spPr>
          <a:xfrm>
            <a:off x="1142400" y="571500"/>
            <a:ext cx="68544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Укрупнение проектов в Интернет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538" name="Google Shape;538;p2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2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2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2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2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2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544" name="Google Shape;544;p2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2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2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2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2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2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2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2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2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2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2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2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2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2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2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2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2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2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2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2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564" name="Google Shape;564;p2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2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25"/>
          <p:cNvSpPr/>
          <p:nvPr/>
        </p:nvSpPr>
        <p:spPr>
          <a:xfrm>
            <a:off x="5300613" y="2463788"/>
            <a:ext cx="2562300" cy="2159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25"/>
          <p:cNvSpPr txBox="1"/>
          <p:nvPr/>
        </p:nvSpPr>
        <p:spPr>
          <a:xfrm>
            <a:off x="5300613" y="2463788"/>
            <a:ext cx="8145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сайт</a:t>
            </a:r>
            <a:endParaRPr/>
          </a:p>
        </p:txBody>
      </p:sp>
      <p:sp>
        <p:nvSpPr>
          <p:cNvPr id="568" name="Google Shape;568;p25"/>
          <p:cNvSpPr/>
          <p:nvPr/>
        </p:nvSpPr>
        <p:spPr>
          <a:xfrm>
            <a:off x="5549113" y="3495638"/>
            <a:ext cx="910200" cy="37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сервер</a:t>
            </a:r>
            <a:endParaRPr/>
          </a:p>
        </p:txBody>
      </p:sp>
      <p:sp>
        <p:nvSpPr>
          <p:cNvPr id="569" name="Google Shape;569;p25"/>
          <p:cNvSpPr/>
          <p:nvPr/>
        </p:nvSpPr>
        <p:spPr>
          <a:xfrm>
            <a:off x="5549113" y="2949538"/>
            <a:ext cx="910200" cy="37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сервер</a:t>
            </a:r>
            <a:endParaRPr/>
          </a:p>
        </p:txBody>
      </p:sp>
      <p:sp>
        <p:nvSpPr>
          <p:cNvPr id="570" name="Google Shape;570;p25"/>
          <p:cNvSpPr/>
          <p:nvPr/>
        </p:nvSpPr>
        <p:spPr>
          <a:xfrm>
            <a:off x="5549113" y="4041738"/>
            <a:ext cx="910200" cy="37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сервер</a:t>
            </a:r>
            <a:endParaRPr/>
          </a:p>
        </p:txBody>
      </p:sp>
      <p:sp>
        <p:nvSpPr>
          <p:cNvPr id="571" name="Google Shape;571;p25"/>
          <p:cNvSpPr/>
          <p:nvPr/>
        </p:nvSpPr>
        <p:spPr>
          <a:xfrm>
            <a:off x="6696363" y="2949538"/>
            <a:ext cx="910200" cy="37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сервер</a:t>
            </a:r>
            <a:endParaRPr/>
          </a:p>
        </p:txBody>
      </p:sp>
      <p:sp>
        <p:nvSpPr>
          <p:cNvPr id="572" name="Google Shape;572;p25"/>
          <p:cNvSpPr/>
          <p:nvPr/>
        </p:nvSpPr>
        <p:spPr>
          <a:xfrm>
            <a:off x="6696363" y="3495638"/>
            <a:ext cx="910200" cy="37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сервер</a:t>
            </a:r>
            <a:endParaRPr/>
          </a:p>
        </p:txBody>
      </p:sp>
      <p:sp>
        <p:nvSpPr>
          <p:cNvPr id="573" name="Google Shape;573;p25"/>
          <p:cNvSpPr/>
          <p:nvPr/>
        </p:nvSpPr>
        <p:spPr>
          <a:xfrm>
            <a:off x="6696363" y="4041738"/>
            <a:ext cx="910200" cy="37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сервер</a:t>
            </a:r>
            <a:endParaRPr/>
          </a:p>
        </p:txBody>
      </p:sp>
      <p:sp>
        <p:nvSpPr>
          <p:cNvPr id="574" name="Google Shape;574;p25"/>
          <p:cNvSpPr/>
          <p:nvPr/>
        </p:nvSpPr>
        <p:spPr>
          <a:xfrm>
            <a:off x="1804463" y="2463788"/>
            <a:ext cx="2562300" cy="2159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25"/>
          <p:cNvSpPr txBox="1"/>
          <p:nvPr/>
        </p:nvSpPr>
        <p:spPr>
          <a:xfrm>
            <a:off x="1804463" y="2463788"/>
            <a:ext cx="8145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сервер</a:t>
            </a:r>
            <a:endParaRPr/>
          </a:p>
        </p:txBody>
      </p:sp>
      <p:sp>
        <p:nvSpPr>
          <p:cNvPr id="576" name="Google Shape;576;p25"/>
          <p:cNvSpPr/>
          <p:nvPr/>
        </p:nvSpPr>
        <p:spPr>
          <a:xfrm>
            <a:off x="2052963" y="3495638"/>
            <a:ext cx="910200" cy="37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сайт</a:t>
            </a:r>
            <a:endParaRPr/>
          </a:p>
        </p:txBody>
      </p:sp>
      <p:sp>
        <p:nvSpPr>
          <p:cNvPr id="577" name="Google Shape;577;p25"/>
          <p:cNvSpPr/>
          <p:nvPr/>
        </p:nvSpPr>
        <p:spPr>
          <a:xfrm>
            <a:off x="2052963" y="2949538"/>
            <a:ext cx="910200" cy="37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сайт</a:t>
            </a:r>
            <a:endParaRPr/>
          </a:p>
        </p:txBody>
      </p:sp>
      <p:sp>
        <p:nvSpPr>
          <p:cNvPr id="578" name="Google Shape;578;p25"/>
          <p:cNvSpPr/>
          <p:nvPr/>
        </p:nvSpPr>
        <p:spPr>
          <a:xfrm>
            <a:off x="2052963" y="4041738"/>
            <a:ext cx="910200" cy="37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сайт</a:t>
            </a:r>
            <a:endParaRPr/>
          </a:p>
        </p:txBody>
      </p:sp>
      <p:sp>
        <p:nvSpPr>
          <p:cNvPr id="579" name="Google Shape;579;p25"/>
          <p:cNvSpPr/>
          <p:nvPr/>
        </p:nvSpPr>
        <p:spPr>
          <a:xfrm>
            <a:off x="3200213" y="2949538"/>
            <a:ext cx="910200" cy="37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сайт</a:t>
            </a:r>
            <a:endParaRPr/>
          </a:p>
        </p:txBody>
      </p:sp>
      <p:sp>
        <p:nvSpPr>
          <p:cNvPr id="580" name="Google Shape;580;p25"/>
          <p:cNvSpPr/>
          <p:nvPr/>
        </p:nvSpPr>
        <p:spPr>
          <a:xfrm>
            <a:off x="3200213" y="3495638"/>
            <a:ext cx="910200" cy="37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сайт</a:t>
            </a:r>
            <a:endParaRPr/>
          </a:p>
        </p:txBody>
      </p:sp>
      <p:sp>
        <p:nvSpPr>
          <p:cNvPr id="581" name="Google Shape;581;p25"/>
          <p:cNvSpPr/>
          <p:nvPr/>
        </p:nvSpPr>
        <p:spPr>
          <a:xfrm>
            <a:off x="3200213" y="4041738"/>
            <a:ext cx="910200" cy="37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сайт</a:t>
            </a:r>
            <a:endParaRPr/>
          </a:p>
        </p:txBody>
      </p:sp>
      <p:sp>
        <p:nvSpPr>
          <p:cNvPr id="582" name="Google Shape;582;p25"/>
          <p:cNvSpPr/>
          <p:nvPr/>
        </p:nvSpPr>
        <p:spPr>
          <a:xfrm>
            <a:off x="814900" y="1574927"/>
            <a:ext cx="7810500" cy="7449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25"/>
          <p:cNvSpPr txBox="1"/>
          <p:nvPr/>
        </p:nvSpPr>
        <p:spPr>
          <a:xfrm>
            <a:off x="6233575" y="1737800"/>
            <a:ext cx="8145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сейчас</a:t>
            </a:r>
            <a:endParaRPr/>
          </a:p>
        </p:txBody>
      </p:sp>
      <p:sp>
        <p:nvSpPr>
          <p:cNvPr id="584" name="Google Shape;584;p25"/>
          <p:cNvSpPr txBox="1"/>
          <p:nvPr/>
        </p:nvSpPr>
        <p:spPr>
          <a:xfrm>
            <a:off x="4450350" y="1740967"/>
            <a:ext cx="8145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2010</a:t>
            </a:r>
            <a:endParaRPr/>
          </a:p>
        </p:txBody>
      </p:sp>
      <p:sp>
        <p:nvSpPr>
          <p:cNvPr id="585" name="Google Shape;585;p25"/>
          <p:cNvSpPr txBox="1"/>
          <p:nvPr/>
        </p:nvSpPr>
        <p:spPr>
          <a:xfrm>
            <a:off x="2667113" y="1750500"/>
            <a:ext cx="8145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2000</a:t>
            </a:r>
            <a:endParaRPr/>
          </a:p>
        </p:txBody>
      </p:sp>
      <p:sp>
        <p:nvSpPr>
          <p:cNvPr id="586" name="Google Shape;586;p25"/>
          <p:cNvSpPr txBox="1"/>
          <p:nvPr/>
        </p:nvSpPr>
        <p:spPr>
          <a:xfrm>
            <a:off x="989963" y="1739917"/>
            <a:ext cx="8145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1990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26"/>
          <p:cNvSpPr txBox="1"/>
          <p:nvPr>
            <p:ph type="ctrTitle"/>
          </p:nvPr>
        </p:nvSpPr>
        <p:spPr>
          <a:xfrm>
            <a:off x="1142400" y="571500"/>
            <a:ext cx="68544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Укрупнение проектов в Интернет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592" name="Google Shape;592;p2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2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2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2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2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2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598" name="Google Shape;598;p2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2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2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2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2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2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2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2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2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2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2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2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2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2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2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2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2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2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2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2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618" name="Google Shape;618;p2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p2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26"/>
          <p:cNvSpPr/>
          <p:nvPr/>
        </p:nvSpPr>
        <p:spPr>
          <a:xfrm>
            <a:off x="3745875" y="2490188"/>
            <a:ext cx="910200" cy="37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сайт</a:t>
            </a:r>
            <a:endParaRPr/>
          </a:p>
        </p:txBody>
      </p:sp>
      <p:sp>
        <p:nvSpPr>
          <p:cNvPr id="621" name="Google Shape;621;p26"/>
          <p:cNvSpPr/>
          <p:nvPr/>
        </p:nvSpPr>
        <p:spPr>
          <a:xfrm>
            <a:off x="1631913" y="2490200"/>
            <a:ext cx="910200" cy="37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сайт</a:t>
            </a:r>
            <a:endParaRPr/>
          </a:p>
        </p:txBody>
      </p:sp>
      <p:sp>
        <p:nvSpPr>
          <p:cNvPr id="622" name="Google Shape;622;p26"/>
          <p:cNvSpPr/>
          <p:nvPr/>
        </p:nvSpPr>
        <p:spPr>
          <a:xfrm>
            <a:off x="2688888" y="2490200"/>
            <a:ext cx="910200" cy="37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сайт</a:t>
            </a:r>
            <a:endParaRPr/>
          </a:p>
        </p:txBody>
      </p:sp>
      <p:sp>
        <p:nvSpPr>
          <p:cNvPr id="623" name="Google Shape;623;p26"/>
          <p:cNvSpPr/>
          <p:nvPr/>
        </p:nvSpPr>
        <p:spPr>
          <a:xfrm>
            <a:off x="814900" y="1574927"/>
            <a:ext cx="7810500" cy="7449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26"/>
          <p:cNvSpPr txBox="1"/>
          <p:nvPr/>
        </p:nvSpPr>
        <p:spPr>
          <a:xfrm>
            <a:off x="6233575" y="1737800"/>
            <a:ext cx="8145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сейчас</a:t>
            </a:r>
            <a:endParaRPr/>
          </a:p>
        </p:txBody>
      </p:sp>
      <p:sp>
        <p:nvSpPr>
          <p:cNvPr id="625" name="Google Shape;625;p26"/>
          <p:cNvSpPr txBox="1"/>
          <p:nvPr/>
        </p:nvSpPr>
        <p:spPr>
          <a:xfrm>
            <a:off x="4450350" y="1740967"/>
            <a:ext cx="8145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2010</a:t>
            </a:r>
            <a:endParaRPr/>
          </a:p>
        </p:txBody>
      </p:sp>
      <p:sp>
        <p:nvSpPr>
          <p:cNvPr id="626" name="Google Shape;626;p26"/>
          <p:cNvSpPr txBox="1"/>
          <p:nvPr/>
        </p:nvSpPr>
        <p:spPr>
          <a:xfrm>
            <a:off x="2667113" y="1750500"/>
            <a:ext cx="8145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2000</a:t>
            </a:r>
            <a:endParaRPr/>
          </a:p>
        </p:txBody>
      </p:sp>
      <p:sp>
        <p:nvSpPr>
          <p:cNvPr id="627" name="Google Shape;627;p26"/>
          <p:cNvSpPr txBox="1"/>
          <p:nvPr/>
        </p:nvSpPr>
        <p:spPr>
          <a:xfrm>
            <a:off x="989963" y="1739917"/>
            <a:ext cx="8145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1990</a:t>
            </a:r>
            <a:endParaRPr/>
          </a:p>
        </p:txBody>
      </p:sp>
      <p:sp>
        <p:nvSpPr>
          <p:cNvPr id="628" name="Google Shape;628;p26"/>
          <p:cNvSpPr/>
          <p:nvPr/>
        </p:nvSpPr>
        <p:spPr>
          <a:xfrm>
            <a:off x="2532475" y="3429000"/>
            <a:ext cx="1223050" cy="107950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9" name="Google Shape;629;p26"/>
          <p:cNvCxnSpPr/>
          <p:nvPr/>
        </p:nvCxnSpPr>
        <p:spPr>
          <a:xfrm flipH="1">
            <a:off x="3386775" y="2860688"/>
            <a:ext cx="814200" cy="75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0" name="Google Shape;630;p26"/>
          <p:cNvCxnSpPr>
            <a:stCxn id="621" idx="2"/>
          </p:cNvCxnSpPr>
          <p:nvPr/>
        </p:nvCxnSpPr>
        <p:spPr>
          <a:xfrm>
            <a:off x="2087013" y="2860700"/>
            <a:ext cx="823500" cy="75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1" name="Google Shape;631;p26"/>
          <p:cNvCxnSpPr/>
          <p:nvPr/>
        </p:nvCxnSpPr>
        <p:spPr>
          <a:xfrm>
            <a:off x="3132675" y="2859133"/>
            <a:ext cx="0" cy="72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2" name="Google Shape;632;p26"/>
          <p:cNvSpPr/>
          <p:nvPr/>
        </p:nvSpPr>
        <p:spPr>
          <a:xfrm>
            <a:off x="5334000" y="2490200"/>
            <a:ext cx="2474400" cy="37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сайт</a:t>
            </a:r>
            <a:endParaRPr/>
          </a:p>
        </p:txBody>
      </p:sp>
      <p:sp>
        <p:nvSpPr>
          <p:cNvPr id="633" name="Google Shape;633;p26"/>
          <p:cNvSpPr/>
          <p:nvPr/>
        </p:nvSpPr>
        <p:spPr>
          <a:xfrm>
            <a:off x="5147113" y="3645963"/>
            <a:ext cx="730250" cy="64557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26"/>
          <p:cNvSpPr/>
          <p:nvPr/>
        </p:nvSpPr>
        <p:spPr>
          <a:xfrm>
            <a:off x="6206075" y="3645963"/>
            <a:ext cx="730250" cy="64557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26"/>
          <p:cNvSpPr/>
          <p:nvPr/>
        </p:nvSpPr>
        <p:spPr>
          <a:xfrm>
            <a:off x="7265050" y="3645963"/>
            <a:ext cx="730250" cy="64557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6" name="Google Shape;636;p26"/>
          <p:cNvCxnSpPr>
            <a:stCxn id="632" idx="2"/>
          </p:cNvCxnSpPr>
          <p:nvPr/>
        </p:nvCxnSpPr>
        <p:spPr>
          <a:xfrm>
            <a:off x="6571200" y="2860700"/>
            <a:ext cx="1059300" cy="89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7" name="Google Shape;637;p26"/>
          <p:cNvCxnSpPr>
            <a:stCxn id="632" idx="2"/>
          </p:cNvCxnSpPr>
          <p:nvPr/>
        </p:nvCxnSpPr>
        <p:spPr>
          <a:xfrm flipH="1">
            <a:off x="5514000" y="2860700"/>
            <a:ext cx="1057200" cy="89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8" name="Google Shape;638;p26"/>
          <p:cNvCxnSpPr>
            <a:stCxn id="632" idx="2"/>
          </p:cNvCxnSpPr>
          <p:nvPr/>
        </p:nvCxnSpPr>
        <p:spPr>
          <a:xfrm>
            <a:off x="6571200" y="2860700"/>
            <a:ext cx="900" cy="91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27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NoSQL базы данных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644" name="Google Shape;644;p27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Redis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MongoDB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ElasticSearch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ClickHouse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Cassandra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645" name="Google Shape;645;p2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2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2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2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2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2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51" name="Google Shape;651;p2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2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2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2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2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2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2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2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2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2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2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2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2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2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2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2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2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2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2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2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671" name="Google Shape;671;p27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2" name="Google Shape;672;p2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28"/>
          <p:cNvSpPr txBox="1"/>
          <p:nvPr>
            <p:ph type="ctrTitle"/>
          </p:nvPr>
        </p:nvSpPr>
        <p:spPr>
          <a:xfrm>
            <a:off x="1144800" y="398900"/>
            <a:ext cx="68544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Redis: один поток обслуживает все соединения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678" name="Google Shape;678;p2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2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2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2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2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2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84" name="Google Shape;684;p2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2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2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2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2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2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2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2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2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2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2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2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2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2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2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2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2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2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2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2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704" name="Google Shape;704;p2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5" name="Google Shape;705;p2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28"/>
          <p:cNvSpPr/>
          <p:nvPr/>
        </p:nvSpPr>
        <p:spPr>
          <a:xfrm>
            <a:off x="2921600" y="1691275"/>
            <a:ext cx="1319700" cy="2961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28"/>
          <p:cNvSpPr/>
          <p:nvPr/>
        </p:nvSpPr>
        <p:spPr>
          <a:xfrm>
            <a:off x="5125113" y="1534600"/>
            <a:ext cx="1153500" cy="2793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8" name="Google Shape;708;p28"/>
          <p:cNvCxnSpPr/>
          <p:nvPr/>
        </p:nvCxnSpPr>
        <p:spPr>
          <a:xfrm rot="10800000">
            <a:off x="5416263" y="2169550"/>
            <a:ext cx="0" cy="15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9" name="Google Shape;709;p28"/>
          <p:cNvCxnSpPr/>
          <p:nvPr/>
        </p:nvCxnSpPr>
        <p:spPr>
          <a:xfrm>
            <a:off x="5987463" y="2180050"/>
            <a:ext cx="0" cy="150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0" name="Google Shape;710;p28"/>
          <p:cNvSpPr/>
          <p:nvPr/>
        </p:nvSpPr>
        <p:spPr>
          <a:xfrm>
            <a:off x="2921600" y="2055350"/>
            <a:ext cx="1319700" cy="2961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28"/>
          <p:cNvSpPr/>
          <p:nvPr/>
        </p:nvSpPr>
        <p:spPr>
          <a:xfrm>
            <a:off x="2921600" y="2419425"/>
            <a:ext cx="1319700" cy="2961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28"/>
          <p:cNvSpPr/>
          <p:nvPr/>
        </p:nvSpPr>
        <p:spPr>
          <a:xfrm>
            <a:off x="2921600" y="2783500"/>
            <a:ext cx="1319700" cy="2961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28"/>
          <p:cNvSpPr/>
          <p:nvPr/>
        </p:nvSpPr>
        <p:spPr>
          <a:xfrm>
            <a:off x="2921600" y="3147575"/>
            <a:ext cx="1319700" cy="2961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28"/>
          <p:cNvSpPr/>
          <p:nvPr/>
        </p:nvSpPr>
        <p:spPr>
          <a:xfrm>
            <a:off x="2921600" y="3511650"/>
            <a:ext cx="1319700" cy="2961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28"/>
          <p:cNvSpPr/>
          <p:nvPr/>
        </p:nvSpPr>
        <p:spPr>
          <a:xfrm>
            <a:off x="2921600" y="3875725"/>
            <a:ext cx="1319700" cy="2961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29"/>
          <p:cNvSpPr txBox="1"/>
          <p:nvPr>
            <p:ph type="ctrTitle"/>
          </p:nvPr>
        </p:nvSpPr>
        <p:spPr>
          <a:xfrm>
            <a:off x="1142400" y="571500"/>
            <a:ext cx="68544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Шардирование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721" name="Google Shape;721;p2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2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2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2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2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2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727" name="Google Shape;727;p2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2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2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2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2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2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2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2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2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2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2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2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2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2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2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2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2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2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2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2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747" name="Google Shape;747;p2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8" name="Google Shape;748;p2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29"/>
          <p:cNvSpPr/>
          <p:nvPr/>
        </p:nvSpPr>
        <p:spPr>
          <a:xfrm>
            <a:off x="1334400" y="1811675"/>
            <a:ext cx="1524000" cy="10521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29"/>
          <p:cNvSpPr/>
          <p:nvPr/>
        </p:nvSpPr>
        <p:spPr>
          <a:xfrm>
            <a:off x="1577850" y="1978900"/>
            <a:ext cx="1037100" cy="2751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29"/>
          <p:cNvSpPr/>
          <p:nvPr/>
        </p:nvSpPr>
        <p:spPr>
          <a:xfrm>
            <a:off x="1577850" y="2417050"/>
            <a:ext cx="1037100" cy="2751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29"/>
          <p:cNvSpPr/>
          <p:nvPr/>
        </p:nvSpPr>
        <p:spPr>
          <a:xfrm>
            <a:off x="6285600" y="1811675"/>
            <a:ext cx="1524000" cy="10521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29"/>
          <p:cNvSpPr/>
          <p:nvPr/>
        </p:nvSpPr>
        <p:spPr>
          <a:xfrm>
            <a:off x="6529050" y="1978900"/>
            <a:ext cx="1037100" cy="2751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29"/>
          <p:cNvSpPr/>
          <p:nvPr/>
        </p:nvSpPr>
        <p:spPr>
          <a:xfrm>
            <a:off x="6529050" y="2417050"/>
            <a:ext cx="1037100" cy="2751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29"/>
          <p:cNvSpPr/>
          <p:nvPr/>
        </p:nvSpPr>
        <p:spPr>
          <a:xfrm>
            <a:off x="3810000" y="3519900"/>
            <a:ext cx="1524000" cy="10521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29"/>
          <p:cNvSpPr/>
          <p:nvPr/>
        </p:nvSpPr>
        <p:spPr>
          <a:xfrm>
            <a:off x="4053450" y="3687125"/>
            <a:ext cx="1037100" cy="2751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29"/>
          <p:cNvSpPr/>
          <p:nvPr/>
        </p:nvSpPr>
        <p:spPr>
          <a:xfrm>
            <a:off x="4053450" y="4125275"/>
            <a:ext cx="1037100" cy="2751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8" name="Google Shape;758;p29"/>
          <p:cNvCxnSpPr>
            <a:stCxn id="757" idx="3"/>
            <a:endCxn id="754" idx="1"/>
          </p:cNvCxnSpPr>
          <p:nvPr/>
        </p:nvCxnSpPr>
        <p:spPr>
          <a:xfrm flipH="1" rot="10800000">
            <a:off x="5090550" y="2554625"/>
            <a:ext cx="1438500" cy="1708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9" name="Google Shape;759;p29"/>
          <p:cNvCxnSpPr>
            <a:stCxn id="756" idx="1"/>
            <a:endCxn id="751" idx="3"/>
          </p:cNvCxnSpPr>
          <p:nvPr/>
        </p:nvCxnSpPr>
        <p:spPr>
          <a:xfrm rot="10800000">
            <a:off x="2614950" y="2554475"/>
            <a:ext cx="1438500" cy="1270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0" name="Google Shape;760;p29"/>
          <p:cNvCxnSpPr>
            <a:endCxn id="753" idx="1"/>
          </p:cNvCxnSpPr>
          <p:nvPr/>
        </p:nvCxnSpPr>
        <p:spPr>
          <a:xfrm>
            <a:off x="2614950" y="2116450"/>
            <a:ext cx="39141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30"/>
          <p:cNvSpPr txBox="1"/>
          <p:nvPr>
            <p:ph type="ctrTitle"/>
          </p:nvPr>
        </p:nvSpPr>
        <p:spPr>
          <a:xfrm>
            <a:off x="1142400" y="571500"/>
            <a:ext cx="68544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Распределенная база данных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766" name="Google Shape;766;p3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3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3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3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30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30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772" name="Google Shape;772;p30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30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3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30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30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3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30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30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30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30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30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30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30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30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30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3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30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30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30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3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792" name="Google Shape;792;p30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3" name="Google Shape;793;p3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30"/>
          <p:cNvSpPr/>
          <p:nvPr/>
        </p:nvSpPr>
        <p:spPr>
          <a:xfrm>
            <a:off x="4144667" y="3793105"/>
            <a:ext cx="842558" cy="84204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30"/>
          <p:cNvSpPr/>
          <p:nvPr/>
        </p:nvSpPr>
        <p:spPr>
          <a:xfrm>
            <a:off x="5575304" y="2960078"/>
            <a:ext cx="842558" cy="84204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30"/>
          <p:cNvSpPr/>
          <p:nvPr/>
        </p:nvSpPr>
        <p:spPr>
          <a:xfrm>
            <a:off x="2726138" y="2960078"/>
            <a:ext cx="842558" cy="84204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30"/>
          <p:cNvSpPr/>
          <p:nvPr/>
        </p:nvSpPr>
        <p:spPr>
          <a:xfrm>
            <a:off x="3302108" y="1651325"/>
            <a:ext cx="842558" cy="84204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30"/>
          <p:cNvSpPr/>
          <p:nvPr/>
        </p:nvSpPr>
        <p:spPr>
          <a:xfrm>
            <a:off x="4987225" y="1651325"/>
            <a:ext cx="842558" cy="84204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9" name="Google Shape;799;p30"/>
          <p:cNvCxnSpPr>
            <a:stCxn id="794" idx="2"/>
          </p:cNvCxnSpPr>
          <p:nvPr/>
        </p:nvCxnSpPr>
        <p:spPr>
          <a:xfrm rot="10800000">
            <a:off x="3164567" y="3503128"/>
            <a:ext cx="980100" cy="71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0" name="Google Shape;800;p30"/>
          <p:cNvCxnSpPr>
            <a:stCxn id="796" idx="1"/>
          </p:cNvCxnSpPr>
          <p:nvPr/>
        </p:nvCxnSpPr>
        <p:spPr>
          <a:xfrm flipH="1" rot="10800000">
            <a:off x="3147417" y="2159078"/>
            <a:ext cx="567300" cy="80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1" name="Google Shape;801;p30"/>
          <p:cNvCxnSpPr>
            <a:stCxn id="794" idx="4"/>
          </p:cNvCxnSpPr>
          <p:nvPr/>
        </p:nvCxnSpPr>
        <p:spPr>
          <a:xfrm flipH="1" rot="10800000">
            <a:off x="4987225" y="3481828"/>
            <a:ext cx="1034700" cy="73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2" name="Google Shape;802;p30"/>
          <p:cNvCxnSpPr>
            <a:stCxn id="795" idx="1"/>
          </p:cNvCxnSpPr>
          <p:nvPr/>
        </p:nvCxnSpPr>
        <p:spPr>
          <a:xfrm rot="10800000">
            <a:off x="5439783" y="2169578"/>
            <a:ext cx="556800" cy="79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3" name="Google Shape;803;p30"/>
          <p:cNvCxnSpPr>
            <a:stCxn id="797" idx="4"/>
            <a:endCxn id="798" idx="2"/>
          </p:cNvCxnSpPr>
          <p:nvPr/>
        </p:nvCxnSpPr>
        <p:spPr>
          <a:xfrm>
            <a:off x="4144667" y="2072347"/>
            <a:ext cx="84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31"/>
          <p:cNvSpPr txBox="1"/>
          <p:nvPr>
            <p:ph type="ctrTitle"/>
          </p:nvPr>
        </p:nvSpPr>
        <p:spPr>
          <a:xfrm>
            <a:off x="1142400" y="571500"/>
            <a:ext cx="71337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Разрыв связи между базами данных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809" name="Google Shape;809;p31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31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3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3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31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31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815" name="Google Shape;815;p31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31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31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31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31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31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3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31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31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31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31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31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31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31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31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31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3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31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31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3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835" name="Google Shape;835;p31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6" name="Google Shape;836;p3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31"/>
          <p:cNvSpPr/>
          <p:nvPr/>
        </p:nvSpPr>
        <p:spPr>
          <a:xfrm>
            <a:off x="4144667" y="3793105"/>
            <a:ext cx="842558" cy="84204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31"/>
          <p:cNvSpPr/>
          <p:nvPr/>
        </p:nvSpPr>
        <p:spPr>
          <a:xfrm>
            <a:off x="5575304" y="2960078"/>
            <a:ext cx="842558" cy="84204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31"/>
          <p:cNvSpPr/>
          <p:nvPr/>
        </p:nvSpPr>
        <p:spPr>
          <a:xfrm>
            <a:off x="2726138" y="2960078"/>
            <a:ext cx="842558" cy="84204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31"/>
          <p:cNvSpPr/>
          <p:nvPr/>
        </p:nvSpPr>
        <p:spPr>
          <a:xfrm>
            <a:off x="3302108" y="1651325"/>
            <a:ext cx="842558" cy="84204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31"/>
          <p:cNvSpPr/>
          <p:nvPr/>
        </p:nvSpPr>
        <p:spPr>
          <a:xfrm>
            <a:off x="4987225" y="1651325"/>
            <a:ext cx="842558" cy="84204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2" name="Google Shape;842;p31"/>
          <p:cNvCxnSpPr>
            <a:stCxn id="837" idx="2"/>
          </p:cNvCxnSpPr>
          <p:nvPr/>
        </p:nvCxnSpPr>
        <p:spPr>
          <a:xfrm rot="10800000">
            <a:off x="3164567" y="3503128"/>
            <a:ext cx="980100" cy="71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3" name="Google Shape;843;p31"/>
          <p:cNvCxnSpPr>
            <a:stCxn id="839" idx="1"/>
          </p:cNvCxnSpPr>
          <p:nvPr/>
        </p:nvCxnSpPr>
        <p:spPr>
          <a:xfrm flipH="1" rot="10800000">
            <a:off x="3147417" y="2159078"/>
            <a:ext cx="567300" cy="80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4" name="Google Shape;844;p31"/>
          <p:cNvCxnSpPr>
            <a:stCxn id="838" idx="1"/>
          </p:cNvCxnSpPr>
          <p:nvPr/>
        </p:nvCxnSpPr>
        <p:spPr>
          <a:xfrm rot="10800000">
            <a:off x="5439783" y="2169578"/>
            <a:ext cx="556800" cy="79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Типы баз данных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88" name="Google Shape;88;p14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Данные и программы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Иерархические базы данных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Сетевые базы данных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Реляционные базы данных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NoSQL-базы данных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Базы данных в современных приложениях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89" name="Google Shape;89;p14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15" name="Google Shape;115;p1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32"/>
          <p:cNvSpPr txBox="1"/>
          <p:nvPr>
            <p:ph type="ctrTitle"/>
          </p:nvPr>
        </p:nvSpPr>
        <p:spPr>
          <a:xfrm>
            <a:off x="1142375" y="418875"/>
            <a:ext cx="7165500" cy="8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Совместное использование СУБД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850" name="Google Shape;850;p3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32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32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3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3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32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856" name="Google Shape;856;p32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32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3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32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32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32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32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3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32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32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32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32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32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32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32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32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32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3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32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3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876" name="Google Shape;876;p32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7" name="Google Shape;877;p3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32"/>
          <p:cNvSpPr/>
          <p:nvPr/>
        </p:nvSpPr>
        <p:spPr>
          <a:xfrm>
            <a:off x="1621000" y="2847425"/>
            <a:ext cx="1373800" cy="889688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Redis</a:t>
            </a:r>
            <a:endParaRPr/>
          </a:p>
        </p:txBody>
      </p:sp>
      <p:sp>
        <p:nvSpPr>
          <p:cNvPr id="879" name="Google Shape;879;p32"/>
          <p:cNvSpPr/>
          <p:nvPr/>
        </p:nvSpPr>
        <p:spPr>
          <a:xfrm>
            <a:off x="3389175" y="2847425"/>
            <a:ext cx="1373800" cy="88970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MySQL</a:t>
            </a:r>
            <a:endParaRPr/>
          </a:p>
        </p:txBody>
      </p:sp>
      <p:sp>
        <p:nvSpPr>
          <p:cNvPr id="880" name="Google Shape;880;p32"/>
          <p:cNvSpPr/>
          <p:nvPr/>
        </p:nvSpPr>
        <p:spPr>
          <a:xfrm>
            <a:off x="5157338" y="2847425"/>
            <a:ext cx="1373825" cy="88970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ElasticSearch</a:t>
            </a:r>
            <a:endParaRPr/>
          </a:p>
        </p:txBody>
      </p:sp>
      <p:sp>
        <p:nvSpPr>
          <p:cNvPr id="881" name="Google Shape;881;p32"/>
          <p:cNvSpPr/>
          <p:nvPr/>
        </p:nvSpPr>
        <p:spPr>
          <a:xfrm>
            <a:off x="6925525" y="2810200"/>
            <a:ext cx="1373825" cy="88970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ClickHouse</a:t>
            </a:r>
            <a:endParaRPr/>
          </a:p>
        </p:txBody>
      </p:sp>
      <p:sp>
        <p:nvSpPr>
          <p:cNvPr id="882" name="Google Shape;882;p32"/>
          <p:cNvSpPr/>
          <p:nvPr/>
        </p:nvSpPr>
        <p:spPr>
          <a:xfrm>
            <a:off x="1621050" y="1296700"/>
            <a:ext cx="6678300" cy="800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Код приложения</a:t>
            </a:r>
            <a:endParaRPr/>
          </a:p>
        </p:txBody>
      </p:sp>
      <p:sp>
        <p:nvSpPr>
          <p:cNvPr id="883" name="Google Shape;883;p32"/>
          <p:cNvSpPr txBox="1"/>
          <p:nvPr/>
        </p:nvSpPr>
        <p:spPr>
          <a:xfrm>
            <a:off x="1578300" y="3923375"/>
            <a:ext cx="1459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Кэш в оперативной памяти</a:t>
            </a:r>
            <a:endParaRPr/>
          </a:p>
        </p:txBody>
      </p:sp>
      <p:sp>
        <p:nvSpPr>
          <p:cNvPr id="884" name="Google Shape;884;p32"/>
          <p:cNvSpPr/>
          <p:nvPr/>
        </p:nvSpPr>
        <p:spPr>
          <a:xfrm>
            <a:off x="771150" y="1397138"/>
            <a:ext cx="571200" cy="2454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32"/>
          <p:cNvSpPr/>
          <p:nvPr/>
        </p:nvSpPr>
        <p:spPr>
          <a:xfrm>
            <a:off x="771150" y="1751563"/>
            <a:ext cx="571200" cy="2454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32"/>
          <p:cNvSpPr txBox="1"/>
          <p:nvPr/>
        </p:nvSpPr>
        <p:spPr>
          <a:xfrm>
            <a:off x="3401050" y="3887025"/>
            <a:ext cx="1459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Основная база данных</a:t>
            </a:r>
            <a:endParaRPr/>
          </a:p>
        </p:txBody>
      </p:sp>
      <p:sp>
        <p:nvSpPr>
          <p:cNvPr id="887" name="Google Shape;887;p32"/>
          <p:cNvSpPr txBox="1"/>
          <p:nvPr/>
        </p:nvSpPr>
        <p:spPr>
          <a:xfrm>
            <a:off x="5157350" y="3887025"/>
            <a:ext cx="1459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Полнотекстовый поиск</a:t>
            </a:r>
            <a:endParaRPr/>
          </a:p>
        </p:txBody>
      </p:sp>
      <p:sp>
        <p:nvSpPr>
          <p:cNvPr id="888" name="Google Shape;888;p32"/>
          <p:cNvSpPr txBox="1"/>
          <p:nvPr/>
        </p:nvSpPr>
        <p:spPr>
          <a:xfrm>
            <a:off x="6913650" y="3923375"/>
            <a:ext cx="1459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Колоночная база данных для статистики</a:t>
            </a:r>
            <a:endParaRPr/>
          </a:p>
        </p:txBody>
      </p:sp>
      <p:sp>
        <p:nvSpPr>
          <p:cNvPr id="889" name="Google Shape;889;p32"/>
          <p:cNvSpPr/>
          <p:nvPr/>
        </p:nvSpPr>
        <p:spPr>
          <a:xfrm>
            <a:off x="2039788" y="2227462"/>
            <a:ext cx="245400" cy="4899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32"/>
          <p:cNvSpPr/>
          <p:nvPr/>
        </p:nvSpPr>
        <p:spPr>
          <a:xfrm>
            <a:off x="2330613" y="2227463"/>
            <a:ext cx="245400" cy="4899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32"/>
          <p:cNvSpPr/>
          <p:nvPr/>
        </p:nvSpPr>
        <p:spPr>
          <a:xfrm>
            <a:off x="3862525" y="2227462"/>
            <a:ext cx="245400" cy="4899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32"/>
          <p:cNvSpPr/>
          <p:nvPr/>
        </p:nvSpPr>
        <p:spPr>
          <a:xfrm>
            <a:off x="4153350" y="2227463"/>
            <a:ext cx="245400" cy="4899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32"/>
          <p:cNvSpPr/>
          <p:nvPr/>
        </p:nvSpPr>
        <p:spPr>
          <a:xfrm>
            <a:off x="5591550" y="2227462"/>
            <a:ext cx="245400" cy="4899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32"/>
          <p:cNvSpPr/>
          <p:nvPr/>
        </p:nvSpPr>
        <p:spPr>
          <a:xfrm>
            <a:off x="5882375" y="2227463"/>
            <a:ext cx="245400" cy="4899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32"/>
          <p:cNvSpPr/>
          <p:nvPr/>
        </p:nvSpPr>
        <p:spPr>
          <a:xfrm>
            <a:off x="7344313" y="2208849"/>
            <a:ext cx="245400" cy="4899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32"/>
          <p:cNvSpPr/>
          <p:nvPr/>
        </p:nvSpPr>
        <p:spPr>
          <a:xfrm>
            <a:off x="7635138" y="2208850"/>
            <a:ext cx="245400" cy="4899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33"/>
          <p:cNvSpPr txBox="1"/>
          <p:nvPr>
            <p:ph type="ctrTitle"/>
          </p:nvPr>
        </p:nvSpPr>
        <p:spPr>
          <a:xfrm>
            <a:off x="1142375" y="418875"/>
            <a:ext cx="7165500" cy="8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Совместное использование СУБД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902" name="Google Shape;902;p3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3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3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3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3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3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08" name="Google Shape;908;p3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3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3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p33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Google Shape;912;p33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33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33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33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3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33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33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33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33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33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33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33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33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33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3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3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928" name="Google Shape;928;p33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9" name="Google Shape;929;p3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33"/>
          <p:cNvSpPr/>
          <p:nvPr/>
        </p:nvSpPr>
        <p:spPr>
          <a:xfrm>
            <a:off x="1621000" y="2847425"/>
            <a:ext cx="1373800" cy="889688"/>
          </a:xfrm>
          <a:prstGeom prst="flowChartMagneticDisk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</a:t>
            </a:r>
            <a:r>
              <a:rPr lang="ru"/>
              <a:t>edis</a:t>
            </a:r>
            <a:endParaRPr/>
          </a:p>
        </p:txBody>
      </p:sp>
      <p:sp>
        <p:nvSpPr>
          <p:cNvPr id="931" name="Google Shape;931;p33"/>
          <p:cNvSpPr/>
          <p:nvPr/>
        </p:nvSpPr>
        <p:spPr>
          <a:xfrm>
            <a:off x="3389175" y="2847425"/>
            <a:ext cx="1373800" cy="88970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MySQL</a:t>
            </a:r>
            <a:endParaRPr/>
          </a:p>
        </p:txBody>
      </p:sp>
      <p:sp>
        <p:nvSpPr>
          <p:cNvPr id="932" name="Google Shape;932;p33"/>
          <p:cNvSpPr/>
          <p:nvPr/>
        </p:nvSpPr>
        <p:spPr>
          <a:xfrm>
            <a:off x="5157338" y="2847425"/>
            <a:ext cx="1373825" cy="88970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ElasticSearch</a:t>
            </a:r>
            <a:endParaRPr/>
          </a:p>
        </p:txBody>
      </p:sp>
      <p:sp>
        <p:nvSpPr>
          <p:cNvPr id="933" name="Google Shape;933;p33"/>
          <p:cNvSpPr/>
          <p:nvPr/>
        </p:nvSpPr>
        <p:spPr>
          <a:xfrm>
            <a:off x="6925525" y="2810200"/>
            <a:ext cx="1373825" cy="88970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ClickHouse</a:t>
            </a:r>
            <a:endParaRPr/>
          </a:p>
        </p:txBody>
      </p:sp>
      <p:sp>
        <p:nvSpPr>
          <p:cNvPr id="934" name="Google Shape;934;p33"/>
          <p:cNvSpPr/>
          <p:nvPr/>
        </p:nvSpPr>
        <p:spPr>
          <a:xfrm>
            <a:off x="1621050" y="1296700"/>
            <a:ext cx="6678300" cy="800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Код приложения</a:t>
            </a:r>
            <a:endParaRPr/>
          </a:p>
        </p:txBody>
      </p:sp>
      <p:sp>
        <p:nvSpPr>
          <p:cNvPr id="935" name="Google Shape;935;p33"/>
          <p:cNvSpPr txBox="1"/>
          <p:nvPr/>
        </p:nvSpPr>
        <p:spPr>
          <a:xfrm>
            <a:off x="1578300" y="3923375"/>
            <a:ext cx="1459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Кэш в оперативной памяти</a:t>
            </a:r>
            <a:endParaRPr/>
          </a:p>
        </p:txBody>
      </p:sp>
      <p:sp>
        <p:nvSpPr>
          <p:cNvPr id="936" name="Google Shape;936;p33"/>
          <p:cNvSpPr/>
          <p:nvPr/>
        </p:nvSpPr>
        <p:spPr>
          <a:xfrm>
            <a:off x="771150" y="1397138"/>
            <a:ext cx="571200" cy="2454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33"/>
          <p:cNvSpPr/>
          <p:nvPr/>
        </p:nvSpPr>
        <p:spPr>
          <a:xfrm>
            <a:off x="771150" y="1751563"/>
            <a:ext cx="571200" cy="2454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33"/>
          <p:cNvSpPr txBox="1"/>
          <p:nvPr/>
        </p:nvSpPr>
        <p:spPr>
          <a:xfrm>
            <a:off x="3401050" y="3887025"/>
            <a:ext cx="1459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Основная база данных</a:t>
            </a:r>
            <a:endParaRPr/>
          </a:p>
        </p:txBody>
      </p:sp>
      <p:sp>
        <p:nvSpPr>
          <p:cNvPr id="939" name="Google Shape;939;p33"/>
          <p:cNvSpPr txBox="1"/>
          <p:nvPr/>
        </p:nvSpPr>
        <p:spPr>
          <a:xfrm>
            <a:off x="5157350" y="3887025"/>
            <a:ext cx="1459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Полнотекстовый поиск</a:t>
            </a:r>
            <a:endParaRPr/>
          </a:p>
        </p:txBody>
      </p:sp>
      <p:sp>
        <p:nvSpPr>
          <p:cNvPr id="940" name="Google Shape;940;p33"/>
          <p:cNvSpPr txBox="1"/>
          <p:nvPr/>
        </p:nvSpPr>
        <p:spPr>
          <a:xfrm>
            <a:off x="6913650" y="3923375"/>
            <a:ext cx="1459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Колоночная база данных для статистики</a:t>
            </a:r>
            <a:endParaRPr/>
          </a:p>
        </p:txBody>
      </p:sp>
      <p:sp>
        <p:nvSpPr>
          <p:cNvPr id="941" name="Google Shape;941;p33"/>
          <p:cNvSpPr/>
          <p:nvPr/>
        </p:nvSpPr>
        <p:spPr>
          <a:xfrm>
            <a:off x="2039788" y="2227462"/>
            <a:ext cx="245400" cy="4899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33"/>
          <p:cNvSpPr/>
          <p:nvPr/>
        </p:nvSpPr>
        <p:spPr>
          <a:xfrm>
            <a:off x="2330613" y="2227463"/>
            <a:ext cx="245400" cy="4899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33"/>
          <p:cNvSpPr/>
          <p:nvPr/>
        </p:nvSpPr>
        <p:spPr>
          <a:xfrm>
            <a:off x="3862525" y="2227462"/>
            <a:ext cx="245400" cy="4899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33"/>
          <p:cNvSpPr/>
          <p:nvPr/>
        </p:nvSpPr>
        <p:spPr>
          <a:xfrm>
            <a:off x="4153350" y="2227463"/>
            <a:ext cx="245400" cy="4899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33"/>
          <p:cNvSpPr/>
          <p:nvPr/>
        </p:nvSpPr>
        <p:spPr>
          <a:xfrm>
            <a:off x="5591550" y="2227462"/>
            <a:ext cx="245400" cy="4899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33"/>
          <p:cNvSpPr/>
          <p:nvPr/>
        </p:nvSpPr>
        <p:spPr>
          <a:xfrm>
            <a:off x="5882375" y="2227463"/>
            <a:ext cx="245400" cy="4899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p33"/>
          <p:cNvSpPr/>
          <p:nvPr/>
        </p:nvSpPr>
        <p:spPr>
          <a:xfrm>
            <a:off x="7344313" y="2208849"/>
            <a:ext cx="245400" cy="4899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33"/>
          <p:cNvSpPr/>
          <p:nvPr/>
        </p:nvSpPr>
        <p:spPr>
          <a:xfrm>
            <a:off x="7635138" y="2208850"/>
            <a:ext cx="245400" cy="4899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34"/>
          <p:cNvSpPr txBox="1"/>
          <p:nvPr>
            <p:ph type="ctrTitle"/>
          </p:nvPr>
        </p:nvSpPr>
        <p:spPr>
          <a:xfrm>
            <a:off x="1142375" y="418875"/>
            <a:ext cx="7165500" cy="8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Совместное использование СУБД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954" name="Google Shape;954;p3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3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p3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7" name="Google Shape;957;p3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3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3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0" name="Google Shape;960;p3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p3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3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p3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p3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3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Google Shape;966;p3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3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3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3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3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3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3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3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3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5" name="Google Shape;975;p3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3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3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3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3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980" name="Google Shape;980;p3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1" name="Google Shape;981;p3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34"/>
          <p:cNvSpPr/>
          <p:nvPr/>
        </p:nvSpPr>
        <p:spPr>
          <a:xfrm>
            <a:off x="1621000" y="2847425"/>
            <a:ext cx="1373800" cy="889688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</a:t>
            </a:r>
            <a:r>
              <a:rPr lang="ru"/>
              <a:t>edis</a:t>
            </a:r>
            <a:endParaRPr/>
          </a:p>
        </p:txBody>
      </p:sp>
      <p:sp>
        <p:nvSpPr>
          <p:cNvPr id="983" name="Google Shape;983;p34"/>
          <p:cNvSpPr/>
          <p:nvPr/>
        </p:nvSpPr>
        <p:spPr>
          <a:xfrm>
            <a:off x="3389175" y="2847425"/>
            <a:ext cx="1373800" cy="889700"/>
          </a:xfrm>
          <a:prstGeom prst="flowChartMagneticDisk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MySQL</a:t>
            </a:r>
            <a:endParaRPr/>
          </a:p>
        </p:txBody>
      </p:sp>
      <p:sp>
        <p:nvSpPr>
          <p:cNvPr id="984" name="Google Shape;984;p34"/>
          <p:cNvSpPr/>
          <p:nvPr/>
        </p:nvSpPr>
        <p:spPr>
          <a:xfrm>
            <a:off x="5157338" y="2847425"/>
            <a:ext cx="1373825" cy="88970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ElasticSearch</a:t>
            </a:r>
            <a:endParaRPr/>
          </a:p>
        </p:txBody>
      </p:sp>
      <p:sp>
        <p:nvSpPr>
          <p:cNvPr id="985" name="Google Shape;985;p34"/>
          <p:cNvSpPr/>
          <p:nvPr/>
        </p:nvSpPr>
        <p:spPr>
          <a:xfrm>
            <a:off x="6925525" y="2810200"/>
            <a:ext cx="1373825" cy="88970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ClickHouse</a:t>
            </a:r>
            <a:endParaRPr/>
          </a:p>
        </p:txBody>
      </p:sp>
      <p:sp>
        <p:nvSpPr>
          <p:cNvPr id="986" name="Google Shape;986;p34"/>
          <p:cNvSpPr/>
          <p:nvPr/>
        </p:nvSpPr>
        <p:spPr>
          <a:xfrm>
            <a:off x="1621050" y="1296700"/>
            <a:ext cx="6678300" cy="800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Код приложения</a:t>
            </a:r>
            <a:endParaRPr/>
          </a:p>
        </p:txBody>
      </p:sp>
      <p:sp>
        <p:nvSpPr>
          <p:cNvPr id="987" name="Google Shape;987;p34"/>
          <p:cNvSpPr txBox="1"/>
          <p:nvPr/>
        </p:nvSpPr>
        <p:spPr>
          <a:xfrm>
            <a:off x="1578300" y="3923375"/>
            <a:ext cx="1459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Кэш в оперативной памяти</a:t>
            </a:r>
            <a:endParaRPr/>
          </a:p>
        </p:txBody>
      </p:sp>
      <p:sp>
        <p:nvSpPr>
          <p:cNvPr id="988" name="Google Shape;988;p34"/>
          <p:cNvSpPr/>
          <p:nvPr/>
        </p:nvSpPr>
        <p:spPr>
          <a:xfrm>
            <a:off x="771150" y="1397138"/>
            <a:ext cx="571200" cy="2454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34"/>
          <p:cNvSpPr/>
          <p:nvPr/>
        </p:nvSpPr>
        <p:spPr>
          <a:xfrm>
            <a:off x="771150" y="1751563"/>
            <a:ext cx="571200" cy="2454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" name="Google Shape;990;p34"/>
          <p:cNvSpPr txBox="1"/>
          <p:nvPr/>
        </p:nvSpPr>
        <p:spPr>
          <a:xfrm>
            <a:off x="3401050" y="3887025"/>
            <a:ext cx="1459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Основная база данных</a:t>
            </a:r>
            <a:endParaRPr/>
          </a:p>
        </p:txBody>
      </p:sp>
      <p:sp>
        <p:nvSpPr>
          <p:cNvPr id="991" name="Google Shape;991;p34"/>
          <p:cNvSpPr txBox="1"/>
          <p:nvPr/>
        </p:nvSpPr>
        <p:spPr>
          <a:xfrm>
            <a:off x="5157350" y="3887025"/>
            <a:ext cx="1459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Полнотекстовый поиск</a:t>
            </a:r>
            <a:endParaRPr/>
          </a:p>
        </p:txBody>
      </p:sp>
      <p:sp>
        <p:nvSpPr>
          <p:cNvPr id="992" name="Google Shape;992;p34"/>
          <p:cNvSpPr txBox="1"/>
          <p:nvPr/>
        </p:nvSpPr>
        <p:spPr>
          <a:xfrm>
            <a:off x="6913650" y="3923375"/>
            <a:ext cx="1459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Колоночная база данных для статистики</a:t>
            </a:r>
            <a:endParaRPr/>
          </a:p>
        </p:txBody>
      </p:sp>
      <p:sp>
        <p:nvSpPr>
          <p:cNvPr id="993" name="Google Shape;993;p34"/>
          <p:cNvSpPr/>
          <p:nvPr/>
        </p:nvSpPr>
        <p:spPr>
          <a:xfrm>
            <a:off x="2039788" y="2227462"/>
            <a:ext cx="245400" cy="4899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34"/>
          <p:cNvSpPr/>
          <p:nvPr/>
        </p:nvSpPr>
        <p:spPr>
          <a:xfrm>
            <a:off x="2330613" y="2227463"/>
            <a:ext cx="245400" cy="4899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34"/>
          <p:cNvSpPr/>
          <p:nvPr/>
        </p:nvSpPr>
        <p:spPr>
          <a:xfrm>
            <a:off x="3862525" y="2227462"/>
            <a:ext cx="245400" cy="4899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34"/>
          <p:cNvSpPr/>
          <p:nvPr/>
        </p:nvSpPr>
        <p:spPr>
          <a:xfrm>
            <a:off x="4153350" y="2227463"/>
            <a:ext cx="245400" cy="4899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p34"/>
          <p:cNvSpPr/>
          <p:nvPr/>
        </p:nvSpPr>
        <p:spPr>
          <a:xfrm>
            <a:off x="5591550" y="2227462"/>
            <a:ext cx="245400" cy="4899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p34"/>
          <p:cNvSpPr/>
          <p:nvPr/>
        </p:nvSpPr>
        <p:spPr>
          <a:xfrm>
            <a:off x="5882375" y="2227463"/>
            <a:ext cx="245400" cy="4899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p34"/>
          <p:cNvSpPr/>
          <p:nvPr/>
        </p:nvSpPr>
        <p:spPr>
          <a:xfrm>
            <a:off x="7344313" y="2208849"/>
            <a:ext cx="245400" cy="4899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34"/>
          <p:cNvSpPr/>
          <p:nvPr/>
        </p:nvSpPr>
        <p:spPr>
          <a:xfrm>
            <a:off x="7635138" y="2208850"/>
            <a:ext cx="245400" cy="4899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35"/>
          <p:cNvSpPr txBox="1"/>
          <p:nvPr>
            <p:ph type="ctrTitle"/>
          </p:nvPr>
        </p:nvSpPr>
        <p:spPr>
          <a:xfrm>
            <a:off x="1142375" y="418875"/>
            <a:ext cx="7165500" cy="8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Совместное использование СУБД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006" name="Google Shape;1006;p3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" name="Google Shape;1007;p3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8" name="Google Shape;1008;p3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3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Google Shape;1010;p3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1" name="Google Shape;1011;p3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012" name="Google Shape;1012;p3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3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3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3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p3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p3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8" name="Google Shape;1018;p3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" name="Google Shape;1019;p3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" name="Google Shape;1020;p3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" name="Google Shape;1021;p3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p3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3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" name="Google Shape;1024;p3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5" name="Google Shape;1025;p3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6" name="Google Shape;1026;p3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7" name="Google Shape;1027;p3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" name="Google Shape;1028;p3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9" name="Google Shape;1029;p3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0" name="Google Shape;1030;p3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p3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032" name="Google Shape;1032;p3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3" name="Google Shape;1033;p3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4" name="Google Shape;1034;p35"/>
          <p:cNvSpPr/>
          <p:nvPr/>
        </p:nvSpPr>
        <p:spPr>
          <a:xfrm>
            <a:off x="1621000" y="2847425"/>
            <a:ext cx="1373800" cy="889688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</a:t>
            </a:r>
            <a:r>
              <a:rPr lang="ru"/>
              <a:t>edis</a:t>
            </a:r>
            <a:endParaRPr/>
          </a:p>
        </p:txBody>
      </p:sp>
      <p:sp>
        <p:nvSpPr>
          <p:cNvPr id="1035" name="Google Shape;1035;p35"/>
          <p:cNvSpPr/>
          <p:nvPr/>
        </p:nvSpPr>
        <p:spPr>
          <a:xfrm>
            <a:off x="3389175" y="2847425"/>
            <a:ext cx="1373800" cy="88970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MySQL</a:t>
            </a:r>
            <a:endParaRPr/>
          </a:p>
        </p:txBody>
      </p:sp>
      <p:sp>
        <p:nvSpPr>
          <p:cNvPr id="1036" name="Google Shape;1036;p35"/>
          <p:cNvSpPr/>
          <p:nvPr/>
        </p:nvSpPr>
        <p:spPr>
          <a:xfrm>
            <a:off x="5157338" y="2847425"/>
            <a:ext cx="1373825" cy="889700"/>
          </a:xfrm>
          <a:prstGeom prst="flowChartMagneticDisk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ElasticSearch</a:t>
            </a:r>
            <a:endParaRPr/>
          </a:p>
        </p:txBody>
      </p:sp>
      <p:sp>
        <p:nvSpPr>
          <p:cNvPr id="1037" name="Google Shape;1037;p35"/>
          <p:cNvSpPr/>
          <p:nvPr/>
        </p:nvSpPr>
        <p:spPr>
          <a:xfrm>
            <a:off x="6925525" y="2810200"/>
            <a:ext cx="1373825" cy="88970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ClickHouse</a:t>
            </a:r>
            <a:endParaRPr/>
          </a:p>
        </p:txBody>
      </p:sp>
      <p:sp>
        <p:nvSpPr>
          <p:cNvPr id="1038" name="Google Shape;1038;p35"/>
          <p:cNvSpPr/>
          <p:nvPr/>
        </p:nvSpPr>
        <p:spPr>
          <a:xfrm>
            <a:off x="1621050" y="1296700"/>
            <a:ext cx="6678300" cy="800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Код приложения</a:t>
            </a:r>
            <a:endParaRPr/>
          </a:p>
        </p:txBody>
      </p:sp>
      <p:sp>
        <p:nvSpPr>
          <p:cNvPr id="1039" name="Google Shape;1039;p35"/>
          <p:cNvSpPr txBox="1"/>
          <p:nvPr/>
        </p:nvSpPr>
        <p:spPr>
          <a:xfrm>
            <a:off x="1578300" y="3923375"/>
            <a:ext cx="1459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Кэш в оперативной памяти</a:t>
            </a:r>
            <a:endParaRPr/>
          </a:p>
        </p:txBody>
      </p:sp>
      <p:sp>
        <p:nvSpPr>
          <p:cNvPr id="1040" name="Google Shape;1040;p35"/>
          <p:cNvSpPr/>
          <p:nvPr/>
        </p:nvSpPr>
        <p:spPr>
          <a:xfrm>
            <a:off x="771150" y="1397138"/>
            <a:ext cx="571200" cy="2454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p35"/>
          <p:cNvSpPr/>
          <p:nvPr/>
        </p:nvSpPr>
        <p:spPr>
          <a:xfrm>
            <a:off x="771150" y="1751563"/>
            <a:ext cx="571200" cy="2454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2" name="Google Shape;1042;p35"/>
          <p:cNvSpPr txBox="1"/>
          <p:nvPr/>
        </p:nvSpPr>
        <p:spPr>
          <a:xfrm>
            <a:off x="3401050" y="3887025"/>
            <a:ext cx="1459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Основная база данных</a:t>
            </a:r>
            <a:endParaRPr/>
          </a:p>
        </p:txBody>
      </p:sp>
      <p:sp>
        <p:nvSpPr>
          <p:cNvPr id="1043" name="Google Shape;1043;p35"/>
          <p:cNvSpPr txBox="1"/>
          <p:nvPr/>
        </p:nvSpPr>
        <p:spPr>
          <a:xfrm>
            <a:off x="5157350" y="3887025"/>
            <a:ext cx="1459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Полнотекстовый поиск</a:t>
            </a:r>
            <a:endParaRPr/>
          </a:p>
        </p:txBody>
      </p:sp>
      <p:sp>
        <p:nvSpPr>
          <p:cNvPr id="1044" name="Google Shape;1044;p35"/>
          <p:cNvSpPr txBox="1"/>
          <p:nvPr/>
        </p:nvSpPr>
        <p:spPr>
          <a:xfrm>
            <a:off x="6913650" y="3923375"/>
            <a:ext cx="1459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Колоночная база данных для статистики</a:t>
            </a:r>
            <a:endParaRPr/>
          </a:p>
        </p:txBody>
      </p:sp>
      <p:sp>
        <p:nvSpPr>
          <p:cNvPr id="1045" name="Google Shape;1045;p35"/>
          <p:cNvSpPr/>
          <p:nvPr/>
        </p:nvSpPr>
        <p:spPr>
          <a:xfrm>
            <a:off x="2039788" y="2227462"/>
            <a:ext cx="245400" cy="4899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35"/>
          <p:cNvSpPr/>
          <p:nvPr/>
        </p:nvSpPr>
        <p:spPr>
          <a:xfrm>
            <a:off x="2330613" y="2227463"/>
            <a:ext cx="245400" cy="4899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35"/>
          <p:cNvSpPr/>
          <p:nvPr/>
        </p:nvSpPr>
        <p:spPr>
          <a:xfrm>
            <a:off x="3862525" y="2227462"/>
            <a:ext cx="245400" cy="4899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35"/>
          <p:cNvSpPr/>
          <p:nvPr/>
        </p:nvSpPr>
        <p:spPr>
          <a:xfrm>
            <a:off x="4153350" y="2227463"/>
            <a:ext cx="245400" cy="4899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35"/>
          <p:cNvSpPr/>
          <p:nvPr/>
        </p:nvSpPr>
        <p:spPr>
          <a:xfrm>
            <a:off x="5591550" y="2227462"/>
            <a:ext cx="245400" cy="4899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" name="Google Shape;1050;p35"/>
          <p:cNvSpPr/>
          <p:nvPr/>
        </p:nvSpPr>
        <p:spPr>
          <a:xfrm>
            <a:off x="5882375" y="2227463"/>
            <a:ext cx="245400" cy="4899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1" name="Google Shape;1051;p35"/>
          <p:cNvSpPr/>
          <p:nvPr/>
        </p:nvSpPr>
        <p:spPr>
          <a:xfrm>
            <a:off x="7344313" y="2208849"/>
            <a:ext cx="245400" cy="4899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p35"/>
          <p:cNvSpPr/>
          <p:nvPr/>
        </p:nvSpPr>
        <p:spPr>
          <a:xfrm>
            <a:off x="7635138" y="2208850"/>
            <a:ext cx="245400" cy="4899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36"/>
          <p:cNvSpPr txBox="1"/>
          <p:nvPr>
            <p:ph type="ctrTitle"/>
          </p:nvPr>
        </p:nvSpPr>
        <p:spPr>
          <a:xfrm>
            <a:off x="1142375" y="418875"/>
            <a:ext cx="7165500" cy="8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Совместное использование СУБД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058" name="Google Shape;1058;p3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9" name="Google Shape;1059;p3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0" name="Google Shape;1060;p3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1" name="Google Shape;1061;p3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p3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3" name="Google Shape;1063;p3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064" name="Google Shape;1064;p3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p3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6" name="Google Shape;1066;p3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p3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8" name="Google Shape;1068;p3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" name="Google Shape;1069;p3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0" name="Google Shape;1070;p3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" name="Google Shape;1071;p3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p3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3" name="Google Shape;1073;p3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4" name="Google Shape;1074;p3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5" name="Google Shape;1075;p3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6" name="Google Shape;1076;p3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3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3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3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3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3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p3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p3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084" name="Google Shape;1084;p3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5" name="Google Shape;1085;p3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6" name="Google Shape;1086;p36"/>
          <p:cNvSpPr/>
          <p:nvPr/>
        </p:nvSpPr>
        <p:spPr>
          <a:xfrm>
            <a:off x="1621000" y="2847425"/>
            <a:ext cx="1373800" cy="889688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</a:t>
            </a:r>
            <a:r>
              <a:rPr lang="ru"/>
              <a:t>edis</a:t>
            </a:r>
            <a:endParaRPr/>
          </a:p>
        </p:txBody>
      </p:sp>
      <p:sp>
        <p:nvSpPr>
          <p:cNvPr id="1087" name="Google Shape;1087;p36"/>
          <p:cNvSpPr/>
          <p:nvPr/>
        </p:nvSpPr>
        <p:spPr>
          <a:xfrm>
            <a:off x="3389175" y="2847425"/>
            <a:ext cx="1373800" cy="88970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MySQL</a:t>
            </a:r>
            <a:endParaRPr/>
          </a:p>
        </p:txBody>
      </p:sp>
      <p:sp>
        <p:nvSpPr>
          <p:cNvPr id="1088" name="Google Shape;1088;p36"/>
          <p:cNvSpPr/>
          <p:nvPr/>
        </p:nvSpPr>
        <p:spPr>
          <a:xfrm>
            <a:off x="5157338" y="2847425"/>
            <a:ext cx="1373825" cy="88970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ElasticSearch</a:t>
            </a:r>
            <a:endParaRPr/>
          </a:p>
        </p:txBody>
      </p:sp>
      <p:sp>
        <p:nvSpPr>
          <p:cNvPr id="1089" name="Google Shape;1089;p36"/>
          <p:cNvSpPr/>
          <p:nvPr/>
        </p:nvSpPr>
        <p:spPr>
          <a:xfrm>
            <a:off x="6925525" y="2810200"/>
            <a:ext cx="1373825" cy="889700"/>
          </a:xfrm>
          <a:prstGeom prst="flowChartMagneticDisk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ClickHouse</a:t>
            </a:r>
            <a:endParaRPr/>
          </a:p>
        </p:txBody>
      </p:sp>
      <p:sp>
        <p:nvSpPr>
          <p:cNvPr id="1090" name="Google Shape;1090;p36"/>
          <p:cNvSpPr/>
          <p:nvPr/>
        </p:nvSpPr>
        <p:spPr>
          <a:xfrm>
            <a:off x="1621050" y="1296700"/>
            <a:ext cx="6678300" cy="800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Код приложения</a:t>
            </a:r>
            <a:endParaRPr/>
          </a:p>
        </p:txBody>
      </p:sp>
      <p:sp>
        <p:nvSpPr>
          <p:cNvPr id="1091" name="Google Shape;1091;p36"/>
          <p:cNvSpPr txBox="1"/>
          <p:nvPr/>
        </p:nvSpPr>
        <p:spPr>
          <a:xfrm>
            <a:off x="1578300" y="3923375"/>
            <a:ext cx="1459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Кэш в оперативной памяти</a:t>
            </a:r>
            <a:endParaRPr/>
          </a:p>
        </p:txBody>
      </p:sp>
      <p:sp>
        <p:nvSpPr>
          <p:cNvPr id="1092" name="Google Shape;1092;p36"/>
          <p:cNvSpPr/>
          <p:nvPr/>
        </p:nvSpPr>
        <p:spPr>
          <a:xfrm>
            <a:off x="771150" y="1397138"/>
            <a:ext cx="571200" cy="2454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3" name="Google Shape;1093;p36"/>
          <p:cNvSpPr/>
          <p:nvPr/>
        </p:nvSpPr>
        <p:spPr>
          <a:xfrm>
            <a:off x="771150" y="1751563"/>
            <a:ext cx="571200" cy="2454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4" name="Google Shape;1094;p36"/>
          <p:cNvSpPr txBox="1"/>
          <p:nvPr/>
        </p:nvSpPr>
        <p:spPr>
          <a:xfrm>
            <a:off x="3401050" y="3887025"/>
            <a:ext cx="1459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Основная база данных</a:t>
            </a:r>
            <a:endParaRPr/>
          </a:p>
        </p:txBody>
      </p:sp>
      <p:sp>
        <p:nvSpPr>
          <p:cNvPr id="1095" name="Google Shape;1095;p36"/>
          <p:cNvSpPr txBox="1"/>
          <p:nvPr/>
        </p:nvSpPr>
        <p:spPr>
          <a:xfrm>
            <a:off x="5157350" y="3887025"/>
            <a:ext cx="1459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Полнотекстовый поиск</a:t>
            </a:r>
            <a:endParaRPr/>
          </a:p>
        </p:txBody>
      </p:sp>
      <p:sp>
        <p:nvSpPr>
          <p:cNvPr id="1096" name="Google Shape;1096;p36"/>
          <p:cNvSpPr txBox="1"/>
          <p:nvPr/>
        </p:nvSpPr>
        <p:spPr>
          <a:xfrm>
            <a:off x="6913650" y="3923375"/>
            <a:ext cx="1459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Колоночная база данных для статистики</a:t>
            </a:r>
            <a:endParaRPr/>
          </a:p>
        </p:txBody>
      </p:sp>
      <p:sp>
        <p:nvSpPr>
          <p:cNvPr id="1097" name="Google Shape;1097;p36"/>
          <p:cNvSpPr/>
          <p:nvPr/>
        </p:nvSpPr>
        <p:spPr>
          <a:xfrm>
            <a:off x="2039788" y="2227462"/>
            <a:ext cx="245400" cy="4899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8" name="Google Shape;1098;p36"/>
          <p:cNvSpPr/>
          <p:nvPr/>
        </p:nvSpPr>
        <p:spPr>
          <a:xfrm>
            <a:off x="2330613" y="2227463"/>
            <a:ext cx="245400" cy="4899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9" name="Google Shape;1099;p36"/>
          <p:cNvSpPr/>
          <p:nvPr/>
        </p:nvSpPr>
        <p:spPr>
          <a:xfrm>
            <a:off x="3862525" y="2227462"/>
            <a:ext cx="245400" cy="4899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0" name="Google Shape;1100;p36"/>
          <p:cNvSpPr/>
          <p:nvPr/>
        </p:nvSpPr>
        <p:spPr>
          <a:xfrm>
            <a:off x="4153350" y="2227463"/>
            <a:ext cx="245400" cy="4899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1" name="Google Shape;1101;p36"/>
          <p:cNvSpPr/>
          <p:nvPr/>
        </p:nvSpPr>
        <p:spPr>
          <a:xfrm>
            <a:off x="5591550" y="2227462"/>
            <a:ext cx="245400" cy="4899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2" name="Google Shape;1102;p36"/>
          <p:cNvSpPr/>
          <p:nvPr/>
        </p:nvSpPr>
        <p:spPr>
          <a:xfrm>
            <a:off x="5882375" y="2227463"/>
            <a:ext cx="245400" cy="4899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3" name="Google Shape;1103;p36"/>
          <p:cNvSpPr/>
          <p:nvPr/>
        </p:nvSpPr>
        <p:spPr>
          <a:xfrm>
            <a:off x="7344313" y="2208849"/>
            <a:ext cx="245400" cy="4899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4" name="Google Shape;1104;p36"/>
          <p:cNvSpPr/>
          <p:nvPr/>
        </p:nvSpPr>
        <p:spPr>
          <a:xfrm>
            <a:off x="7635138" y="2208850"/>
            <a:ext cx="245400" cy="4899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DF4"/>
        </a:solidFill>
      </p:bgPr>
    </p:bg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37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>
                <a:solidFill>
                  <a:srgbClr val="4C5D6E"/>
                </a:solidFill>
              </a:rPr>
              <a:t>Базы данных. Интерактивный курс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1110" name="Google Shape;111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1" name="Google Shape;1111;p37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BDC2CA"/>
                </a:solidFill>
              </a:rPr>
              <a:t>Типы</a:t>
            </a:r>
            <a:r>
              <a:rPr lang="ru" sz="1600">
                <a:solidFill>
                  <a:srgbClr val="BDC2CA"/>
                </a:solidFill>
              </a:rPr>
              <a:t> баз данных. Основы реляционных баз данных. СУБД MySQL. Клиенты. Управление базами данных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1112" name="Google Shape;1112;p3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3" name="Google Shape;1113;p3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4" name="Google Shape;1114;p3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5" name="Google Shape;1115;p3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6" name="Google Shape;1116;p3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7" name="Google Shape;1117;p3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118" name="Google Shape;1118;p3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3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p3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37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2" name="Google Shape;1122;p37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3" name="Google Shape;1123;p37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" name="Google Shape;1124;p37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5" name="Google Shape;1125;p37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6" name="Google Shape;1126;p37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7" name="Google Shape;1127;p37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8" name="Google Shape;1128;p37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9" name="Google Shape;1129;p37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0" name="Google Shape;1130;p37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1" name="Google Shape;1131;p37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" name="Google Shape;1132;p37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3" name="Google Shape;1133;p37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" name="Google Shape;1134;p37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5" name="Google Shape;1135;p37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6" name="Google Shape;1136;p37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7" name="Google Shape;1137;p37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1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38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Основы реляционных баз данных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143" name="Google Shape;1143;p38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Реляционные базы данных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Таблицы, строки и столбцы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Первичные и внешние ключи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Транзакции. ACID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CAP-теорема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144" name="Google Shape;1144;p3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5" name="Google Shape;1145;p3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6" name="Google Shape;1146;p3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7" name="Google Shape;1147;p3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8" name="Google Shape;1148;p3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9" name="Google Shape;1149;p3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150" name="Google Shape;1150;p3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1" name="Google Shape;1151;p3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2" name="Google Shape;1152;p3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3" name="Google Shape;1153;p3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4" name="Google Shape;1154;p3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3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6" name="Google Shape;1156;p3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7" name="Google Shape;1157;p3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8" name="Google Shape;1158;p3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9" name="Google Shape;1159;p3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0" name="Google Shape;1160;p3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1" name="Google Shape;1161;p3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" name="Google Shape;1162;p3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p3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4" name="Google Shape;1164;p3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5" name="Google Shape;1165;p3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6" name="Google Shape;1166;p3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7" name="Google Shape;1167;p3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8" name="Google Shape;1168;p3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9" name="Google Shape;1169;p3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170" name="Google Shape;1170;p3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1" name="Google Shape;1171;p3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p39"/>
          <p:cNvSpPr txBox="1"/>
          <p:nvPr>
            <p:ph type="ctrTitle"/>
          </p:nvPr>
        </p:nvSpPr>
        <p:spPr>
          <a:xfrm>
            <a:off x="1144800" y="2959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Таблица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177" name="Google Shape;1177;p3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8" name="Google Shape;1178;p3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9" name="Google Shape;1179;p3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0" name="Google Shape;1180;p3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1" name="Google Shape;1181;p3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2" name="Google Shape;1182;p3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183" name="Google Shape;1183;p3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4" name="Google Shape;1184;p3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5" name="Google Shape;1185;p3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6" name="Google Shape;1186;p3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7" name="Google Shape;1187;p3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8" name="Google Shape;1188;p3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9" name="Google Shape;1189;p3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0" name="Google Shape;1190;p3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1" name="Google Shape;1191;p3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2" name="Google Shape;1192;p3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3" name="Google Shape;1193;p3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4" name="Google Shape;1194;p3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5" name="Google Shape;1195;p3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6" name="Google Shape;1196;p3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7" name="Google Shape;1197;p3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8" name="Google Shape;1198;p3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9" name="Google Shape;1199;p3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" name="Google Shape;1200;p3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1" name="Google Shape;1201;p3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2" name="Google Shape;1202;p3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203" name="Google Shape;1203;p3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4" name="Google Shape;1204;p3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5" name="Google Shape;1205;p39"/>
          <p:cNvSpPr/>
          <p:nvPr/>
        </p:nvSpPr>
        <p:spPr>
          <a:xfrm>
            <a:off x="3131975" y="296542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1206" name="Google Shape;1206;p39"/>
          <p:cNvSpPr/>
          <p:nvPr/>
        </p:nvSpPr>
        <p:spPr>
          <a:xfrm>
            <a:off x="3874300" y="2965425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Процессоры</a:t>
            </a:r>
            <a:endParaRPr/>
          </a:p>
        </p:txBody>
      </p:sp>
      <p:sp>
        <p:nvSpPr>
          <p:cNvPr id="1207" name="Google Shape;1207;p39"/>
          <p:cNvSpPr/>
          <p:nvPr/>
        </p:nvSpPr>
        <p:spPr>
          <a:xfrm>
            <a:off x="3131975" y="335632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1208" name="Google Shape;1208;p39"/>
          <p:cNvSpPr/>
          <p:nvPr/>
        </p:nvSpPr>
        <p:spPr>
          <a:xfrm>
            <a:off x="3874300" y="3356325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Видеокарты</a:t>
            </a:r>
            <a:endParaRPr/>
          </a:p>
        </p:txBody>
      </p:sp>
      <p:sp>
        <p:nvSpPr>
          <p:cNvPr id="1209" name="Google Shape;1209;p39"/>
          <p:cNvSpPr/>
          <p:nvPr/>
        </p:nvSpPr>
        <p:spPr>
          <a:xfrm>
            <a:off x="5906800" y="257452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total</a:t>
            </a:r>
            <a:endParaRPr/>
          </a:p>
        </p:txBody>
      </p:sp>
      <p:sp>
        <p:nvSpPr>
          <p:cNvPr id="1210" name="Google Shape;1210;p39"/>
          <p:cNvSpPr/>
          <p:nvPr/>
        </p:nvSpPr>
        <p:spPr>
          <a:xfrm>
            <a:off x="3874300" y="2574525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name</a:t>
            </a:r>
            <a:endParaRPr/>
          </a:p>
        </p:txBody>
      </p:sp>
      <p:sp>
        <p:nvSpPr>
          <p:cNvPr id="1211" name="Google Shape;1211;p39"/>
          <p:cNvSpPr/>
          <p:nvPr/>
        </p:nvSpPr>
        <p:spPr>
          <a:xfrm>
            <a:off x="3131963" y="374722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sp>
        <p:nvSpPr>
          <p:cNvPr id="1212" name="Google Shape;1212;p39"/>
          <p:cNvSpPr/>
          <p:nvPr/>
        </p:nvSpPr>
        <p:spPr>
          <a:xfrm>
            <a:off x="3874300" y="3747225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Материнские платы</a:t>
            </a:r>
            <a:endParaRPr/>
          </a:p>
        </p:txBody>
      </p:sp>
      <p:sp>
        <p:nvSpPr>
          <p:cNvPr id="1213" name="Google Shape;1213;p39"/>
          <p:cNvSpPr/>
          <p:nvPr/>
        </p:nvSpPr>
        <p:spPr>
          <a:xfrm>
            <a:off x="2170538" y="2991525"/>
            <a:ext cx="742200" cy="3387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4" name="Google Shape;1214;p39"/>
          <p:cNvSpPr txBox="1"/>
          <p:nvPr/>
        </p:nvSpPr>
        <p:spPr>
          <a:xfrm>
            <a:off x="1289275" y="2965425"/>
            <a:ext cx="7899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Строка</a:t>
            </a:r>
            <a:endParaRPr/>
          </a:p>
        </p:txBody>
      </p:sp>
      <p:sp>
        <p:nvSpPr>
          <p:cNvPr id="1215" name="Google Shape;1215;p39"/>
          <p:cNvSpPr txBox="1"/>
          <p:nvPr/>
        </p:nvSpPr>
        <p:spPr>
          <a:xfrm>
            <a:off x="3044825" y="1400888"/>
            <a:ext cx="9165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Столбец</a:t>
            </a:r>
            <a:endParaRPr/>
          </a:p>
        </p:txBody>
      </p:sp>
      <p:sp>
        <p:nvSpPr>
          <p:cNvPr id="1216" name="Google Shape;1216;p39"/>
          <p:cNvSpPr/>
          <p:nvPr/>
        </p:nvSpPr>
        <p:spPr>
          <a:xfrm>
            <a:off x="3334925" y="1841188"/>
            <a:ext cx="336300" cy="5715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7" name="Google Shape;1217;p39"/>
          <p:cNvSpPr/>
          <p:nvPr/>
        </p:nvSpPr>
        <p:spPr>
          <a:xfrm>
            <a:off x="3131963" y="413812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</a:t>
            </a:r>
            <a:endParaRPr/>
          </a:p>
        </p:txBody>
      </p:sp>
      <p:sp>
        <p:nvSpPr>
          <p:cNvPr id="1218" name="Google Shape;1218;p39"/>
          <p:cNvSpPr/>
          <p:nvPr/>
        </p:nvSpPr>
        <p:spPr>
          <a:xfrm>
            <a:off x="3874300" y="4138125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Оперативная память</a:t>
            </a:r>
            <a:endParaRPr/>
          </a:p>
        </p:txBody>
      </p:sp>
      <p:sp>
        <p:nvSpPr>
          <p:cNvPr id="1219" name="Google Shape;1219;p39"/>
          <p:cNvSpPr/>
          <p:nvPr/>
        </p:nvSpPr>
        <p:spPr>
          <a:xfrm>
            <a:off x="3131975" y="2574063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id</a:t>
            </a:r>
            <a:endParaRPr/>
          </a:p>
        </p:txBody>
      </p:sp>
      <p:sp>
        <p:nvSpPr>
          <p:cNvPr id="1220" name="Google Shape;1220;p39"/>
          <p:cNvSpPr/>
          <p:nvPr/>
        </p:nvSpPr>
        <p:spPr>
          <a:xfrm>
            <a:off x="5906800" y="296542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15</a:t>
            </a:r>
            <a:endParaRPr/>
          </a:p>
        </p:txBody>
      </p:sp>
      <p:sp>
        <p:nvSpPr>
          <p:cNvPr id="1221" name="Google Shape;1221;p39"/>
          <p:cNvSpPr/>
          <p:nvPr/>
        </p:nvSpPr>
        <p:spPr>
          <a:xfrm>
            <a:off x="5906925" y="335632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10</a:t>
            </a:r>
            <a:endParaRPr/>
          </a:p>
        </p:txBody>
      </p:sp>
      <p:sp>
        <p:nvSpPr>
          <p:cNvPr id="1222" name="Google Shape;1222;p39"/>
          <p:cNvSpPr/>
          <p:nvPr/>
        </p:nvSpPr>
        <p:spPr>
          <a:xfrm>
            <a:off x="5906925" y="374722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24</a:t>
            </a:r>
            <a:endParaRPr/>
          </a:p>
        </p:txBody>
      </p:sp>
      <p:sp>
        <p:nvSpPr>
          <p:cNvPr id="1223" name="Google Shape;1223;p39"/>
          <p:cNvSpPr/>
          <p:nvPr/>
        </p:nvSpPr>
        <p:spPr>
          <a:xfrm>
            <a:off x="5906925" y="413812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12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40"/>
          <p:cNvSpPr txBox="1"/>
          <p:nvPr>
            <p:ph type="ctrTitle"/>
          </p:nvPr>
        </p:nvSpPr>
        <p:spPr>
          <a:xfrm>
            <a:off x="1144800" y="2959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База данных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229" name="Google Shape;1229;p4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0" name="Google Shape;1230;p4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1" name="Google Shape;1231;p4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2" name="Google Shape;1232;p4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3" name="Google Shape;1233;p40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4" name="Google Shape;1234;p40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235" name="Google Shape;1235;p40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6" name="Google Shape;1236;p40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7" name="Google Shape;1237;p4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8" name="Google Shape;1238;p40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9" name="Google Shape;1239;p40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0" name="Google Shape;1240;p4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1" name="Google Shape;1241;p40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2" name="Google Shape;1242;p40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3" name="Google Shape;1243;p40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40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40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40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40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40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9" name="Google Shape;1249;p40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0" name="Google Shape;1250;p4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1" name="Google Shape;1251;p40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2" name="Google Shape;1252;p40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3" name="Google Shape;1253;p40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4" name="Google Shape;1254;p4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255" name="Google Shape;1255;p40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6" name="Google Shape;1256;p4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7" name="Google Shape;1257;p40"/>
          <p:cNvSpPr/>
          <p:nvPr/>
        </p:nvSpPr>
        <p:spPr>
          <a:xfrm>
            <a:off x="3295533" y="3828087"/>
            <a:ext cx="4878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8" name="Google Shape;1258;p40"/>
          <p:cNvSpPr/>
          <p:nvPr/>
        </p:nvSpPr>
        <p:spPr>
          <a:xfrm>
            <a:off x="3783383" y="3828087"/>
            <a:ext cx="13359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9" name="Google Shape;1259;p40"/>
          <p:cNvSpPr/>
          <p:nvPr/>
        </p:nvSpPr>
        <p:spPr>
          <a:xfrm>
            <a:off x="3295533" y="4043845"/>
            <a:ext cx="4878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0" name="Google Shape;1260;p40"/>
          <p:cNvSpPr/>
          <p:nvPr/>
        </p:nvSpPr>
        <p:spPr>
          <a:xfrm>
            <a:off x="3783383" y="4043845"/>
            <a:ext cx="13359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1" name="Google Shape;1261;p40"/>
          <p:cNvSpPr/>
          <p:nvPr/>
        </p:nvSpPr>
        <p:spPr>
          <a:xfrm>
            <a:off x="5119126" y="3612330"/>
            <a:ext cx="4878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2" name="Google Shape;1262;p40"/>
          <p:cNvSpPr/>
          <p:nvPr/>
        </p:nvSpPr>
        <p:spPr>
          <a:xfrm>
            <a:off x="3783383" y="3612330"/>
            <a:ext cx="13359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3" name="Google Shape;1263;p40"/>
          <p:cNvSpPr/>
          <p:nvPr/>
        </p:nvSpPr>
        <p:spPr>
          <a:xfrm>
            <a:off x="3295525" y="4259603"/>
            <a:ext cx="4878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4" name="Google Shape;1264;p40"/>
          <p:cNvSpPr/>
          <p:nvPr/>
        </p:nvSpPr>
        <p:spPr>
          <a:xfrm>
            <a:off x="3783383" y="4259603"/>
            <a:ext cx="13359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5" name="Google Shape;1265;p40"/>
          <p:cNvSpPr/>
          <p:nvPr/>
        </p:nvSpPr>
        <p:spPr>
          <a:xfrm>
            <a:off x="3295525" y="4475361"/>
            <a:ext cx="4878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6" name="Google Shape;1266;p40"/>
          <p:cNvSpPr/>
          <p:nvPr/>
        </p:nvSpPr>
        <p:spPr>
          <a:xfrm>
            <a:off x="3783383" y="4475361"/>
            <a:ext cx="13359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7" name="Google Shape;1267;p40"/>
          <p:cNvSpPr/>
          <p:nvPr/>
        </p:nvSpPr>
        <p:spPr>
          <a:xfrm>
            <a:off x="3295533" y="3612074"/>
            <a:ext cx="4878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8" name="Google Shape;1268;p40"/>
          <p:cNvSpPr/>
          <p:nvPr/>
        </p:nvSpPr>
        <p:spPr>
          <a:xfrm>
            <a:off x="5119126" y="3828087"/>
            <a:ext cx="4878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9" name="Google Shape;1269;p40"/>
          <p:cNvSpPr/>
          <p:nvPr/>
        </p:nvSpPr>
        <p:spPr>
          <a:xfrm>
            <a:off x="5119208" y="4043845"/>
            <a:ext cx="4878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0" name="Google Shape;1270;p40"/>
          <p:cNvSpPr/>
          <p:nvPr/>
        </p:nvSpPr>
        <p:spPr>
          <a:xfrm>
            <a:off x="5119208" y="4259603"/>
            <a:ext cx="4878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1" name="Google Shape;1271;p40"/>
          <p:cNvSpPr/>
          <p:nvPr/>
        </p:nvSpPr>
        <p:spPr>
          <a:xfrm>
            <a:off x="5119208" y="4475361"/>
            <a:ext cx="4878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2" name="Google Shape;1272;p40"/>
          <p:cNvSpPr/>
          <p:nvPr/>
        </p:nvSpPr>
        <p:spPr>
          <a:xfrm>
            <a:off x="5116520" y="2101525"/>
            <a:ext cx="4878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3" name="Google Shape;1273;p40"/>
          <p:cNvSpPr/>
          <p:nvPr/>
        </p:nvSpPr>
        <p:spPr>
          <a:xfrm>
            <a:off x="5604370" y="2101525"/>
            <a:ext cx="13359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4" name="Google Shape;1274;p40"/>
          <p:cNvSpPr/>
          <p:nvPr/>
        </p:nvSpPr>
        <p:spPr>
          <a:xfrm>
            <a:off x="5116520" y="2317283"/>
            <a:ext cx="4878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5" name="Google Shape;1275;p40"/>
          <p:cNvSpPr/>
          <p:nvPr/>
        </p:nvSpPr>
        <p:spPr>
          <a:xfrm>
            <a:off x="5604370" y="2317283"/>
            <a:ext cx="13359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6" name="Google Shape;1276;p40"/>
          <p:cNvSpPr/>
          <p:nvPr/>
        </p:nvSpPr>
        <p:spPr>
          <a:xfrm>
            <a:off x="6940113" y="1885767"/>
            <a:ext cx="4878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7" name="Google Shape;1277;p40"/>
          <p:cNvSpPr/>
          <p:nvPr/>
        </p:nvSpPr>
        <p:spPr>
          <a:xfrm>
            <a:off x="5604370" y="1885767"/>
            <a:ext cx="13359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8" name="Google Shape;1278;p40"/>
          <p:cNvSpPr/>
          <p:nvPr/>
        </p:nvSpPr>
        <p:spPr>
          <a:xfrm>
            <a:off x="5116512" y="2533040"/>
            <a:ext cx="4878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9" name="Google Shape;1279;p40"/>
          <p:cNvSpPr/>
          <p:nvPr/>
        </p:nvSpPr>
        <p:spPr>
          <a:xfrm>
            <a:off x="5604370" y="2533040"/>
            <a:ext cx="13359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0" name="Google Shape;1280;p40"/>
          <p:cNvSpPr/>
          <p:nvPr/>
        </p:nvSpPr>
        <p:spPr>
          <a:xfrm>
            <a:off x="5116512" y="2748798"/>
            <a:ext cx="4878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1" name="Google Shape;1281;p40"/>
          <p:cNvSpPr/>
          <p:nvPr/>
        </p:nvSpPr>
        <p:spPr>
          <a:xfrm>
            <a:off x="5604370" y="2748798"/>
            <a:ext cx="13359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2" name="Google Shape;1282;p40"/>
          <p:cNvSpPr/>
          <p:nvPr/>
        </p:nvSpPr>
        <p:spPr>
          <a:xfrm>
            <a:off x="5116520" y="1885512"/>
            <a:ext cx="4878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3" name="Google Shape;1283;p40"/>
          <p:cNvSpPr/>
          <p:nvPr/>
        </p:nvSpPr>
        <p:spPr>
          <a:xfrm>
            <a:off x="6940113" y="2101525"/>
            <a:ext cx="4878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4" name="Google Shape;1284;p40"/>
          <p:cNvSpPr/>
          <p:nvPr/>
        </p:nvSpPr>
        <p:spPr>
          <a:xfrm>
            <a:off x="6940195" y="2317283"/>
            <a:ext cx="4878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5" name="Google Shape;1285;p40"/>
          <p:cNvSpPr/>
          <p:nvPr/>
        </p:nvSpPr>
        <p:spPr>
          <a:xfrm>
            <a:off x="6940195" y="2533040"/>
            <a:ext cx="4878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6" name="Google Shape;1286;p40"/>
          <p:cNvSpPr/>
          <p:nvPr/>
        </p:nvSpPr>
        <p:spPr>
          <a:xfrm>
            <a:off x="6940195" y="2748798"/>
            <a:ext cx="4878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7" name="Google Shape;1287;p40"/>
          <p:cNvSpPr/>
          <p:nvPr/>
        </p:nvSpPr>
        <p:spPr>
          <a:xfrm>
            <a:off x="1956858" y="2101525"/>
            <a:ext cx="4878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8" name="Google Shape;1288;p40"/>
          <p:cNvSpPr/>
          <p:nvPr/>
        </p:nvSpPr>
        <p:spPr>
          <a:xfrm>
            <a:off x="2444708" y="2101525"/>
            <a:ext cx="13359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9" name="Google Shape;1289;p40"/>
          <p:cNvSpPr/>
          <p:nvPr/>
        </p:nvSpPr>
        <p:spPr>
          <a:xfrm>
            <a:off x="1956858" y="2317283"/>
            <a:ext cx="4878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0" name="Google Shape;1290;p40"/>
          <p:cNvSpPr/>
          <p:nvPr/>
        </p:nvSpPr>
        <p:spPr>
          <a:xfrm>
            <a:off x="2444708" y="2317283"/>
            <a:ext cx="13359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1" name="Google Shape;1291;p40"/>
          <p:cNvSpPr/>
          <p:nvPr/>
        </p:nvSpPr>
        <p:spPr>
          <a:xfrm>
            <a:off x="2444708" y="1885767"/>
            <a:ext cx="13359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2" name="Google Shape;1292;p40"/>
          <p:cNvSpPr/>
          <p:nvPr/>
        </p:nvSpPr>
        <p:spPr>
          <a:xfrm>
            <a:off x="1956850" y="2533040"/>
            <a:ext cx="4878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3" name="Google Shape;1293;p40"/>
          <p:cNvSpPr/>
          <p:nvPr/>
        </p:nvSpPr>
        <p:spPr>
          <a:xfrm>
            <a:off x="2444708" y="2533040"/>
            <a:ext cx="13359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4" name="Google Shape;1294;p40"/>
          <p:cNvSpPr/>
          <p:nvPr/>
        </p:nvSpPr>
        <p:spPr>
          <a:xfrm>
            <a:off x="1956850" y="2748798"/>
            <a:ext cx="4878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5" name="Google Shape;1295;p40"/>
          <p:cNvSpPr/>
          <p:nvPr/>
        </p:nvSpPr>
        <p:spPr>
          <a:xfrm>
            <a:off x="2444708" y="2748798"/>
            <a:ext cx="13359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6" name="Google Shape;1296;p40"/>
          <p:cNvSpPr/>
          <p:nvPr/>
        </p:nvSpPr>
        <p:spPr>
          <a:xfrm>
            <a:off x="1956858" y="1885512"/>
            <a:ext cx="4878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7" name="Google Shape;1297;p40"/>
          <p:cNvSpPr txBox="1"/>
          <p:nvPr/>
        </p:nvSpPr>
        <p:spPr>
          <a:xfrm>
            <a:off x="1956850" y="1490075"/>
            <a:ext cx="972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catalogs</a:t>
            </a:r>
            <a:endParaRPr/>
          </a:p>
        </p:txBody>
      </p:sp>
      <p:sp>
        <p:nvSpPr>
          <p:cNvPr id="1298" name="Google Shape;1298;p40"/>
          <p:cNvSpPr txBox="1"/>
          <p:nvPr/>
        </p:nvSpPr>
        <p:spPr>
          <a:xfrm>
            <a:off x="5116525" y="1499313"/>
            <a:ext cx="972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users</a:t>
            </a:r>
            <a:endParaRPr/>
          </a:p>
        </p:txBody>
      </p:sp>
      <p:sp>
        <p:nvSpPr>
          <p:cNvPr id="1299" name="Google Shape;1299;p40"/>
          <p:cNvSpPr txBox="1"/>
          <p:nvPr/>
        </p:nvSpPr>
        <p:spPr>
          <a:xfrm>
            <a:off x="3295525" y="3217150"/>
            <a:ext cx="972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products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303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p41"/>
          <p:cNvSpPr txBox="1"/>
          <p:nvPr>
            <p:ph type="ctrTitle"/>
          </p:nvPr>
        </p:nvSpPr>
        <p:spPr>
          <a:xfrm>
            <a:off x="1144800" y="295950"/>
            <a:ext cx="703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Таблица catalogs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305" name="Google Shape;1305;p41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6" name="Google Shape;1306;p41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7" name="Google Shape;1307;p4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8" name="Google Shape;1308;p4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9" name="Google Shape;1309;p41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0" name="Google Shape;1310;p41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311" name="Google Shape;1311;p41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2" name="Google Shape;1312;p41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3" name="Google Shape;1313;p41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4" name="Google Shape;1314;p41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5" name="Google Shape;1315;p41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6" name="Google Shape;1316;p41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7" name="Google Shape;1317;p4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8" name="Google Shape;1318;p41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9" name="Google Shape;1319;p41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0" name="Google Shape;1320;p41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1" name="Google Shape;1321;p41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2" name="Google Shape;1322;p41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3" name="Google Shape;1323;p41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4" name="Google Shape;1324;p41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5" name="Google Shape;1325;p41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6" name="Google Shape;1326;p41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7" name="Google Shape;1327;p4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8" name="Google Shape;1328;p41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9" name="Google Shape;1329;p41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0" name="Google Shape;1330;p4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331" name="Google Shape;1331;p41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2" name="Google Shape;1332;p4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3" name="Google Shape;1333;p41"/>
          <p:cNvSpPr/>
          <p:nvPr/>
        </p:nvSpPr>
        <p:spPr>
          <a:xfrm>
            <a:off x="1332650" y="216572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1334" name="Google Shape;1334;p41"/>
          <p:cNvSpPr/>
          <p:nvPr/>
        </p:nvSpPr>
        <p:spPr>
          <a:xfrm>
            <a:off x="2074975" y="2165725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Процессоры</a:t>
            </a:r>
            <a:endParaRPr/>
          </a:p>
        </p:txBody>
      </p:sp>
      <p:sp>
        <p:nvSpPr>
          <p:cNvPr id="1335" name="Google Shape;1335;p41"/>
          <p:cNvSpPr/>
          <p:nvPr/>
        </p:nvSpPr>
        <p:spPr>
          <a:xfrm>
            <a:off x="1332650" y="255662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1336" name="Google Shape;1336;p41"/>
          <p:cNvSpPr/>
          <p:nvPr/>
        </p:nvSpPr>
        <p:spPr>
          <a:xfrm>
            <a:off x="2074975" y="2556625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Видеокарты</a:t>
            </a:r>
            <a:endParaRPr/>
          </a:p>
        </p:txBody>
      </p:sp>
      <p:sp>
        <p:nvSpPr>
          <p:cNvPr id="1337" name="Google Shape;1337;p41"/>
          <p:cNvSpPr/>
          <p:nvPr/>
        </p:nvSpPr>
        <p:spPr>
          <a:xfrm>
            <a:off x="4107475" y="177482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total</a:t>
            </a:r>
            <a:endParaRPr/>
          </a:p>
        </p:txBody>
      </p:sp>
      <p:sp>
        <p:nvSpPr>
          <p:cNvPr id="1338" name="Google Shape;1338;p41"/>
          <p:cNvSpPr/>
          <p:nvPr/>
        </p:nvSpPr>
        <p:spPr>
          <a:xfrm>
            <a:off x="2074975" y="1774825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name</a:t>
            </a:r>
            <a:endParaRPr/>
          </a:p>
        </p:txBody>
      </p:sp>
      <p:sp>
        <p:nvSpPr>
          <p:cNvPr id="1339" name="Google Shape;1339;p41"/>
          <p:cNvSpPr/>
          <p:nvPr/>
        </p:nvSpPr>
        <p:spPr>
          <a:xfrm>
            <a:off x="1332638" y="294752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sp>
        <p:nvSpPr>
          <p:cNvPr id="1340" name="Google Shape;1340;p41"/>
          <p:cNvSpPr/>
          <p:nvPr/>
        </p:nvSpPr>
        <p:spPr>
          <a:xfrm>
            <a:off x="2074975" y="2947525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Материнские платы</a:t>
            </a:r>
            <a:endParaRPr/>
          </a:p>
        </p:txBody>
      </p:sp>
      <p:sp>
        <p:nvSpPr>
          <p:cNvPr id="1341" name="Google Shape;1341;p41"/>
          <p:cNvSpPr/>
          <p:nvPr/>
        </p:nvSpPr>
        <p:spPr>
          <a:xfrm>
            <a:off x="1332638" y="333842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</a:t>
            </a:r>
            <a:endParaRPr/>
          </a:p>
        </p:txBody>
      </p:sp>
      <p:sp>
        <p:nvSpPr>
          <p:cNvPr id="1342" name="Google Shape;1342;p41"/>
          <p:cNvSpPr/>
          <p:nvPr/>
        </p:nvSpPr>
        <p:spPr>
          <a:xfrm>
            <a:off x="2074975" y="3338425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Оперативная память</a:t>
            </a:r>
            <a:endParaRPr/>
          </a:p>
        </p:txBody>
      </p:sp>
      <p:sp>
        <p:nvSpPr>
          <p:cNvPr id="1343" name="Google Shape;1343;p41"/>
          <p:cNvSpPr/>
          <p:nvPr/>
        </p:nvSpPr>
        <p:spPr>
          <a:xfrm>
            <a:off x="1332650" y="1774363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id</a:t>
            </a:r>
            <a:endParaRPr/>
          </a:p>
        </p:txBody>
      </p:sp>
      <p:sp>
        <p:nvSpPr>
          <p:cNvPr id="1344" name="Google Shape;1344;p41"/>
          <p:cNvSpPr/>
          <p:nvPr/>
        </p:nvSpPr>
        <p:spPr>
          <a:xfrm>
            <a:off x="4107475" y="216572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15</a:t>
            </a:r>
            <a:endParaRPr/>
          </a:p>
        </p:txBody>
      </p:sp>
      <p:sp>
        <p:nvSpPr>
          <p:cNvPr id="1345" name="Google Shape;1345;p41"/>
          <p:cNvSpPr/>
          <p:nvPr/>
        </p:nvSpPr>
        <p:spPr>
          <a:xfrm>
            <a:off x="4107600" y="255662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10</a:t>
            </a:r>
            <a:endParaRPr/>
          </a:p>
        </p:txBody>
      </p:sp>
      <p:sp>
        <p:nvSpPr>
          <p:cNvPr id="1346" name="Google Shape;1346;p41"/>
          <p:cNvSpPr/>
          <p:nvPr/>
        </p:nvSpPr>
        <p:spPr>
          <a:xfrm>
            <a:off x="4107600" y="294752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24</a:t>
            </a:r>
            <a:endParaRPr/>
          </a:p>
        </p:txBody>
      </p:sp>
      <p:sp>
        <p:nvSpPr>
          <p:cNvPr id="1347" name="Google Shape;1347;p41"/>
          <p:cNvSpPr/>
          <p:nvPr/>
        </p:nvSpPr>
        <p:spPr>
          <a:xfrm>
            <a:off x="4107600" y="333842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ctrTitle"/>
          </p:nvPr>
        </p:nvSpPr>
        <p:spPr>
          <a:xfrm>
            <a:off x="1142400" y="571450"/>
            <a:ext cx="68544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Данные живут дольше программ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22" name="Google Shape;122;p15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5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5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5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28" name="Google Shape;128;p15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5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5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5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5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48" name="Google Shape;148;p1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5"/>
          <p:cNvSpPr/>
          <p:nvPr/>
        </p:nvSpPr>
        <p:spPr>
          <a:xfrm>
            <a:off x="6303375" y="2106088"/>
            <a:ext cx="2025700" cy="207432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База данных</a:t>
            </a:r>
            <a:endParaRPr/>
          </a:p>
        </p:txBody>
      </p:sp>
      <p:sp>
        <p:nvSpPr>
          <p:cNvPr id="151" name="Google Shape;151;p15"/>
          <p:cNvSpPr/>
          <p:nvPr/>
        </p:nvSpPr>
        <p:spPr>
          <a:xfrm>
            <a:off x="1852075" y="1799175"/>
            <a:ext cx="2370600" cy="698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Десктопная программа</a:t>
            </a:r>
            <a:endParaRPr/>
          </a:p>
        </p:txBody>
      </p:sp>
      <p:sp>
        <p:nvSpPr>
          <p:cNvPr id="152" name="Google Shape;152;p15"/>
          <p:cNvSpPr/>
          <p:nvPr/>
        </p:nvSpPr>
        <p:spPr>
          <a:xfrm>
            <a:off x="1841975" y="2857500"/>
            <a:ext cx="2370600" cy="698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Web-сайт</a:t>
            </a:r>
            <a:endParaRPr/>
          </a:p>
        </p:txBody>
      </p:sp>
      <p:sp>
        <p:nvSpPr>
          <p:cNvPr id="153" name="Google Shape;153;p15"/>
          <p:cNvSpPr/>
          <p:nvPr/>
        </p:nvSpPr>
        <p:spPr>
          <a:xfrm>
            <a:off x="1852075" y="4000500"/>
            <a:ext cx="2370600" cy="698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Мобильное приложение</a:t>
            </a:r>
            <a:endParaRPr/>
          </a:p>
        </p:txBody>
      </p:sp>
      <p:sp>
        <p:nvSpPr>
          <p:cNvPr id="154" name="Google Shape;154;p15"/>
          <p:cNvSpPr/>
          <p:nvPr/>
        </p:nvSpPr>
        <p:spPr>
          <a:xfrm>
            <a:off x="4781725" y="2920950"/>
            <a:ext cx="952500" cy="571500"/>
          </a:xfrm>
          <a:prstGeom prst="left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35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p42"/>
          <p:cNvSpPr txBox="1"/>
          <p:nvPr>
            <p:ph type="ctrTitle"/>
          </p:nvPr>
        </p:nvSpPr>
        <p:spPr>
          <a:xfrm>
            <a:off x="1144800" y="295950"/>
            <a:ext cx="703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Таблица catalogs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353" name="Google Shape;1353;p4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4" name="Google Shape;1354;p42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5" name="Google Shape;1355;p42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6" name="Google Shape;1356;p4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7" name="Google Shape;1357;p4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8" name="Google Shape;1358;p42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359" name="Google Shape;1359;p42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0" name="Google Shape;1360;p42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1" name="Google Shape;1361;p4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2" name="Google Shape;1362;p42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3" name="Google Shape;1363;p42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4" name="Google Shape;1364;p42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5" name="Google Shape;1365;p42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6" name="Google Shape;1366;p4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7" name="Google Shape;1367;p42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8" name="Google Shape;1368;p42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9" name="Google Shape;1369;p42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0" name="Google Shape;1370;p42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1" name="Google Shape;1371;p42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2" name="Google Shape;1372;p42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3" name="Google Shape;1373;p42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4" name="Google Shape;1374;p42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5" name="Google Shape;1375;p42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6" name="Google Shape;1376;p4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7" name="Google Shape;1377;p42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8" name="Google Shape;1378;p4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379" name="Google Shape;1379;p42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0" name="Google Shape;1380;p4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42"/>
          <p:cNvSpPr/>
          <p:nvPr/>
        </p:nvSpPr>
        <p:spPr>
          <a:xfrm>
            <a:off x="1332650" y="216572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1382" name="Google Shape;1382;p42"/>
          <p:cNvSpPr/>
          <p:nvPr/>
        </p:nvSpPr>
        <p:spPr>
          <a:xfrm>
            <a:off x="2074975" y="2165725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Процессоры</a:t>
            </a:r>
            <a:endParaRPr/>
          </a:p>
        </p:txBody>
      </p:sp>
      <p:sp>
        <p:nvSpPr>
          <p:cNvPr id="1383" name="Google Shape;1383;p42"/>
          <p:cNvSpPr/>
          <p:nvPr/>
        </p:nvSpPr>
        <p:spPr>
          <a:xfrm>
            <a:off x="1332662" y="2556400"/>
            <a:ext cx="742200" cy="390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1384" name="Google Shape;1384;p42"/>
          <p:cNvSpPr/>
          <p:nvPr/>
        </p:nvSpPr>
        <p:spPr>
          <a:xfrm>
            <a:off x="2074975" y="2556625"/>
            <a:ext cx="2032500" cy="390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Видеокарты</a:t>
            </a:r>
            <a:endParaRPr/>
          </a:p>
        </p:txBody>
      </p:sp>
      <p:sp>
        <p:nvSpPr>
          <p:cNvPr id="1385" name="Google Shape;1385;p42"/>
          <p:cNvSpPr/>
          <p:nvPr/>
        </p:nvSpPr>
        <p:spPr>
          <a:xfrm>
            <a:off x="4107475" y="177482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total</a:t>
            </a:r>
            <a:endParaRPr/>
          </a:p>
        </p:txBody>
      </p:sp>
      <p:sp>
        <p:nvSpPr>
          <p:cNvPr id="1386" name="Google Shape;1386;p42"/>
          <p:cNvSpPr/>
          <p:nvPr/>
        </p:nvSpPr>
        <p:spPr>
          <a:xfrm>
            <a:off x="2074975" y="1774825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name</a:t>
            </a:r>
            <a:endParaRPr/>
          </a:p>
        </p:txBody>
      </p:sp>
      <p:sp>
        <p:nvSpPr>
          <p:cNvPr id="1387" name="Google Shape;1387;p42"/>
          <p:cNvSpPr/>
          <p:nvPr/>
        </p:nvSpPr>
        <p:spPr>
          <a:xfrm>
            <a:off x="1332638" y="294752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sp>
        <p:nvSpPr>
          <p:cNvPr id="1388" name="Google Shape;1388;p42"/>
          <p:cNvSpPr/>
          <p:nvPr/>
        </p:nvSpPr>
        <p:spPr>
          <a:xfrm>
            <a:off x="2074975" y="2947525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Материнские платы</a:t>
            </a:r>
            <a:endParaRPr/>
          </a:p>
        </p:txBody>
      </p:sp>
      <p:sp>
        <p:nvSpPr>
          <p:cNvPr id="1389" name="Google Shape;1389;p42"/>
          <p:cNvSpPr/>
          <p:nvPr/>
        </p:nvSpPr>
        <p:spPr>
          <a:xfrm>
            <a:off x="1332638" y="333842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</a:t>
            </a:r>
            <a:endParaRPr/>
          </a:p>
        </p:txBody>
      </p:sp>
      <p:sp>
        <p:nvSpPr>
          <p:cNvPr id="1390" name="Google Shape;1390;p42"/>
          <p:cNvSpPr/>
          <p:nvPr/>
        </p:nvSpPr>
        <p:spPr>
          <a:xfrm>
            <a:off x="2074975" y="3338425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Оперативная память</a:t>
            </a:r>
            <a:endParaRPr/>
          </a:p>
        </p:txBody>
      </p:sp>
      <p:sp>
        <p:nvSpPr>
          <p:cNvPr id="1391" name="Google Shape;1391;p42"/>
          <p:cNvSpPr/>
          <p:nvPr/>
        </p:nvSpPr>
        <p:spPr>
          <a:xfrm>
            <a:off x="1332650" y="1774363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id</a:t>
            </a:r>
            <a:endParaRPr/>
          </a:p>
        </p:txBody>
      </p:sp>
      <p:sp>
        <p:nvSpPr>
          <p:cNvPr id="1392" name="Google Shape;1392;p42"/>
          <p:cNvSpPr/>
          <p:nvPr/>
        </p:nvSpPr>
        <p:spPr>
          <a:xfrm>
            <a:off x="4107475" y="216572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15</a:t>
            </a:r>
            <a:endParaRPr/>
          </a:p>
        </p:txBody>
      </p:sp>
      <p:sp>
        <p:nvSpPr>
          <p:cNvPr id="1393" name="Google Shape;1393;p42"/>
          <p:cNvSpPr/>
          <p:nvPr/>
        </p:nvSpPr>
        <p:spPr>
          <a:xfrm>
            <a:off x="4107600" y="2556625"/>
            <a:ext cx="742200" cy="390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10</a:t>
            </a:r>
            <a:endParaRPr/>
          </a:p>
        </p:txBody>
      </p:sp>
      <p:sp>
        <p:nvSpPr>
          <p:cNvPr id="1394" name="Google Shape;1394;p42"/>
          <p:cNvSpPr/>
          <p:nvPr/>
        </p:nvSpPr>
        <p:spPr>
          <a:xfrm>
            <a:off x="4107600" y="294752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24</a:t>
            </a:r>
            <a:endParaRPr/>
          </a:p>
        </p:txBody>
      </p:sp>
      <p:sp>
        <p:nvSpPr>
          <p:cNvPr id="1395" name="Google Shape;1395;p42"/>
          <p:cNvSpPr/>
          <p:nvPr/>
        </p:nvSpPr>
        <p:spPr>
          <a:xfrm>
            <a:off x="4107600" y="333842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12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399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p43"/>
          <p:cNvSpPr txBox="1"/>
          <p:nvPr>
            <p:ph type="ctrTitle"/>
          </p:nvPr>
        </p:nvSpPr>
        <p:spPr>
          <a:xfrm>
            <a:off x="1144800" y="295950"/>
            <a:ext cx="703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Таблица catalogs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401" name="Google Shape;1401;p4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2" name="Google Shape;1402;p4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3" name="Google Shape;1403;p4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4" name="Google Shape;1404;p4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5" name="Google Shape;1405;p4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6" name="Google Shape;1406;p4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407" name="Google Shape;1407;p4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8" name="Google Shape;1408;p4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9" name="Google Shape;1409;p4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0" name="Google Shape;1410;p43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1" name="Google Shape;1411;p43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2" name="Google Shape;1412;p43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3" name="Google Shape;1413;p43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4" name="Google Shape;1414;p43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5" name="Google Shape;1415;p4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6" name="Google Shape;1416;p43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7" name="Google Shape;1417;p43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8" name="Google Shape;1418;p43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9" name="Google Shape;1419;p43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0" name="Google Shape;1420;p43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1" name="Google Shape;1421;p43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2" name="Google Shape;1422;p43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3" name="Google Shape;1423;p43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4" name="Google Shape;1424;p43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5" name="Google Shape;1425;p4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6" name="Google Shape;1426;p4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427" name="Google Shape;1427;p43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8" name="Google Shape;1428;p4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9" name="Google Shape;1429;p43"/>
          <p:cNvSpPr/>
          <p:nvPr/>
        </p:nvSpPr>
        <p:spPr>
          <a:xfrm>
            <a:off x="1332650" y="216572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1430" name="Google Shape;1430;p43"/>
          <p:cNvSpPr/>
          <p:nvPr/>
        </p:nvSpPr>
        <p:spPr>
          <a:xfrm>
            <a:off x="2074975" y="2165725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Процессоры</a:t>
            </a:r>
            <a:endParaRPr/>
          </a:p>
        </p:txBody>
      </p:sp>
      <p:sp>
        <p:nvSpPr>
          <p:cNvPr id="1431" name="Google Shape;1431;p43"/>
          <p:cNvSpPr/>
          <p:nvPr/>
        </p:nvSpPr>
        <p:spPr>
          <a:xfrm>
            <a:off x="1332650" y="333977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1432" name="Google Shape;1432;p43"/>
          <p:cNvSpPr/>
          <p:nvPr/>
        </p:nvSpPr>
        <p:spPr>
          <a:xfrm>
            <a:off x="2074975" y="3339775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Видеокарты</a:t>
            </a:r>
            <a:endParaRPr/>
          </a:p>
        </p:txBody>
      </p:sp>
      <p:sp>
        <p:nvSpPr>
          <p:cNvPr id="1433" name="Google Shape;1433;p43"/>
          <p:cNvSpPr/>
          <p:nvPr/>
        </p:nvSpPr>
        <p:spPr>
          <a:xfrm>
            <a:off x="4107475" y="177482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total</a:t>
            </a:r>
            <a:endParaRPr/>
          </a:p>
        </p:txBody>
      </p:sp>
      <p:sp>
        <p:nvSpPr>
          <p:cNvPr id="1434" name="Google Shape;1434;p43"/>
          <p:cNvSpPr/>
          <p:nvPr/>
        </p:nvSpPr>
        <p:spPr>
          <a:xfrm>
            <a:off x="2074975" y="1774825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name</a:t>
            </a:r>
            <a:endParaRPr/>
          </a:p>
        </p:txBody>
      </p:sp>
      <p:sp>
        <p:nvSpPr>
          <p:cNvPr id="1435" name="Google Shape;1435;p43"/>
          <p:cNvSpPr/>
          <p:nvPr/>
        </p:nvSpPr>
        <p:spPr>
          <a:xfrm>
            <a:off x="1332638" y="255707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sp>
        <p:nvSpPr>
          <p:cNvPr id="1436" name="Google Shape;1436;p43"/>
          <p:cNvSpPr/>
          <p:nvPr/>
        </p:nvSpPr>
        <p:spPr>
          <a:xfrm>
            <a:off x="2074975" y="2557075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Материнские платы</a:t>
            </a:r>
            <a:endParaRPr/>
          </a:p>
        </p:txBody>
      </p:sp>
      <p:sp>
        <p:nvSpPr>
          <p:cNvPr id="1437" name="Google Shape;1437;p43"/>
          <p:cNvSpPr/>
          <p:nvPr/>
        </p:nvSpPr>
        <p:spPr>
          <a:xfrm>
            <a:off x="1332638" y="294797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</a:t>
            </a:r>
            <a:endParaRPr/>
          </a:p>
        </p:txBody>
      </p:sp>
      <p:sp>
        <p:nvSpPr>
          <p:cNvPr id="1438" name="Google Shape;1438;p43"/>
          <p:cNvSpPr/>
          <p:nvPr/>
        </p:nvSpPr>
        <p:spPr>
          <a:xfrm>
            <a:off x="2074975" y="2947975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Оперативная память</a:t>
            </a:r>
            <a:endParaRPr/>
          </a:p>
        </p:txBody>
      </p:sp>
      <p:sp>
        <p:nvSpPr>
          <p:cNvPr id="1439" name="Google Shape;1439;p43"/>
          <p:cNvSpPr/>
          <p:nvPr/>
        </p:nvSpPr>
        <p:spPr>
          <a:xfrm>
            <a:off x="1332650" y="1774363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id</a:t>
            </a:r>
            <a:endParaRPr/>
          </a:p>
        </p:txBody>
      </p:sp>
      <p:sp>
        <p:nvSpPr>
          <p:cNvPr id="1440" name="Google Shape;1440;p43"/>
          <p:cNvSpPr/>
          <p:nvPr/>
        </p:nvSpPr>
        <p:spPr>
          <a:xfrm>
            <a:off x="4107475" y="216572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15</a:t>
            </a:r>
            <a:endParaRPr/>
          </a:p>
        </p:txBody>
      </p:sp>
      <p:sp>
        <p:nvSpPr>
          <p:cNvPr id="1441" name="Google Shape;1441;p43"/>
          <p:cNvSpPr/>
          <p:nvPr/>
        </p:nvSpPr>
        <p:spPr>
          <a:xfrm>
            <a:off x="4107600" y="333977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10</a:t>
            </a:r>
            <a:endParaRPr/>
          </a:p>
        </p:txBody>
      </p:sp>
      <p:sp>
        <p:nvSpPr>
          <p:cNvPr id="1442" name="Google Shape;1442;p43"/>
          <p:cNvSpPr/>
          <p:nvPr/>
        </p:nvSpPr>
        <p:spPr>
          <a:xfrm>
            <a:off x="4107600" y="255707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24</a:t>
            </a:r>
            <a:endParaRPr/>
          </a:p>
        </p:txBody>
      </p:sp>
      <p:sp>
        <p:nvSpPr>
          <p:cNvPr id="1443" name="Google Shape;1443;p43"/>
          <p:cNvSpPr/>
          <p:nvPr/>
        </p:nvSpPr>
        <p:spPr>
          <a:xfrm>
            <a:off x="4107600" y="294797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12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447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p44"/>
          <p:cNvSpPr txBox="1"/>
          <p:nvPr>
            <p:ph type="ctrTitle"/>
          </p:nvPr>
        </p:nvSpPr>
        <p:spPr>
          <a:xfrm>
            <a:off x="1144800" y="295950"/>
            <a:ext cx="703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Таблица catalogs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449" name="Google Shape;1449;p4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0" name="Google Shape;1450;p4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1" name="Google Shape;1451;p4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2" name="Google Shape;1452;p4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3" name="Google Shape;1453;p4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4" name="Google Shape;1454;p4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455" name="Google Shape;1455;p4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6" name="Google Shape;1456;p4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7" name="Google Shape;1457;p4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8" name="Google Shape;1458;p4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9" name="Google Shape;1459;p4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0" name="Google Shape;1460;p4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1" name="Google Shape;1461;p4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2" name="Google Shape;1462;p4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3" name="Google Shape;1463;p4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4" name="Google Shape;1464;p4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5" name="Google Shape;1465;p4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6" name="Google Shape;1466;p4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7" name="Google Shape;1467;p4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8" name="Google Shape;1468;p4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9" name="Google Shape;1469;p4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0" name="Google Shape;1470;p4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1" name="Google Shape;1471;p4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2" name="Google Shape;1472;p4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3" name="Google Shape;1473;p4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4" name="Google Shape;1474;p4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475" name="Google Shape;1475;p4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6" name="Google Shape;1476;p4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7" name="Google Shape;1477;p44"/>
          <p:cNvSpPr/>
          <p:nvPr/>
        </p:nvSpPr>
        <p:spPr>
          <a:xfrm>
            <a:off x="1332700" y="2557300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1478" name="Google Shape;1478;p44"/>
          <p:cNvSpPr/>
          <p:nvPr/>
        </p:nvSpPr>
        <p:spPr>
          <a:xfrm>
            <a:off x="2075025" y="2557300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Процессоры</a:t>
            </a:r>
            <a:endParaRPr/>
          </a:p>
        </p:txBody>
      </p:sp>
      <p:sp>
        <p:nvSpPr>
          <p:cNvPr id="1479" name="Google Shape;1479;p44"/>
          <p:cNvSpPr/>
          <p:nvPr/>
        </p:nvSpPr>
        <p:spPr>
          <a:xfrm>
            <a:off x="1332650" y="333977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1480" name="Google Shape;1480;p44"/>
          <p:cNvSpPr/>
          <p:nvPr/>
        </p:nvSpPr>
        <p:spPr>
          <a:xfrm>
            <a:off x="2074975" y="3339775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Видеокарты</a:t>
            </a:r>
            <a:endParaRPr/>
          </a:p>
        </p:txBody>
      </p:sp>
      <p:sp>
        <p:nvSpPr>
          <p:cNvPr id="1481" name="Google Shape;1481;p44"/>
          <p:cNvSpPr/>
          <p:nvPr/>
        </p:nvSpPr>
        <p:spPr>
          <a:xfrm>
            <a:off x="4107475" y="177482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total</a:t>
            </a:r>
            <a:endParaRPr/>
          </a:p>
        </p:txBody>
      </p:sp>
      <p:sp>
        <p:nvSpPr>
          <p:cNvPr id="1482" name="Google Shape;1482;p44"/>
          <p:cNvSpPr/>
          <p:nvPr/>
        </p:nvSpPr>
        <p:spPr>
          <a:xfrm>
            <a:off x="2074975" y="1774825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name</a:t>
            </a:r>
            <a:endParaRPr/>
          </a:p>
        </p:txBody>
      </p:sp>
      <p:sp>
        <p:nvSpPr>
          <p:cNvPr id="1483" name="Google Shape;1483;p44"/>
          <p:cNvSpPr/>
          <p:nvPr/>
        </p:nvSpPr>
        <p:spPr>
          <a:xfrm>
            <a:off x="1332688" y="216527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sp>
        <p:nvSpPr>
          <p:cNvPr id="1484" name="Google Shape;1484;p44"/>
          <p:cNvSpPr/>
          <p:nvPr/>
        </p:nvSpPr>
        <p:spPr>
          <a:xfrm>
            <a:off x="2075025" y="2165275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Материнские платы</a:t>
            </a:r>
            <a:endParaRPr/>
          </a:p>
        </p:txBody>
      </p:sp>
      <p:sp>
        <p:nvSpPr>
          <p:cNvPr id="1485" name="Google Shape;1485;p44"/>
          <p:cNvSpPr/>
          <p:nvPr/>
        </p:nvSpPr>
        <p:spPr>
          <a:xfrm>
            <a:off x="1332638" y="294797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</a:t>
            </a:r>
            <a:endParaRPr/>
          </a:p>
        </p:txBody>
      </p:sp>
      <p:sp>
        <p:nvSpPr>
          <p:cNvPr id="1486" name="Google Shape;1486;p44"/>
          <p:cNvSpPr/>
          <p:nvPr/>
        </p:nvSpPr>
        <p:spPr>
          <a:xfrm>
            <a:off x="2074975" y="2947975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Оперативная память</a:t>
            </a:r>
            <a:endParaRPr/>
          </a:p>
        </p:txBody>
      </p:sp>
      <p:sp>
        <p:nvSpPr>
          <p:cNvPr id="1487" name="Google Shape;1487;p44"/>
          <p:cNvSpPr/>
          <p:nvPr/>
        </p:nvSpPr>
        <p:spPr>
          <a:xfrm>
            <a:off x="1332650" y="1774363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id</a:t>
            </a:r>
            <a:endParaRPr/>
          </a:p>
        </p:txBody>
      </p:sp>
      <p:sp>
        <p:nvSpPr>
          <p:cNvPr id="1488" name="Google Shape;1488;p44"/>
          <p:cNvSpPr/>
          <p:nvPr/>
        </p:nvSpPr>
        <p:spPr>
          <a:xfrm>
            <a:off x="4107525" y="2557300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15</a:t>
            </a:r>
            <a:endParaRPr/>
          </a:p>
        </p:txBody>
      </p:sp>
      <p:sp>
        <p:nvSpPr>
          <p:cNvPr id="1489" name="Google Shape;1489;p44"/>
          <p:cNvSpPr/>
          <p:nvPr/>
        </p:nvSpPr>
        <p:spPr>
          <a:xfrm>
            <a:off x="4107600" y="333977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10</a:t>
            </a:r>
            <a:endParaRPr/>
          </a:p>
        </p:txBody>
      </p:sp>
      <p:sp>
        <p:nvSpPr>
          <p:cNvPr id="1490" name="Google Shape;1490;p44"/>
          <p:cNvSpPr/>
          <p:nvPr/>
        </p:nvSpPr>
        <p:spPr>
          <a:xfrm>
            <a:off x="4107650" y="216527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24</a:t>
            </a:r>
            <a:endParaRPr/>
          </a:p>
        </p:txBody>
      </p:sp>
      <p:sp>
        <p:nvSpPr>
          <p:cNvPr id="1491" name="Google Shape;1491;p44"/>
          <p:cNvSpPr/>
          <p:nvPr/>
        </p:nvSpPr>
        <p:spPr>
          <a:xfrm>
            <a:off x="4107600" y="294797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12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495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p45"/>
          <p:cNvSpPr txBox="1"/>
          <p:nvPr>
            <p:ph type="ctrTitle"/>
          </p:nvPr>
        </p:nvSpPr>
        <p:spPr>
          <a:xfrm>
            <a:off x="1144800" y="295950"/>
            <a:ext cx="703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Таблица catalogs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497" name="Google Shape;1497;p4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8" name="Google Shape;1498;p4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9" name="Google Shape;1499;p4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0" name="Google Shape;1500;p4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1" name="Google Shape;1501;p4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2" name="Google Shape;1502;p4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503" name="Google Shape;1503;p4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4" name="Google Shape;1504;p4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5" name="Google Shape;1505;p4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6" name="Google Shape;1506;p4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7" name="Google Shape;1507;p4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8" name="Google Shape;1508;p4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9" name="Google Shape;1509;p4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0" name="Google Shape;1510;p4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1" name="Google Shape;1511;p4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2" name="Google Shape;1512;p4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3" name="Google Shape;1513;p4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4" name="Google Shape;1514;p4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5" name="Google Shape;1515;p4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6" name="Google Shape;1516;p4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7" name="Google Shape;1517;p4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8" name="Google Shape;1518;p4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9" name="Google Shape;1519;p4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0" name="Google Shape;1520;p4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1" name="Google Shape;1521;p4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2" name="Google Shape;1522;p4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523" name="Google Shape;1523;p4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4" name="Google Shape;1524;p4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5" name="Google Shape;1525;p45"/>
          <p:cNvSpPr/>
          <p:nvPr/>
        </p:nvSpPr>
        <p:spPr>
          <a:xfrm>
            <a:off x="1332763" y="3339150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1526" name="Google Shape;1526;p45"/>
          <p:cNvSpPr/>
          <p:nvPr/>
        </p:nvSpPr>
        <p:spPr>
          <a:xfrm>
            <a:off x="2075088" y="3339150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Процессоры</a:t>
            </a:r>
            <a:endParaRPr/>
          </a:p>
        </p:txBody>
      </p:sp>
      <p:sp>
        <p:nvSpPr>
          <p:cNvPr id="1527" name="Google Shape;1527;p45"/>
          <p:cNvSpPr/>
          <p:nvPr/>
        </p:nvSpPr>
        <p:spPr>
          <a:xfrm>
            <a:off x="1332650" y="2948250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1528" name="Google Shape;1528;p45"/>
          <p:cNvSpPr/>
          <p:nvPr/>
        </p:nvSpPr>
        <p:spPr>
          <a:xfrm>
            <a:off x="2074975" y="2948250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Видеокарты</a:t>
            </a:r>
            <a:endParaRPr/>
          </a:p>
        </p:txBody>
      </p:sp>
      <p:sp>
        <p:nvSpPr>
          <p:cNvPr id="1529" name="Google Shape;1529;p45"/>
          <p:cNvSpPr/>
          <p:nvPr/>
        </p:nvSpPr>
        <p:spPr>
          <a:xfrm>
            <a:off x="4107475" y="177482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total</a:t>
            </a:r>
            <a:endParaRPr/>
          </a:p>
        </p:txBody>
      </p:sp>
      <p:sp>
        <p:nvSpPr>
          <p:cNvPr id="1530" name="Google Shape;1530;p45"/>
          <p:cNvSpPr/>
          <p:nvPr/>
        </p:nvSpPr>
        <p:spPr>
          <a:xfrm>
            <a:off x="2074975" y="1774825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name</a:t>
            </a:r>
            <a:endParaRPr/>
          </a:p>
        </p:txBody>
      </p:sp>
      <p:sp>
        <p:nvSpPr>
          <p:cNvPr id="1531" name="Google Shape;1531;p45"/>
          <p:cNvSpPr/>
          <p:nvPr/>
        </p:nvSpPr>
        <p:spPr>
          <a:xfrm>
            <a:off x="1332688" y="216527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sp>
        <p:nvSpPr>
          <p:cNvPr id="1532" name="Google Shape;1532;p45"/>
          <p:cNvSpPr/>
          <p:nvPr/>
        </p:nvSpPr>
        <p:spPr>
          <a:xfrm>
            <a:off x="2075025" y="2165275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Материнские платы</a:t>
            </a:r>
            <a:endParaRPr/>
          </a:p>
        </p:txBody>
      </p:sp>
      <p:sp>
        <p:nvSpPr>
          <p:cNvPr id="1533" name="Google Shape;1533;p45"/>
          <p:cNvSpPr/>
          <p:nvPr/>
        </p:nvSpPr>
        <p:spPr>
          <a:xfrm>
            <a:off x="1332638" y="2556450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</a:t>
            </a:r>
            <a:endParaRPr/>
          </a:p>
        </p:txBody>
      </p:sp>
      <p:sp>
        <p:nvSpPr>
          <p:cNvPr id="1534" name="Google Shape;1534;p45"/>
          <p:cNvSpPr/>
          <p:nvPr/>
        </p:nvSpPr>
        <p:spPr>
          <a:xfrm>
            <a:off x="2074975" y="2556450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Оперативная память</a:t>
            </a:r>
            <a:endParaRPr/>
          </a:p>
        </p:txBody>
      </p:sp>
      <p:sp>
        <p:nvSpPr>
          <p:cNvPr id="1535" name="Google Shape;1535;p45"/>
          <p:cNvSpPr/>
          <p:nvPr/>
        </p:nvSpPr>
        <p:spPr>
          <a:xfrm>
            <a:off x="1332650" y="1774363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id</a:t>
            </a:r>
            <a:endParaRPr/>
          </a:p>
        </p:txBody>
      </p:sp>
      <p:sp>
        <p:nvSpPr>
          <p:cNvPr id="1536" name="Google Shape;1536;p45"/>
          <p:cNvSpPr/>
          <p:nvPr/>
        </p:nvSpPr>
        <p:spPr>
          <a:xfrm>
            <a:off x="4107588" y="3339150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15</a:t>
            </a:r>
            <a:endParaRPr/>
          </a:p>
        </p:txBody>
      </p:sp>
      <p:sp>
        <p:nvSpPr>
          <p:cNvPr id="1537" name="Google Shape;1537;p45"/>
          <p:cNvSpPr/>
          <p:nvPr/>
        </p:nvSpPr>
        <p:spPr>
          <a:xfrm>
            <a:off x="4107600" y="2948250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10</a:t>
            </a:r>
            <a:endParaRPr/>
          </a:p>
        </p:txBody>
      </p:sp>
      <p:sp>
        <p:nvSpPr>
          <p:cNvPr id="1538" name="Google Shape;1538;p45"/>
          <p:cNvSpPr/>
          <p:nvPr/>
        </p:nvSpPr>
        <p:spPr>
          <a:xfrm>
            <a:off x="4107650" y="216527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24</a:t>
            </a:r>
            <a:endParaRPr/>
          </a:p>
        </p:txBody>
      </p:sp>
      <p:sp>
        <p:nvSpPr>
          <p:cNvPr id="1539" name="Google Shape;1539;p45"/>
          <p:cNvSpPr/>
          <p:nvPr/>
        </p:nvSpPr>
        <p:spPr>
          <a:xfrm>
            <a:off x="4107600" y="2556450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12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543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p46"/>
          <p:cNvSpPr txBox="1"/>
          <p:nvPr>
            <p:ph type="ctrTitle"/>
          </p:nvPr>
        </p:nvSpPr>
        <p:spPr>
          <a:xfrm>
            <a:off x="1144800" y="295950"/>
            <a:ext cx="703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Пустая таблица: ноль строк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545" name="Google Shape;1545;p4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6" name="Google Shape;1546;p4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7" name="Google Shape;1547;p4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8" name="Google Shape;1548;p4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9" name="Google Shape;1549;p4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0" name="Google Shape;1550;p4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551" name="Google Shape;1551;p4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2" name="Google Shape;1552;p4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3" name="Google Shape;1553;p4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4" name="Google Shape;1554;p4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5" name="Google Shape;1555;p4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6" name="Google Shape;1556;p4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7" name="Google Shape;1557;p4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8" name="Google Shape;1558;p4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9" name="Google Shape;1559;p4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0" name="Google Shape;1560;p4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1" name="Google Shape;1561;p4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2" name="Google Shape;1562;p4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3" name="Google Shape;1563;p4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4" name="Google Shape;1564;p4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5" name="Google Shape;1565;p4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6" name="Google Shape;1566;p4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7" name="Google Shape;1567;p4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8" name="Google Shape;1568;p4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9" name="Google Shape;1569;p4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0" name="Google Shape;1570;p4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571" name="Google Shape;1571;p4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2" name="Google Shape;1572;p4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3" name="Google Shape;1573;p46"/>
          <p:cNvSpPr/>
          <p:nvPr/>
        </p:nvSpPr>
        <p:spPr>
          <a:xfrm>
            <a:off x="4062050" y="2466600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total</a:t>
            </a:r>
            <a:endParaRPr/>
          </a:p>
        </p:txBody>
      </p:sp>
      <p:sp>
        <p:nvSpPr>
          <p:cNvPr id="1574" name="Google Shape;1574;p46"/>
          <p:cNvSpPr/>
          <p:nvPr/>
        </p:nvSpPr>
        <p:spPr>
          <a:xfrm>
            <a:off x="2029550" y="2466600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name</a:t>
            </a:r>
            <a:endParaRPr/>
          </a:p>
        </p:txBody>
      </p:sp>
      <p:sp>
        <p:nvSpPr>
          <p:cNvPr id="1575" name="Google Shape;1575;p46"/>
          <p:cNvSpPr/>
          <p:nvPr/>
        </p:nvSpPr>
        <p:spPr>
          <a:xfrm>
            <a:off x="1287225" y="2466138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id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579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p47"/>
          <p:cNvSpPr txBox="1"/>
          <p:nvPr>
            <p:ph type="ctrTitle"/>
          </p:nvPr>
        </p:nvSpPr>
        <p:spPr>
          <a:xfrm>
            <a:off x="1144800" y="2959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Первичный ключ (primary key)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581" name="Google Shape;1581;p4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2" name="Google Shape;1582;p4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3" name="Google Shape;1583;p4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4" name="Google Shape;1584;p4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5" name="Google Shape;1585;p4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6" name="Google Shape;1586;p4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587" name="Google Shape;1587;p4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8" name="Google Shape;1588;p4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9" name="Google Shape;1589;p4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0" name="Google Shape;1590;p4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1" name="Google Shape;1591;p4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2" name="Google Shape;1592;p4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3" name="Google Shape;1593;p4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4" name="Google Shape;1594;p4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5" name="Google Shape;1595;p4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6" name="Google Shape;1596;p4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7" name="Google Shape;1597;p4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8" name="Google Shape;1598;p4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9" name="Google Shape;1599;p4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0" name="Google Shape;1600;p4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1" name="Google Shape;1601;p4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2" name="Google Shape;1602;p4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3" name="Google Shape;1603;p4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4" name="Google Shape;1604;p4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5" name="Google Shape;1605;p4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6" name="Google Shape;1606;p4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607" name="Google Shape;1607;p47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8" name="Google Shape;1608;p4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9" name="Google Shape;1609;p47"/>
          <p:cNvSpPr/>
          <p:nvPr/>
        </p:nvSpPr>
        <p:spPr>
          <a:xfrm>
            <a:off x="2527825" y="2483800"/>
            <a:ext cx="742200" cy="390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1610" name="Google Shape;1610;p47"/>
          <p:cNvSpPr/>
          <p:nvPr/>
        </p:nvSpPr>
        <p:spPr>
          <a:xfrm>
            <a:off x="3270150" y="2483800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Процессоры</a:t>
            </a:r>
            <a:endParaRPr/>
          </a:p>
        </p:txBody>
      </p:sp>
      <p:sp>
        <p:nvSpPr>
          <p:cNvPr id="1611" name="Google Shape;1611;p47"/>
          <p:cNvSpPr/>
          <p:nvPr/>
        </p:nvSpPr>
        <p:spPr>
          <a:xfrm>
            <a:off x="2527825" y="2874700"/>
            <a:ext cx="742200" cy="390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1612" name="Google Shape;1612;p47"/>
          <p:cNvSpPr/>
          <p:nvPr/>
        </p:nvSpPr>
        <p:spPr>
          <a:xfrm>
            <a:off x="3270150" y="2874700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Видеокарты</a:t>
            </a:r>
            <a:endParaRPr/>
          </a:p>
        </p:txBody>
      </p:sp>
      <p:sp>
        <p:nvSpPr>
          <p:cNvPr id="1613" name="Google Shape;1613;p47"/>
          <p:cNvSpPr/>
          <p:nvPr/>
        </p:nvSpPr>
        <p:spPr>
          <a:xfrm>
            <a:off x="5302650" y="2092900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total</a:t>
            </a:r>
            <a:endParaRPr/>
          </a:p>
        </p:txBody>
      </p:sp>
      <p:sp>
        <p:nvSpPr>
          <p:cNvPr id="1614" name="Google Shape;1614;p47"/>
          <p:cNvSpPr/>
          <p:nvPr/>
        </p:nvSpPr>
        <p:spPr>
          <a:xfrm>
            <a:off x="3270150" y="2092900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name</a:t>
            </a:r>
            <a:endParaRPr/>
          </a:p>
        </p:txBody>
      </p:sp>
      <p:sp>
        <p:nvSpPr>
          <p:cNvPr id="1615" name="Google Shape;1615;p47"/>
          <p:cNvSpPr/>
          <p:nvPr/>
        </p:nvSpPr>
        <p:spPr>
          <a:xfrm>
            <a:off x="2527813" y="3265600"/>
            <a:ext cx="742200" cy="390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sp>
        <p:nvSpPr>
          <p:cNvPr id="1616" name="Google Shape;1616;p47"/>
          <p:cNvSpPr/>
          <p:nvPr/>
        </p:nvSpPr>
        <p:spPr>
          <a:xfrm>
            <a:off x="3270150" y="3265600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Материнские платы</a:t>
            </a:r>
            <a:endParaRPr/>
          </a:p>
        </p:txBody>
      </p:sp>
      <p:sp>
        <p:nvSpPr>
          <p:cNvPr id="1617" name="Google Shape;1617;p47"/>
          <p:cNvSpPr/>
          <p:nvPr/>
        </p:nvSpPr>
        <p:spPr>
          <a:xfrm>
            <a:off x="2527813" y="3656500"/>
            <a:ext cx="742200" cy="390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</a:t>
            </a:r>
            <a:endParaRPr/>
          </a:p>
        </p:txBody>
      </p:sp>
      <p:sp>
        <p:nvSpPr>
          <p:cNvPr id="1618" name="Google Shape;1618;p47"/>
          <p:cNvSpPr/>
          <p:nvPr/>
        </p:nvSpPr>
        <p:spPr>
          <a:xfrm>
            <a:off x="3270150" y="3656500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Оперативная память</a:t>
            </a:r>
            <a:endParaRPr/>
          </a:p>
        </p:txBody>
      </p:sp>
      <p:sp>
        <p:nvSpPr>
          <p:cNvPr id="1619" name="Google Shape;1619;p47"/>
          <p:cNvSpPr/>
          <p:nvPr/>
        </p:nvSpPr>
        <p:spPr>
          <a:xfrm>
            <a:off x="2527825" y="2092438"/>
            <a:ext cx="742200" cy="390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id</a:t>
            </a:r>
            <a:endParaRPr/>
          </a:p>
        </p:txBody>
      </p:sp>
      <p:sp>
        <p:nvSpPr>
          <p:cNvPr id="1620" name="Google Shape;1620;p47"/>
          <p:cNvSpPr/>
          <p:nvPr/>
        </p:nvSpPr>
        <p:spPr>
          <a:xfrm>
            <a:off x="5302650" y="2483800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15</a:t>
            </a:r>
            <a:endParaRPr/>
          </a:p>
        </p:txBody>
      </p:sp>
      <p:sp>
        <p:nvSpPr>
          <p:cNvPr id="1621" name="Google Shape;1621;p47"/>
          <p:cNvSpPr/>
          <p:nvPr/>
        </p:nvSpPr>
        <p:spPr>
          <a:xfrm>
            <a:off x="5302775" y="2874700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10</a:t>
            </a:r>
            <a:endParaRPr/>
          </a:p>
        </p:txBody>
      </p:sp>
      <p:sp>
        <p:nvSpPr>
          <p:cNvPr id="1622" name="Google Shape;1622;p47"/>
          <p:cNvSpPr/>
          <p:nvPr/>
        </p:nvSpPr>
        <p:spPr>
          <a:xfrm>
            <a:off x="5302775" y="3265600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24</a:t>
            </a:r>
            <a:endParaRPr/>
          </a:p>
        </p:txBody>
      </p:sp>
      <p:sp>
        <p:nvSpPr>
          <p:cNvPr id="1623" name="Google Shape;1623;p47"/>
          <p:cNvSpPr/>
          <p:nvPr/>
        </p:nvSpPr>
        <p:spPr>
          <a:xfrm>
            <a:off x="5302775" y="3656500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12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627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Google Shape;1628;p48"/>
          <p:cNvSpPr txBox="1"/>
          <p:nvPr>
            <p:ph type="ctrTitle"/>
          </p:nvPr>
        </p:nvSpPr>
        <p:spPr>
          <a:xfrm>
            <a:off x="1144800" y="2959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Категории и товары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629" name="Google Shape;1629;p4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0" name="Google Shape;1630;p4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1" name="Google Shape;1631;p4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2" name="Google Shape;1632;p4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3" name="Google Shape;1633;p4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4" name="Google Shape;1634;p4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635" name="Google Shape;1635;p4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6" name="Google Shape;1636;p4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7" name="Google Shape;1637;p4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8" name="Google Shape;1638;p4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9" name="Google Shape;1639;p4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0" name="Google Shape;1640;p4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1" name="Google Shape;1641;p4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2" name="Google Shape;1642;p4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3" name="Google Shape;1643;p4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4" name="Google Shape;1644;p4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5" name="Google Shape;1645;p4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6" name="Google Shape;1646;p4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7" name="Google Shape;1647;p4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8" name="Google Shape;1648;p4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9" name="Google Shape;1649;p4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0" name="Google Shape;1650;p4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1" name="Google Shape;1651;p4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2" name="Google Shape;1652;p4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3" name="Google Shape;1653;p4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4" name="Google Shape;1654;p4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655" name="Google Shape;1655;p4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6" name="Google Shape;1656;p4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7" name="Google Shape;1657;p48"/>
          <p:cNvSpPr/>
          <p:nvPr/>
        </p:nvSpPr>
        <p:spPr>
          <a:xfrm>
            <a:off x="1592175" y="2466600"/>
            <a:ext cx="1237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Процессоры</a:t>
            </a:r>
            <a:endParaRPr/>
          </a:p>
        </p:txBody>
      </p:sp>
      <p:sp>
        <p:nvSpPr>
          <p:cNvPr id="1658" name="Google Shape;1658;p48"/>
          <p:cNvSpPr/>
          <p:nvPr/>
        </p:nvSpPr>
        <p:spPr>
          <a:xfrm>
            <a:off x="6314625" y="2466600"/>
            <a:ext cx="1237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Видеокарты</a:t>
            </a:r>
            <a:endParaRPr/>
          </a:p>
        </p:txBody>
      </p:sp>
      <p:sp>
        <p:nvSpPr>
          <p:cNvPr id="1659" name="Google Shape;1659;p48"/>
          <p:cNvSpPr/>
          <p:nvPr/>
        </p:nvSpPr>
        <p:spPr>
          <a:xfrm>
            <a:off x="3953400" y="1666200"/>
            <a:ext cx="1237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categories</a:t>
            </a:r>
            <a:endParaRPr/>
          </a:p>
        </p:txBody>
      </p:sp>
      <p:sp>
        <p:nvSpPr>
          <p:cNvPr id="1660" name="Google Shape;1660;p48"/>
          <p:cNvSpPr/>
          <p:nvPr/>
        </p:nvSpPr>
        <p:spPr>
          <a:xfrm>
            <a:off x="354975" y="3233550"/>
            <a:ext cx="1237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Intel Core i7</a:t>
            </a:r>
            <a:endParaRPr/>
          </a:p>
        </p:txBody>
      </p:sp>
      <p:sp>
        <p:nvSpPr>
          <p:cNvPr id="1661" name="Google Shape;1661;p48"/>
          <p:cNvSpPr/>
          <p:nvPr/>
        </p:nvSpPr>
        <p:spPr>
          <a:xfrm>
            <a:off x="1592175" y="4000500"/>
            <a:ext cx="1237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Intel Core i5</a:t>
            </a:r>
            <a:endParaRPr/>
          </a:p>
        </p:txBody>
      </p:sp>
      <p:sp>
        <p:nvSpPr>
          <p:cNvPr id="1662" name="Google Shape;1662;p48"/>
          <p:cNvSpPr/>
          <p:nvPr/>
        </p:nvSpPr>
        <p:spPr>
          <a:xfrm>
            <a:off x="2858400" y="3236950"/>
            <a:ext cx="13383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AMD Ryzen 3</a:t>
            </a:r>
            <a:endParaRPr/>
          </a:p>
        </p:txBody>
      </p:sp>
      <p:sp>
        <p:nvSpPr>
          <p:cNvPr id="1663" name="Google Shape;1663;p48"/>
          <p:cNvSpPr/>
          <p:nvPr/>
        </p:nvSpPr>
        <p:spPr>
          <a:xfrm>
            <a:off x="4572000" y="3236950"/>
            <a:ext cx="17793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GeForce GTX 1060</a:t>
            </a:r>
            <a:endParaRPr/>
          </a:p>
        </p:txBody>
      </p:sp>
      <p:sp>
        <p:nvSpPr>
          <p:cNvPr id="1664" name="Google Shape;1664;p48"/>
          <p:cNvSpPr/>
          <p:nvPr/>
        </p:nvSpPr>
        <p:spPr>
          <a:xfrm>
            <a:off x="6043575" y="4007300"/>
            <a:ext cx="17793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GeForce GTX 1070</a:t>
            </a:r>
            <a:endParaRPr/>
          </a:p>
        </p:txBody>
      </p:sp>
      <p:sp>
        <p:nvSpPr>
          <p:cNvPr id="1665" name="Google Shape;1665;p48"/>
          <p:cNvSpPr/>
          <p:nvPr/>
        </p:nvSpPr>
        <p:spPr>
          <a:xfrm>
            <a:off x="7468225" y="3233550"/>
            <a:ext cx="14556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Radeon RX 580</a:t>
            </a:r>
            <a:endParaRPr/>
          </a:p>
        </p:txBody>
      </p:sp>
      <p:cxnSp>
        <p:nvCxnSpPr>
          <p:cNvPr id="1666" name="Google Shape;1666;p48"/>
          <p:cNvCxnSpPr>
            <a:stCxn id="1659" idx="1"/>
            <a:endCxn id="1657" idx="0"/>
          </p:cNvCxnSpPr>
          <p:nvPr/>
        </p:nvCxnSpPr>
        <p:spPr>
          <a:xfrm flipH="1">
            <a:off x="2210700" y="1861650"/>
            <a:ext cx="1742700" cy="60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7" name="Google Shape;1667;p48"/>
          <p:cNvCxnSpPr>
            <a:stCxn id="1659" idx="3"/>
            <a:endCxn id="1658" idx="0"/>
          </p:cNvCxnSpPr>
          <p:nvPr/>
        </p:nvCxnSpPr>
        <p:spPr>
          <a:xfrm>
            <a:off x="5190600" y="1861650"/>
            <a:ext cx="1742700" cy="60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8" name="Google Shape;1668;p48"/>
          <p:cNvCxnSpPr>
            <a:stCxn id="1657" idx="1"/>
            <a:endCxn id="1660" idx="0"/>
          </p:cNvCxnSpPr>
          <p:nvPr/>
        </p:nvCxnSpPr>
        <p:spPr>
          <a:xfrm flipH="1">
            <a:off x="973575" y="2662050"/>
            <a:ext cx="618600" cy="57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9" name="Google Shape;1669;p48"/>
          <p:cNvCxnSpPr>
            <a:stCxn id="1657" idx="3"/>
            <a:endCxn id="1662" idx="0"/>
          </p:cNvCxnSpPr>
          <p:nvPr/>
        </p:nvCxnSpPr>
        <p:spPr>
          <a:xfrm>
            <a:off x="2829375" y="2662050"/>
            <a:ext cx="698100" cy="57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0" name="Google Shape;1670;p48"/>
          <p:cNvCxnSpPr>
            <a:stCxn id="1657" idx="2"/>
            <a:endCxn id="1661" idx="0"/>
          </p:cNvCxnSpPr>
          <p:nvPr/>
        </p:nvCxnSpPr>
        <p:spPr>
          <a:xfrm>
            <a:off x="2210775" y="2857500"/>
            <a:ext cx="0" cy="114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1" name="Google Shape;1671;p48"/>
          <p:cNvCxnSpPr>
            <a:stCxn id="1658" idx="1"/>
            <a:endCxn id="1663" idx="0"/>
          </p:cNvCxnSpPr>
          <p:nvPr/>
        </p:nvCxnSpPr>
        <p:spPr>
          <a:xfrm flipH="1">
            <a:off x="5461725" y="2662050"/>
            <a:ext cx="852900" cy="57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2" name="Google Shape;1672;p48"/>
          <p:cNvCxnSpPr>
            <a:stCxn id="1658" idx="3"/>
            <a:endCxn id="1665" idx="0"/>
          </p:cNvCxnSpPr>
          <p:nvPr/>
        </p:nvCxnSpPr>
        <p:spPr>
          <a:xfrm>
            <a:off x="7551825" y="2662050"/>
            <a:ext cx="644100" cy="57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3" name="Google Shape;1673;p48"/>
          <p:cNvCxnSpPr>
            <a:stCxn id="1658" idx="2"/>
            <a:endCxn id="1664" idx="0"/>
          </p:cNvCxnSpPr>
          <p:nvPr/>
        </p:nvCxnSpPr>
        <p:spPr>
          <a:xfrm>
            <a:off x="6933225" y="2857500"/>
            <a:ext cx="0" cy="114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677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Google Shape;1678;p49"/>
          <p:cNvSpPr txBox="1"/>
          <p:nvPr>
            <p:ph type="ctrTitle"/>
          </p:nvPr>
        </p:nvSpPr>
        <p:spPr>
          <a:xfrm>
            <a:off x="1144800" y="2959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Связи между таблицами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679" name="Google Shape;1679;p4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0" name="Google Shape;1680;p4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1" name="Google Shape;1681;p4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2" name="Google Shape;1682;p4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3" name="Google Shape;1683;p4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4" name="Google Shape;1684;p4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685" name="Google Shape;1685;p4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6" name="Google Shape;1686;p4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7" name="Google Shape;1687;p4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8" name="Google Shape;1688;p4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9" name="Google Shape;1689;p4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0" name="Google Shape;1690;p4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1" name="Google Shape;1691;p4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2" name="Google Shape;1692;p4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3" name="Google Shape;1693;p4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4" name="Google Shape;1694;p4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5" name="Google Shape;1695;p4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6" name="Google Shape;1696;p4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7" name="Google Shape;1697;p4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8" name="Google Shape;1698;p4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9" name="Google Shape;1699;p4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0" name="Google Shape;1700;p4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1" name="Google Shape;1701;p4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2" name="Google Shape;1702;p4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3" name="Google Shape;1703;p4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4" name="Google Shape;1704;p4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705" name="Google Shape;1705;p4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6" name="Google Shape;1706;p4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7" name="Google Shape;1707;p49"/>
          <p:cNvSpPr/>
          <p:nvPr/>
        </p:nvSpPr>
        <p:spPr>
          <a:xfrm>
            <a:off x="6337488" y="216532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1708" name="Google Shape;1708;p49"/>
          <p:cNvSpPr/>
          <p:nvPr/>
        </p:nvSpPr>
        <p:spPr>
          <a:xfrm>
            <a:off x="7079813" y="2165325"/>
            <a:ext cx="13371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Процессоры</a:t>
            </a:r>
            <a:endParaRPr/>
          </a:p>
        </p:txBody>
      </p:sp>
      <p:sp>
        <p:nvSpPr>
          <p:cNvPr id="1709" name="Google Shape;1709;p49"/>
          <p:cNvSpPr/>
          <p:nvPr/>
        </p:nvSpPr>
        <p:spPr>
          <a:xfrm>
            <a:off x="6337488" y="255622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1710" name="Google Shape;1710;p49"/>
          <p:cNvSpPr/>
          <p:nvPr/>
        </p:nvSpPr>
        <p:spPr>
          <a:xfrm>
            <a:off x="7079813" y="2556225"/>
            <a:ext cx="13371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Видеокарты</a:t>
            </a:r>
            <a:endParaRPr/>
          </a:p>
        </p:txBody>
      </p:sp>
      <p:sp>
        <p:nvSpPr>
          <p:cNvPr id="1711" name="Google Shape;1711;p49"/>
          <p:cNvSpPr/>
          <p:nvPr/>
        </p:nvSpPr>
        <p:spPr>
          <a:xfrm>
            <a:off x="7079813" y="1774425"/>
            <a:ext cx="13371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name</a:t>
            </a:r>
            <a:endParaRPr/>
          </a:p>
        </p:txBody>
      </p:sp>
      <p:sp>
        <p:nvSpPr>
          <p:cNvPr id="1712" name="Google Shape;1712;p49"/>
          <p:cNvSpPr/>
          <p:nvPr/>
        </p:nvSpPr>
        <p:spPr>
          <a:xfrm>
            <a:off x="6337488" y="1773963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id</a:t>
            </a:r>
            <a:endParaRPr/>
          </a:p>
        </p:txBody>
      </p:sp>
      <p:sp>
        <p:nvSpPr>
          <p:cNvPr id="1713" name="Google Shape;1713;p49"/>
          <p:cNvSpPr/>
          <p:nvPr/>
        </p:nvSpPr>
        <p:spPr>
          <a:xfrm>
            <a:off x="1298275" y="2165100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1714" name="Google Shape;1714;p49"/>
          <p:cNvSpPr/>
          <p:nvPr/>
        </p:nvSpPr>
        <p:spPr>
          <a:xfrm>
            <a:off x="2040600" y="2165100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Intel Core i7</a:t>
            </a:r>
            <a:endParaRPr/>
          </a:p>
        </p:txBody>
      </p:sp>
      <p:sp>
        <p:nvSpPr>
          <p:cNvPr id="1715" name="Google Shape;1715;p49"/>
          <p:cNvSpPr/>
          <p:nvPr/>
        </p:nvSpPr>
        <p:spPr>
          <a:xfrm>
            <a:off x="1298275" y="2556000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1716" name="Google Shape;1716;p49"/>
          <p:cNvSpPr/>
          <p:nvPr/>
        </p:nvSpPr>
        <p:spPr>
          <a:xfrm>
            <a:off x="2040600" y="2556000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Intel Xeon Silver</a:t>
            </a:r>
            <a:endParaRPr/>
          </a:p>
        </p:txBody>
      </p:sp>
      <p:sp>
        <p:nvSpPr>
          <p:cNvPr id="1717" name="Google Shape;1717;p49"/>
          <p:cNvSpPr/>
          <p:nvPr/>
        </p:nvSpPr>
        <p:spPr>
          <a:xfrm>
            <a:off x="2040600" y="1774200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name</a:t>
            </a:r>
            <a:endParaRPr/>
          </a:p>
        </p:txBody>
      </p:sp>
      <p:sp>
        <p:nvSpPr>
          <p:cNvPr id="1718" name="Google Shape;1718;p49"/>
          <p:cNvSpPr/>
          <p:nvPr/>
        </p:nvSpPr>
        <p:spPr>
          <a:xfrm>
            <a:off x="1298275" y="1773738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id</a:t>
            </a:r>
            <a:endParaRPr/>
          </a:p>
        </p:txBody>
      </p:sp>
      <p:sp>
        <p:nvSpPr>
          <p:cNvPr id="1719" name="Google Shape;1719;p49"/>
          <p:cNvSpPr/>
          <p:nvPr/>
        </p:nvSpPr>
        <p:spPr>
          <a:xfrm>
            <a:off x="1298275" y="2946900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sp>
        <p:nvSpPr>
          <p:cNvPr id="1720" name="Google Shape;1720;p49"/>
          <p:cNvSpPr/>
          <p:nvPr/>
        </p:nvSpPr>
        <p:spPr>
          <a:xfrm>
            <a:off x="2040600" y="2946900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AMD Ryzen 3</a:t>
            </a:r>
            <a:endParaRPr/>
          </a:p>
        </p:txBody>
      </p:sp>
      <p:sp>
        <p:nvSpPr>
          <p:cNvPr id="1721" name="Google Shape;1721;p49"/>
          <p:cNvSpPr/>
          <p:nvPr/>
        </p:nvSpPr>
        <p:spPr>
          <a:xfrm>
            <a:off x="1298275" y="3338250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</a:t>
            </a:r>
            <a:endParaRPr/>
          </a:p>
        </p:txBody>
      </p:sp>
      <p:sp>
        <p:nvSpPr>
          <p:cNvPr id="1722" name="Google Shape;1722;p49"/>
          <p:cNvSpPr/>
          <p:nvPr/>
        </p:nvSpPr>
        <p:spPr>
          <a:xfrm>
            <a:off x="2040600" y="3338250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GeForce GTX 1060</a:t>
            </a:r>
            <a:endParaRPr/>
          </a:p>
        </p:txBody>
      </p:sp>
      <p:sp>
        <p:nvSpPr>
          <p:cNvPr id="1723" name="Google Shape;1723;p49"/>
          <p:cNvSpPr/>
          <p:nvPr/>
        </p:nvSpPr>
        <p:spPr>
          <a:xfrm>
            <a:off x="1298275" y="3729600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5</a:t>
            </a:r>
            <a:endParaRPr/>
          </a:p>
        </p:txBody>
      </p:sp>
      <p:sp>
        <p:nvSpPr>
          <p:cNvPr id="1724" name="Google Shape;1724;p49"/>
          <p:cNvSpPr/>
          <p:nvPr/>
        </p:nvSpPr>
        <p:spPr>
          <a:xfrm>
            <a:off x="2040600" y="3729600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GeForce GTX 1070</a:t>
            </a:r>
            <a:endParaRPr/>
          </a:p>
        </p:txBody>
      </p:sp>
      <p:sp>
        <p:nvSpPr>
          <p:cNvPr id="1725" name="Google Shape;1725;p49"/>
          <p:cNvSpPr/>
          <p:nvPr/>
        </p:nvSpPr>
        <p:spPr>
          <a:xfrm>
            <a:off x="1298275" y="4120500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6</a:t>
            </a:r>
            <a:endParaRPr/>
          </a:p>
        </p:txBody>
      </p:sp>
      <p:sp>
        <p:nvSpPr>
          <p:cNvPr id="1726" name="Google Shape;1726;p49"/>
          <p:cNvSpPr/>
          <p:nvPr/>
        </p:nvSpPr>
        <p:spPr>
          <a:xfrm>
            <a:off x="2040600" y="4120500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Radeon RX 580</a:t>
            </a:r>
            <a:endParaRPr/>
          </a:p>
        </p:txBody>
      </p:sp>
      <p:sp>
        <p:nvSpPr>
          <p:cNvPr id="1727" name="Google Shape;1727;p49"/>
          <p:cNvSpPr/>
          <p:nvPr/>
        </p:nvSpPr>
        <p:spPr>
          <a:xfrm>
            <a:off x="4073232" y="1773750"/>
            <a:ext cx="1129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category_id</a:t>
            </a:r>
            <a:endParaRPr/>
          </a:p>
        </p:txBody>
      </p:sp>
      <p:sp>
        <p:nvSpPr>
          <p:cNvPr id="1728" name="Google Shape;1728;p49"/>
          <p:cNvSpPr/>
          <p:nvPr/>
        </p:nvSpPr>
        <p:spPr>
          <a:xfrm>
            <a:off x="4073232" y="2165100"/>
            <a:ext cx="1129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1729" name="Google Shape;1729;p49"/>
          <p:cNvSpPr/>
          <p:nvPr/>
        </p:nvSpPr>
        <p:spPr>
          <a:xfrm>
            <a:off x="4073232" y="2556450"/>
            <a:ext cx="1129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1730" name="Google Shape;1730;p49"/>
          <p:cNvSpPr/>
          <p:nvPr/>
        </p:nvSpPr>
        <p:spPr>
          <a:xfrm>
            <a:off x="4073232" y="2946900"/>
            <a:ext cx="1129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1731" name="Google Shape;1731;p49"/>
          <p:cNvSpPr/>
          <p:nvPr/>
        </p:nvSpPr>
        <p:spPr>
          <a:xfrm>
            <a:off x="4073232" y="3339150"/>
            <a:ext cx="1129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1732" name="Google Shape;1732;p49"/>
          <p:cNvSpPr/>
          <p:nvPr/>
        </p:nvSpPr>
        <p:spPr>
          <a:xfrm>
            <a:off x="4073232" y="3728700"/>
            <a:ext cx="1129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1733" name="Google Shape;1733;p49"/>
          <p:cNvSpPr/>
          <p:nvPr/>
        </p:nvSpPr>
        <p:spPr>
          <a:xfrm>
            <a:off x="4073232" y="4121850"/>
            <a:ext cx="1129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cxnSp>
        <p:nvCxnSpPr>
          <p:cNvPr id="1734" name="Google Shape;1734;p49"/>
          <p:cNvCxnSpPr>
            <a:stCxn id="1707" idx="1"/>
            <a:endCxn id="1728" idx="3"/>
          </p:cNvCxnSpPr>
          <p:nvPr/>
        </p:nvCxnSpPr>
        <p:spPr>
          <a:xfrm rot="10800000">
            <a:off x="5202588" y="2360475"/>
            <a:ext cx="11349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5" name="Google Shape;1735;p49"/>
          <p:cNvCxnSpPr>
            <a:stCxn id="1707" idx="1"/>
            <a:endCxn id="1729" idx="3"/>
          </p:cNvCxnSpPr>
          <p:nvPr/>
        </p:nvCxnSpPr>
        <p:spPr>
          <a:xfrm flipH="1">
            <a:off x="5202588" y="2360775"/>
            <a:ext cx="1134900" cy="39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6" name="Google Shape;1736;p49"/>
          <p:cNvCxnSpPr>
            <a:stCxn id="1707" idx="1"/>
            <a:endCxn id="1730" idx="3"/>
          </p:cNvCxnSpPr>
          <p:nvPr/>
        </p:nvCxnSpPr>
        <p:spPr>
          <a:xfrm flipH="1">
            <a:off x="5202588" y="2360775"/>
            <a:ext cx="1134900" cy="7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7" name="Google Shape;1737;p49"/>
          <p:cNvCxnSpPr>
            <a:stCxn id="1709" idx="1"/>
            <a:endCxn id="1731" idx="3"/>
          </p:cNvCxnSpPr>
          <p:nvPr/>
        </p:nvCxnSpPr>
        <p:spPr>
          <a:xfrm flipH="1">
            <a:off x="5202588" y="2751675"/>
            <a:ext cx="1134900" cy="78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8" name="Google Shape;1738;p49"/>
          <p:cNvCxnSpPr>
            <a:stCxn id="1709" idx="1"/>
            <a:endCxn id="1732" idx="3"/>
          </p:cNvCxnSpPr>
          <p:nvPr/>
        </p:nvCxnSpPr>
        <p:spPr>
          <a:xfrm flipH="1">
            <a:off x="5202588" y="2751675"/>
            <a:ext cx="1134900" cy="117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9" name="Google Shape;1739;p49"/>
          <p:cNvCxnSpPr>
            <a:stCxn id="1709" idx="1"/>
            <a:endCxn id="1733" idx="3"/>
          </p:cNvCxnSpPr>
          <p:nvPr/>
        </p:nvCxnSpPr>
        <p:spPr>
          <a:xfrm flipH="1">
            <a:off x="5202588" y="2751675"/>
            <a:ext cx="1134900" cy="156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0" name="Google Shape;1740;p49"/>
          <p:cNvSpPr txBox="1"/>
          <p:nvPr/>
        </p:nvSpPr>
        <p:spPr>
          <a:xfrm>
            <a:off x="1298275" y="1383288"/>
            <a:ext cx="10179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products</a:t>
            </a:r>
            <a:endParaRPr/>
          </a:p>
        </p:txBody>
      </p:sp>
      <p:sp>
        <p:nvSpPr>
          <p:cNvPr id="1741" name="Google Shape;1741;p49"/>
          <p:cNvSpPr txBox="1"/>
          <p:nvPr/>
        </p:nvSpPr>
        <p:spPr>
          <a:xfrm>
            <a:off x="6342300" y="1383288"/>
            <a:ext cx="10179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categories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745" name="Shape 1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" name="Google Shape;1746;p50"/>
          <p:cNvSpPr/>
          <p:nvPr/>
        </p:nvSpPr>
        <p:spPr>
          <a:xfrm>
            <a:off x="2081575" y="1482000"/>
            <a:ext cx="2038800" cy="3219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7" name="Google Shape;1747;p50"/>
          <p:cNvSpPr txBox="1"/>
          <p:nvPr>
            <p:ph type="ctrTitle"/>
          </p:nvPr>
        </p:nvSpPr>
        <p:spPr>
          <a:xfrm>
            <a:off x="1144800" y="442650"/>
            <a:ext cx="68544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Транзакции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748" name="Google Shape;1748;p5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9" name="Google Shape;1749;p5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0" name="Google Shape;1750;p5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1" name="Google Shape;1751;p5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2" name="Google Shape;1752;p50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3" name="Google Shape;1753;p50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754" name="Google Shape;1754;p50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5" name="Google Shape;1755;p50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6" name="Google Shape;1756;p5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7" name="Google Shape;1757;p50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8" name="Google Shape;1758;p50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9" name="Google Shape;1759;p5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0" name="Google Shape;1760;p50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1" name="Google Shape;1761;p50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2" name="Google Shape;1762;p50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3" name="Google Shape;1763;p50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4" name="Google Shape;1764;p50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5" name="Google Shape;1765;p50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6" name="Google Shape;1766;p50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7" name="Google Shape;1767;p50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8" name="Google Shape;1768;p50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9" name="Google Shape;1769;p5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0" name="Google Shape;1770;p50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1" name="Google Shape;1771;p50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2" name="Google Shape;1772;p50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3" name="Google Shape;1773;p5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774" name="Google Shape;1774;p50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5" name="Google Shape;1775;p5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6" name="Google Shape;1776;p50"/>
          <p:cNvSpPr/>
          <p:nvPr/>
        </p:nvSpPr>
        <p:spPr>
          <a:xfrm>
            <a:off x="2440525" y="1840650"/>
            <a:ext cx="1320900" cy="501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SELECT</a:t>
            </a:r>
            <a:endParaRPr/>
          </a:p>
        </p:txBody>
      </p:sp>
      <p:sp>
        <p:nvSpPr>
          <p:cNvPr id="1777" name="Google Shape;1777;p50"/>
          <p:cNvSpPr/>
          <p:nvPr/>
        </p:nvSpPr>
        <p:spPr>
          <a:xfrm>
            <a:off x="2440525" y="2517900"/>
            <a:ext cx="1320900" cy="501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INSERT</a:t>
            </a:r>
            <a:endParaRPr/>
          </a:p>
        </p:txBody>
      </p:sp>
      <p:sp>
        <p:nvSpPr>
          <p:cNvPr id="1778" name="Google Shape;1778;p50"/>
          <p:cNvSpPr/>
          <p:nvPr/>
        </p:nvSpPr>
        <p:spPr>
          <a:xfrm>
            <a:off x="2440525" y="3195150"/>
            <a:ext cx="1320900" cy="501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INSERT</a:t>
            </a:r>
            <a:endParaRPr/>
          </a:p>
        </p:txBody>
      </p:sp>
      <p:sp>
        <p:nvSpPr>
          <p:cNvPr id="1779" name="Google Shape;1779;p50"/>
          <p:cNvSpPr/>
          <p:nvPr/>
        </p:nvSpPr>
        <p:spPr>
          <a:xfrm>
            <a:off x="2440525" y="3872400"/>
            <a:ext cx="1320900" cy="501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UPDATE</a:t>
            </a:r>
            <a:endParaRPr/>
          </a:p>
        </p:txBody>
      </p:sp>
      <p:sp>
        <p:nvSpPr>
          <p:cNvPr id="1780" name="Google Shape;1780;p50"/>
          <p:cNvSpPr/>
          <p:nvPr/>
        </p:nvSpPr>
        <p:spPr>
          <a:xfrm>
            <a:off x="5551800" y="1482000"/>
            <a:ext cx="2038800" cy="3219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1" name="Google Shape;1781;p50"/>
          <p:cNvSpPr/>
          <p:nvPr/>
        </p:nvSpPr>
        <p:spPr>
          <a:xfrm>
            <a:off x="5910750" y="1840650"/>
            <a:ext cx="1320900" cy="501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SELECT</a:t>
            </a:r>
            <a:endParaRPr/>
          </a:p>
        </p:txBody>
      </p:sp>
      <p:sp>
        <p:nvSpPr>
          <p:cNvPr id="1782" name="Google Shape;1782;p50"/>
          <p:cNvSpPr/>
          <p:nvPr/>
        </p:nvSpPr>
        <p:spPr>
          <a:xfrm>
            <a:off x="5910750" y="2517900"/>
            <a:ext cx="1320900" cy="501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INSERT</a:t>
            </a:r>
            <a:endParaRPr/>
          </a:p>
        </p:txBody>
      </p:sp>
      <p:sp>
        <p:nvSpPr>
          <p:cNvPr id="1783" name="Google Shape;1783;p50"/>
          <p:cNvSpPr/>
          <p:nvPr/>
        </p:nvSpPr>
        <p:spPr>
          <a:xfrm>
            <a:off x="5910750" y="3195150"/>
            <a:ext cx="1320900" cy="501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ERROR</a:t>
            </a:r>
            <a:endParaRPr/>
          </a:p>
        </p:txBody>
      </p:sp>
      <p:sp>
        <p:nvSpPr>
          <p:cNvPr id="1784" name="Google Shape;1784;p50"/>
          <p:cNvSpPr/>
          <p:nvPr/>
        </p:nvSpPr>
        <p:spPr>
          <a:xfrm>
            <a:off x="5910750" y="3872400"/>
            <a:ext cx="1320900" cy="501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UPDATE</a:t>
            </a:r>
            <a:endParaRPr/>
          </a:p>
        </p:txBody>
      </p:sp>
      <p:sp>
        <p:nvSpPr>
          <p:cNvPr id="1785" name="Google Shape;1785;p50"/>
          <p:cNvSpPr/>
          <p:nvPr/>
        </p:nvSpPr>
        <p:spPr>
          <a:xfrm>
            <a:off x="1600775" y="1481950"/>
            <a:ext cx="227400" cy="32190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6" name="Google Shape;1786;p50"/>
          <p:cNvSpPr/>
          <p:nvPr/>
        </p:nvSpPr>
        <p:spPr>
          <a:xfrm>
            <a:off x="5059575" y="1481950"/>
            <a:ext cx="227400" cy="17133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7" name="Google Shape;1787;p50"/>
          <p:cNvSpPr/>
          <p:nvPr/>
        </p:nvSpPr>
        <p:spPr>
          <a:xfrm flipH="1" rot="10800000">
            <a:off x="7855425" y="1481950"/>
            <a:ext cx="227400" cy="17133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79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Google Shape;1792;p51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ACID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793" name="Google Shape;1793;p51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Atomicy — атомарность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Consistency — согласованность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Isolation — изолированность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Durability — сохраняемость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794" name="Google Shape;1794;p51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5" name="Google Shape;1795;p51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6" name="Google Shape;1796;p5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7" name="Google Shape;1797;p5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8" name="Google Shape;1798;p51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9" name="Google Shape;1799;p51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800" name="Google Shape;1800;p51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1" name="Google Shape;1801;p51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2" name="Google Shape;1802;p51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3" name="Google Shape;1803;p51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4" name="Google Shape;1804;p51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5" name="Google Shape;1805;p51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6" name="Google Shape;1806;p5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7" name="Google Shape;1807;p51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8" name="Google Shape;1808;p51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9" name="Google Shape;1809;p51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0" name="Google Shape;1810;p51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1" name="Google Shape;1811;p51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2" name="Google Shape;1812;p51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3" name="Google Shape;1813;p51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4" name="Google Shape;1814;p51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5" name="Google Shape;1815;p51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6" name="Google Shape;1816;p5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7" name="Google Shape;1817;p51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8" name="Google Shape;1818;p51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9" name="Google Shape;1819;p5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820" name="Google Shape;1820;p51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1" name="Google Shape;1821;p5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"/>
          <p:cNvSpPr txBox="1"/>
          <p:nvPr>
            <p:ph type="ctrTitle"/>
          </p:nvPr>
        </p:nvSpPr>
        <p:spPr>
          <a:xfrm>
            <a:off x="1142400" y="571450"/>
            <a:ext cx="68544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База данных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60" name="Google Shape;160;p16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6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6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6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6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66" name="Google Shape;166;p16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6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6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6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6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6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6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6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6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6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6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86" name="Google Shape;186;p1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6"/>
          <p:cNvSpPr/>
          <p:nvPr/>
        </p:nvSpPr>
        <p:spPr>
          <a:xfrm>
            <a:off x="3776000" y="2144600"/>
            <a:ext cx="1591975" cy="167980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База данных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825" name="Shape 1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6" name="Google Shape;1826;p52"/>
          <p:cNvSpPr txBox="1"/>
          <p:nvPr>
            <p:ph type="ctrTitle"/>
          </p:nvPr>
        </p:nvSpPr>
        <p:spPr>
          <a:xfrm>
            <a:off x="1142400" y="571500"/>
            <a:ext cx="6854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CAP-теорема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827" name="Google Shape;1827;p5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8" name="Google Shape;1828;p52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9" name="Google Shape;1829;p52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0" name="Google Shape;1830;p5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1" name="Google Shape;1831;p5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2" name="Google Shape;1832;p52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833" name="Google Shape;1833;p52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4" name="Google Shape;1834;p52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5" name="Google Shape;1835;p5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6" name="Google Shape;1836;p52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7" name="Google Shape;1837;p52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8" name="Google Shape;1838;p52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9" name="Google Shape;1839;p52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0" name="Google Shape;1840;p5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1" name="Google Shape;1841;p52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2" name="Google Shape;1842;p52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3" name="Google Shape;1843;p52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4" name="Google Shape;1844;p52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5" name="Google Shape;1845;p52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6" name="Google Shape;1846;p52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7" name="Google Shape;1847;p52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8" name="Google Shape;1848;p52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9" name="Google Shape;1849;p52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0" name="Google Shape;1850;p5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1" name="Google Shape;1851;p52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2" name="Google Shape;1852;p5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853" name="Google Shape;1853;p52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4" name="Google Shape;1854;p5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5" name="Google Shape;1855;p52"/>
          <p:cNvSpPr/>
          <p:nvPr/>
        </p:nvSpPr>
        <p:spPr>
          <a:xfrm>
            <a:off x="2837550" y="1848600"/>
            <a:ext cx="3464100" cy="21519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6" name="Google Shape;1856;p52"/>
          <p:cNvSpPr txBox="1"/>
          <p:nvPr/>
        </p:nvSpPr>
        <p:spPr>
          <a:xfrm>
            <a:off x="2064400" y="4128800"/>
            <a:ext cx="17145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Согласованность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C</a:t>
            </a:r>
            <a:r>
              <a:rPr lang="ru"/>
              <a:t>onsistency</a:t>
            </a:r>
            <a:endParaRPr/>
          </a:p>
        </p:txBody>
      </p:sp>
      <p:sp>
        <p:nvSpPr>
          <p:cNvPr id="1857" name="Google Shape;1857;p52"/>
          <p:cNvSpPr txBox="1"/>
          <p:nvPr/>
        </p:nvSpPr>
        <p:spPr>
          <a:xfrm>
            <a:off x="3954600" y="1201950"/>
            <a:ext cx="12300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Доступность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A</a:t>
            </a:r>
            <a:r>
              <a:rPr lang="ru"/>
              <a:t>vailibility</a:t>
            </a:r>
            <a:endParaRPr/>
          </a:p>
        </p:txBody>
      </p:sp>
      <p:sp>
        <p:nvSpPr>
          <p:cNvPr id="1858" name="Google Shape;1858;p52"/>
          <p:cNvSpPr txBox="1"/>
          <p:nvPr/>
        </p:nvSpPr>
        <p:spPr>
          <a:xfrm>
            <a:off x="5654550" y="4128800"/>
            <a:ext cx="25419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Устойчивость к разделению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P</a:t>
            </a:r>
            <a:r>
              <a:rPr lang="ru"/>
              <a:t>artition tolerance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862" name="Shape 1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" name="Google Shape;1863;p53"/>
          <p:cNvSpPr txBox="1"/>
          <p:nvPr>
            <p:ph type="ctrTitle"/>
          </p:nvPr>
        </p:nvSpPr>
        <p:spPr>
          <a:xfrm>
            <a:off x="1142400" y="571500"/>
            <a:ext cx="6854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CAP-теорема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864" name="Google Shape;1864;p5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5" name="Google Shape;1865;p5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6" name="Google Shape;1866;p5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7" name="Google Shape;1867;p5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8" name="Google Shape;1868;p5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9" name="Google Shape;1869;p5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870" name="Google Shape;1870;p5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1" name="Google Shape;1871;p5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2" name="Google Shape;1872;p5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3" name="Google Shape;1873;p53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4" name="Google Shape;1874;p53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5" name="Google Shape;1875;p53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6" name="Google Shape;1876;p53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7" name="Google Shape;1877;p53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8" name="Google Shape;1878;p5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9" name="Google Shape;1879;p53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0" name="Google Shape;1880;p53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1" name="Google Shape;1881;p53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2" name="Google Shape;1882;p53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3" name="Google Shape;1883;p53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4" name="Google Shape;1884;p53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5" name="Google Shape;1885;p53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6" name="Google Shape;1886;p53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7" name="Google Shape;1887;p53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8" name="Google Shape;1888;p5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9" name="Google Shape;1889;p5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890" name="Google Shape;1890;p53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1" name="Google Shape;1891;p5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2" name="Google Shape;1892;p53"/>
          <p:cNvSpPr/>
          <p:nvPr/>
        </p:nvSpPr>
        <p:spPr>
          <a:xfrm>
            <a:off x="2837550" y="1848600"/>
            <a:ext cx="3464100" cy="21519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3" name="Google Shape;1893;p53"/>
          <p:cNvSpPr txBox="1"/>
          <p:nvPr/>
        </p:nvSpPr>
        <p:spPr>
          <a:xfrm>
            <a:off x="2195625" y="3992400"/>
            <a:ext cx="5712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C</a:t>
            </a:r>
            <a:endParaRPr sz="2400"/>
          </a:p>
        </p:txBody>
      </p:sp>
      <p:sp>
        <p:nvSpPr>
          <p:cNvPr id="1894" name="Google Shape;1894;p53"/>
          <p:cNvSpPr txBox="1"/>
          <p:nvPr/>
        </p:nvSpPr>
        <p:spPr>
          <a:xfrm>
            <a:off x="4284000" y="1201950"/>
            <a:ext cx="5712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A</a:t>
            </a:r>
            <a:endParaRPr sz="2400"/>
          </a:p>
        </p:txBody>
      </p:sp>
      <p:sp>
        <p:nvSpPr>
          <p:cNvPr id="1895" name="Google Shape;1895;p53"/>
          <p:cNvSpPr txBox="1"/>
          <p:nvPr/>
        </p:nvSpPr>
        <p:spPr>
          <a:xfrm>
            <a:off x="6285600" y="3992400"/>
            <a:ext cx="5712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P</a:t>
            </a:r>
            <a:endParaRPr sz="2400"/>
          </a:p>
        </p:txBody>
      </p:sp>
      <p:sp>
        <p:nvSpPr>
          <p:cNvPr id="1896" name="Google Shape;1896;p53"/>
          <p:cNvSpPr txBox="1"/>
          <p:nvPr/>
        </p:nvSpPr>
        <p:spPr>
          <a:xfrm>
            <a:off x="2357175" y="2400500"/>
            <a:ext cx="12420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MySQL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PostgreSQL</a:t>
            </a:r>
            <a:endParaRPr/>
          </a:p>
        </p:txBody>
      </p:sp>
      <p:sp>
        <p:nvSpPr>
          <p:cNvPr id="1897" name="Google Shape;1897;p53"/>
          <p:cNvSpPr txBox="1"/>
          <p:nvPr/>
        </p:nvSpPr>
        <p:spPr>
          <a:xfrm>
            <a:off x="5548200" y="2400500"/>
            <a:ext cx="12420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Cassandra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Riak</a:t>
            </a:r>
            <a:endParaRPr/>
          </a:p>
        </p:txBody>
      </p:sp>
      <p:sp>
        <p:nvSpPr>
          <p:cNvPr id="1898" name="Google Shape;1898;p53"/>
          <p:cNvSpPr txBox="1"/>
          <p:nvPr/>
        </p:nvSpPr>
        <p:spPr>
          <a:xfrm>
            <a:off x="4044750" y="4059450"/>
            <a:ext cx="10545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Redis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MongoDB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DF4"/>
        </a:solidFill>
      </p:bgPr>
    </p:bg>
    <p:spTree>
      <p:nvGrpSpPr>
        <p:cNvPr id="1902" name="Shape 1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" name="Google Shape;1903;p54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>
                <a:solidFill>
                  <a:srgbClr val="4C5D6E"/>
                </a:solidFill>
              </a:rPr>
              <a:t>Базы данных. Интерактивный курс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1904" name="Google Shape;1904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5" name="Google Shape;1905;p54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BDC2CA"/>
                </a:solidFill>
              </a:rPr>
              <a:t>Типы баз данных. Основы реляционных баз данных. СУБД MySQL. Клиенты. Управление базами данных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1906" name="Google Shape;1906;p5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7" name="Google Shape;1907;p5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8" name="Google Shape;1908;p5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9" name="Google Shape;1909;p5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0" name="Google Shape;1910;p5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1" name="Google Shape;1911;p5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912" name="Google Shape;1912;p5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3" name="Google Shape;1913;p5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4" name="Google Shape;1914;p5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5" name="Google Shape;1915;p54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6" name="Google Shape;1916;p54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7" name="Google Shape;1917;p54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8" name="Google Shape;1918;p54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9" name="Google Shape;1919;p54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0" name="Google Shape;1920;p54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1" name="Google Shape;1921;p54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2" name="Google Shape;1922;p54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3" name="Google Shape;1923;p54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4" name="Google Shape;1924;p54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5" name="Google Shape;1925;p54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6" name="Google Shape;1926;p54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7" name="Google Shape;1927;p54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8" name="Google Shape;1928;p54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9" name="Google Shape;1929;p54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0" name="Google Shape;1930;p54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1" name="Google Shape;1931;p54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1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935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" name="Google Shape;1936;p55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СУБД MySQL и клиенты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937" name="Google Shape;1937;p55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СУБД MySQL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Клиент-серверное взаимодействие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Утилита mysql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Конфигурационный файл .my.cnf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Утилита mysqldump SQL-дамп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938" name="Google Shape;1938;p5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9" name="Google Shape;1939;p5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0" name="Google Shape;1940;p5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1" name="Google Shape;1941;p5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2" name="Google Shape;1942;p5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3" name="Google Shape;1943;p5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944" name="Google Shape;1944;p5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5" name="Google Shape;1945;p5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6" name="Google Shape;1946;p5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7" name="Google Shape;1947;p5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8" name="Google Shape;1948;p5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9" name="Google Shape;1949;p5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0" name="Google Shape;1950;p5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1" name="Google Shape;1951;p5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2" name="Google Shape;1952;p5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3" name="Google Shape;1953;p5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4" name="Google Shape;1954;p5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5" name="Google Shape;1955;p5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6" name="Google Shape;1956;p5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7" name="Google Shape;1957;p5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8" name="Google Shape;1958;p5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9" name="Google Shape;1959;p5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0" name="Google Shape;1960;p5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1" name="Google Shape;1961;p5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2" name="Google Shape;1962;p5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3" name="Google Shape;1963;p5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964" name="Google Shape;1964;p5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5" name="Google Shape;1965;p5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969" name="Shape 1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0" name="Google Shape;1970;p56"/>
          <p:cNvSpPr txBox="1"/>
          <p:nvPr>
            <p:ph type="ctrTitle"/>
          </p:nvPr>
        </p:nvSpPr>
        <p:spPr>
          <a:xfrm>
            <a:off x="1144800" y="352825"/>
            <a:ext cx="68544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Архитектура</a:t>
            </a:r>
            <a:r>
              <a:rPr lang="ru" sz="3200">
                <a:solidFill>
                  <a:srgbClr val="4C5D6E"/>
                </a:solidFill>
              </a:rPr>
              <a:t> MySQL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971" name="Google Shape;1971;p5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2" name="Google Shape;1972;p5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3" name="Google Shape;1973;p5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4" name="Google Shape;1974;p5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5" name="Google Shape;1975;p5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6" name="Google Shape;1976;p5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977" name="Google Shape;1977;p5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8" name="Google Shape;1978;p5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9" name="Google Shape;1979;p5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0" name="Google Shape;1980;p5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1" name="Google Shape;1981;p5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2" name="Google Shape;1982;p5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3" name="Google Shape;1983;p5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4" name="Google Shape;1984;p5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5" name="Google Shape;1985;p5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6" name="Google Shape;1986;p5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7" name="Google Shape;1987;p5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8" name="Google Shape;1988;p5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9" name="Google Shape;1989;p5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0" name="Google Shape;1990;p5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1" name="Google Shape;1991;p5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2" name="Google Shape;1992;p5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3" name="Google Shape;1993;p5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4" name="Google Shape;1994;p5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5" name="Google Shape;1995;p5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6" name="Google Shape;1996;p5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997" name="Google Shape;1997;p5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8" name="Google Shape;1998;p5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9" name="Google Shape;1999;p56"/>
          <p:cNvSpPr/>
          <p:nvPr/>
        </p:nvSpPr>
        <p:spPr>
          <a:xfrm>
            <a:off x="1452050" y="2081600"/>
            <a:ext cx="6730800" cy="734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Ядро</a:t>
            </a:r>
            <a:endParaRPr/>
          </a:p>
        </p:txBody>
      </p:sp>
      <p:sp>
        <p:nvSpPr>
          <p:cNvPr id="2000" name="Google Shape;2000;p56"/>
          <p:cNvSpPr/>
          <p:nvPr/>
        </p:nvSpPr>
        <p:spPr>
          <a:xfrm>
            <a:off x="1452050" y="3560200"/>
            <a:ext cx="1327600" cy="11896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InnoDB</a:t>
            </a:r>
            <a:endParaRPr/>
          </a:p>
        </p:txBody>
      </p:sp>
      <p:sp>
        <p:nvSpPr>
          <p:cNvPr id="2001" name="Google Shape;2001;p56"/>
          <p:cNvSpPr/>
          <p:nvPr/>
        </p:nvSpPr>
        <p:spPr>
          <a:xfrm>
            <a:off x="3253125" y="3560200"/>
            <a:ext cx="1327600" cy="11896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MyISAM</a:t>
            </a:r>
            <a:endParaRPr/>
          </a:p>
        </p:txBody>
      </p:sp>
      <p:sp>
        <p:nvSpPr>
          <p:cNvPr id="2002" name="Google Shape;2002;p56"/>
          <p:cNvSpPr/>
          <p:nvPr/>
        </p:nvSpPr>
        <p:spPr>
          <a:xfrm>
            <a:off x="5054200" y="3560200"/>
            <a:ext cx="1327600" cy="11896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Memory</a:t>
            </a:r>
            <a:endParaRPr/>
          </a:p>
        </p:txBody>
      </p:sp>
      <p:sp>
        <p:nvSpPr>
          <p:cNvPr id="2003" name="Google Shape;2003;p56"/>
          <p:cNvSpPr/>
          <p:nvPr/>
        </p:nvSpPr>
        <p:spPr>
          <a:xfrm>
            <a:off x="6855275" y="3513550"/>
            <a:ext cx="1327600" cy="11896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Archive</a:t>
            </a:r>
            <a:endParaRPr/>
          </a:p>
        </p:txBody>
      </p:sp>
      <p:sp>
        <p:nvSpPr>
          <p:cNvPr id="2004" name="Google Shape;2004;p56"/>
          <p:cNvSpPr/>
          <p:nvPr/>
        </p:nvSpPr>
        <p:spPr>
          <a:xfrm>
            <a:off x="1927750" y="2920950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5" name="Google Shape;2005;p56"/>
          <p:cNvSpPr/>
          <p:nvPr/>
        </p:nvSpPr>
        <p:spPr>
          <a:xfrm>
            <a:off x="3728825" y="2920950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6" name="Google Shape;2006;p56"/>
          <p:cNvSpPr/>
          <p:nvPr/>
        </p:nvSpPr>
        <p:spPr>
          <a:xfrm>
            <a:off x="5529900" y="2920950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7" name="Google Shape;2007;p56"/>
          <p:cNvSpPr/>
          <p:nvPr/>
        </p:nvSpPr>
        <p:spPr>
          <a:xfrm>
            <a:off x="7330975" y="2897625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8" name="Google Shape;2008;p56"/>
          <p:cNvSpPr/>
          <p:nvPr/>
        </p:nvSpPr>
        <p:spPr>
          <a:xfrm>
            <a:off x="2876925" y="1384325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9" name="Google Shape;2009;p56"/>
          <p:cNvSpPr/>
          <p:nvPr/>
        </p:nvSpPr>
        <p:spPr>
          <a:xfrm>
            <a:off x="4678225" y="1384325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0" name="Google Shape;2010;p56"/>
          <p:cNvSpPr/>
          <p:nvPr/>
        </p:nvSpPr>
        <p:spPr>
          <a:xfrm>
            <a:off x="6349925" y="1384325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014" name="Shape 2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5" name="Google Shape;2015;p57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Сервер как правило один, клиентов — много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016" name="Google Shape;2016;p5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7" name="Google Shape;2017;p5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8" name="Google Shape;2018;p5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9" name="Google Shape;2019;p5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0" name="Google Shape;2020;p5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1" name="Google Shape;2021;p5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022" name="Google Shape;2022;p5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3" name="Google Shape;2023;p5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4" name="Google Shape;2024;p5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5" name="Google Shape;2025;p5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6" name="Google Shape;2026;p5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7" name="Google Shape;2027;p5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8" name="Google Shape;2028;p5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9" name="Google Shape;2029;p5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0" name="Google Shape;2030;p5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1" name="Google Shape;2031;p5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2" name="Google Shape;2032;p5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3" name="Google Shape;2033;p5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4" name="Google Shape;2034;p5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5" name="Google Shape;2035;p5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6" name="Google Shape;2036;p5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7" name="Google Shape;2037;p5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8" name="Google Shape;2038;p5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9" name="Google Shape;2039;p5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0" name="Google Shape;2040;p5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1" name="Google Shape;2041;p5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042" name="Google Shape;2042;p57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3" name="Google Shape;2043;p5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4" name="Google Shape;2044;p57"/>
          <p:cNvSpPr/>
          <p:nvPr/>
        </p:nvSpPr>
        <p:spPr>
          <a:xfrm>
            <a:off x="3972800" y="4085882"/>
            <a:ext cx="1198400" cy="571500"/>
          </a:xfrm>
          <a:prstGeom prst="flowChartMagneticDisk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5" name="Google Shape;2045;p57"/>
          <p:cNvSpPr/>
          <p:nvPr/>
        </p:nvSpPr>
        <p:spPr>
          <a:xfrm>
            <a:off x="3972800" y="3710900"/>
            <a:ext cx="1198400" cy="571500"/>
          </a:xfrm>
          <a:prstGeom prst="flowChartMagneticDisk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6" name="Google Shape;2046;p57"/>
          <p:cNvSpPr/>
          <p:nvPr/>
        </p:nvSpPr>
        <p:spPr>
          <a:xfrm>
            <a:off x="3972800" y="3329700"/>
            <a:ext cx="1198400" cy="571500"/>
          </a:xfrm>
          <a:prstGeom prst="flowChartMagneticDisk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7" name="Google Shape;2047;p57"/>
          <p:cNvSpPr/>
          <p:nvPr/>
        </p:nvSpPr>
        <p:spPr>
          <a:xfrm>
            <a:off x="1364600" y="2186850"/>
            <a:ext cx="1644600" cy="67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Клиент</a:t>
            </a:r>
            <a:endParaRPr/>
          </a:p>
        </p:txBody>
      </p:sp>
      <p:sp>
        <p:nvSpPr>
          <p:cNvPr id="2048" name="Google Shape;2048;p57"/>
          <p:cNvSpPr/>
          <p:nvPr/>
        </p:nvSpPr>
        <p:spPr>
          <a:xfrm>
            <a:off x="3747300" y="2186850"/>
            <a:ext cx="1644600" cy="67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Клиент</a:t>
            </a:r>
            <a:endParaRPr/>
          </a:p>
        </p:txBody>
      </p:sp>
      <p:sp>
        <p:nvSpPr>
          <p:cNvPr id="2049" name="Google Shape;2049;p57"/>
          <p:cNvSpPr/>
          <p:nvPr/>
        </p:nvSpPr>
        <p:spPr>
          <a:xfrm>
            <a:off x="6130000" y="2186850"/>
            <a:ext cx="1644600" cy="67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Клиент</a:t>
            </a:r>
            <a:endParaRPr/>
          </a:p>
        </p:txBody>
      </p:sp>
      <p:sp>
        <p:nvSpPr>
          <p:cNvPr id="2050" name="Google Shape;2050;p57"/>
          <p:cNvSpPr/>
          <p:nvPr/>
        </p:nvSpPr>
        <p:spPr>
          <a:xfrm>
            <a:off x="1364600" y="3329700"/>
            <a:ext cx="1644600" cy="67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Клиент</a:t>
            </a:r>
            <a:endParaRPr/>
          </a:p>
        </p:txBody>
      </p:sp>
      <p:sp>
        <p:nvSpPr>
          <p:cNvPr id="2051" name="Google Shape;2051;p57"/>
          <p:cNvSpPr/>
          <p:nvPr/>
        </p:nvSpPr>
        <p:spPr>
          <a:xfrm>
            <a:off x="6130000" y="3429000"/>
            <a:ext cx="1644600" cy="67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Клиент</a:t>
            </a:r>
            <a:endParaRPr/>
          </a:p>
        </p:txBody>
      </p:sp>
      <p:cxnSp>
        <p:nvCxnSpPr>
          <p:cNvPr id="2052" name="Google Shape;2052;p57"/>
          <p:cNvCxnSpPr>
            <a:stCxn id="2048" idx="2"/>
            <a:endCxn id="2046" idx="1"/>
          </p:cNvCxnSpPr>
          <p:nvPr/>
        </p:nvCxnSpPr>
        <p:spPr>
          <a:xfrm>
            <a:off x="4569600" y="2857350"/>
            <a:ext cx="2400" cy="47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3" name="Google Shape;2053;p57"/>
          <p:cNvCxnSpPr>
            <a:stCxn id="2049" idx="1"/>
            <a:endCxn id="2046" idx="4"/>
          </p:cNvCxnSpPr>
          <p:nvPr/>
        </p:nvCxnSpPr>
        <p:spPr>
          <a:xfrm flipH="1">
            <a:off x="5171200" y="2522100"/>
            <a:ext cx="958800" cy="109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4" name="Google Shape;2054;p57"/>
          <p:cNvCxnSpPr>
            <a:stCxn id="2047" idx="3"/>
            <a:endCxn id="2046" idx="2"/>
          </p:cNvCxnSpPr>
          <p:nvPr/>
        </p:nvCxnSpPr>
        <p:spPr>
          <a:xfrm>
            <a:off x="3009200" y="2522100"/>
            <a:ext cx="963600" cy="109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5" name="Google Shape;2055;p57"/>
          <p:cNvCxnSpPr>
            <a:stCxn id="2050" idx="3"/>
            <a:endCxn id="2045" idx="2"/>
          </p:cNvCxnSpPr>
          <p:nvPr/>
        </p:nvCxnSpPr>
        <p:spPr>
          <a:xfrm>
            <a:off x="3009200" y="3664950"/>
            <a:ext cx="963600" cy="33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6" name="Google Shape;2056;p57"/>
          <p:cNvCxnSpPr>
            <a:stCxn id="2051" idx="1"/>
            <a:endCxn id="2045" idx="4"/>
          </p:cNvCxnSpPr>
          <p:nvPr/>
        </p:nvCxnSpPr>
        <p:spPr>
          <a:xfrm flipH="1">
            <a:off x="5171200" y="3764250"/>
            <a:ext cx="958800" cy="23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060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p58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Клиенты MySQL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062" name="Google Shape;2062;p5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3" name="Google Shape;2063;p5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4" name="Google Shape;2064;p5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5" name="Google Shape;2065;p5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6" name="Google Shape;2066;p5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7" name="Google Shape;2067;p5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068" name="Google Shape;2068;p5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9" name="Google Shape;2069;p5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0" name="Google Shape;2070;p5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1" name="Google Shape;2071;p5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2" name="Google Shape;2072;p5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3" name="Google Shape;2073;p5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4" name="Google Shape;2074;p5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5" name="Google Shape;2075;p5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6" name="Google Shape;2076;p5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7" name="Google Shape;2077;p5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8" name="Google Shape;2078;p5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9" name="Google Shape;2079;p5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0" name="Google Shape;2080;p5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1" name="Google Shape;2081;p5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2" name="Google Shape;2082;p5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3" name="Google Shape;2083;p5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4" name="Google Shape;2084;p5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5" name="Google Shape;2085;p5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6" name="Google Shape;2086;p5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7" name="Google Shape;2087;p5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088" name="Google Shape;2088;p5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9" name="Google Shape;2089;p5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0" name="Google Shape;2090;p58"/>
          <p:cNvSpPr/>
          <p:nvPr/>
        </p:nvSpPr>
        <p:spPr>
          <a:xfrm>
            <a:off x="3972800" y="4085882"/>
            <a:ext cx="1198400" cy="571500"/>
          </a:xfrm>
          <a:prstGeom prst="flowChartMagneticDisk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1" name="Google Shape;2091;p58"/>
          <p:cNvSpPr/>
          <p:nvPr/>
        </p:nvSpPr>
        <p:spPr>
          <a:xfrm>
            <a:off x="3972800" y="3710900"/>
            <a:ext cx="1198400" cy="571500"/>
          </a:xfrm>
          <a:prstGeom prst="flowChartMagneticDisk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2" name="Google Shape;2092;p58"/>
          <p:cNvSpPr/>
          <p:nvPr/>
        </p:nvSpPr>
        <p:spPr>
          <a:xfrm>
            <a:off x="3972800" y="3329700"/>
            <a:ext cx="1198400" cy="571500"/>
          </a:xfrm>
          <a:prstGeom prst="flowChartMagneticDisk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3" name="Google Shape;2093;p58"/>
          <p:cNvSpPr/>
          <p:nvPr/>
        </p:nvSpPr>
        <p:spPr>
          <a:xfrm>
            <a:off x="1364600" y="2186850"/>
            <a:ext cx="1644600" cy="67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DBeaver</a:t>
            </a:r>
            <a:endParaRPr/>
          </a:p>
        </p:txBody>
      </p:sp>
      <p:sp>
        <p:nvSpPr>
          <p:cNvPr id="2094" name="Google Shape;2094;p58"/>
          <p:cNvSpPr/>
          <p:nvPr/>
        </p:nvSpPr>
        <p:spPr>
          <a:xfrm>
            <a:off x="3747300" y="2186850"/>
            <a:ext cx="1644600" cy="67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Ruby</a:t>
            </a:r>
            <a:endParaRPr/>
          </a:p>
        </p:txBody>
      </p:sp>
      <p:sp>
        <p:nvSpPr>
          <p:cNvPr id="2095" name="Google Shape;2095;p58"/>
          <p:cNvSpPr/>
          <p:nvPr/>
        </p:nvSpPr>
        <p:spPr>
          <a:xfrm>
            <a:off x="6130000" y="2186850"/>
            <a:ext cx="1644600" cy="67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Python</a:t>
            </a:r>
            <a:endParaRPr/>
          </a:p>
        </p:txBody>
      </p:sp>
      <p:sp>
        <p:nvSpPr>
          <p:cNvPr id="2096" name="Google Shape;2096;p58"/>
          <p:cNvSpPr/>
          <p:nvPr/>
        </p:nvSpPr>
        <p:spPr>
          <a:xfrm>
            <a:off x="1364600" y="3329700"/>
            <a:ext cx="1644600" cy="67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mysql</a:t>
            </a:r>
            <a:endParaRPr/>
          </a:p>
        </p:txBody>
      </p:sp>
      <p:sp>
        <p:nvSpPr>
          <p:cNvPr id="2097" name="Google Shape;2097;p58"/>
          <p:cNvSpPr/>
          <p:nvPr/>
        </p:nvSpPr>
        <p:spPr>
          <a:xfrm>
            <a:off x="6130000" y="3429000"/>
            <a:ext cx="1644600" cy="67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Java</a:t>
            </a:r>
            <a:endParaRPr/>
          </a:p>
        </p:txBody>
      </p:sp>
      <p:cxnSp>
        <p:nvCxnSpPr>
          <p:cNvPr id="2098" name="Google Shape;2098;p58"/>
          <p:cNvCxnSpPr>
            <a:stCxn id="2094" idx="2"/>
            <a:endCxn id="2092" idx="1"/>
          </p:cNvCxnSpPr>
          <p:nvPr/>
        </p:nvCxnSpPr>
        <p:spPr>
          <a:xfrm>
            <a:off x="4569600" y="2857350"/>
            <a:ext cx="2400" cy="47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9" name="Google Shape;2099;p58"/>
          <p:cNvCxnSpPr>
            <a:stCxn id="2095" idx="1"/>
            <a:endCxn id="2092" idx="4"/>
          </p:cNvCxnSpPr>
          <p:nvPr/>
        </p:nvCxnSpPr>
        <p:spPr>
          <a:xfrm flipH="1">
            <a:off x="5171200" y="2522100"/>
            <a:ext cx="958800" cy="109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0" name="Google Shape;2100;p58"/>
          <p:cNvCxnSpPr>
            <a:stCxn id="2093" idx="3"/>
            <a:endCxn id="2092" idx="2"/>
          </p:cNvCxnSpPr>
          <p:nvPr/>
        </p:nvCxnSpPr>
        <p:spPr>
          <a:xfrm>
            <a:off x="3009200" y="2522100"/>
            <a:ext cx="963600" cy="109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1" name="Google Shape;2101;p58"/>
          <p:cNvCxnSpPr>
            <a:stCxn id="2096" idx="3"/>
            <a:endCxn id="2091" idx="2"/>
          </p:cNvCxnSpPr>
          <p:nvPr/>
        </p:nvCxnSpPr>
        <p:spPr>
          <a:xfrm>
            <a:off x="3009200" y="3664950"/>
            <a:ext cx="963600" cy="33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2" name="Google Shape;2102;p58"/>
          <p:cNvCxnSpPr>
            <a:stCxn id="2097" idx="1"/>
            <a:endCxn id="2091" idx="4"/>
          </p:cNvCxnSpPr>
          <p:nvPr/>
        </p:nvCxnSpPr>
        <p:spPr>
          <a:xfrm flipH="1">
            <a:off x="5171200" y="3764250"/>
            <a:ext cx="958800" cy="23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106" name="Shape 2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7" name="Google Shape;2107;p59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Команды mysql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108" name="Google Shape;2108;p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9" name="Google Shape;2109;p5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0" name="Google Shape;2110;p5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1" name="Google Shape;2111;p5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2" name="Google Shape;2112;p5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3" name="Google Shape;2113;p5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114" name="Google Shape;2114;p5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5" name="Google Shape;2115;p5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6" name="Google Shape;2116;p5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7" name="Google Shape;2117;p5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8" name="Google Shape;2118;p5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9" name="Google Shape;2119;p5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0" name="Google Shape;2120;p5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1" name="Google Shape;2121;p5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2" name="Google Shape;2122;p5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3" name="Google Shape;2123;p5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4" name="Google Shape;2124;p5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5" name="Google Shape;2125;p5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6" name="Google Shape;2126;p5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7" name="Google Shape;2127;p5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8" name="Google Shape;2128;p5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9" name="Google Shape;2129;p5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0" name="Google Shape;2130;p5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1" name="Google Shape;2131;p5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2" name="Google Shape;2132;p5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3" name="Google Shape;2133;p5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134" name="Google Shape;2134;p5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5" name="Google Shape;2135;p5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36" name="Google Shape;2136;p59"/>
          <p:cNvGraphicFramePr/>
          <p:nvPr/>
        </p:nvGraphicFramePr>
        <p:xfrm>
          <a:off x="1185600" y="171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{75ADDD54-41A9-4547-A682-B42BFD41612C}</a:tableStyleId>
              </a:tblPr>
              <a:tblGrid>
                <a:gridCol w="1284575"/>
                <a:gridCol w="1275875"/>
                <a:gridCol w="46785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Команда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Сокращение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Описание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USE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\u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Выбор базы данных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SOURCE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\.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Выполнение SQL-команд из файла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SYSTEM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\!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Выполнение команды операционной системы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STATUS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\s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Вывод информации о состоянии сервера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EXIT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\q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Выход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\G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Вывод результата в вертикальном формате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DF4"/>
        </a:solidFill>
      </p:bgPr>
    </p:bg>
    <p:spTree>
      <p:nvGrpSpPr>
        <p:cNvPr id="2140" name="Shape 2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1" name="Google Shape;2141;p60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>
                <a:solidFill>
                  <a:srgbClr val="4C5D6E"/>
                </a:solidFill>
              </a:rPr>
              <a:t>Базы данных. Интерактивный курс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2142" name="Google Shape;2142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3" name="Google Shape;2143;p60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BDC2CA"/>
                </a:solidFill>
              </a:rPr>
              <a:t>Типы баз данных. Основы реляционных баз данных. СУБД MySQL. Клиенты. Управление базами данных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2144" name="Google Shape;2144;p6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5" name="Google Shape;2145;p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6" name="Google Shape;2146;p6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7" name="Google Shape;2147;p6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8" name="Google Shape;2148;p60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9" name="Google Shape;2149;p60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150" name="Google Shape;2150;p60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1" name="Google Shape;2151;p60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2" name="Google Shape;2152;p6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3" name="Google Shape;2153;p60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4" name="Google Shape;2154;p60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5" name="Google Shape;2155;p60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6" name="Google Shape;2156;p60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7" name="Google Shape;2157;p60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8" name="Google Shape;2158;p60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9" name="Google Shape;2159;p60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0" name="Google Shape;2160;p60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1" name="Google Shape;2161;p60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2" name="Google Shape;2162;p60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3" name="Google Shape;2163;p60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4" name="Google Shape;2164;p60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5" name="Google Shape;2165;p60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6" name="Google Shape;2166;p60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7" name="Google Shape;2167;p60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8" name="Google Shape;2168;p60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9" name="Google Shape;2169;p60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1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173" name="Shape 2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4" name="Google Shape;2174;p61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Управление базами данных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175" name="Google Shape;2175;p61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Создание и удаление баз данных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Текущая база данных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Создание и удаление таблиц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Оператор SHOW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Информационная схема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Документация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176" name="Google Shape;2176;p61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7" name="Google Shape;2177;p61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8" name="Google Shape;2178;p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9" name="Google Shape;2179;p6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0" name="Google Shape;2180;p61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1" name="Google Shape;2181;p61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182" name="Google Shape;2182;p61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3" name="Google Shape;2183;p61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4" name="Google Shape;2184;p61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5" name="Google Shape;2185;p61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6" name="Google Shape;2186;p61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7" name="Google Shape;2187;p61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8" name="Google Shape;2188;p6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9" name="Google Shape;2189;p61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0" name="Google Shape;2190;p61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1" name="Google Shape;2191;p61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2" name="Google Shape;2192;p61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3" name="Google Shape;2193;p61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4" name="Google Shape;2194;p61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5" name="Google Shape;2195;p61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6" name="Google Shape;2196;p61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7" name="Google Shape;2197;p61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8" name="Google Shape;2198;p6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9" name="Google Shape;2199;p61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0" name="Google Shape;2200;p61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1" name="Google Shape;2201;p6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202" name="Google Shape;2202;p61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3" name="Google Shape;2203;p6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Трудности работы с файлами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94" name="Google Shape;194;p17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Трудно добиться компактности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Сложно обеспечить </a:t>
            </a:r>
            <a:r>
              <a:rPr lang="ru" sz="1600">
                <a:solidFill>
                  <a:srgbClr val="2C2D30"/>
                </a:solidFill>
              </a:rPr>
              <a:t>конкурентный</a:t>
            </a:r>
            <a:r>
              <a:rPr lang="ru" sz="1600">
                <a:solidFill>
                  <a:srgbClr val="2C2D30"/>
                </a:solidFill>
              </a:rPr>
              <a:t> доступ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Затруднено удаление и редактирование данных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Сканирование всех данных во время </a:t>
            </a:r>
            <a:r>
              <a:rPr lang="ru" sz="1600">
                <a:solidFill>
                  <a:srgbClr val="2C2D30"/>
                </a:solidFill>
              </a:rPr>
              <a:t>поиска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Файл может не помещаться на компьютере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Конфликты при совместном </a:t>
            </a:r>
            <a:r>
              <a:rPr lang="ru" sz="1600">
                <a:solidFill>
                  <a:srgbClr val="2C2D30"/>
                </a:solidFill>
              </a:rPr>
              <a:t>редактировании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95" name="Google Shape;195;p17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7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7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7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7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7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01" name="Google Shape;201;p17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7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7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7"/>
          <p:cNvSpPr/>
          <p:nvPr/>
        </p:nvSpPr>
        <p:spPr>
          <a:xfrm>
            <a:off x="-26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7"/>
          <p:cNvSpPr/>
          <p:nvPr/>
        </p:nvSpPr>
        <p:spPr>
          <a:xfrm>
            <a:off x="571174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7"/>
          <p:cNvSpPr/>
          <p:nvPr/>
        </p:nvSpPr>
        <p:spPr>
          <a:xfrm>
            <a:off x="1142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7"/>
          <p:cNvSpPr/>
          <p:nvPr/>
        </p:nvSpPr>
        <p:spPr>
          <a:xfrm>
            <a:off x="1713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7"/>
          <p:cNvSpPr/>
          <p:nvPr/>
        </p:nvSpPr>
        <p:spPr>
          <a:xfrm>
            <a:off x="2284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7"/>
          <p:cNvSpPr/>
          <p:nvPr/>
        </p:nvSpPr>
        <p:spPr>
          <a:xfrm>
            <a:off x="2855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7"/>
          <p:cNvSpPr/>
          <p:nvPr/>
        </p:nvSpPr>
        <p:spPr>
          <a:xfrm>
            <a:off x="3427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7"/>
          <p:cNvSpPr/>
          <p:nvPr/>
        </p:nvSpPr>
        <p:spPr>
          <a:xfrm>
            <a:off x="3998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7"/>
          <p:cNvSpPr/>
          <p:nvPr/>
        </p:nvSpPr>
        <p:spPr>
          <a:xfrm>
            <a:off x="4569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7"/>
          <p:cNvSpPr/>
          <p:nvPr/>
        </p:nvSpPr>
        <p:spPr>
          <a:xfrm>
            <a:off x="5140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7"/>
          <p:cNvSpPr/>
          <p:nvPr/>
        </p:nvSpPr>
        <p:spPr>
          <a:xfrm>
            <a:off x="5711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7"/>
          <p:cNvSpPr/>
          <p:nvPr/>
        </p:nvSpPr>
        <p:spPr>
          <a:xfrm>
            <a:off x="6283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7"/>
          <p:cNvSpPr/>
          <p:nvPr/>
        </p:nvSpPr>
        <p:spPr>
          <a:xfrm>
            <a:off x="68543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7"/>
          <p:cNvSpPr/>
          <p:nvPr/>
        </p:nvSpPr>
        <p:spPr>
          <a:xfrm>
            <a:off x="74255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7"/>
          <p:cNvSpPr/>
          <p:nvPr/>
        </p:nvSpPr>
        <p:spPr>
          <a:xfrm>
            <a:off x="79967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7"/>
          <p:cNvSpPr/>
          <p:nvPr/>
        </p:nvSpPr>
        <p:spPr>
          <a:xfrm>
            <a:off x="85679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21" name="Google Shape;221;p17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207" name="Shape 2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8" name="Google Shape;2208;p62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Создание таблицы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209" name="Google Shape;2209;p6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0" name="Google Shape;2210;p62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1" name="Google Shape;2211;p62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2" name="Google Shape;2212;p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3" name="Google Shape;2213;p6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4" name="Google Shape;2214;p62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215" name="Google Shape;2215;p62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6" name="Google Shape;2216;p62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7" name="Google Shape;2217;p6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8" name="Google Shape;2218;p62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9" name="Google Shape;2219;p62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0" name="Google Shape;2220;p62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1" name="Google Shape;2221;p62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2" name="Google Shape;2222;p6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3" name="Google Shape;2223;p62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4" name="Google Shape;2224;p62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5" name="Google Shape;2225;p62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6" name="Google Shape;2226;p62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7" name="Google Shape;2227;p62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8" name="Google Shape;2228;p62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9" name="Google Shape;2229;p62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0" name="Google Shape;2230;p62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1" name="Google Shape;2231;p62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2" name="Google Shape;2232;p6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3" name="Google Shape;2233;p62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4" name="Google Shape;2234;p6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235" name="Google Shape;2235;p62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6" name="Google Shape;2236;p6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7" name="Google Shape;2237;p62"/>
          <p:cNvSpPr txBox="1"/>
          <p:nvPr/>
        </p:nvSpPr>
        <p:spPr>
          <a:xfrm>
            <a:off x="1443325" y="2265600"/>
            <a:ext cx="5038500" cy="12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CREATE TABLE имя_таблицы (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имя_столбца параметры,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имя_столбца параметры,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...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)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241" name="Shape 2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" name="Google Shape;2242;p63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Домашнее задание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243" name="Google Shape;2243;p63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Установите СУБД MySQL. Создайте в домашней директории файл .my.cnf, задав в нем логин и пароль, который указывался при установке.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Создайте базу данных example, разместите в ней таблицу users, состоящую из двух столбцов, числового id и строкового name.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Создайте дамп базы данных example из предыдущего задания, разверните содержимое дампа в новую базу данных sample.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244" name="Google Shape;2244;p6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5" name="Google Shape;2245;p6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6" name="Google Shape;2246;p6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7" name="Google Shape;2247;p6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8" name="Google Shape;2248;p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9" name="Google Shape;2249;p6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250" name="Google Shape;2250;p6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1" name="Google Shape;2251;p6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2" name="Google Shape;2252;p6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3" name="Google Shape;2253;p63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4" name="Google Shape;2254;p63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5" name="Google Shape;2255;p63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6" name="Google Shape;2256;p63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7" name="Google Shape;2257;p63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8" name="Google Shape;2258;p6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9" name="Google Shape;2259;p63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0" name="Google Shape;2260;p63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1" name="Google Shape;2261;p63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2" name="Google Shape;2262;p63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3" name="Google Shape;2263;p63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4" name="Google Shape;2264;p63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5" name="Google Shape;2265;p63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6" name="Google Shape;2266;p63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7" name="Google Shape;2267;p63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8" name="Google Shape;2268;p6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9" name="Google Shape;2269;p6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270" name="Google Shape;2270;p63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1" name="Google Shape;2271;p6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275" name="Shape 2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6" name="Google Shape;2276;p64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Домашнее задание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277" name="Google Shape;2277;p64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b="1" lang="ru" sz="1600">
                <a:solidFill>
                  <a:srgbClr val="2C2D30"/>
                </a:solidFill>
              </a:rPr>
              <a:t>(по желанию)</a:t>
            </a:r>
            <a:r>
              <a:rPr lang="ru" sz="1600">
                <a:solidFill>
                  <a:srgbClr val="2C2D30"/>
                </a:solidFill>
              </a:rPr>
              <a:t> Ознакомьтесь более подробно с документацией утилиты mysqldump. Создайте дамп единственной таблицы help_keyword базы данных mysql. Причем добейтесь того, чтобы дамп содержал только первые 100 строк таблицы.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278" name="Google Shape;2278;p6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9" name="Google Shape;2279;p6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0" name="Google Shape;2280;p6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1" name="Google Shape;2281;p6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2" name="Google Shape;2282;p6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3" name="Google Shape;2283;p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284" name="Google Shape;2284;p6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5" name="Google Shape;2285;p6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6" name="Google Shape;2286;p6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7" name="Google Shape;2287;p6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8" name="Google Shape;2288;p6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9" name="Google Shape;2289;p6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0" name="Google Shape;2290;p6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1" name="Google Shape;2291;p6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2" name="Google Shape;2292;p6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3" name="Google Shape;2293;p6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4" name="Google Shape;2294;p6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5" name="Google Shape;2295;p6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6" name="Google Shape;2296;p6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7" name="Google Shape;2297;p6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8" name="Google Shape;2298;p6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9" name="Google Shape;2299;p6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0" name="Google Shape;2300;p6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1" name="Google Shape;2301;p6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2" name="Google Shape;2302;p6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3" name="Google Shape;2303;p6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304" name="Google Shape;2304;p6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5" name="Google Shape;2305;p6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8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История развития СУБД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28" name="Google Shape;228;p18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Иерархические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Сетевые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Реляционные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NoSQL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29" name="Google Shape;229;p1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35" name="Google Shape;235;p1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55" name="Google Shape;255;p1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1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9"/>
          <p:cNvSpPr txBox="1"/>
          <p:nvPr>
            <p:ph type="ctrTitle"/>
          </p:nvPr>
        </p:nvSpPr>
        <p:spPr>
          <a:xfrm>
            <a:off x="1144800" y="430775"/>
            <a:ext cx="68544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Иерархические СУБД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62" name="Google Shape;262;p1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88" name="Google Shape;288;p1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1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9"/>
          <p:cNvSpPr/>
          <p:nvPr/>
        </p:nvSpPr>
        <p:spPr>
          <a:xfrm>
            <a:off x="3776850" y="1272925"/>
            <a:ext cx="1590300" cy="65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Транспорт</a:t>
            </a:r>
            <a:endParaRPr/>
          </a:p>
        </p:txBody>
      </p:sp>
      <p:sp>
        <p:nvSpPr>
          <p:cNvPr id="291" name="Google Shape;291;p19"/>
          <p:cNvSpPr/>
          <p:nvPr/>
        </p:nvSpPr>
        <p:spPr>
          <a:xfrm>
            <a:off x="3776850" y="2455300"/>
            <a:ext cx="1590300" cy="65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Воздушный</a:t>
            </a:r>
            <a:endParaRPr/>
          </a:p>
        </p:txBody>
      </p:sp>
      <p:sp>
        <p:nvSpPr>
          <p:cNvPr id="292" name="Google Shape;292;p19"/>
          <p:cNvSpPr/>
          <p:nvPr/>
        </p:nvSpPr>
        <p:spPr>
          <a:xfrm>
            <a:off x="1482150" y="2455300"/>
            <a:ext cx="1590300" cy="65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Водный</a:t>
            </a:r>
            <a:endParaRPr/>
          </a:p>
        </p:txBody>
      </p:sp>
      <p:sp>
        <p:nvSpPr>
          <p:cNvPr id="293" name="Google Shape;293;p19"/>
          <p:cNvSpPr/>
          <p:nvPr/>
        </p:nvSpPr>
        <p:spPr>
          <a:xfrm>
            <a:off x="6071550" y="2455300"/>
            <a:ext cx="1590300" cy="65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Наземный</a:t>
            </a:r>
            <a:endParaRPr/>
          </a:p>
        </p:txBody>
      </p:sp>
      <p:sp>
        <p:nvSpPr>
          <p:cNvPr id="294" name="Google Shape;294;p19"/>
          <p:cNvSpPr/>
          <p:nvPr/>
        </p:nvSpPr>
        <p:spPr>
          <a:xfrm>
            <a:off x="7104025" y="3637675"/>
            <a:ext cx="1590300" cy="65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Ж/Д</a:t>
            </a:r>
            <a:endParaRPr/>
          </a:p>
        </p:txBody>
      </p:sp>
      <p:sp>
        <p:nvSpPr>
          <p:cNvPr id="295" name="Google Shape;295;p19"/>
          <p:cNvSpPr/>
          <p:nvPr/>
        </p:nvSpPr>
        <p:spPr>
          <a:xfrm>
            <a:off x="5039075" y="3637675"/>
            <a:ext cx="1590300" cy="65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Автотранспорт</a:t>
            </a:r>
            <a:endParaRPr/>
          </a:p>
        </p:txBody>
      </p:sp>
      <p:sp>
        <p:nvSpPr>
          <p:cNvPr id="296" name="Google Shape;296;p19"/>
          <p:cNvSpPr/>
          <p:nvPr/>
        </p:nvSpPr>
        <p:spPr>
          <a:xfrm>
            <a:off x="2514625" y="3637675"/>
            <a:ext cx="1590300" cy="65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Морской</a:t>
            </a:r>
            <a:endParaRPr/>
          </a:p>
        </p:txBody>
      </p:sp>
      <p:sp>
        <p:nvSpPr>
          <p:cNvPr id="297" name="Google Shape;297;p19"/>
          <p:cNvSpPr/>
          <p:nvPr/>
        </p:nvSpPr>
        <p:spPr>
          <a:xfrm>
            <a:off x="449675" y="3637675"/>
            <a:ext cx="1590300" cy="65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Речной</a:t>
            </a:r>
            <a:endParaRPr/>
          </a:p>
        </p:txBody>
      </p:sp>
      <p:cxnSp>
        <p:nvCxnSpPr>
          <p:cNvPr id="298" name="Google Shape;298;p19"/>
          <p:cNvCxnSpPr>
            <a:stCxn id="290" idx="2"/>
            <a:endCxn id="291" idx="0"/>
          </p:cNvCxnSpPr>
          <p:nvPr/>
        </p:nvCxnSpPr>
        <p:spPr>
          <a:xfrm>
            <a:off x="4572000" y="1927225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9" name="Google Shape;299;p19"/>
          <p:cNvCxnSpPr>
            <a:endCxn id="293" idx="0"/>
          </p:cNvCxnSpPr>
          <p:nvPr/>
        </p:nvCxnSpPr>
        <p:spPr>
          <a:xfrm>
            <a:off x="5388900" y="1935700"/>
            <a:ext cx="1477800" cy="519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0" name="Google Shape;300;p19"/>
          <p:cNvCxnSpPr>
            <a:endCxn id="292" idx="0"/>
          </p:cNvCxnSpPr>
          <p:nvPr/>
        </p:nvCxnSpPr>
        <p:spPr>
          <a:xfrm flipH="1">
            <a:off x="2277300" y="1935700"/>
            <a:ext cx="1512300" cy="519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1" name="Google Shape;301;p19"/>
          <p:cNvCxnSpPr>
            <a:stCxn id="292" idx="2"/>
            <a:endCxn id="297" idx="0"/>
          </p:cNvCxnSpPr>
          <p:nvPr/>
        </p:nvCxnSpPr>
        <p:spPr>
          <a:xfrm flipH="1">
            <a:off x="1244700" y="3109600"/>
            <a:ext cx="1032600" cy="528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2" name="Google Shape;302;p19"/>
          <p:cNvCxnSpPr>
            <a:stCxn id="292" idx="2"/>
            <a:endCxn id="296" idx="0"/>
          </p:cNvCxnSpPr>
          <p:nvPr/>
        </p:nvCxnSpPr>
        <p:spPr>
          <a:xfrm>
            <a:off x="2277300" y="3109600"/>
            <a:ext cx="1032600" cy="528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3" name="Google Shape;303;p19"/>
          <p:cNvCxnSpPr>
            <a:stCxn id="293" idx="2"/>
            <a:endCxn id="295" idx="0"/>
          </p:cNvCxnSpPr>
          <p:nvPr/>
        </p:nvCxnSpPr>
        <p:spPr>
          <a:xfrm flipH="1">
            <a:off x="5834100" y="3109600"/>
            <a:ext cx="1032600" cy="528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4" name="Google Shape;304;p19"/>
          <p:cNvCxnSpPr>
            <a:stCxn id="293" idx="2"/>
            <a:endCxn id="294" idx="0"/>
          </p:cNvCxnSpPr>
          <p:nvPr/>
        </p:nvCxnSpPr>
        <p:spPr>
          <a:xfrm>
            <a:off x="6866700" y="3109600"/>
            <a:ext cx="1032600" cy="528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0"/>
          <p:cNvSpPr txBox="1"/>
          <p:nvPr>
            <p:ph type="ctrTitle"/>
          </p:nvPr>
        </p:nvSpPr>
        <p:spPr>
          <a:xfrm>
            <a:off x="1144800" y="430775"/>
            <a:ext cx="68544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Отношение многие-ко-многим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310" name="Google Shape;310;p2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0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0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316" name="Google Shape;316;p20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0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0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0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0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0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0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0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0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0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0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0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0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0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0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336" name="Google Shape;336;p20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2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0"/>
          <p:cNvSpPr/>
          <p:nvPr/>
        </p:nvSpPr>
        <p:spPr>
          <a:xfrm>
            <a:off x="3776850" y="1272925"/>
            <a:ext cx="1590300" cy="65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Книги</a:t>
            </a:r>
            <a:endParaRPr/>
          </a:p>
        </p:txBody>
      </p:sp>
      <p:sp>
        <p:nvSpPr>
          <p:cNvPr id="339" name="Google Shape;339;p20"/>
          <p:cNvSpPr/>
          <p:nvPr/>
        </p:nvSpPr>
        <p:spPr>
          <a:xfrm>
            <a:off x="3776850" y="2455300"/>
            <a:ext cx="1590300" cy="65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Сеть</a:t>
            </a:r>
            <a:endParaRPr/>
          </a:p>
        </p:txBody>
      </p:sp>
      <p:sp>
        <p:nvSpPr>
          <p:cNvPr id="340" name="Google Shape;340;p20"/>
          <p:cNvSpPr/>
          <p:nvPr/>
        </p:nvSpPr>
        <p:spPr>
          <a:xfrm>
            <a:off x="1482150" y="2455300"/>
            <a:ext cx="1590300" cy="65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Базы данных</a:t>
            </a:r>
            <a:endParaRPr/>
          </a:p>
        </p:txBody>
      </p:sp>
      <p:sp>
        <p:nvSpPr>
          <p:cNvPr id="341" name="Google Shape;341;p20"/>
          <p:cNvSpPr/>
          <p:nvPr/>
        </p:nvSpPr>
        <p:spPr>
          <a:xfrm>
            <a:off x="6071550" y="2455300"/>
            <a:ext cx="1590300" cy="65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Видео</a:t>
            </a:r>
            <a:endParaRPr/>
          </a:p>
        </p:txBody>
      </p:sp>
      <p:sp>
        <p:nvSpPr>
          <p:cNvPr id="342" name="Google Shape;342;p20"/>
          <p:cNvSpPr/>
          <p:nvPr/>
        </p:nvSpPr>
        <p:spPr>
          <a:xfrm>
            <a:off x="5039075" y="3637675"/>
            <a:ext cx="1590300" cy="65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Книга 1</a:t>
            </a:r>
            <a:endParaRPr/>
          </a:p>
        </p:txBody>
      </p:sp>
      <p:sp>
        <p:nvSpPr>
          <p:cNvPr id="343" name="Google Shape;343;p20"/>
          <p:cNvSpPr/>
          <p:nvPr/>
        </p:nvSpPr>
        <p:spPr>
          <a:xfrm>
            <a:off x="2630675" y="3637675"/>
            <a:ext cx="1590300" cy="65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Книга2 </a:t>
            </a:r>
            <a:endParaRPr/>
          </a:p>
        </p:txBody>
      </p:sp>
      <p:cxnSp>
        <p:nvCxnSpPr>
          <p:cNvPr id="344" name="Google Shape;344;p20"/>
          <p:cNvCxnSpPr>
            <a:stCxn id="338" idx="2"/>
            <a:endCxn id="339" idx="0"/>
          </p:cNvCxnSpPr>
          <p:nvPr/>
        </p:nvCxnSpPr>
        <p:spPr>
          <a:xfrm>
            <a:off x="4572000" y="1927225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5" name="Google Shape;345;p20"/>
          <p:cNvCxnSpPr>
            <a:endCxn id="341" idx="0"/>
          </p:cNvCxnSpPr>
          <p:nvPr/>
        </p:nvCxnSpPr>
        <p:spPr>
          <a:xfrm>
            <a:off x="5388900" y="1935700"/>
            <a:ext cx="1477800" cy="519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6" name="Google Shape;346;p20"/>
          <p:cNvCxnSpPr>
            <a:endCxn id="340" idx="0"/>
          </p:cNvCxnSpPr>
          <p:nvPr/>
        </p:nvCxnSpPr>
        <p:spPr>
          <a:xfrm flipH="1">
            <a:off x="2277300" y="1935700"/>
            <a:ext cx="1512300" cy="519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7" name="Google Shape;347;p20"/>
          <p:cNvCxnSpPr>
            <a:stCxn id="340" idx="2"/>
            <a:endCxn id="343" idx="0"/>
          </p:cNvCxnSpPr>
          <p:nvPr/>
        </p:nvCxnSpPr>
        <p:spPr>
          <a:xfrm>
            <a:off x="2277300" y="3109600"/>
            <a:ext cx="1148400" cy="528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8" name="Google Shape;348;p20"/>
          <p:cNvCxnSpPr>
            <a:stCxn id="341" idx="2"/>
            <a:endCxn id="342" idx="0"/>
          </p:cNvCxnSpPr>
          <p:nvPr/>
        </p:nvCxnSpPr>
        <p:spPr>
          <a:xfrm flipH="1">
            <a:off x="5834100" y="3109600"/>
            <a:ext cx="1032600" cy="528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9" name="Google Shape;349;p20"/>
          <p:cNvCxnSpPr>
            <a:stCxn id="339" idx="2"/>
            <a:endCxn id="343" idx="0"/>
          </p:cNvCxnSpPr>
          <p:nvPr/>
        </p:nvCxnSpPr>
        <p:spPr>
          <a:xfrm flipH="1">
            <a:off x="3425700" y="3109600"/>
            <a:ext cx="1146300" cy="52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0" name="Google Shape;350;p20"/>
          <p:cNvCxnSpPr>
            <a:stCxn id="339" idx="2"/>
            <a:endCxn id="342" idx="0"/>
          </p:cNvCxnSpPr>
          <p:nvPr/>
        </p:nvCxnSpPr>
        <p:spPr>
          <a:xfrm>
            <a:off x="4572000" y="3109600"/>
            <a:ext cx="1262100" cy="52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1"/>
          <p:cNvSpPr txBox="1"/>
          <p:nvPr>
            <p:ph type="ctrTitle"/>
          </p:nvPr>
        </p:nvSpPr>
        <p:spPr>
          <a:xfrm>
            <a:off x="1144800" y="430775"/>
            <a:ext cx="68544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Сетевая база данных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356" name="Google Shape;356;p21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1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1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1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362" name="Google Shape;362;p21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1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1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1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1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1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1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1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1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1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1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1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1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1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1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1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1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382" name="Google Shape;382;p21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2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1"/>
          <p:cNvSpPr/>
          <p:nvPr/>
        </p:nvSpPr>
        <p:spPr>
          <a:xfrm>
            <a:off x="1218125" y="2573425"/>
            <a:ext cx="1590300" cy="65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Сеть</a:t>
            </a:r>
            <a:endParaRPr/>
          </a:p>
        </p:txBody>
      </p:sp>
      <p:sp>
        <p:nvSpPr>
          <p:cNvPr id="385" name="Google Shape;385;p21"/>
          <p:cNvSpPr/>
          <p:nvPr/>
        </p:nvSpPr>
        <p:spPr>
          <a:xfrm>
            <a:off x="1218125" y="3691200"/>
            <a:ext cx="1590300" cy="65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Базы данных</a:t>
            </a:r>
            <a:endParaRPr/>
          </a:p>
        </p:txBody>
      </p:sp>
      <p:sp>
        <p:nvSpPr>
          <p:cNvPr id="386" name="Google Shape;386;p21"/>
          <p:cNvSpPr/>
          <p:nvPr/>
        </p:nvSpPr>
        <p:spPr>
          <a:xfrm>
            <a:off x="1218125" y="1455650"/>
            <a:ext cx="1590300" cy="65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Видео</a:t>
            </a:r>
            <a:endParaRPr/>
          </a:p>
        </p:txBody>
      </p:sp>
      <p:sp>
        <p:nvSpPr>
          <p:cNvPr id="387" name="Google Shape;387;p21"/>
          <p:cNvSpPr/>
          <p:nvPr/>
        </p:nvSpPr>
        <p:spPr>
          <a:xfrm>
            <a:off x="4059175" y="2010000"/>
            <a:ext cx="1590300" cy="65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Книга 1</a:t>
            </a:r>
            <a:endParaRPr/>
          </a:p>
        </p:txBody>
      </p:sp>
      <p:sp>
        <p:nvSpPr>
          <p:cNvPr id="388" name="Google Shape;388;p21"/>
          <p:cNvSpPr/>
          <p:nvPr/>
        </p:nvSpPr>
        <p:spPr>
          <a:xfrm>
            <a:off x="4059175" y="3128775"/>
            <a:ext cx="1590300" cy="65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Книга2 </a:t>
            </a:r>
            <a:endParaRPr/>
          </a:p>
        </p:txBody>
      </p:sp>
      <p:sp>
        <p:nvSpPr>
          <p:cNvPr id="389" name="Google Shape;389;p21"/>
          <p:cNvSpPr/>
          <p:nvPr/>
        </p:nvSpPr>
        <p:spPr>
          <a:xfrm>
            <a:off x="6900225" y="1455638"/>
            <a:ext cx="1590300" cy="65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Автор</a:t>
            </a:r>
            <a:r>
              <a:rPr lang="ru"/>
              <a:t> 1</a:t>
            </a:r>
            <a:endParaRPr/>
          </a:p>
        </p:txBody>
      </p:sp>
      <p:sp>
        <p:nvSpPr>
          <p:cNvPr id="390" name="Google Shape;390;p21"/>
          <p:cNvSpPr/>
          <p:nvPr/>
        </p:nvSpPr>
        <p:spPr>
          <a:xfrm>
            <a:off x="6900225" y="2573413"/>
            <a:ext cx="1590300" cy="65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Автор 2</a:t>
            </a:r>
            <a:endParaRPr/>
          </a:p>
        </p:txBody>
      </p:sp>
      <p:sp>
        <p:nvSpPr>
          <p:cNvPr id="391" name="Google Shape;391;p21"/>
          <p:cNvSpPr/>
          <p:nvPr/>
        </p:nvSpPr>
        <p:spPr>
          <a:xfrm>
            <a:off x="6900225" y="3691188"/>
            <a:ext cx="1590300" cy="65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Автор 2</a:t>
            </a:r>
            <a:endParaRPr/>
          </a:p>
        </p:txBody>
      </p:sp>
      <p:cxnSp>
        <p:nvCxnSpPr>
          <p:cNvPr id="392" name="Google Shape;392;p21"/>
          <p:cNvCxnSpPr>
            <a:stCxn id="386" idx="3"/>
            <a:endCxn id="387" idx="1"/>
          </p:cNvCxnSpPr>
          <p:nvPr/>
        </p:nvCxnSpPr>
        <p:spPr>
          <a:xfrm>
            <a:off x="2808425" y="1782800"/>
            <a:ext cx="1250700" cy="55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3" name="Google Shape;393;p21"/>
          <p:cNvCxnSpPr>
            <a:stCxn id="384" idx="3"/>
            <a:endCxn id="387" idx="1"/>
          </p:cNvCxnSpPr>
          <p:nvPr/>
        </p:nvCxnSpPr>
        <p:spPr>
          <a:xfrm flipH="1" rot="10800000">
            <a:off x="2808425" y="2337175"/>
            <a:ext cx="1250700" cy="56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4" name="Google Shape;394;p21"/>
          <p:cNvCxnSpPr>
            <a:stCxn id="385" idx="3"/>
            <a:endCxn id="388" idx="1"/>
          </p:cNvCxnSpPr>
          <p:nvPr/>
        </p:nvCxnSpPr>
        <p:spPr>
          <a:xfrm flipH="1" rot="10800000">
            <a:off x="2808425" y="3455850"/>
            <a:ext cx="1250700" cy="56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5" name="Google Shape;395;p21"/>
          <p:cNvCxnSpPr>
            <a:stCxn id="384" idx="3"/>
            <a:endCxn id="388" idx="1"/>
          </p:cNvCxnSpPr>
          <p:nvPr/>
        </p:nvCxnSpPr>
        <p:spPr>
          <a:xfrm>
            <a:off x="2808425" y="2900575"/>
            <a:ext cx="1250700" cy="55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6" name="Google Shape;396;p21"/>
          <p:cNvCxnSpPr>
            <a:stCxn id="389" idx="1"/>
            <a:endCxn id="387" idx="3"/>
          </p:cNvCxnSpPr>
          <p:nvPr/>
        </p:nvCxnSpPr>
        <p:spPr>
          <a:xfrm flipH="1">
            <a:off x="5649525" y="1782788"/>
            <a:ext cx="1250700" cy="55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7" name="Google Shape;397;p21"/>
          <p:cNvCxnSpPr>
            <a:stCxn id="390" idx="1"/>
            <a:endCxn id="388" idx="3"/>
          </p:cNvCxnSpPr>
          <p:nvPr/>
        </p:nvCxnSpPr>
        <p:spPr>
          <a:xfrm flipH="1">
            <a:off x="5649525" y="2900563"/>
            <a:ext cx="1250700" cy="55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8" name="Google Shape;398;p21"/>
          <p:cNvCxnSpPr>
            <a:stCxn id="391" idx="1"/>
            <a:endCxn id="388" idx="3"/>
          </p:cNvCxnSpPr>
          <p:nvPr/>
        </p:nvCxnSpPr>
        <p:spPr>
          <a:xfrm rot="10800000">
            <a:off x="5649525" y="3455838"/>
            <a:ext cx="1250700" cy="56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