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4B839AF-6F5C-4846-B9C8-6E79CF756830}">
  <a:tblStyle styleId="{D4B839AF-6F5C-4846-B9C8-6E79CF7568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ba57a7f7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ba57a7f7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b625c9cd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b625c9cd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4baa530f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4baa530f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4baa530f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4baa530f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ba57a826f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ba57a826f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4baa530f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4baa530f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ba57a826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ba57a826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3ba57a826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3ba57a826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ba57a826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ba57a826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3ba57a826f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3ba57a826f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41671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41671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d61f9d2e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3d61f9d2e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d61f9d2e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3d61f9d2e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3ba57a826f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3ba57a826f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ba57a826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ba57a826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3b890ada6d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3b890ada6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3ba57a826f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3ba57a826f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3ba57a826f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3ba57a826f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3ba57a826f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3ba57a826f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3ba57a826f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3ba57a826f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3ba57a826f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3ba57a826f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25a8a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25a8a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3ba57a826f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3ba57a826f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3ba57a826f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3ba57a826f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3ba57a826f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3ba57a826f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3ba57a826f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3ba57a826f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3ba57a826f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3ba57a826f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3c109325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3c109325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3ba57a826f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3ba57a826f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3ba57a826f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3ba57a826f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3d2b7497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3d2b7497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3d2b74972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3d2b74972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b625c9c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b625c9c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3d2b74972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3d2b74972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3bacbfe4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3bacbfe4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3ba57a826f_0_1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3ba57a826f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3ba57a826f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3ba57a826f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3bacbfe40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3bacbfe40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3ba57a826f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3ba57a826f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3bd163e8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3bd163e8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g3bd163e8c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4" name="Google Shape;2014;g3bd163e8c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3bd163e8c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3bd163e8c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3bd163e8c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3bd163e8c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f3214be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f3214be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347d58f8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9" name="Google Shape;2129;g347d58f8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347d58f8e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3" name="Google Shape;2163;g347d58f8e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3bd163e8c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3bd163e8c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ba57a7f7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ba57a7f7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ba57a7f7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ba57a7f7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ba57a7f7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ba57a7f7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Введение в SQL. </a:t>
            </a:r>
            <a:r>
              <a:rPr lang="ru" sz="1600">
                <a:solidFill>
                  <a:srgbClr val="BDC2CA"/>
                </a:solidFill>
              </a:rPr>
              <a:t>Типы данных. Индексы. CRUD-операции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2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374" name="Google Shape;3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2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Введение в SQL. Типы данных. Индексы. CRUD-операции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2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2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2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2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2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2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2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2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2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2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2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2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2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2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"/>
          <p:cNvSpPr txBox="1"/>
          <p:nvPr>
            <p:ph type="ctrTitle"/>
          </p:nvPr>
        </p:nvSpPr>
        <p:spPr>
          <a:xfrm>
            <a:off x="1142400" y="571500"/>
            <a:ext cx="7382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Числовые и строковые типы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07" name="Google Shape;407;p2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Типы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Целые числа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Вещественные числа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Строки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34" name="Google Shape;434;p2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4"/>
          <p:cNvSpPr txBox="1"/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данных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47" name="Google Shape;447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67" name="Google Shape;467;p2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Числовые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Строковые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NULL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Календарные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Коллекции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"/>
          <p:cNvSpPr txBox="1"/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Атрибуты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01" name="Google Shape;501;p2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NULL или NOT NULL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DEFAULT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UNSIGNED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6"/>
          <p:cNvSpPr txBox="1"/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Атрибут UNSIGNED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15" name="Google Shape;515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35" name="Google Shape;535;p2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6"/>
          <p:cNvSpPr txBox="1"/>
          <p:nvPr/>
        </p:nvSpPr>
        <p:spPr>
          <a:xfrm>
            <a:off x="2792675" y="1853200"/>
            <a:ext cx="1517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–2 147 683 648 </a:t>
            </a:r>
            <a:endParaRPr/>
          </a:p>
        </p:txBody>
      </p:sp>
      <p:sp>
        <p:nvSpPr>
          <p:cNvPr id="538" name="Google Shape;538;p26"/>
          <p:cNvSpPr txBox="1"/>
          <p:nvPr/>
        </p:nvSpPr>
        <p:spPr>
          <a:xfrm>
            <a:off x="6247800" y="1848500"/>
            <a:ext cx="1517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2 147 683 647 </a:t>
            </a:r>
            <a:endParaRPr/>
          </a:p>
        </p:txBody>
      </p:sp>
      <p:sp>
        <p:nvSpPr>
          <p:cNvPr id="539" name="Google Shape;539;p26"/>
          <p:cNvSpPr txBox="1"/>
          <p:nvPr/>
        </p:nvSpPr>
        <p:spPr>
          <a:xfrm>
            <a:off x="1124688" y="2045338"/>
            <a:ext cx="17538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540" name="Google Shape;540;p26"/>
          <p:cNvSpPr txBox="1"/>
          <p:nvPr/>
        </p:nvSpPr>
        <p:spPr>
          <a:xfrm>
            <a:off x="1124700" y="3450300"/>
            <a:ext cx="17538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 UNSIGNED</a:t>
            </a:r>
            <a:endParaRPr/>
          </a:p>
        </p:txBody>
      </p:sp>
      <p:cxnSp>
        <p:nvCxnSpPr>
          <p:cNvPr id="541" name="Google Shape;541;p26"/>
          <p:cNvCxnSpPr/>
          <p:nvPr/>
        </p:nvCxnSpPr>
        <p:spPr>
          <a:xfrm>
            <a:off x="5281200" y="2255188"/>
            <a:ext cx="248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26"/>
          <p:cNvCxnSpPr/>
          <p:nvPr/>
        </p:nvCxnSpPr>
        <p:spPr>
          <a:xfrm rot="10800000">
            <a:off x="2820600" y="2251738"/>
            <a:ext cx="24606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26"/>
          <p:cNvSpPr txBox="1"/>
          <p:nvPr/>
        </p:nvSpPr>
        <p:spPr>
          <a:xfrm>
            <a:off x="2794475" y="3249074"/>
            <a:ext cx="1517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544" name="Google Shape;544;p26"/>
          <p:cNvSpPr txBox="1"/>
          <p:nvPr/>
        </p:nvSpPr>
        <p:spPr>
          <a:xfrm>
            <a:off x="6325800" y="3253462"/>
            <a:ext cx="1517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4 294 967 295</a:t>
            </a:r>
            <a:endParaRPr/>
          </a:p>
        </p:txBody>
      </p:sp>
      <p:cxnSp>
        <p:nvCxnSpPr>
          <p:cNvPr id="545" name="Google Shape;545;p26"/>
          <p:cNvCxnSpPr/>
          <p:nvPr/>
        </p:nvCxnSpPr>
        <p:spPr>
          <a:xfrm>
            <a:off x="2844375" y="3660149"/>
            <a:ext cx="499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6" name="Google Shape;546;p26"/>
          <p:cNvSpPr txBox="1"/>
          <p:nvPr/>
        </p:nvSpPr>
        <p:spPr>
          <a:xfrm>
            <a:off x="2782200" y="2269813"/>
            <a:ext cx="5712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–</a:t>
            </a:r>
            <a:r>
              <a:rPr lang="ru"/>
              <a:t>2</a:t>
            </a:r>
            <a:r>
              <a:rPr baseline="30000" lang="ru"/>
              <a:t>31</a:t>
            </a:r>
            <a:endParaRPr baseline="30000"/>
          </a:p>
        </p:txBody>
      </p:sp>
      <p:sp>
        <p:nvSpPr>
          <p:cNvPr id="547" name="Google Shape;547;p26"/>
          <p:cNvSpPr txBox="1"/>
          <p:nvPr/>
        </p:nvSpPr>
        <p:spPr>
          <a:xfrm>
            <a:off x="7153225" y="2255188"/>
            <a:ext cx="5712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baseline="30000" lang="ru"/>
              <a:t>31</a:t>
            </a:r>
            <a:endParaRPr baseline="30000"/>
          </a:p>
        </p:txBody>
      </p:sp>
      <p:sp>
        <p:nvSpPr>
          <p:cNvPr id="548" name="Google Shape;548;p26"/>
          <p:cNvSpPr txBox="1"/>
          <p:nvPr/>
        </p:nvSpPr>
        <p:spPr>
          <a:xfrm>
            <a:off x="7269075" y="3660149"/>
            <a:ext cx="5712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baseline="30000" lang="ru"/>
              <a:t>32</a:t>
            </a:r>
            <a:endParaRPr baseline="30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7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Числовые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80" name="Google Shape;580;p2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3769500" y="15570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Числовые</a:t>
            </a: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3769500" y="26541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Вещественные</a:t>
            </a: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6161250" y="26541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Точные</a:t>
            </a: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1377750" y="26541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Целочисленные</a:t>
            </a:r>
            <a:endParaRPr/>
          </a:p>
        </p:txBody>
      </p:sp>
      <p:sp>
        <p:nvSpPr>
          <p:cNvPr id="586" name="Google Shape;586;p27"/>
          <p:cNvSpPr txBox="1"/>
          <p:nvPr/>
        </p:nvSpPr>
        <p:spPr>
          <a:xfrm>
            <a:off x="6552000" y="3580800"/>
            <a:ext cx="10029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DECIMAL</a:t>
            </a:r>
            <a:endParaRPr/>
          </a:p>
        </p:txBody>
      </p:sp>
      <p:sp>
        <p:nvSpPr>
          <p:cNvPr id="587" name="Google Shape;587;p27"/>
          <p:cNvSpPr txBox="1"/>
          <p:nvPr/>
        </p:nvSpPr>
        <p:spPr>
          <a:xfrm>
            <a:off x="4160250" y="3580800"/>
            <a:ext cx="10029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FLOAT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DOUBLE</a:t>
            </a:r>
            <a:endParaRPr/>
          </a:p>
        </p:txBody>
      </p:sp>
      <p:sp>
        <p:nvSpPr>
          <p:cNvPr id="588" name="Google Shape;588;p27"/>
          <p:cNvSpPr txBox="1"/>
          <p:nvPr/>
        </p:nvSpPr>
        <p:spPr>
          <a:xfrm>
            <a:off x="1631700" y="3580800"/>
            <a:ext cx="12765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TINYINT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SMALLINT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MEDIUMINT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BIGINT</a:t>
            </a:r>
            <a:endParaRPr/>
          </a:p>
        </p:txBody>
      </p:sp>
      <p:cxnSp>
        <p:nvCxnSpPr>
          <p:cNvPr id="589" name="Google Shape;589;p27"/>
          <p:cNvCxnSpPr>
            <a:endCxn id="583" idx="0"/>
          </p:cNvCxnSpPr>
          <p:nvPr/>
        </p:nvCxnSpPr>
        <p:spPr>
          <a:xfrm>
            <a:off x="4661700" y="2239275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27"/>
          <p:cNvCxnSpPr>
            <a:endCxn id="585" idx="0"/>
          </p:cNvCxnSpPr>
          <p:nvPr/>
        </p:nvCxnSpPr>
        <p:spPr>
          <a:xfrm flipH="1">
            <a:off x="2269950" y="2247975"/>
            <a:ext cx="19026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27"/>
          <p:cNvCxnSpPr>
            <a:endCxn id="584" idx="0"/>
          </p:cNvCxnSpPr>
          <p:nvPr/>
        </p:nvCxnSpPr>
        <p:spPr>
          <a:xfrm>
            <a:off x="5134650" y="2247975"/>
            <a:ext cx="19188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8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Объем памяти целых типов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97" name="Google Shape;597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03" name="Google Shape;603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23" name="Google Shape;623;p2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8"/>
          <p:cNvSpPr txBox="1"/>
          <p:nvPr/>
        </p:nvSpPr>
        <p:spPr>
          <a:xfrm>
            <a:off x="1142375" y="14789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TINYINT</a:t>
            </a:r>
            <a:endParaRPr/>
          </a:p>
        </p:txBody>
      </p:sp>
      <p:sp>
        <p:nvSpPr>
          <p:cNvPr id="626" name="Google Shape;626;p28"/>
          <p:cNvSpPr txBox="1"/>
          <p:nvPr/>
        </p:nvSpPr>
        <p:spPr>
          <a:xfrm>
            <a:off x="1142375" y="20168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SMALLINT</a:t>
            </a:r>
            <a:endParaRPr/>
          </a:p>
        </p:txBody>
      </p:sp>
      <p:sp>
        <p:nvSpPr>
          <p:cNvPr id="627" name="Google Shape;627;p28"/>
          <p:cNvSpPr txBox="1"/>
          <p:nvPr/>
        </p:nvSpPr>
        <p:spPr>
          <a:xfrm>
            <a:off x="1142375" y="25547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MEDIUMINT</a:t>
            </a:r>
            <a:endParaRPr/>
          </a:p>
        </p:txBody>
      </p:sp>
      <p:sp>
        <p:nvSpPr>
          <p:cNvPr id="628" name="Google Shape;628;p28"/>
          <p:cNvSpPr txBox="1"/>
          <p:nvPr/>
        </p:nvSpPr>
        <p:spPr>
          <a:xfrm>
            <a:off x="1142375" y="30926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629" name="Google Shape;629;p28"/>
          <p:cNvSpPr txBox="1"/>
          <p:nvPr/>
        </p:nvSpPr>
        <p:spPr>
          <a:xfrm>
            <a:off x="1142375" y="36305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BIG</a:t>
            </a:r>
            <a:r>
              <a:rPr lang="ru"/>
              <a:t>INT</a:t>
            </a:r>
            <a:endParaRPr/>
          </a:p>
        </p:txBody>
      </p:sp>
      <p:sp>
        <p:nvSpPr>
          <p:cNvPr id="630" name="Google Shape;630;p28"/>
          <p:cNvSpPr/>
          <p:nvPr/>
        </p:nvSpPr>
        <p:spPr>
          <a:xfrm>
            <a:off x="2761725" y="15442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8"/>
          <p:cNvSpPr/>
          <p:nvPr/>
        </p:nvSpPr>
        <p:spPr>
          <a:xfrm>
            <a:off x="2761725" y="20821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8"/>
          <p:cNvSpPr/>
          <p:nvPr/>
        </p:nvSpPr>
        <p:spPr>
          <a:xfrm>
            <a:off x="3429600" y="20821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8"/>
          <p:cNvSpPr/>
          <p:nvPr/>
        </p:nvSpPr>
        <p:spPr>
          <a:xfrm>
            <a:off x="2761725" y="26200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8"/>
          <p:cNvSpPr/>
          <p:nvPr/>
        </p:nvSpPr>
        <p:spPr>
          <a:xfrm>
            <a:off x="3429600" y="26200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8"/>
          <p:cNvSpPr/>
          <p:nvPr/>
        </p:nvSpPr>
        <p:spPr>
          <a:xfrm>
            <a:off x="4097463" y="26200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8"/>
          <p:cNvSpPr/>
          <p:nvPr/>
        </p:nvSpPr>
        <p:spPr>
          <a:xfrm>
            <a:off x="2761725" y="31579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8"/>
          <p:cNvSpPr/>
          <p:nvPr/>
        </p:nvSpPr>
        <p:spPr>
          <a:xfrm>
            <a:off x="3429600" y="31579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8"/>
          <p:cNvSpPr/>
          <p:nvPr/>
        </p:nvSpPr>
        <p:spPr>
          <a:xfrm>
            <a:off x="4097463" y="31579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8"/>
          <p:cNvSpPr/>
          <p:nvPr/>
        </p:nvSpPr>
        <p:spPr>
          <a:xfrm>
            <a:off x="4765346" y="31579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8"/>
          <p:cNvSpPr/>
          <p:nvPr/>
        </p:nvSpPr>
        <p:spPr>
          <a:xfrm>
            <a:off x="2761725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8"/>
          <p:cNvSpPr/>
          <p:nvPr/>
        </p:nvSpPr>
        <p:spPr>
          <a:xfrm>
            <a:off x="3429600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8"/>
          <p:cNvSpPr/>
          <p:nvPr/>
        </p:nvSpPr>
        <p:spPr>
          <a:xfrm>
            <a:off x="4097463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8"/>
          <p:cNvSpPr/>
          <p:nvPr/>
        </p:nvSpPr>
        <p:spPr>
          <a:xfrm>
            <a:off x="4765346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8"/>
          <p:cNvSpPr/>
          <p:nvPr/>
        </p:nvSpPr>
        <p:spPr>
          <a:xfrm>
            <a:off x="5433225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8"/>
          <p:cNvSpPr/>
          <p:nvPr/>
        </p:nvSpPr>
        <p:spPr>
          <a:xfrm>
            <a:off x="6101100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8"/>
          <p:cNvSpPr/>
          <p:nvPr/>
        </p:nvSpPr>
        <p:spPr>
          <a:xfrm>
            <a:off x="6768975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8"/>
          <p:cNvSpPr/>
          <p:nvPr/>
        </p:nvSpPr>
        <p:spPr>
          <a:xfrm>
            <a:off x="7436850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9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Объем памяти вещественных типов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53" name="Google Shape;653;p2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59" name="Google Shape;659;p2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79" name="Google Shape;679;p2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9"/>
          <p:cNvSpPr txBox="1"/>
          <p:nvPr/>
        </p:nvSpPr>
        <p:spPr>
          <a:xfrm>
            <a:off x="1228850" y="1792300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FLOAT</a:t>
            </a:r>
            <a:endParaRPr/>
          </a:p>
        </p:txBody>
      </p:sp>
      <p:sp>
        <p:nvSpPr>
          <p:cNvPr id="682" name="Google Shape;682;p29"/>
          <p:cNvSpPr txBox="1"/>
          <p:nvPr/>
        </p:nvSpPr>
        <p:spPr>
          <a:xfrm>
            <a:off x="1228850" y="2330200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DOUBLE</a:t>
            </a:r>
            <a:endParaRPr/>
          </a:p>
        </p:txBody>
      </p:sp>
      <p:sp>
        <p:nvSpPr>
          <p:cNvPr id="683" name="Google Shape;683;p29"/>
          <p:cNvSpPr/>
          <p:nvPr/>
        </p:nvSpPr>
        <p:spPr>
          <a:xfrm>
            <a:off x="2848200" y="18575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9"/>
          <p:cNvSpPr/>
          <p:nvPr/>
        </p:nvSpPr>
        <p:spPr>
          <a:xfrm>
            <a:off x="3516075" y="18575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9"/>
          <p:cNvSpPr/>
          <p:nvPr/>
        </p:nvSpPr>
        <p:spPr>
          <a:xfrm>
            <a:off x="4183938" y="18575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9"/>
          <p:cNvSpPr/>
          <p:nvPr/>
        </p:nvSpPr>
        <p:spPr>
          <a:xfrm>
            <a:off x="4851821" y="18575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9"/>
          <p:cNvSpPr/>
          <p:nvPr/>
        </p:nvSpPr>
        <p:spPr>
          <a:xfrm>
            <a:off x="2848200" y="23954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9"/>
          <p:cNvSpPr/>
          <p:nvPr/>
        </p:nvSpPr>
        <p:spPr>
          <a:xfrm>
            <a:off x="3516075" y="23954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9"/>
          <p:cNvSpPr/>
          <p:nvPr/>
        </p:nvSpPr>
        <p:spPr>
          <a:xfrm>
            <a:off x="4183938" y="23954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9"/>
          <p:cNvSpPr/>
          <p:nvPr/>
        </p:nvSpPr>
        <p:spPr>
          <a:xfrm>
            <a:off x="4851821" y="23954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9"/>
          <p:cNvSpPr/>
          <p:nvPr/>
        </p:nvSpPr>
        <p:spPr>
          <a:xfrm>
            <a:off x="5519700" y="23954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9"/>
          <p:cNvSpPr/>
          <p:nvPr/>
        </p:nvSpPr>
        <p:spPr>
          <a:xfrm>
            <a:off x="6187575" y="23954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9"/>
          <p:cNvSpPr/>
          <p:nvPr/>
        </p:nvSpPr>
        <p:spPr>
          <a:xfrm>
            <a:off x="6855450" y="23954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9"/>
          <p:cNvSpPr/>
          <p:nvPr/>
        </p:nvSpPr>
        <p:spPr>
          <a:xfrm>
            <a:off x="7523325" y="23954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9"/>
          <p:cNvSpPr txBox="1"/>
          <p:nvPr/>
        </p:nvSpPr>
        <p:spPr>
          <a:xfrm>
            <a:off x="1293775" y="3309725"/>
            <a:ext cx="1400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DECIMAL(7,4)</a:t>
            </a:r>
            <a:endParaRPr/>
          </a:p>
        </p:txBody>
      </p:sp>
      <p:sp>
        <p:nvSpPr>
          <p:cNvPr id="696" name="Google Shape;696;p29"/>
          <p:cNvSpPr/>
          <p:nvPr/>
        </p:nvSpPr>
        <p:spPr>
          <a:xfrm>
            <a:off x="2805638" y="33749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697" name="Google Shape;697;p29"/>
          <p:cNvSpPr/>
          <p:nvPr/>
        </p:nvSpPr>
        <p:spPr>
          <a:xfrm>
            <a:off x="3473513" y="33749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698" name="Google Shape;698;p29"/>
          <p:cNvSpPr/>
          <p:nvPr/>
        </p:nvSpPr>
        <p:spPr>
          <a:xfrm>
            <a:off x="4141375" y="33749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699" name="Google Shape;699;p29"/>
          <p:cNvSpPr/>
          <p:nvPr/>
        </p:nvSpPr>
        <p:spPr>
          <a:xfrm>
            <a:off x="4809259" y="33749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</a:t>
            </a:r>
            <a:endParaRPr/>
          </a:p>
        </p:txBody>
      </p:sp>
      <p:sp>
        <p:nvSpPr>
          <p:cNvPr id="700" name="Google Shape;700;p29"/>
          <p:cNvSpPr/>
          <p:nvPr/>
        </p:nvSpPr>
        <p:spPr>
          <a:xfrm>
            <a:off x="5477138" y="33749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701" name="Google Shape;701;p29"/>
          <p:cNvSpPr/>
          <p:nvPr/>
        </p:nvSpPr>
        <p:spPr>
          <a:xfrm>
            <a:off x="6145013" y="33749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702" name="Google Shape;702;p29"/>
          <p:cNvSpPr/>
          <p:nvPr/>
        </p:nvSpPr>
        <p:spPr>
          <a:xfrm>
            <a:off x="6812888" y="33749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703" name="Google Shape;703;p29"/>
          <p:cNvSpPr/>
          <p:nvPr/>
        </p:nvSpPr>
        <p:spPr>
          <a:xfrm>
            <a:off x="7480763" y="33749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Строковые</a:t>
            </a:r>
            <a:r>
              <a:rPr lang="ru" sz="3200">
                <a:solidFill>
                  <a:srgbClr val="4C5D6E"/>
                </a:solidFill>
              </a:rPr>
              <a:t>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09" name="Google Shape;709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15" name="Google Shape;715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35" name="Google Shape;735;p3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0"/>
          <p:cNvSpPr/>
          <p:nvPr/>
        </p:nvSpPr>
        <p:spPr>
          <a:xfrm>
            <a:off x="3769500" y="15570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Строковые</a:t>
            </a:r>
            <a:endParaRPr/>
          </a:p>
        </p:txBody>
      </p:sp>
      <p:sp>
        <p:nvSpPr>
          <p:cNvPr id="738" name="Google Shape;738;p30"/>
          <p:cNvSpPr/>
          <p:nvPr/>
        </p:nvSpPr>
        <p:spPr>
          <a:xfrm>
            <a:off x="3769500" y="26541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Переменные</a:t>
            </a:r>
            <a:endParaRPr/>
          </a:p>
        </p:txBody>
      </p:sp>
      <p:sp>
        <p:nvSpPr>
          <p:cNvPr id="739" name="Google Shape;739;p30"/>
          <p:cNvSpPr/>
          <p:nvPr/>
        </p:nvSpPr>
        <p:spPr>
          <a:xfrm>
            <a:off x="6161250" y="26541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BLOB</a:t>
            </a:r>
            <a:endParaRPr/>
          </a:p>
        </p:txBody>
      </p:sp>
      <p:sp>
        <p:nvSpPr>
          <p:cNvPr id="740" name="Google Shape;740;p30"/>
          <p:cNvSpPr/>
          <p:nvPr/>
        </p:nvSpPr>
        <p:spPr>
          <a:xfrm>
            <a:off x="1377750" y="26541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Фиксированные</a:t>
            </a:r>
            <a:endParaRPr/>
          </a:p>
        </p:txBody>
      </p:sp>
      <p:sp>
        <p:nvSpPr>
          <p:cNvPr id="741" name="Google Shape;741;p30"/>
          <p:cNvSpPr txBox="1"/>
          <p:nvPr/>
        </p:nvSpPr>
        <p:spPr>
          <a:xfrm>
            <a:off x="6460200" y="3580800"/>
            <a:ext cx="13644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TINYTEXT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MEDIUMTEXT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LONGTEXT</a:t>
            </a:r>
            <a:endParaRPr/>
          </a:p>
        </p:txBody>
      </p:sp>
      <p:sp>
        <p:nvSpPr>
          <p:cNvPr id="742" name="Google Shape;742;p30"/>
          <p:cNvSpPr txBox="1"/>
          <p:nvPr/>
        </p:nvSpPr>
        <p:spPr>
          <a:xfrm>
            <a:off x="4090200" y="3580800"/>
            <a:ext cx="11430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VARCHAR</a:t>
            </a:r>
            <a:endParaRPr/>
          </a:p>
        </p:txBody>
      </p:sp>
      <p:sp>
        <p:nvSpPr>
          <p:cNvPr id="743" name="Google Shape;743;p30"/>
          <p:cNvSpPr txBox="1"/>
          <p:nvPr/>
        </p:nvSpPr>
        <p:spPr>
          <a:xfrm>
            <a:off x="1631700" y="3580800"/>
            <a:ext cx="12765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cxnSp>
        <p:nvCxnSpPr>
          <p:cNvPr id="744" name="Google Shape;744;p30"/>
          <p:cNvCxnSpPr>
            <a:endCxn id="738" idx="0"/>
          </p:cNvCxnSpPr>
          <p:nvPr/>
        </p:nvCxnSpPr>
        <p:spPr>
          <a:xfrm>
            <a:off x="4661700" y="2239275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30"/>
          <p:cNvCxnSpPr>
            <a:endCxn id="740" idx="0"/>
          </p:cNvCxnSpPr>
          <p:nvPr/>
        </p:nvCxnSpPr>
        <p:spPr>
          <a:xfrm flipH="1">
            <a:off x="2269950" y="2247975"/>
            <a:ext cx="19026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30"/>
          <p:cNvCxnSpPr>
            <a:endCxn id="739" idx="0"/>
          </p:cNvCxnSpPr>
          <p:nvPr/>
        </p:nvCxnSpPr>
        <p:spPr>
          <a:xfrm>
            <a:off x="5134650" y="2247975"/>
            <a:ext cx="19188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1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CHAR vs VARCHAR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52" name="Google Shape;752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58" name="Google Shape;758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78" name="Google Shape;778;p3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1"/>
          <p:cNvSpPr txBox="1"/>
          <p:nvPr/>
        </p:nvSpPr>
        <p:spPr>
          <a:xfrm>
            <a:off x="1714500" y="1599400"/>
            <a:ext cx="2735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фиксированной длины</a:t>
            </a:r>
            <a:endParaRPr/>
          </a:p>
        </p:txBody>
      </p:sp>
      <p:sp>
        <p:nvSpPr>
          <p:cNvPr id="781" name="Google Shape;781;p31"/>
          <p:cNvSpPr txBox="1"/>
          <p:nvPr/>
        </p:nvSpPr>
        <p:spPr>
          <a:xfrm>
            <a:off x="1714500" y="3020100"/>
            <a:ext cx="2735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переменной длины</a:t>
            </a:r>
            <a:endParaRPr/>
          </a:p>
        </p:txBody>
      </p:sp>
      <p:sp>
        <p:nvSpPr>
          <p:cNvPr id="782" name="Google Shape;782;p31"/>
          <p:cNvSpPr/>
          <p:nvPr/>
        </p:nvSpPr>
        <p:spPr>
          <a:xfrm>
            <a:off x="1716000" y="216875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783" name="Google Shape;783;p31"/>
          <p:cNvSpPr/>
          <p:nvPr/>
        </p:nvSpPr>
        <p:spPr>
          <a:xfrm>
            <a:off x="2626800" y="216875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784" name="Google Shape;784;p31"/>
          <p:cNvSpPr/>
          <p:nvPr/>
        </p:nvSpPr>
        <p:spPr>
          <a:xfrm>
            <a:off x="3537600" y="216875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sp>
        <p:nvSpPr>
          <p:cNvPr id="785" name="Google Shape;785;p31"/>
          <p:cNvSpPr/>
          <p:nvPr/>
        </p:nvSpPr>
        <p:spPr>
          <a:xfrm>
            <a:off x="4448400" y="216875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sp>
        <p:nvSpPr>
          <p:cNvPr id="786" name="Google Shape;786;p31"/>
          <p:cNvSpPr/>
          <p:nvPr/>
        </p:nvSpPr>
        <p:spPr>
          <a:xfrm>
            <a:off x="1716000" y="351540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787" name="Google Shape;787;p31"/>
          <p:cNvSpPr/>
          <p:nvPr/>
        </p:nvSpPr>
        <p:spPr>
          <a:xfrm>
            <a:off x="2626800" y="351540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788" name="Google Shape;788;p31"/>
          <p:cNvSpPr/>
          <p:nvPr/>
        </p:nvSpPr>
        <p:spPr>
          <a:xfrm>
            <a:off x="3537600" y="3515400"/>
            <a:ext cx="29235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</a:t>
            </a:r>
            <a:r>
              <a:rPr lang="ru"/>
              <a:t>CHAR, NULL</a:t>
            </a:r>
            <a:endParaRPr/>
          </a:p>
        </p:txBody>
      </p:sp>
      <p:sp>
        <p:nvSpPr>
          <p:cNvPr id="789" name="Google Shape;789;p31"/>
          <p:cNvSpPr txBox="1"/>
          <p:nvPr/>
        </p:nvSpPr>
        <p:spPr>
          <a:xfrm>
            <a:off x="4644900" y="4010700"/>
            <a:ext cx="7089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65536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урока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Введение в SQL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Числовые и строковые типы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Календарные типы данных и множества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Индексы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CRUD-операции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2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Объем памяти типа TEXT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95" name="Google Shape;795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01" name="Google Shape;801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21" name="Google Shape;821;p3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2"/>
          <p:cNvSpPr txBox="1"/>
          <p:nvPr/>
        </p:nvSpPr>
        <p:spPr>
          <a:xfrm>
            <a:off x="1065600" y="199342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TINYTEXT</a:t>
            </a:r>
            <a:endParaRPr/>
          </a:p>
        </p:txBody>
      </p:sp>
      <p:sp>
        <p:nvSpPr>
          <p:cNvPr id="824" name="Google Shape;824;p32"/>
          <p:cNvSpPr txBox="1"/>
          <p:nvPr/>
        </p:nvSpPr>
        <p:spPr>
          <a:xfrm>
            <a:off x="1065600" y="253132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</a:t>
            </a:r>
            <a:endParaRPr/>
          </a:p>
        </p:txBody>
      </p:sp>
      <p:sp>
        <p:nvSpPr>
          <p:cNvPr id="825" name="Google Shape;825;p32"/>
          <p:cNvSpPr txBox="1"/>
          <p:nvPr/>
        </p:nvSpPr>
        <p:spPr>
          <a:xfrm>
            <a:off x="1065600" y="3069225"/>
            <a:ext cx="1392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MEDIUMTEXT</a:t>
            </a:r>
            <a:endParaRPr/>
          </a:p>
        </p:txBody>
      </p:sp>
      <p:sp>
        <p:nvSpPr>
          <p:cNvPr id="826" name="Google Shape;826;p32"/>
          <p:cNvSpPr txBox="1"/>
          <p:nvPr/>
        </p:nvSpPr>
        <p:spPr>
          <a:xfrm>
            <a:off x="1065600" y="360712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LONGTEXT</a:t>
            </a:r>
            <a:endParaRPr/>
          </a:p>
        </p:txBody>
      </p:sp>
      <p:sp>
        <p:nvSpPr>
          <p:cNvPr id="827" name="Google Shape;827;p32"/>
          <p:cNvSpPr/>
          <p:nvPr/>
        </p:nvSpPr>
        <p:spPr>
          <a:xfrm>
            <a:off x="2684950" y="20586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28" name="Google Shape;828;p32"/>
          <p:cNvSpPr/>
          <p:nvPr/>
        </p:nvSpPr>
        <p:spPr>
          <a:xfrm>
            <a:off x="2684950" y="25965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29" name="Google Shape;829;p32"/>
          <p:cNvSpPr/>
          <p:nvPr/>
        </p:nvSpPr>
        <p:spPr>
          <a:xfrm>
            <a:off x="3352825" y="25965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30" name="Google Shape;830;p32"/>
          <p:cNvSpPr/>
          <p:nvPr/>
        </p:nvSpPr>
        <p:spPr>
          <a:xfrm>
            <a:off x="2684950" y="31344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31" name="Google Shape;831;p32"/>
          <p:cNvSpPr/>
          <p:nvPr/>
        </p:nvSpPr>
        <p:spPr>
          <a:xfrm>
            <a:off x="3352825" y="31344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32" name="Google Shape;832;p32"/>
          <p:cNvSpPr/>
          <p:nvPr/>
        </p:nvSpPr>
        <p:spPr>
          <a:xfrm>
            <a:off x="4020688" y="31344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33" name="Google Shape;833;p32"/>
          <p:cNvSpPr/>
          <p:nvPr/>
        </p:nvSpPr>
        <p:spPr>
          <a:xfrm>
            <a:off x="2684950" y="36723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34" name="Google Shape;834;p32"/>
          <p:cNvSpPr/>
          <p:nvPr/>
        </p:nvSpPr>
        <p:spPr>
          <a:xfrm>
            <a:off x="3352825" y="36723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35" name="Google Shape;835;p32"/>
          <p:cNvSpPr/>
          <p:nvPr/>
        </p:nvSpPr>
        <p:spPr>
          <a:xfrm>
            <a:off x="4020688" y="36723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36" name="Google Shape;836;p32"/>
          <p:cNvSpPr/>
          <p:nvPr/>
        </p:nvSpPr>
        <p:spPr>
          <a:xfrm>
            <a:off x="4688571" y="36723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cxnSp>
        <p:nvCxnSpPr>
          <p:cNvPr id="837" name="Google Shape;837;p32"/>
          <p:cNvCxnSpPr/>
          <p:nvPr/>
        </p:nvCxnSpPr>
        <p:spPr>
          <a:xfrm>
            <a:off x="6469288" y="1843863"/>
            <a:ext cx="0" cy="21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32"/>
          <p:cNvCxnSpPr/>
          <p:nvPr/>
        </p:nvCxnSpPr>
        <p:spPr>
          <a:xfrm>
            <a:off x="6469288" y="3943925"/>
            <a:ext cx="190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32"/>
          <p:cNvCxnSpPr/>
          <p:nvPr/>
        </p:nvCxnSpPr>
        <p:spPr>
          <a:xfrm flipH="1" rot="5400000">
            <a:off x="6383613" y="1952725"/>
            <a:ext cx="2081100" cy="1908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0" name="Google Shape;840;p32"/>
          <p:cNvSpPr txBox="1"/>
          <p:nvPr/>
        </p:nvSpPr>
        <p:spPr>
          <a:xfrm>
            <a:off x="5914164" y="1993400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baseline="30000" lang="ru"/>
              <a:t>8</a:t>
            </a:r>
            <a:endParaRPr/>
          </a:p>
        </p:txBody>
      </p:sp>
      <p:sp>
        <p:nvSpPr>
          <p:cNvPr id="841" name="Google Shape;841;p32"/>
          <p:cNvSpPr txBox="1"/>
          <p:nvPr/>
        </p:nvSpPr>
        <p:spPr>
          <a:xfrm>
            <a:off x="5914164" y="2535400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baseline="30000" lang="ru"/>
              <a:t>16</a:t>
            </a:r>
            <a:endParaRPr/>
          </a:p>
        </p:txBody>
      </p:sp>
      <p:sp>
        <p:nvSpPr>
          <p:cNvPr id="842" name="Google Shape;842;p32"/>
          <p:cNvSpPr txBox="1"/>
          <p:nvPr/>
        </p:nvSpPr>
        <p:spPr>
          <a:xfrm>
            <a:off x="5914164" y="3077400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baseline="30000" lang="ru"/>
              <a:t>24</a:t>
            </a:r>
            <a:endParaRPr/>
          </a:p>
        </p:txBody>
      </p:sp>
      <p:sp>
        <p:nvSpPr>
          <p:cNvPr id="843" name="Google Shape;843;p32"/>
          <p:cNvSpPr txBox="1"/>
          <p:nvPr/>
        </p:nvSpPr>
        <p:spPr>
          <a:xfrm>
            <a:off x="5914164" y="3607137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baseline="30000" lang="ru"/>
              <a:t>32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3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Объем памяти типа TEXT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49" name="Google Shape;849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55" name="Google Shape;855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75" name="Google Shape;875;p3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3"/>
          <p:cNvSpPr txBox="1"/>
          <p:nvPr/>
        </p:nvSpPr>
        <p:spPr>
          <a:xfrm>
            <a:off x="1065600" y="199342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TINYTEXT</a:t>
            </a:r>
            <a:endParaRPr/>
          </a:p>
        </p:txBody>
      </p:sp>
      <p:sp>
        <p:nvSpPr>
          <p:cNvPr id="878" name="Google Shape;878;p33"/>
          <p:cNvSpPr txBox="1"/>
          <p:nvPr/>
        </p:nvSpPr>
        <p:spPr>
          <a:xfrm>
            <a:off x="1065600" y="253132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</a:t>
            </a:r>
            <a:endParaRPr/>
          </a:p>
        </p:txBody>
      </p:sp>
      <p:sp>
        <p:nvSpPr>
          <p:cNvPr id="879" name="Google Shape;879;p33"/>
          <p:cNvSpPr txBox="1"/>
          <p:nvPr/>
        </p:nvSpPr>
        <p:spPr>
          <a:xfrm>
            <a:off x="1065600" y="3069225"/>
            <a:ext cx="1392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MEDIUMTEXT</a:t>
            </a:r>
            <a:endParaRPr/>
          </a:p>
        </p:txBody>
      </p:sp>
      <p:sp>
        <p:nvSpPr>
          <p:cNvPr id="880" name="Google Shape;880;p33"/>
          <p:cNvSpPr txBox="1"/>
          <p:nvPr/>
        </p:nvSpPr>
        <p:spPr>
          <a:xfrm>
            <a:off x="1065600" y="360712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LONGTEXT</a:t>
            </a:r>
            <a:endParaRPr/>
          </a:p>
        </p:txBody>
      </p:sp>
      <p:cxnSp>
        <p:nvCxnSpPr>
          <p:cNvPr id="881" name="Google Shape;881;p33"/>
          <p:cNvCxnSpPr/>
          <p:nvPr/>
        </p:nvCxnSpPr>
        <p:spPr>
          <a:xfrm>
            <a:off x="3688538" y="1843863"/>
            <a:ext cx="0" cy="21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33"/>
          <p:cNvCxnSpPr/>
          <p:nvPr/>
        </p:nvCxnSpPr>
        <p:spPr>
          <a:xfrm>
            <a:off x="3688538" y="3943925"/>
            <a:ext cx="190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33"/>
          <p:cNvCxnSpPr/>
          <p:nvPr/>
        </p:nvCxnSpPr>
        <p:spPr>
          <a:xfrm flipH="1" rot="5400000">
            <a:off x="3602863" y="1952725"/>
            <a:ext cx="2081100" cy="1908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4" name="Google Shape;884;p33"/>
          <p:cNvSpPr txBox="1"/>
          <p:nvPr/>
        </p:nvSpPr>
        <p:spPr>
          <a:xfrm>
            <a:off x="3136314" y="1993425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baseline="30000" lang="ru"/>
              <a:t>8</a:t>
            </a:r>
            <a:endParaRPr/>
          </a:p>
        </p:txBody>
      </p:sp>
      <p:sp>
        <p:nvSpPr>
          <p:cNvPr id="885" name="Google Shape;885;p33"/>
          <p:cNvSpPr txBox="1"/>
          <p:nvPr/>
        </p:nvSpPr>
        <p:spPr>
          <a:xfrm>
            <a:off x="3130964" y="2531325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baseline="30000" lang="ru"/>
              <a:t>16</a:t>
            </a:r>
            <a:endParaRPr/>
          </a:p>
        </p:txBody>
      </p:sp>
      <p:sp>
        <p:nvSpPr>
          <p:cNvPr id="886" name="Google Shape;886;p33"/>
          <p:cNvSpPr txBox="1"/>
          <p:nvPr/>
        </p:nvSpPr>
        <p:spPr>
          <a:xfrm>
            <a:off x="3133414" y="3069237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baseline="30000" lang="ru"/>
              <a:t>24</a:t>
            </a:r>
            <a:endParaRPr/>
          </a:p>
        </p:txBody>
      </p:sp>
      <p:sp>
        <p:nvSpPr>
          <p:cNvPr id="887" name="Google Shape;887;p33"/>
          <p:cNvSpPr txBox="1"/>
          <p:nvPr/>
        </p:nvSpPr>
        <p:spPr>
          <a:xfrm>
            <a:off x="3133414" y="3607137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baseline="30000" lang="ru"/>
              <a:t>32</a:t>
            </a:r>
            <a:endParaRPr/>
          </a:p>
        </p:txBody>
      </p:sp>
      <p:sp>
        <p:nvSpPr>
          <p:cNvPr id="888" name="Google Shape;888;p33"/>
          <p:cNvSpPr txBox="1"/>
          <p:nvPr/>
        </p:nvSpPr>
        <p:spPr>
          <a:xfrm>
            <a:off x="6133137" y="1993425"/>
            <a:ext cx="2437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256</a:t>
            </a:r>
            <a:endParaRPr baseline="30000"/>
          </a:p>
        </p:txBody>
      </p:sp>
      <p:sp>
        <p:nvSpPr>
          <p:cNvPr id="889" name="Google Shape;889;p33"/>
          <p:cNvSpPr txBox="1"/>
          <p:nvPr/>
        </p:nvSpPr>
        <p:spPr>
          <a:xfrm>
            <a:off x="6133137" y="2531325"/>
            <a:ext cx="2437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65536</a:t>
            </a:r>
            <a:endParaRPr baseline="30000"/>
          </a:p>
        </p:txBody>
      </p:sp>
      <p:sp>
        <p:nvSpPr>
          <p:cNvPr id="890" name="Google Shape;890;p33"/>
          <p:cNvSpPr txBox="1"/>
          <p:nvPr/>
        </p:nvSpPr>
        <p:spPr>
          <a:xfrm>
            <a:off x="6133137" y="3069225"/>
            <a:ext cx="2437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16777216 (16 Мб)</a:t>
            </a:r>
            <a:endParaRPr baseline="30000"/>
          </a:p>
        </p:txBody>
      </p:sp>
      <p:sp>
        <p:nvSpPr>
          <p:cNvPr id="891" name="Google Shape;891;p33"/>
          <p:cNvSpPr txBox="1"/>
          <p:nvPr/>
        </p:nvSpPr>
        <p:spPr>
          <a:xfrm>
            <a:off x="6133137" y="3607125"/>
            <a:ext cx="2437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4294967296</a:t>
            </a:r>
            <a:r>
              <a:rPr lang="ru"/>
              <a:t> (4 Гб)</a:t>
            </a:r>
            <a:endParaRPr baseline="30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4"/>
          <p:cNvSpPr txBox="1"/>
          <p:nvPr>
            <p:ph type="ctrTitle"/>
          </p:nvPr>
        </p:nvSpPr>
        <p:spPr>
          <a:xfrm>
            <a:off x="1144800" y="295950"/>
            <a:ext cx="764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TEXT и BLOB медленнее других типов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7" name="Google Shape;897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03" name="Google Shape;903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23" name="Google Shape;923;p3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4"/>
          <p:cNvSpPr txBox="1"/>
          <p:nvPr/>
        </p:nvSpPr>
        <p:spPr>
          <a:xfrm>
            <a:off x="1716000" y="1335850"/>
            <a:ext cx="2735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фиксированной длины</a:t>
            </a:r>
            <a:endParaRPr/>
          </a:p>
        </p:txBody>
      </p:sp>
      <p:sp>
        <p:nvSpPr>
          <p:cNvPr id="926" name="Google Shape;926;p34"/>
          <p:cNvSpPr txBox="1"/>
          <p:nvPr/>
        </p:nvSpPr>
        <p:spPr>
          <a:xfrm>
            <a:off x="1717500" y="2443500"/>
            <a:ext cx="2735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переменной длины</a:t>
            </a:r>
            <a:endParaRPr/>
          </a:p>
        </p:txBody>
      </p:sp>
      <p:sp>
        <p:nvSpPr>
          <p:cNvPr id="927" name="Google Shape;927;p34"/>
          <p:cNvSpPr/>
          <p:nvPr/>
        </p:nvSpPr>
        <p:spPr>
          <a:xfrm>
            <a:off x="1717500" y="190520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928" name="Google Shape;928;p34"/>
          <p:cNvSpPr/>
          <p:nvPr/>
        </p:nvSpPr>
        <p:spPr>
          <a:xfrm>
            <a:off x="2628300" y="190520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929" name="Google Shape;929;p34"/>
          <p:cNvSpPr/>
          <p:nvPr/>
        </p:nvSpPr>
        <p:spPr>
          <a:xfrm>
            <a:off x="3539100" y="190520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sp>
        <p:nvSpPr>
          <p:cNvPr id="930" name="Google Shape;930;p34"/>
          <p:cNvSpPr/>
          <p:nvPr/>
        </p:nvSpPr>
        <p:spPr>
          <a:xfrm>
            <a:off x="4449900" y="190520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sp>
        <p:nvSpPr>
          <p:cNvPr id="931" name="Google Shape;931;p34"/>
          <p:cNvSpPr/>
          <p:nvPr/>
        </p:nvSpPr>
        <p:spPr>
          <a:xfrm>
            <a:off x="1719000" y="293880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932" name="Google Shape;932;p34"/>
          <p:cNvSpPr/>
          <p:nvPr/>
        </p:nvSpPr>
        <p:spPr>
          <a:xfrm>
            <a:off x="2629800" y="293880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933" name="Google Shape;933;p34"/>
          <p:cNvSpPr/>
          <p:nvPr/>
        </p:nvSpPr>
        <p:spPr>
          <a:xfrm>
            <a:off x="5360700" y="2938800"/>
            <a:ext cx="29235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VARCHAR, NULL</a:t>
            </a:r>
            <a:endParaRPr/>
          </a:p>
        </p:txBody>
      </p:sp>
      <p:sp>
        <p:nvSpPr>
          <p:cNvPr id="934" name="Google Shape;934;p34"/>
          <p:cNvSpPr txBox="1"/>
          <p:nvPr/>
        </p:nvSpPr>
        <p:spPr>
          <a:xfrm>
            <a:off x="6468000" y="2529900"/>
            <a:ext cx="7089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65536</a:t>
            </a:r>
            <a:endParaRPr/>
          </a:p>
        </p:txBody>
      </p:sp>
      <p:sp>
        <p:nvSpPr>
          <p:cNvPr id="935" name="Google Shape;935;p34"/>
          <p:cNvSpPr/>
          <p:nvPr/>
        </p:nvSpPr>
        <p:spPr>
          <a:xfrm>
            <a:off x="3539100" y="293880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4"/>
          <p:cNvSpPr/>
          <p:nvPr/>
        </p:nvSpPr>
        <p:spPr>
          <a:xfrm>
            <a:off x="4449900" y="293880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4"/>
          <p:cNvSpPr/>
          <p:nvPr/>
        </p:nvSpPr>
        <p:spPr>
          <a:xfrm>
            <a:off x="5360700" y="3754600"/>
            <a:ext cx="29235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</a:t>
            </a:r>
            <a:endParaRPr/>
          </a:p>
        </p:txBody>
      </p:sp>
      <p:sp>
        <p:nvSpPr>
          <p:cNvPr id="938" name="Google Shape;938;p34"/>
          <p:cNvSpPr/>
          <p:nvPr/>
        </p:nvSpPr>
        <p:spPr>
          <a:xfrm>
            <a:off x="5360700" y="4470425"/>
            <a:ext cx="29235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BLOB</a:t>
            </a:r>
            <a:endParaRPr/>
          </a:p>
        </p:txBody>
      </p:sp>
      <p:cxnSp>
        <p:nvCxnSpPr>
          <p:cNvPr id="939" name="Google Shape;939;p34"/>
          <p:cNvCxnSpPr>
            <a:stCxn id="935" idx="2"/>
            <a:endCxn id="938" idx="1"/>
          </p:cNvCxnSpPr>
          <p:nvPr/>
        </p:nvCxnSpPr>
        <p:spPr>
          <a:xfrm flipH="1" rot="-5400000">
            <a:off x="4014000" y="3328200"/>
            <a:ext cx="1327200" cy="1366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0" name="Google Shape;940;p34"/>
          <p:cNvCxnSpPr>
            <a:stCxn id="936" idx="2"/>
            <a:endCxn id="937" idx="1"/>
          </p:cNvCxnSpPr>
          <p:nvPr/>
        </p:nvCxnSpPr>
        <p:spPr>
          <a:xfrm flipH="1" rot="-5400000">
            <a:off x="4827300" y="3425700"/>
            <a:ext cx="611400" cy="455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5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946" name="Google Shape;94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35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Введение в SQL. Типы данных. Индексы. CRUD-операции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948" name="Google Shape;948;p3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4" name="Google Shape;954;p3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5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5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5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5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5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5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5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5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5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5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5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5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5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5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5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5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2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Календарные типы и множества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79" name="Google Shape;979;p3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Значение NULL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Календарные типы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ENUM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SET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JSON тип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Изменение структуры таблицы при помощи ALTER TABLE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80" name="Google Shape;980;p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06" name="Google Shape;1006;p3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3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7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Календарные</a:t>
            </a:r>
            <a:r>
              <a:rPr lang="ru" sz="3200">
                <a:solidFill>
                  <a:srgbClr val="4C5D6E"/>
                </a:solidFill>
              </a:rPr>
              <a:t>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13" name="Google Shape;1013;p3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3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39" name="Google Shape;1039;p3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0" name="Google Shape;1040;p3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7"/>
          <p:cNvSpPr/>
          <p:nvPr/>
        </p:nvSpPr>
        <p:spPr>
          <a:xfrm>
            <a:off x="3549300" y="1903725"/>
            <a:ext cx="22248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Календарные типы</a:t>
            </a:r>
            <a:endParaRPr/>
          </a:p>
        </p:txBody>
      </p:sp>
      <p:sp>
        <p:nvSpPr>
          <p:cNvPr id="1042" name="Google Shape;1042;p37"/>
          <p:cNvSpPr/>
          <p:nvPr/>
        </p:nvSpPr>
        <p:spPr>
          <a:xfrm>
            <a:off x="376950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1043" name="Google Shape;1043;p37"/>
          <p:cNvSpPr/>
          <p:nvPr/>
        </p:nvSpPr>
        <p:spPr>
          <a:xfrm>
            <a:off x="616125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TIMESTAMP</a:t>
            </a:r>
            <a:endParaRPr/>
          </a:p>
        </p:txBody>
      </p:sp>
      <p:sp>
        <p:nvSpPr>
          <p:cNvPr id="1044" name="Google Shape;1044;p37"/>
          <p:cNvSpPr/>
          <p:nvPr/>
        </p:nvSpPr>
        <p:spPr>
          <a:xfrm>
            <a:off x="137775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</a:t>
            </a:r>
            <a:endParaRPr/>
          </a:p>
        </p:txBody>
      </p:sp>
      <p:cxnSp>
        <p:nvCxnSpPr>
          <p:cNvPr id="1045" name="Google Shape;1045;p37"/>
          <p:cNvCxnSpPr>
            <a:stCxn id="1041" idx="2"/>
            <a:endCxn id="1042" idx="0"/>
          </p:cNvCxnSpPr>
          <p:nvPr/>
        </p:nvCxnSpPr>
        <p:spPr>
          <a:xfrm>
            <a:off x="4661700" y="2585925"/>
            <a:ext cx="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" name="Google Shape;1046;p37"/>
          <p:cNvCxnSpPr>
            <a:endCxn id="1044" idx="0"/>
          </p:cNvCxnSpPr>
          <p:nvPr/>
        </p:nvCxnSpPr>
        <p:spPr>
          <a:xfrm flipH="1">
            <a:off x="2269950" y="2585975"/>
            <a:ext cx="19200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7" name="Google Shape;1047;p37"/>
          <p:cNvCxnSpPr>
            <a:endCxn id="1043" idx="0"/>
          </p:cNvCxnSpPr>
          <p:nvPr/>
        </p:nvCxnSpPr>
        <p:spPr>
          <a:xfrm>
            <a:off x="5234550" y="2585975"/>
            <a:ext cx="18189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8" name="Google Shape;1048;p37"/>
          <p:cNvSpPr/>
          <p:nvPr/>
        </p:nvSpPr>
        <p:spPr>
          <a:xfrm>
            <a:off x="6161250" y="19037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049" name="Google Shape;1049;p37"/>
          <p:cNvSpPr/>
          <p:nvPr/>
        </p:nvSpPr>
        <p:spPr>
          <a:xfrm>
            <a:off x="1377750" y="19037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</a:t>
            </a:r>
            <a:endParaRPr/>
          </a:p>
        </p:txBody>
      </p:sp>
      <p:cxnSp>
        <p:nvCxnSpPr>
          <p:cNvPr id="1050" name="Google Shape;1050;p37"/>
          <p:cNvCxnSpPr>
            <a:stCxn id="1041" idx="1"/>
            <a:endCxn id="1049" idx="3"/>
          </p:cNvCxnSpPr>
          <p:nvPr/>
        </p:nvCxnSpPr>
        <p:spPr>
          <a:xfrm rot="10800000">
            <a:off x="3162300" y="2244825"/>
            <a:ext cx="38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" name="Google Shape;1051;p37"/>
          <p:cNvCxnSpPr>
            <a:stCxn id="1041" idx="3"/>
            <a:endCxn id="1048" idx="1"/>
          </p:cNvCxnSpPr>
          <p:nvPr/>
        </p:nvCxnSpPr>
        <p:spPr>
          <a:xfrm>
            <a:off x="5774100" y="2244825"/>
            <a:ext cx="38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38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Календарные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57" name="Google Shape;1057;p3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3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3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3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63" name="Google Shape;1063;p3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3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3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83" name="Google Shape;1083;p3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3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8"/>
          <p:cNvSpPr/>
          <p:nvPr/>
        </p:nvSpPr>
        <p:spPr>
          <a:xfrm>
            <a:off x="3549300" y="1903725"/>
            <a:ext cx="22248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Календарные типы</a:t>
            </a:r>
            <a:endParaRPr/>
          </a:p>
        </p:txBody>
      </p:sp>
      <p:sp>
        <p:nvSpPr>
          <p:cNvPr id="1086" name="Google Shape;1086;p38"/>
          <p:cNvSpPr/>
          <p:nvPr/>
        </p:nvSpPr>
        <p:spPr>
          <a:xfrm>
            <a:off x="376950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1087" name="Google Shape;1087;p38"/>
          <p:cNvSpPr/>
          <p:nvPr/>
        </p:nvSpPr>
        <p:spPr>
          <a:xfrm>
            <a:off x="616125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TIMESTAMP</a:t>
            </a:r>
            <a:endParaRPr/>
          </a:p>
        </p:txBody>
      </p:sp>
      <p:sp>
        <p:nvSpPr>
          <p:cNvPr id="1088" name="Google Shape;1088;p38"/>
          <p:cNvSpPr/>
          <p:nvPr/>
        </p:nvSpPr>
        <p:spPr>
          <a:xfrm>
            <a:off x="137775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</a:t>
            </a:r>
            <a:endParaRPr/>
          </a:p>
        </p:txBody>
      </p:sp>
      <p:cxnSp>
        <p:nvCxnSpPr>
          <p:cNvPr id="1089" name="Google Shape;1089;p38"/>
          <p:cNvCxnSpPr>
            <a:stCxn id="1085" idx="2"/>
            <a:endCxn id="1086" idx="0"/>
          </p:cNvCxnSpPr>
          <p:nvPr/>
        </p:nvCxnSpPr>
        <p:spPr>
          <a:xfrm>
            <a:off x="4661700" y="2585925"/>
            <a:ext cx="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0" name="Google Shape;1090;p38"/>
          <p:cNvCxnSpPr>
            <a:endCxn id="1088" idx="0"/>
          </p:cNvCxnSpPr>
          <p:nvPr/>
        </p:nvCxnSpPr>
        <p:spPr>
          <a:xfrm flipH="1">
            <a:off x="2269950" y="2585975"/>
            <a:ext cx="19200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Google Shape;1091;p38"/>
          <p:cNvCxnSpPr>
            <a:endCxn id="1087" idx="0"/>
          </p:cNvCxnSpPr>
          <p:nvPr/>
        </p:nvCxnSpPr>
        <p:spPr>
          <a:xfrm>
            <a:off x="5234550" y="2585975"/>
            <a:ext cx="18189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38"/>
          <p:cNvSpPr/>
          <p:nvPr/>
        </p:nvSpPr>
        <p:spPr>
          <a:xfrm>
            <a:off x="6161250" y="19037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093" name="Google Shape;1093;p38"/>
          <p:cNvSpPr/>
          <p:nvPr/>
        </p:nvSpPr>
        <p:spPr>
          <a:xfrm>
            <a:off x="1377750" y="1903725"/>
            <a:ext cx="1784400" cy="68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</a:t>
            </a:r>
            <a:endParaRPr/>
          </a:p>
        </p:txBody>
      </p:sp>
      <p:cxnSp>
        <p:nvCxnSpPr>
          <p:cNvPr id="1094" name="Google Shape;1094;p38"/>
          <p:cNvCxnSpPr>
            <a:stCxn id="1085" idx="1"/>
            <a:endCxn id="1093" idx="3"/>
          </p:cNvCxnSpPr>
          <p:nvPr/>
        </p:nvCxnSpPr>
        <p:spPr>
          <a:xfrm rot="10800000">
            <a:off x="3162300" y="2244825"/>
            <a:ext cx="38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38"/>
          <p:cNvCxnSpPr>
            <a:stCxn id="1085" idx="3"/>
            <a:endCxn id="1092" idx="1"/>
          </p:cNvCxnSpPr>
          <p:nvPr/>
        </p:nvCxnSpPr>
        <p:spPr>
          <a:xfrm>
            <a:off x="5774100" y="2244825"/>
            <a:ext cx="38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39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Календарные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01" name="Google Shape;1101;p3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3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07" name="Google Shape;1107;p3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3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3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3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3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3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3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3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3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27" name="Google Shape;1127;p3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8" name="Google Shape;1128;p3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9"/>
          <p:cNvSpPr/>
          <p:nvPr/>
        </p:nvSpPr>
        <p:spPr>
          <a:xfrm>
            <a:off x="3549300" y="1903725"/>
            <a:ext cx="22248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Календарные типы</a:t>
            </a:r>
            <a:endParaRPr/>
          </a:p>
        </p:txBody>
      </p:sp>
      <p:sp>
        <p:nvSpPr>
          <p:cNvPr id="1130" name="Google Shape;1130;p39"/>
          <p:cNvSpPr/>
          <p:nvPr/>
        </p:nvSpPr>
        <p:spPr>
          <a:xfrm>
            <a:off x="376950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1131" name="Google Shape;1131;p39"/>
          <p:cNvSpPr/>
          <p:nvPr/>
        </p:nvSpPr>
        <p:spPr>
          <a:xfrm>
            <a:off x="616125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TIMESTAMP</a:t>
            </a:r>
            <a:endParaRPr/>
          </a:p>
        </p:txBody>
      </p:sp>
      <p:sp>
        <p:nvSpPr>
          <p:cNvPr id="1132" name="Google Shape;1132;p39"/>
          <p:cNvSpPr/>
          <p:nvPr/>
        </p:nvSpPr>
        <p:spPr>
          <a:xfrm>
            <a:off x="137775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</a:t>
            </a:r>
            <a:endParaRPr/>
          </a:p>
        </p:txBody>
      </p:sp>
      <p:cxnSp>
        <p:nvCxnSpPr>
          <p:cNvPr id="1133" name="Google Shape;1133;p39"/>
          <p:cNvCxnSpPr>
            <a:stCxn id="1129" idx="2"/>
            <a:endCxn id="1130" idx="0"/>
          </p:cNvCxnSpPr>
          <p:nvPr/>
        </p:nvCxnSpPr>
        <p:spPr>
          <a:xfrm>
            <a:off x="4661700" y="2585925"/>
            <a:ext cx="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Google Shape;1134;p39"/>
          <p:cNvCxnSpPr>
            <a:endCxn id="1132" idx="0"/>
          </p:cNvCxnSpPr>
          <p:nvPr/>
        </p:nvCxnSpPr>
        <p:spPr>
          <a:xfrm flipH="1">
            <a:off x="2269950" y="2585975"/>
            <a:ext cx="19200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5" name="Google Shape;1135;p39"/>
          <p:cNvCxnSpPr>
            <a:endCxn id="1131" idx="0"/>
          </p:cNvCxnSpPr>
          <p:nvPr/>
        </p:nvCxnSpPr>
        <p:spPr>
          <a:xfrm>
            <a:off x="5234550" y="2585975"/>
            <a:ext cx="18189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6" name="Google Shape;1136;p39"/>
          <p:cNvSpPr/>
          <p:nvPr/>
        </p:nvSpPr>
        <p:spPr>
          <a:xfrm>
            <a:off x="6161250" y="1903725"/>
            <a:ext cx="1784400" cy="68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137" name="Google Shape;1137;p39"/>
          <p:cNvSpPr/>
          <p:nvPr/>
        </p:nvSpPr>
        <p:spPr>
          <a:xfrm>
            <a:off x="1377750" y="19037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</a:t>
            </a:r>
            <a:endParaRPr/>
          </a:p>
        </p:txBody>
      </p:sp>
      <p:cxnSp>
        <p:nvCxnSpPr>
          <p:cNvPr id="1138" name="Google Shape;1138;p39"/>
          <p:cNvCxnSpPr>
            <a:stCxn id="1129" idx="1"/>
            <a:endCxn id="1137" idx="3"/>
          </p:cNvCxnSpPr>
          <p:nvPr/>
        </p:nvCxnSpPr>
        <p:spPr>
          <a:xfrm rot="10800000">
            <a:off x="3162300" y="2244825"/>
            <a:ext cx="38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9" name="Google Shape;1139;p39"/>
          <p:cNvCxnSpPr>
            <a:stCxn id="1129" idx="3"/>
            <a:endCxn id="1136" idx="1"/>
          </p:cNvCxnSpPr>
          <p:nvPr/>
        </p:nvCxnSpPr>
        <p:spPr>
          <a:xfrm>
            <a:off x="5774100" y="2244825"/>
            <a:ext cx="38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0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Календарные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45" name="Google Shape;1145;p4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4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4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4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4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51" name="Google Shape;1151;p4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4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4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4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4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4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4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4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4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4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4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4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4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4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4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4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71" name="Google Shape;1171;p4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4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40"/>
          <p:cNvSpPr/>
          <p:nvPr/>
        </p:nvSpPr>
        <p:spPr>
          <a:xfrm>
            <a:off x="3549300" y="1903725"/>
            <a:ext cx="22248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Календарные типы</a:t>
            </a:r>
            <a:endParaRPr/>
          </a:p>
        </p:txBody>
      </p:sp>
      <p:sp>
        <p:nvSpPr>
          <p:cNvPr id="1174" name="Google Shape;1174;p40"/>
          <p:cNvSpPr/>
          <p:nvPr/>
        </p:nvSpPr>
        <p:spPr>
          <a:xfrm>
            <a:off x="376950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1175" name="Google Shape;1175;p40"/>
          <p:cNvSpPr/>
          <p:nvPr/>
        </p:nvSpPr>
        <p:spPr>
          <a:xfrm>
            <a:off x="616125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TIMESTAMP</a:t>
            </a:r>
            <a:endParaRPr/>
          </a:p>
        </p:txBody>
      </p:sp>
      <p:sp>
        <p:nvSpPr>
          <p:cNvPr id="1176" name="Google Shape;1176;p40"/>
          <p:cNvSpPr/>
          <p:nvPr/>
        </p:nvSpPr>
        <p:spPr>
          <a:xfrm>
            <a:off x="1377750" y="3409775"/>
            <a:ext cx="1784400" cy="68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</a:t>
            </a:r>
            <a:endParaRPr/>
          </a:p>
        </p:txBody>
      </p:sp>
      <p:cxnSp>
        <p:nvCxnSpPr>
          <p:cNvPr id="1177" name="Google Shape;1177;p40"/>
          <p:cNvCxnSpPr>
            <a:stCxn id="1173" idx="2"/>
            <a:endCxn id="1174" idx="0"/>
          </p:cNvCxnSpPr>
          <p:nvPr/>
        </p:nvCxnSpPr>
        <p:spPr>
          <a:xfrm>
            <a:off x="4661700" y="2585925"/>
            <a:ext cx="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8" name="Google Shape;1178;p40"/>
          <p:cNvCxnSpPr>
            <a:endCxn id="1176" idx="0"/>
          </p:cNvCxnSpPr>
          <p:nvPr/>
        </p:nvCxnSpPr>
        <p:spPr>
          <a:xfrm flipH="1">
            <a:off x="2269950" y="2585975"/>
            <a:ext cx="19200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9" name="Google Shape;1179;p40"/>
          <p:cNvCxnSpPr>
            <a:endCxn id="1175" idx="0"/>
          </p:cNvCxnSpPr>
          <p:nvPr/>
        </p:nvCxnSpPr>
        <p:spPr>
          <a:xfrm>
            <a:off x="5234550" y="2585975"/>
            <a:ext cx="18189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0" name="Google Shape;1180;p40"/>
          <p:cNvSpPr/>
          <p:nvPr/>
        </p:nvSpPr>
        <p:spPr>
          <a:xfrm>
            <a:off x="6161250" y="19037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181" name="Google Shape;1181;p40"/>
          <p:cNvSpPr/>
          <p:nvPr/>
        </p:nvSpPr>
        <p:spPr>
          <a:xfrm>
            <a:off x="1377750" y="19037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</a:t>
            </a:r>
            <a:endParaRPr/>
          </a:p>
        </p:txBody>
      </p:sp>
      <p:cxnSp>
        <p:nvCxnSpPr>
          <p:cNvPr id="1182" name="Google Shape;1182;p40"/>
          <p:cNvCxnSpPr>
            <a:stCxn id="1173" idx="1"/>
            <a:endCxn id="1181" idx="3"/>
          </p:cNvCxnSpPr>
          <p:nvPr/>
        </p:nvCxnSpPr>
        <p:spPr>
          <a:xfrm rot="10800000">
            <a:off x="3162300" y="2244825"/>
            <a:ext cx="38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3" name="Google Shape;1183;p40"/>
          <p:cNvCxnSpPr>
            <a:stCxn id="1173" idx="3"/>
            <a:endCxn id="1180" idx="1"/>
          </p:cNvCxnSpPr>
          <p:nvPr/>
        </p:nvCxnSpPr>
        <p:spPr>
          <a:xfrm>
            <a:off x="5774100" y="2244825"/>
            <a:ext cx="38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1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Календарные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89" name="Google Shape;1189;p4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4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4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4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4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4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95" name="Google Shape;1195;p4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4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4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4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4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4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4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4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4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4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4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4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4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4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4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4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4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4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4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4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15" name="Google Shape;1215;p4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Google Shape;1216;p4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41"/>
          <p:cNvSpPr/>
          <p:nvPr/>
        </p:nvSpPr>
        <p:spPr>
          <a:xfrm>
            <a:off x="3549300" y="1903725"/>
            <a:ext cx="22248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Календарные типы</a:t>
            </a:r>
            <a:endParaRPr/>
          </a:p>
        </p:txBody>
      </p:sp>
      <p:sp>
        <p:nvSpPr>
          <p:cNvPr id="1218" name="Google Shape;1218;p41"/>
          <p:cNvSpPr/>
          <p:nvPr/>
        </p:nvSpPr>
        <p:spPr>
          <a:xfrm>
            <a:off x="3769500" y="3409775"/>
            <a:ext cx="1784400" cy="68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1219" name="Google Shape;1219;p41"/>
          <p:cNvSpPr/>
          <p:nvPr/>
        </p:nvSpPr>
        <p:spPr>
          <a:xfrm>
            <a:off x="616125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TIMESTAMP</a:t>
            </a:r>
            <a:endParaRPr/>
          </a:p>
        </p:txBody>
      </p:sp>
      <p:sp>
        <p:nvSpPr>
          <p:cNvPr id="1220" name="Google Shape;1220;p41"/>
          <p:cNvSpPr/>
          <p:nvPr/>
        </p:nvSpPr>
        <p:spPr>
          <a:xfrm>
            <a:off x="137775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</a:t>
            </a:r>
            <a:endParaRPr/>
          </a:p>
        </p:txBody>
      </p:sp>
      <p:cxnSp>
        <p:nvCxnSpPr>
          <p:cNvPr id="1221" name="Google Shape;1221;p41"/>
          <p:cNvCxnSpPr>
            <a:stCxn id="1217" idx="2"/>
            <a:endCxn id="1218" idx="0"/>
          </p:cNvCxnSpPr>
          <p:nvPr/>
        </p:nvCxnSpPr>
        <p:spPr>
          <a:xfrm>
            <a:off x="4661700" y="2585925"/>
            <a:ext cx="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2" name="Google Shape;1222;p41"/>
          <p:cNvCxnSpPr>
            <a:endCxn id="1220" idx="0"/>
          </p:cNvCxnSpPr>
          <p:nvPr/>
        </p:nvCxnSpPr>
        <p:spPr>
          <a:xfrm flipH="1">
            <a:off x="2269950" y="2585975"/>
            <a:ext cx="19200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3" name="Google Shape;1223;p41"/>
          <p:cNvCxnSpPr>
            <a:endCxn id="1219" idx="0"/>
          </p:cNvCxnSpPr>
          <p:nvPr/>
        </p:nvCxnSpPr>
        <p:spPr>
          <a:xfrm>
            <a:off x="5234550" y="2585975"/>
            <a:ext cx="18189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4" name="Google Shape;1224;p41"/>
          <p:cNvSpPr/>
          <p:nvPr/>
        </p:nvSpPr>
        <p:spPr>
          <a:xfrm>
            <a:off x="6161250" y="19037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225" name="Google Shape;1225;p41"/>
          <p:cNvSpPr/>
          <p:nvPr/>
        </p:nvSpPr>
        <p:spPr>
          <a:xfrm>
            <a:off x="1377750" y="19037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</a:t>
            </a:r>
            <a:endParaRPr/>
          </a:p>
        </p:txBody>
      </p:sp>
      <p:cxnSp>
        <p:nvCxnSpPr>
          <p:cNvPr id="1226" name="Google Shape;1226;p41"/>
          <p:cNvCxnSpPr>
            <a:stCxn id="1217" idx="1"/>
            <a:endCxn id="1225" idx="3"/>
          </p:cNvCxnSpPr>
          <p:nvPr/>
        </p:nvCxnSpPr>
        <p:spPr>
          <a:xfrm rot="10800000">
            <a:off x="3162300" y="2244825"/>
            <a:ext cx="38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7" name="Google Shape;1227;p41"/>
          <p:cNvCxnSpPr>
            <a:stCxn id="1217" idx="3"/>
            <a:endCxn id="1224" idx="1"/>
          </p:cNvCxnSpPr>
          <p:nvPr/>
        </p:nvCxnSpPr>
        <p:spPr>
          <a:xfrm>
            <a:off x="5774100" y="2244825"/>
            <a:ext cx="38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Введение в 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Стандарт SQL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Описание данных DDL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Управление данными DML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Комментарии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Ключевые слова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Кавычки и их использование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42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Календарные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3" name="Google Shape;1233;p4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4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4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4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4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4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39" name="Google Shape;1239;p4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4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4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4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4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4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4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4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4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4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4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4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4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4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4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4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4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4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4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4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59" name="Google Shape;1259;p4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0" name="Google Shape;1260;p4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42"/>
          <p:cNvSpPr/>
          <p:nvPr/>
        </p:nvSpPr>
        <p:spPr>
          <a:xfrm>
            <a:off x="3549300" y="1903725"/>
            <a:ext cx="22248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Календарные типы</a:t>
            </a:r>
            <a:endParaRPr/>
          </a:p>
        </p:txBody>
      </p:sp>
      <p:sp>
        <p:nvSpPr>
          <p:cNvPr id="1262" name="Google Shape;1262;p42"/>
          <p:cNvSpPr/>
          <p:nvPr/>
        </p:nvSpPr>
        <p:spPr>
          <a:xfrm>
            <a:off x="376950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1263" name="Google Shape;1263;p42"/>
          <p:cNvSpPr/>
          <p:nvPr/>
        </p:nvSpPr>
        <p:spPr>
          <a:xfrm>
            <a:off x="6161250" y="3409775"/>
            <a:ext cx="1784400" cy="68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TIMESTAMP</a:t>
            </a:r>
            <a:endParaRPr/>
          </a:p>
        </p:txBody>
      </p:sp>
      <p:sp>
        <p:nvSpPr>
          <p:cNvPr id="1264" name="Google Shape;1264;p42"/>
          <p:cNvSpPr/>
          <p:nvPr/>
        </p:nvSpPr>
        <p:spPr>
          <a:xfrm>
            <a:off x="137775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</a:t>
            </a:r>
            <a:endParaRPr/>
          </a:p>
        </p:txBody>
      </p:sp>
      <p:cxnSp>
        <p:nvCxnSpPr>
          <p:cNvPr id="1265" name="Google Shape;1265;p42"/>
          <p:cNvCxnSpPr>
            <a:stCxn id="1261" idx="2"/>
            <a:endCxn id="1262" idx="0"/>
          </p:cNvCxnSpPr>
          <p:nvPr/>
        </p:nvCxnSpPr>
        <p:spPr>
          <a:xfrm>
            <a:off x="4661700" y="2585925"/>
            <a:ext cx="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p42"/>
          <p:cNvCxnSpPr>
            <a:endCxn id="1264" idx="0"/>
          </p:cNvCxnSpPr>
          <p:nvPr/>
        </p:nvCxnSpPr>
        <p:spPr>
          <a:xfrm flipH="1">
            <a:off x="2269950" y="2585975"/>
            <a:ext cx="19200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7" name="Google Shape;1267;p42"/>
          <p:cNvCxnSpPr>
            <a:endCxn id="1263" idx="0"/>
          </p:cNvCxnSpPr>
          <p:nvPr/>
        </p:nvCxnSpPr>
        <p:spPr>
          <a:xfrm>
            <a:off x="5234550" y="2585975"/>
            <a:ext cx="18189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8" name="Google Shape;1268;p42"/>
          <p:cNvSpPr/>
          <p:nvPr/>
        </p:nvSpPr>
        <p:spPr>
          <a:xfrm>
            <a:off x="6161250" y="19037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269" name="Google Shape;1269;p42"/>
          <p:cNvSpPr/>
          <p:nvPr/>
        </p:nvSpPr>
        <p:spPr>
          <a:xfrm>
            <a:off x="1377750" y="19037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</a:t>
            </a:r>
            <a:endParaRPr/>
          </a:p>
        </p:txBody>
      </p:sp>
      <p:cxnSp>
        <p:nvCxnSpPr>
          <p:cNvPr id="1270" name="Google Shape;1270;p42"/>
          <p:cNvCxnSpPr>
            <a:stCxn id="1261" idx="1"/>
            <a:endCxn id="1269" idx="3"/>
          </p:cNvCxnSpPr>
          <p:nvPr/>
        </p:nvCxnSpPr>
        <p:spPr>
          <a:xfrm rot="10800000">
            <a:off x="3162300" y="2244825"/>
            <a:ext cx="38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1" name="Google Shape;1271;p42"/>
          <p:cNvCxnSpPr>
            <a:stCxn id="1261" idx="3"/>
            <a:endCxn id="1268" idx="1"/>
          </p:cNvCxnSpPr>
          <p:nvPr/>
        </p:nvCxnSpPr>
        <p:spPr>
          <a:xfrm>
            <a:off x="5774100" y="2244825"/>
            <a:ext cx="38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43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Формат календарных типов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77" name="Google Shape;1277;p4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4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4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4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4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4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83" name="Google Shape;1283;p4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4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4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4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4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4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4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4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4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4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4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4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4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4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4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4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4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4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4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4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03" name="Google Shape;1303;p4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4" name="Google Shape;1304;p4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05" name="Google Shape;1305;p43"/>
          <p:cNvGraphicFramePr/>
          <p:nvPr/>
        </p:nvGraphicFramePr>
        <p:xfrm>
          <a:off x="1248475" y="179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{D4B839AF-6F5C-4846-B9C8-6E79CF756830}</a:tableStyleId>
              </a:tblPr>
              <a:tblGrid>
                <a:gridCol w="3037925"/>
                <a:gridCol w="3037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Тип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Формат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YEAR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‘0000-00-00’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‘00:00:00’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TIMESTAMP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‘0000-00-00 00:00:00’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DATETIME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‘0000-00-00 00:00:00’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44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Объем памяти календарных типов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11" name="Google Shape;1311;p4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4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4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4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4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4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17" name="Google Shape;1317;p4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4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4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4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4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4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4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4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4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4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4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4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4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4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4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4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4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4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4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4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37" name="Google Shape;1337;p4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8" name="Google Shape;1338;p4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44"/>
          <p:cNvSpPr txBox="1"/>
          <p:nvPr/>
        </p:nvSpPr>
        <p:spPr>
          <a:xfrm>
            <a:off x="1142375" y="14789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340" name="Google Shape;1340;p44"/>
          <p:cNvSpPr txBox="1"/>
          <p:nvPr/>
        </p:nvSpPr>
        <p:spPr>
          <a:xfrm>
            <a:off x="1142375" y="20168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</a:t>
            </a:r>
            <a:endParaRPr/>
          </a:p>
        </p:txBody>
      </p:sp>
      <p:sp>
        <p:nvSpPr>
          <p:cNvPr id="1341" name="Google Shape;1341;p44"/>
          <p:cNvSpPr txBox="1"/>
          <p:nvPr/>
        </p:nvSpPr>
        <p:spPr>
          <a:xfrm>
            <a:off x="1142375" y="25547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</a:t>
            </a:r>
            <a:endParaRPr/>
          </a:p>
        </p:txBody>
      </p:sp>
      <p:sp>
        <p:nvSpPr>
          <p:cNvPr id="1342" name="Google Shape;1342;p44"/>
          <p:cNvSpPr txBox="1"/>
          <p:nvPr/>
        </p:nvSpPr>
        <p:spPr>
          <a:xfrm>
            <a:off x="1142375" y="30926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TIMESTAMP</a:t>
            </a:r>
            <a:endParaRPr/>
          </a:p>
        </p:txBody>
      </p:sp>
      <p:sp>
        <p:nvSpPr>
          <p:cNvPr id="1343" name="Google Shape;1343;p44"/>
          <p:cNvSpPr txBox="1"/>
          <p:nvPr/>
        </p:nvSpPr>
        <p:spPr>
          <a:xfrm>
            <a:off x="1142375" y="36305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1344" name="Google Shape;1344;p44"/>
          <p:cNvSpPr/>
          <p:nvPr/>
        </p:nvSpPr>
        <p:spPr>
          <a:xfrm>
            <a:off x="2761725" y="15442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44"/>
          <p:cNvSpPr/>
          <p:nvPr/>
        </p:nvSpPr>
        <p:spPr>
          <a:xfrm>
            <a:off x="2761725" y="20821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44"/>
          <p:cNvSpPr/>
          <p:nvPr/>
        </p:nvSpPr>
        <p:spPr>
          <a:xfrm>
            <a:off x="3429600" y="20821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44"/>
          <p:cNvSpPr/>
          <p:nvPr/>
        </p:nvSpPr>
        <p:spPr>
          <a:xfrm>
            <a:off x="2761725" y="26200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44"/>
          <p:cNvSpPr/>
          <p:nvPr/>
        </p:nvSpPr>
        <p:spPr>
          <a:xfrm>
            <a:off x="3429600" y="26200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44"/>
          <p:cNvSpPr/>
          <p:nvPr/>
        </p:nvSpPr>
        <p:spPr>
          <a:xfrm>
            <a:off x="4097463" y="26200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44"/>
          <p:cNvSpPr/>
          <p:nvPr/>
        </p:nvSpPr>
        <p:spPr>
          <a:xfrm>
            <a:off x="2761725" y="31579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44"/>
          <p:cNvSpPr/>
          <p:nvPr/>
        </p:nvSpPr>
        <p:spPr>
          <a:xfrm>
            <a:off x="3429600" y="31579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44"/>
          <p:cNvSpPr/>
          <p:nvPr/>
        </p:nvSpPr>
        <p:spPr>
          <a:xfrm>
            <a:off x="4097463" y="31579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44"/>
          <p:cNvSpPr/>
          <p:nvPr/>
        </p:nvSpPr>
        <p:spPr>
          <a:xfrm>
            <a:off x="4765346" y="31579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4"/>
          <p:cNvSpPr/>
          <p:nvPr/>
        </p:nvSpPr>
        <p:spPr>
          <a:xfrm>
            <a:off x="2761725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44"/>
          <p:cNvSpPr/>
          <p:nvPr/>
        </p:nvSpPr>
        <p:spPr>
          <a:xfrm>
            <a:off x="3429600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44"/>
          <p:cNvSpPr/>
          <p:nvPr/>
        </p:nvSpPr>
        <p:spPr>
          <a:xfrm>
            <a:off x="4097463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44"/>
          <p:cNvSpPr/>
          <p:nvPr/>
        </p:nvSpPr>
        <p:spPr>
          <a:xfrm>
            <a:off x="4765346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44"/>
          <p:cNvSpPr/>
          <p:nvPr/>
        </p:nvSpPr>
        <p:spPr>
          <a:xfrm>
            <a:off x="5433225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44"/>
          <p:cNvSpPr/>
          <p:nvPr/>
        </p:nvSpPr>
        <p:spPr>
          <a:xfrm>
            <a:off x="6101100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44"/>
          <p:cNvSpPr/>
          <p:nvPr/>
        </p:nvSpPr>
        <p:spPr>
          <a:xfrm>
            <a:off x="6768975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44"/>
          <p:cNvSpPr/>
          <p:nvPr/>
        </p:nvSpPr>
        <p:spPr>
          <a:xfrm>
            <a:off x="7436850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44"/>
          <p:cNvSpPr/>
          <p:nvPr/>
        </p:nvSpPr>
        <p:spPr>
          <a:xfrm>
            <a:off x="4097463" y="20821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45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ENUM и SET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68" name="Google Shape;1368;p4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4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4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4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4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4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74" name="Google Shape;1374;p4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4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4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4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4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4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4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4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4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4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4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4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4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4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4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4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4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4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4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94" name="Google Shape;1394;p4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5" name="Google Shape;1395;p4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45"/>
          <p:cNvSpPr/>
          <p:nvPr/>
        </p:nvSpPr>
        <p:spPr>
          <a:xfrm>
            <a:off x="1759475" y="1395750"/>
            <a:ext cx="15903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ENUM</a:t>
            </a:r>
            <a:endParaRPr/>
          </a:p>
        </p:txBody>
      </p:sp>
      <p:sp>
        <p:nvSpPr>
          <p:cNvPr id="1397" name="Google Shape;1397;p45"/>
          <p:cNvSpPr/>
          <p:nvPr/>
        </p:nvSpPr>
        <p:spPr>
          <a:xfrm>
            <a:off x="4940075" y="1395750"/>
            <a:ext cx="15903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SET</a:t>
            </a:r>
            <a:endParaRPr/>
          </a:p>
        </p:txBody>
      </p:sp>
      <p:sp>
        <p:nvSpPr>
          <p:cNvPr id="1398" name="Google Shape;1398;p45"/>
          <p:cNvSpPr/>
          <p:nvPr/>
        </p:nvSpPr>
        <p:spPr>
          <a:xfrm>
            <a:off x="1759475" y="2264000"/>
            <a:ext cx="47709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‘first’,’second’,’third’</a:t>
            </a:r>
            <a:endParaRPr/>
          </a:p>
        </p:txBody>
      </p:sp>
      <p:sp>
        <p:nvSpPr>
          <p:cNvPr id="1399" name="Google Shape;1399;p45"/>
          <p:cNvSpPr/>
          <p:nvPr/>
        </p:nvSpPr>
        <p:spPr>
          <a:xfrm>
            <a:off x="1759475" y="3132250"/>
            <a:ext cx="15903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first</a:t>
            </a:r>
            <a:endParaRPr/>
          </a:p>
        </p:txBody>
      </p:sp>
      <p:sp>
        <p:nvSpPr>
          <p:cNvPr id="1400" name="Google Shape;1400;p45"/>
          <p:cNvSpPr/>
          <p:nvPr/>
        </p:nvSpPr>
        <p:spPr>
          <a:xfrm>
            <a:off x="1759475" y="4000500"/>
            <a:ext cx="15903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third</a:t>
            </a:r>
            <a:endParaRPr/>
          </a:p>
        </p:txBody>
      </p:sp>
      <p:sp>
        <p:nvSpPr>
          <p:cNvPr id="1401" name="Google Shape;1401;p45"/>
          <p:cNvSpPr/>
          <p:nvPr/>
        </p:nvSpPr>
        <p:spPr>
          <a:xfrm>
            <a:off x="4940075" y="3132250"/>
            <a:ext cx="15903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first,third</a:t>
            </a:r>
            <a:endParaRPr/>
          </a:p>
        </p:txBody>
      </p:sp>
      <p:sp>
        <p:nvSpPr>
          <p:cNvPr id="1402" name="Google Shape;1402;p45"/>
          <p:cNvSpPr/>
          <p:nvPr/>
        </p:nvSpPr>
        <p:spPr>
          <a:xfrm>
            <a:off x="4940075" y="4000500"/>
            <a:ext cx="15903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first,second,third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46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408" name="Google Shape;140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9" name="Google Shape;1409;p46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Введение в SQL. Типы данных. Индексы. CRUD-операции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410" name="Google Shape;1410;p4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4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4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4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4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4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16" name="Google Shape;1416;p4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4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4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46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46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46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46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46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46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46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46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46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4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46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46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46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46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46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46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46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2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4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Индексы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41" name="Google Shape;1441;p4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Индексы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Устройство индекса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Типы индексов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Атрибут AUTO_INCREMENT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Управление индексами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442" name="Google Shape;1442;p4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4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4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4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4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4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48" name="Google Shape;1448;p4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4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4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4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4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4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4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4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4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4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4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4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4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4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4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4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4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4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4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4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68" name="Google Shape;1468;p4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4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4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Сортировка в индексе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75" name="Google Shape;1475;p4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4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4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4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4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4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81" name="Google Shape;1481;p4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4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4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4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4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4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4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4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4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4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4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4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4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4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4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4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4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4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4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4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01" name="Google Shape;1501;p4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2" name="Google Shape;1502;p4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48"/>
          <p:cNvSpPr/>
          <p:nvPr/>
        </p:nvSpPr>
        <p:spPr>
          <a:xfrm>
            <a:off x="1890200" y="20083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504" name="Google Shape;1504;p48"/>
          <p:cNvSpPr/>
          <p:nvPr/>
        </p:nvSpPr>
        <p:spPr>
          <a:xfrm>
            <a:off x="1890200" y="24262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505" name="Google Shape;1505;p48"/>
          <p:cNvSpPr/>
          <p:nvPr/>
        </p:nvSpPr>
        <p:spPr>
          <a:xfrm>
            <a:off x="1890200" y="28441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506" name="Google Shape;1506;p48"/>
          <p:cNvSpPr/>
          <p:nvPr/>
        </p:nvSpPr>
        <p:spPr>
          <a:xfrm>
            <a:off x="1890200" y="32620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507" name="Google Shape;1507;p48"/>
          <p:cNvSpPr/>
          <p:nvPr/>
        </p:nvSpPr>
        <p:spPr>
          <a:xfrm>
            <a:off x="1890200" y="36799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1508" name="Google Shape;1508;p48"/>
          <p:cNvSpPr/>
          <p:nvPr/>
        </p:nvSpPr>
        <p:spPr>
          <a:xfrm>
            <a:off x="1890200" y="40978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509" name="Google Shape;1509;p48"/>
          <p:cNvSpPr/>
          <p:nvPr/>
        </p:nvSpPr>
        <p:spPr>
          <a:xfrm>
            <a:off x="4441700" y="20083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510" name="Google Shape;1510;p48"/>
          <p:cNvSpPr/>
          <p:nvPr/>
        </p:nvSpPr>
        <p:spPr>
          <a:xfrm>
            <a:off x="4441700" y="24262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511" name="Google Shape;1511;p48"/>
          <p:cNvSpPr/>
          <p:nvPr/>
        </p:nvSpPr>
        <p:spPr>
          <a:xfrm>
            <a:off x="4441700" y="28441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512" name="Google Shape;1512;p48"/>
          <p:cNvSpPr/>
          <p:nvPr/>
        </p:nvSpPr>
        <p:spPr>
          <a:xfrm>
            <a:off x="4441700" y="32620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1513" name="Google Shape;1513;p48"/>
          <p:cNvSpPr/>
          <p:nvPr/>
        </p:nvSpPr>
        <p:spPr>
          <a:xfrm>
            <a:off x="4441700" y="36799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514" name="Google Shape;1514;p48"/>
          <p:cNvSpPr/>
          <p:nvPr/>
        </p:nvSpPr>
        <p:spPr>
          <a:xfrm>
            <a:off x="4441700" y="40978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515" name="Google Shape;1515;p48"/>
          <p:cNvSpPr/>
          <p:nvPr/>
        </p:nvSpPr>
        <p:spPr>
          <a:xfrm>
            <a:off x="5513900" y="2008325"/>
            <a:ext cx="21924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Модули памяти</a:t>
            </a:r>
            <a:endParaRPr/>
          </a:p>
        </p:txBody>
      </p:sp>
      <p:sp>
        <p:nvSpPr>
          <p:cNvPr id="1516" name="Google Shape;1516;p48"/>
          <p:cNvSpPr/>
          <p:nvPr/>
        </p:nvSpPr>
        <p:spPr>
          <a:xfrm>
            <a:off x="5513900" y="2426225"/>
            <a:ext cx="21924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Блоки питания</a:t>
            </a:r>
            <a:endParaRPr/>
          </a:p>
        </p:txBody>
      </p:sp>
      <p:sp>
        <p:nvSpPr>
          <p:cNvPr id="1517" name="Google Shape;1517;p48"/>
          <p:cNvSpPr/>
          <p:nvPr/>
        </p:nvSpPr>
        <p:spPr>
          <a:xfrm>
            <a:off x="5513900" y="2844125"/>
            <a:ext cx="21924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518" name="Google Shape;1518;p48"/>
          <p:cNvSpPr/>
          <p:nvPr/>
        </p:nvSpPr>
        <p:spPr>
          <a:xfrm>
            <a:off x="5513900" y="3262025"/>
            <a:ext cx="21924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Жесткие диски и SSD</a:t>
            </a:r>
            <a:endParaRPr/>
          </a:p>
        </p:txBody>
      </p:sp>
      <p:sp>
        <p:nvSpPr>
          <p:cNvPr id="1519" name="Google Shape;1519;p48"/>
          <p:cNvSpPr/>
          <p:nvPr/>
        </p:nvSpPr>
        <p:spPr>
          <a:xfrm>
            <a:off x="5513900" y="3679925"/>
            <a:ext cx="21924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520" name="Google Shape;1520;p48"/>
          <p:cNvSpPr/>
          <p:nvPr/>
        </p:nvSpPr>
        <p:spPr>
          <a:xfrm>
            <a:off x="5513900" y="4097825"/>
            <a:ext cx="21924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cxnSp>
        <p:nvCxnSpPr>
          <p:cNvPr id="1521" name="Google Shape;1521;p48"/>
          <p:cNvCxnSpPr>
            <a:endCxn id="1513" idx="1"/>
          </p:cNvCxnSpPr>
          <p:nvPr/>
        </p:nvCxnSpPr>
        <p:spPr>
          <a:xfrm>
            <a:off x="2962400" y="2217275"/>
            <a:ext cx="1479300" cy="16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2" name="Google Shape;1522;p48"/>
          <p:cNvCxnSpPr>
            <a:stCxn id="1504" idx="3"/>
            <a:endCxn id="1511" idx="1"/>
          </p:cNvCxnSpPr>
          <p:nvPr/>
        </p:nvCxnSpPr>
        <p:spPr>
          <a:xfrm>
            <a:off x="2962400" y="2635175"/>
            <a:ext cx="14793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3" name="Google Shape;1523;p48"/>
          <p:cNvCxnSpPr>
            <a:stCxn id="1505" idx="3"/>
            <a:endCxn id="1514" idx="1"/>
          </p:cNvCxnSpPr>
          <p:nvPr/>
        </p:nvCxnSpPr>
        <p:spPr>
          <a:xfrm>
            <a:off x="2962400" y="3053075"/>
            <a:ext cx="1479300" cy="12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4" name="Google Shape;1524;p48"/>
          <p:cNvCxnSpPr>
            <a:stCxn id="1506" idx="3"/>
            <a:endCxn id="1509" idx="1"/>
          </p:cNvCxnSpPr>
          <p:nvPr/>
        </p:nvCxnSpPr>
        <p:spPr>
          <a:xfrm flipH="1" rot="10800000">
            <a:off x="2962400" y="2217275"/>
            <a:ext cx="1479300" cy="12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5" name="Google Shape;1525;p48"/>
          <p:cNvCxnSpPr>
            <a:stCxn id="1507" idx="3"/>
            <a:endCxn id="1512" idx="1"/>
          </p:cNvCxnSpPr>
          <p:nvPr/>
        </p:nvCxnSpPr>
        <p:spPr>
          <a:xfrm flipH="1" rot="10800000">
            <a:off x="2962400" y="3470975"/>
            <a:ext cx="14793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6" name="Google Shape;1526;p48"/>
          <p:cNvCxnSpPr>
            <a:stCxn id="1508" idx="3"/>
            <a:endCxn id="1510" idx="1"/>
          </p:cNvCxnSpPr>
          <p:nvPr/>
        </p:nvCxnSpPr>
        <p:spPr>
          <a:xfrm flipH="1" rot="10800000">
            <a:off x="2962400" y="2635175"/>
            <a:ext cx="1479300" cy="16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49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индексов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32" name="Google Shape;1532;p4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4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4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4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4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4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38" name="Google Shape;1538;p4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4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4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4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4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4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4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4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4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4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4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4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4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4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4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4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4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4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4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4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58" name="Google Shape;1558;p4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9" name="Google Shape;1559;p4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49"/>
          <p:cNvSpPr/>
          <p:nvPr/>
        </p:nvSpPr>
        <p:spPr>
          <a:xfrm>
            <a:off x="3769500" y="20205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индексы</a:t>
            </a:r>
            <a:endParaRPr/>
          </a:p>
        </p:txBody>
      </p:sp>
      <p:sp>
        <p:nvSpPr>
          <p:cNvPr id="1561" name="Google Shape;1561;p49"/>
          <p:cNvSpPr/>
          <p:nvPr/>
        </p:nvSpPr>
        <p:spPr>
          <a:xfrm>
            <a:off x="3769500" y="31176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уникальные,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первичный ключ</a:t>
            </a:r>
            <a:endParaRPr/>
          </a:p>
        </p:txBody>
      </p:sp>
      <p:sp>
        <p:nvSpPr>
          <p:cNvPr id="1562" name="Google Shape;1562;p49"/>
          <p:cNvSpPr/>
          <p:nvPr/>
        </p:nvSpPr>
        <p:spPr>
          <a:xfrm>
            <a:off x="6161250" y="31176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</a:t>
            </a:r>
            <a:endParaRPr/>
          </a:p>
        </p:txBody>
      </p:sp>
      <p:sp>
        <p:nvSpPr>
          <p:cNvPr id="1563" name="Google Shape;1563;p49"/>
          <p:cNvSpPr/>
          <p:nvPr/>
        </p:nvSpPr>
        <p:spPr>
          <a:xfrm>
            <a:off x="1377750" y="31176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Обычные</a:t>
            </a:r>
            <a:endParaRPr/>
          </a:p>
        </p:txBody>
      </p:sp>
      <p:cxnSp>
        <p:nvCxnSpPr>
          <p:cNvPr id="1564" name="Google Shape;1564;p49"/>
          <p:cNvCxnSpPr>
            <a:endCxn id="1561" idx="0"/>
          </p:cNvCxnSpPr>
          <p:nvPr/>
        </p:nvCxnSpPr>
        <p:spPr>
          <a:xfrm>
            <a:off x="4661700" y="2702750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5" name="Google Shape;1565;p49"/>
          <p:cNvCxnSpPr>
            <a:endCxn id="1563" idx="0"/>
          </p:cNvCxnSpPr>
          <p:nvPr/>
        </p:nvCxnSpPr>
        <p:spPr>
          <a:xfrm flipH="1">
            <a:off x="2269950" y="2711450"/>
            <a:ext cx="19026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6" name="Google Shape;1566;p49"/>
          <p:cNvCxnSpPr>
            <a:endCxn id="1562" idx="0"/>
          </p:cNvCxnSpPr>
          <p:nvPr/>
        </p:nvCxnSpPr>
        <p:spPr>
          <a:xfrm>
            <a:off x="5134650" y="2711450"/>
            <a:ext cx="19188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50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индексов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72" name="Google Shape;1572;p5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5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5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5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5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5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78" name="Google Shape;1578;p5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5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5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5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5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5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5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5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5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5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5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5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5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5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5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5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5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5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5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5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98" name="Google Shape;1598;p5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9" name="Google Shape;1599;p5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50"/>
          <p:cNvSpPr/>
          <p:nvPr/>
        </p:nvSpPr>
        <p:spPr>
          <a:xfrm>
            <a:off x="3769500" y="20205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индексы</a:t>
            </a:r>
            <a:endParaRPr/>
          </a:p>
        </p:txBody>
      </p:sp>
      <p:sp>
        <p:nvSpPr>
          <p:cNvPr id="1601" name="Google Shape;1601;p50"/>
          <p:cNvSpPr/>
          <p:nvPr/>
        </p:nvSpPr>
        <p:spPr>
          <a:xfrm>
            <a:off x="3769500" y="31176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уникальные,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первичный ключ</a:t>
            </a:r>
            <a:endParaRPr/>
          </a:p>
        </p:txBody>
      </p:sp>
      <p:sp>
        <p:nvSpPr>
          <p:cNvPr id="1602" name="Google Shape;1602;p50"/>
          <p:cNvSpPr/>
          <p:nvPr/>
        </p:nvSpPr>
        <p:spPr>
          <a:xfrm>
            <a:off x="6161250" y="31176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</a:t>
            </a:r>
            <a:endParaRPr/>
          </a:p>
        </p:txBody>
      </p:sp>
      <p:sp>
        <p:nvSpPr>
          <p:cNvPr id="1603" name="Google Shape;1603;p50"/>
          <p:cNvSpPr/>
          <p:nvPr/>
        </p:nvSpPr>
        <p:spPr>
          <a:xfrm>
            <a:off x="1377750" y="3117650"/>
            <a:ext cx="1784400" cy="68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Обычные</a:t>
            </a:r>
            <a:endParaRPr/>
          </a:p>
        </p:txBody>
      </p:sp>
      <p:cxnSp>
        <p:nvCxnSpPr>
          <p:cNvPr id="1604" name="Google Shape;1604;p50"/>
          <p:cNvCxnSpPr>
            <a:endCxn id="1601" idx="0"/>
          </p:cNvCxnSpPr>
          <p:nvPr/>
        </p:nvCxnSpPr>
        <p:spPr>
          <a:xfrm>
            <a:off x="4661700" y="2702750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5" name="Google Shape;1605;p50"/>
          <p:cNvCxnSpPr>
            <a:endCxn id="1603" idx="0"/>
          </p:cNvCxnSpPr>
          <p:nvPr/>
        </p:nvCxnSpPr>
        <p:spPr>
          <a:xfrm flipH="1">
            <a:off x="2269950" y="2711450"/>
            <a:ext cx="19026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6" name="Google Shape;1606;p50"/>
          <p:cNvCxnSpPr>
            <a:endCxn id="1602" idx="0"/>
          </p:cNvCxnSpPr>
          <p:nvPr/>
        </p:nvCxnSpPr>
        <p:spPr>
          <a:xfrm>
            <a:off x="5134650" y="2711450"/>
            <a:ext cx="19188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51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индексов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12" name="Google Shape;1612;p5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5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5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5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5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5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18" name="Google Shape;1618;p5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5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5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5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5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5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5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5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5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5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5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5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5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5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5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5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5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5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5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5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38" name="Google Shape;1638;p5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9" name="Google Shape;1639;p5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51"/>
          <p:cNvSpPr/>
          <p:nvPr/>
        </p:nvSpPr>
        <p:spPr>
          <a:xfrm>
            <a:off x="3769500" y="20205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индексы</a:t>
            </a:r>
            <a:endParaRPr/>
          </a:p>
        </p:txBody>
      </p:sp>
      <p:sp>
        <p:nvSpPr>
          <p:cNvPr id="1641" name="Google Shape;1641;p51"/>
          <p:cNvSpPr/>
          <p:nvPr/>
        </p:nvSpPr>
        <p:spPr>
          <a:xfrm>
            <a:off x="3769500" y="3117650"/>
            <a:ext cx="1784400" cy="68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уникальные,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первичный ключ</a:t>
            </a:r>
            <a:endParaRPr/>
          </a:p>
        </p:txBody>
      </p:sp>
      <p:sp>
        <p:nvSpPr>
          <p:cNvPr id="1642" name="Google Shape;1642;p51"/>
          <p:cNvSpPr/>
          <p:nvPr/>
        </p:nvSpPr>
        <p:spPr>
          <a:xfrm>
            <a:off x="6161250" y="31176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</a:t>
            </a:r>
            <a:endParaRPr/>
          </a:p>
        </p:txBody>
      </p:sp>
      <p:sp>
        <p:nvSpPr>
          <p:cNvPr id="1643" name="Google Shape;1643;p51"/>
          <p:cNvSpPr/>
          <p:nvPr/>
        </p:nvSpPr>
        <p:spPr>
          <a:xfrm>
            <a:off x="1377750" y="31176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Обычные</a:t>
            </a:r>
            <a:endParaRPr/>
          </a:p>
        </p:txBody>
      </p:sp>
      <p:cxnSp>
        <p:nvCxnSpPr>
          <p:cNvPr id="1644" name="Google Shape;1644;p51"/>
          <p:cNvCxnSpPr>
            <a:endCxn id="1641" idx="0"/>
          </p:cNvCxnSpPr>
          <p:nvPr/>
        </p:nvCxnSpPr>
        <p:spPr>
          <a:xfrm>
            <a:off x="4661700" y="2702750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5" name="Google Shape;1645;p51"/>
          <p:cNvCxnSpPr>
            <a:endCxn id="1643" idx="0"/>
          </p:cNvCxnSpPr>
          <p:nvPr/>
        </p:nvCxnSpPr>
        <p:spPr>
          <a:xfrm flipH="1">
            <a:off x="2269950" y="2711450"/>
            <a:ext cx="19026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6" name="Google Shape;1646;p51"/>
          <p:cNvCxnSpPr>
            <a:endCxn id="1642" idx="0"/>
          </p:cNvCxnSpPr>
          <p:nvPr/>
        </p:nvCxnSpPr>
        <p:spPr>
          <a:xfrm>
            <a:off x="5134650" y="2711450"/>
            <a:ext cx="19188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400" y="571450"/>
            <a:ext cx="68544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Язык 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2" name="Google Shape;182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1142375" y="2054788"/>
            <a:ext cx="7316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SEQUEL — Structured English Query Language</a:t>
            </a:r>
            <a:endParaRPr sz="2400"/>
          </a:p>
        </p:txBody>
      </p:sp>
      <p:sp>
        <p:nvSpPr>
          <p:cNvPr id="185" name="Google Shape;185;p16"/>
          <p:cNvSpPr txBox="1"/>
          <p:nvPr/>
        </p:nvSpPr>
        <p:spPr>
          <a:xfrm>
            <a:off x="1145675" y="3292750"/>
            <a:ext cx="5134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SQL — Structured Query Language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52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индексов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52" name="Google Shape;1652;p5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5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5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5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5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5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58" name="Google Shape;1658;p5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5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5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5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5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5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5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5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5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5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5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5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5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5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5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5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5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5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5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5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78" name="Google Shape;1678;p5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9" name="Google Shape;1679;p5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52"/>
          <p:cNvSpPr/>
          <p:nvPr/>
        </p:nvSpPr>
        <p:spPr>
          <a:xfrm>
            <a:off x="3769500" y="20205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индексы</a:t>
            </a:r>
            <a:endParaRPr/>
          </a:p>
        </p:txBody>
      </p:sp>
      <p:sp>
        <p:nvSpPr>
          <p:cNvPr id="1681" name="Google Shape;1681;p52"/>
          <p:cNvSpPr/>
          <p:nvPr/>
        </p:nvSpPr>
        <p:spPr>
          <a:xfrm>
            <a:off x="3769500" y="31176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уникальные,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первичный ключ</a:t>
            </a:r>
            <a:endParaRPr/>
          </a:p>
        </p:txBody>
      </p:sp>
      <p:sp>
        <p:nvSpPr>
          <p:cNvPr id="1682" name="Google Shape;1682;p52"/>
          <p:cNvSpPr/>
          <p:nvPr/>
        </p:nvSpPr>
        <p:spPr>
          <a:xfrm>
            <a:off x="6161250" y="3117650"/>
            <a:ext cx="1784400" cy="68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</a:t>
            </a:r>
            <a:endParaRPr/>
          </a:p>
        </p:txBody>
      </p:sp>
      <p:sp>
        <p:nvSpPr>
          <p:cNvPr id="1683" name="Google Shape;1683;p52"/>
          <p:cNvSpPr/>
          <p:nvPr/>
        </p:nvSpPr>
        <p:spPr>
          <a:xfrm>
            <a:off x="1377750" y="31176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Обычные</a:t>
            </a:r>
            <a:endParaRPr/>
          </a:p>
        </p:txBody>
      </p:sp>
      <p:cxnSp>
        <p:nvCxnSpPr>
          <p:cNvPr id="1684" name="Google Shape;1684;p52"/>
          <p:cNvCxnSpPr>
            <a:endCxn id="1681" idx="0"/>
          </p:cNvCxnSpPr>
          <p:nvPr/>
        </p:nvCxnSpPr>
        <p:spPr>
          <a:xfrm>
            <a:off x="4661700" y="2702750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5" name="Google Shape;1685;p52"/>
          <p:cNvCxnSpPr>
            <a:endCxn id="1683" idx="0"/>
          </p:cNvCxnSpPr>
          <p:nvPr/>
        </p:nvCxnSpPr>
        <p:spPr>
          <a:xfrm flipH="1">
            <a:off x="2269950" y="2711450"/>
            <a:ext cx="19026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6" name="Google Shape;1686;p52"/>
          <p:cNvCxnSpPr>
            <a:endCxn id="1682" idx="0"/>
          </p:cNvCxnSpPr>
          <p:nvPr/>
        </p:nvCxnSpPr>
        <p:spPr>
          <a:xfrm>
            <a:off x="5134650" y="2711450"/>
            <a:ext cx="19188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53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Псевдотип SERIAL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92" name="Google Shape;1692;p5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5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5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5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5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5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98" name="Google Shape;1698;p5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5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5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5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5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5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5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5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5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5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5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5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5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5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5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5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5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5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5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5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18" name="Google Shape;1718;p5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9" name="Google Shape;1719;p5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53"/>
          <p:cNvSpPr txBox="1"/>
          <p:nvPr/>
        </p:nvSpPr>
        <p:spPr>
          <a:xfrm>
            <a:off x="1142375" y="2457850"/>
            <a:ext cx="61308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SERIAL == </a:t>
            </a:r>
            <a:r>
              <a:rPr lang="ru"/>
              <a:t>BIGINT UNSIGNED NOT NULL AUTO_INCREMENT UNIQUE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54"/>
          <p:cNvSpPr txBox="1"/>
          <p:nvPr>
            <p:ph type="ctrTitle"/>
          </p:nvPr>
        </p:nvSpPr>
        <p:spPr>
          <a:xfrm>
            <a:off x="1144800" y="295950"/>
            <a:ext cx="70338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Индексы BTREE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26" name="Google Shape;1726;p5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5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5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5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5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5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32" name="Google Shape;1732;p5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5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5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5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5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5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5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5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5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5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5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5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5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5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5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5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5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5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5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5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52" name="Google Shape;1752;p5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3" name="Google Shape;1753;p5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54"/>
          <p:cNvSpPr/>
          <p:nvPr/>
        </p:nvSpPr>
        <p:spPr>
          <a:xfrm>
            <a:off x="4286400" y="1460050"/>
            <a:ext cx="571200" cy="30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755" name="Google Shape;1755;p54"/>
          <p:cNvSpPr/>
          <p:nvPr/>
        </p:nvSpPr>
        <p:spPr>
          <a:xfrm>
            <a:off x="2793500" y="2082925"/>
            <a:ext cx="5712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756" name="Google Shape;1756;p54"/>
          <p:cNvSpPr/>
          <p:nvPr/>
        </p:nvSpPr>
        <p:spPr>
          <a:xfrm>
            <a:off x="5779300" y="2082925"/>
            <a:ext cx="571200" cy="30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757" name="Google Shape;1757;p54"/>
          <p:cNvSpPr/>
          <p:nvPr/>
        </p:nvSpPr>
        <p:spPr>
          <a:xfrm>
            <a:off x="3539950" y="2705800"/>
            <a:ext cx="5712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758" name="Google Shape;1758;p54"/>
          <p:cNvSpPr/>
          <p:nvPr/>
        </p:nvSpPr>
        <p:spPr>
          <a:xfrm>
            <a:off x="2047050" y="2705800"/>
            <a:ext cx="5712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759" name="Google Shape;1759;p54"/>
          <p:cNvSpPr/>
          <p:nvPr/>
        </p:nvSpPr>
        <p:spPr>
          <a:xfrm>
            <a:off x="6525750" y="2705800"/>
            <a:ext cx="5712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1760" name="Google Shape;1760;p54"/>
          <p:cNvSpPr/>
          <p:nvPr/>
        </p:nvSpPr>
        <p:spPr>
          <a:xfrm>
            <a:off x="5032850" y="2705800"/>
            <a:ext cx="571200" cy="30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1761" name="Google Shape;1761;p54"/>
          <p:cNvSpPr/>
          <p:nvPr/>
        </p:nvSpPr>
        <p:spPr>
          <a:xfrm>
            <a:off x="4286400" y="3583125"/>
            <a:ext cx="5712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762" name="Google Shape;1762;p54"/>
          <p:cNvSpPr/>
          <p:nvPr/>
        </p:nvSpPr>
        <p:spPr>
          <a:xfrm>
            <a:off x="3539950" y="3583125"/>
            <a:ext cx="5712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763" name="Google Shape;1763;p54"/>
          <p:cNvSpPr/>
          <p:nvPr/>
        </p:nvSpPr>
        <p:spPr>
          <a:xfrm>
            <a:off x="2793500" y="3583125"/>
            <a:ext cx="5712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764" name="Google Shape;1764;p54"/>
          <p:cNvSpPr/>
          <p:nvPr/>
        </p:nvSpPr>
        <p:spPr>
          <a:xfrm>
            <a:off x="2047050" y="3583125"/>
            <a:ext cx="5712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765" name="Google Shape;1765;p54"/>
          <p:cNvSpPr/>
          <p:nvPr/>
        </p:nvSpPr>
        <p:spPr>
          <a:xfrm>
            <a:off x="6525750" y="3583125"/>
            <a:ext cx="5712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1766" name="Google Shape;1766;p54"/>
          <p:cNvSpPr/>
          <p:nvPr/>
        </p:nvSpPr>
        <p:spPr>
          <a:xfrm>
            <a:off x="5779300" y="3583125"/>
            <a:ext cx="5712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767" name="Google Shape;1767;p54"/>
          <p:cNvSpPr/>
          <p:nvPr/>
        </p:nvSpPr>
        <p:spPr>
          <a:xfrm>
            <a:off x="5032850" y="3583125"/>
            <a:ext cx="571200" cy="30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cxnSp>
        <p:nvCxnSpPr>
          <p:cNvPr id="1768" name="Google Shape;1768;p54"/>
          <p:cNvCxnSpPr>
            <a:endCxn id="1755" idx="0"/>
          </p:cNvCxnSpPr>
          <p:nvPr/>
        </p:nvCxnSpPr>
        <p:spPr>
          <a:xfrm flipH="1">
            <a:off x="3079100" y="1610125"/>
            <a:ext cx="12072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9" name="Google Shape;1769;p54"/>
          <p:cNvCxnSpPr>
            <a:stCxn id="1754" idx="3"/>
            <a:endCxn id="1756" idx="0"/>
          </p:cNvCxnSpPr>
          <p:nvPr/>
        </p:nvCxnSpPr>
        <p:spPr>
          <a:xfrm>
            <a:off x="4857600" y="1610050"/>
            <a:ext cx="12072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0" name="Google Shape;1770;p54"/>
          <p:cNvCxnSpPr>
            <a:stCxn id="1756" idx="3"/>
            <a:endCxn id="1759" idx="0"/>
          </p:cNvCxnSpPr>
          <p:nvPr/>
        </p:nvCxnSpPr>
        <p:spPr>
          <a:xfrm>
            <a:off x="6350500" y="2232925"/>
            <a:ext cx="4608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1" name="Google Shape;1771;p54"/>
          <p:cNvCxnSpPr>
            <a:stCxn id="1756" idx="1"/>
            <a:endCxn id="1760" idx="0"/>
          </p:cNvCxnSpPr>
          <p:nvPr/>
        </p:nvCxnSpPr>
        <p:spPr>
          <a:xfrm flipH="1">
            <a:off x="5318500" y="2232925"/>
            <a:ext cx="4608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2" name="Google Shape;1772;p54"/>
          <p:cNvCxnSpPr>
            <a:stCxn id="1755" idx="3"/>
            <a:endCxn id="1757" idx="0"/>
          </p:cNvCxnSpPr>
          <p:nvPr/>
        </p:nvCxnSpPr>
        <p:spPr>
          <a:xfrm>
            <a:off x="3364700" y="2232925"/>
            <a:ext cx="4608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3" name="Google Shape;1773;p54"/>
          <p:cNvCxnSpPr>
            <a:stCxn id="1755" idx="1"/>
            <a:endCxn id="1758" idx="0"/>
          </p:cNvCxnSpPr>
          <p:nvPr/>
        </p:nvCxnSpPr>
        <p:spPr>
          <a:xfrm flipH="1">
            <a:off x="2332700" y="2232925"/>
            <a:ext cx="4608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4" name="Google Shape;1774;p54"/>
          <p:cNvCxnSpPr/>
          <p:nvPr/>
        </p:nvCxnSpPr>
        <p:spPr>
          <a:xfrm>
            <a:off x="2287200" y="3112663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5" name="Google Shape;1775;p54"/>
          <p:cNvCxnSpPr/>
          <p:nvPr/>
        </p:nvCxnSpPr>
        <p:spPr>
          <a:xfrm>
            <a:off x="3825550" y="3112650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6" name="Google Shape;1776;p54"/>
          <p:cNvCxnSpPr/>
          <p:nvPr/>
        </p:nvCxnSpPr>
        <p:spPr>
          <a:xfrm>
            <a:off x="5318450" y="3112650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7" name="Google Shape;1777;p54"/>
          <p:cNvCxnSpPr/>
          <p:nvPr/>
        </p:nvCxnSpPr>
        <p:spPr>
          <a:xfrm>
            <a:off x="6811350" y="3112650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8" name="Google Shape;1778;p54"/>
          <p:cNvCxnSpPr/>
          <p:nvPr/>
        </p:nvCxnSpPr>
        <p:spPr>
          <a:xfrm>
            <a:off x="6064900" y="3112650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9" name="Google Shape;1779;p54"/>
          <p:cNvCxnSpPr/>
          <p:nvPr/>
        </p:nvCxnSpPr>
        <p:spPr>
          <a:xfrm>
            <a:off x="4572000" y="3112650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0" name="Google Shape;1780;p54"/>
          <p:cNvCxnSpPr/>
          <p:nvPr/>
        </p:nvCxnSpPr>
        <p:spPr>
          <a:xfrm>
            <a:off x="3079100" y="3112650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1" name="Google Shape;1781;p54"/>
          <p:cNvCxnSpPr/>
          <p:nvPr/>
        </p:nvCxnSpPr>
        <p:spPr>
          <a:xfrm>
            <a:off x="2332700" y="4071175"/>
            <a:ext cx="69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2" name="Google Shape;1782;p54"/>
          <p:cNvCxnSpPr/>
          <p:nvPr/>
        </p:nvCxnSpPr>
        <p:spPr>
          <a:xfrm>
            <a:off x="3079100" y="4071175"/>
            <a:ext cx="69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3" name="Google Shape;1783;p54"/>
          <p:cNvCxnSpPr/>
          <p:nvPr/>
        </p:nvCxnSpPr>
        <p:spPr>
          <a:xfrm>
            <a:off x="3872400" y="4071175"/>
            <a:ext cx="69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4" name="Google Shape;1784;p54"/>
          <p:cNvCxnSpPr/>
          <p:nvPr/>
        </p:nvCxnSpPr>
        <p:spPr>
          <a:xfrm>
            <a:off x="4618850" y="4071175"/>
            <a:ext cx="69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55"/>
          <p:cNvSpPr txBox="1"/>
          <p:nvPr>
            <p:ph type="ctrTitle"/>
          </p:nvPr>
        </p:nvSpPr>
        <p:spPr>
          <a:xfrm>
            <a:off x="1144800" y="295950"/>
            <a:ext cx="70338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Индексы HASH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90" name="Google Shape;1790;p5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1" name="Google Shape;1791;p5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5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5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5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5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96" name="Google Shape;1796;p5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5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5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5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5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5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5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5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5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5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5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5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5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5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5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5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5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5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5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5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16" name="Google Shape;1816;p5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7" name="Google Shape;1817;p5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55"/>
          <p:cNvSpPr/>
          <p:nvPr/>
        </p:nvSpPr>
        <p:spPr>
          <a:xfrm>
            <a:off x="25593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55"/>
          <p:cNvSpPr/>
          <p:nvPr/>
        </p:nvSpPr>
        <p:spPr>
          <a:xfrm>
            <a:off x="29097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55"/>
          <p:cNvSpPr/>
          <p:nvPr/>
        </p:nvSpPr>
        <p:spPr>
          <a:xfrm>
            <a:off x="32601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55"/>
          <p:cNvSpPr/>
          <p:nvPr/>
        </p:nvSpPr>
        <p:spPr>
          <a:xfrm>
            <a:off x="36105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55"/>
          <p:cNvSpPr/>
          <p:nvPr/>
        </p:nvSpPr>
        <p:spPr>
          <a:xfrm>
            <a:off x="39609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55"/>
          <p:cNvSpPr/>
          <p:nvPr/>
        </p:nvSpPr>
        <p:spPr>
          <a:xfrm>
            <a:off x="43113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55"/>
          <p:cNvSpPr/>
          <p:nvPr/>
        </p:nvSpPr>
        <p:spPr>
          <a:xfrm>
            <a:off x="46617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55"/>
          <p:cNvSpPr/>
          <p:nvPr/>
        </p:nvSpPr>
        <p:spPr>
          <a:xfrm>
            <a:off x="50121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55"/>
          <p:cNvSpPr/>
          <p:nvPr/>
        </p:nvSpPr>
        <p:spPr>
          <a:xfrm>
            <a:off x="53625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55"/>
          <p:cNvSpPr/>
          <p:nvPr/>
        </p:nvSpPr>
        <p:spPr>
          <a:xfrm>
            <a:off x="57129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55"/>
          <p:cNvSpPr/>
          <p:nvPr/>
        </p:nvSpPr>
        <p:spPr>
          <a:xfrm>
            <a:off x="60633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55"/>
          <p:cNvSpPr/>
          <p:nvPr/>
        </p:nvSpPr>
        <p:spPr>
          <a:xfrm>
            <a:off x="64137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55"/>
          <p:cNvSpPr/>
          <p:nvPr/>
        </p:nvSpPr>
        <p:spPr>
          <a:xfrm>
            <a:off x="25593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55"/>
          <p:cNvSpPr/>
          <p:nvPr/>
        </p:nvSpPr>
        <p:spPr>
          <a:xfrm>
            <a:off x="29097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55"/>
          <p:cNvSpPr/>
          <p:nvPr/>
        </p:nvSpPr>
        <p:spPr>
          <a:xfrm>
            <a:off x="32601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55"/>
          <p:cNvSpPr/>
          <p:nvPr/>
        </p:nvSpPr>
        <p:spPr>
          <a:xfrm>
            <a:off x="36105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55"/>
          <p:cNvSpPr/>
          <p:nvPr/>
        </p:nvSpPr>
        <p:spPr>
          <a:xfrm>
            <a:off x="39609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55"/>
          <p:cNvSpPr/>
          <p:nvPr/>
        </p:nvSpPr>
        <p:spPr>
          <a:xfrm>
            <a:off x="43113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55"/>
          <p:cNvSpPr/>
          <p:nvPr/>
        </p:nvSpPr>
        <p:spPr>
          <a:xfrm>
            <a:off x="46617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55"/>
          <p:cNvSpPr/>
          <p:nvPr/>
        </p:nvSpPr>
        <p:spPr>
          <a:xfrm>
            <a:off x="50121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55"/>
          <p:cNvSpPr/>
          <p:nvPr/>
        </p:nvSpPr>
        <p:spPr>
          <a:xfrm>
            <a:off x="53625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55"/>
          <p:cNvSpPr/>
          <p:nvPr/>
        </p:nvSpPr>
        <p:spPr>
          <a:xfrm>
            <a:off x="57129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55"/>
          <p:cNvSpPr/>
          <p:nvPr/>
        </p:nvSpPr>
        <p:spPr>
          <a:xfrm>
            <a:off x="60633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55"/>
          <p:cNvSpPr/>
          <p:nvPr/>
        </p:nvSpPr>
        <p:spPr>
          <a:xfrm>
            <a:off x="64137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55"/>
          <p:cNvSpPr/>
          <p:nvPr/>
        </p:nvSpPr>
        <p:spPr>
          <a:xfrm>
            <a:off x="3960900" y="167207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55"/>
          <p:cNvSpPr/>
          <p:nvPr/>
        </p:nvSpPr>
        <p:spPr>
          <a:xfrm>
            <a:off x="4311300" y="167207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55"/>
          <p:cNvSpPr/>
          <p:nvPr/>
        </p:nvSpPr>
        <p:spPr>
          <a:xfrm>
            <a:off x="4661700" y="167207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55"/>
          <p:cNvSpPr/>
          <p:nvPr/>
        </p:nvSpPr>
        <p:spPr>
          <a:xfrm>
            <a:off x="5012100" y="167207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55"/>
          <p:cNvSpPr/>
          <p:nvPr/>
        </p:nvSpPr>
        <p:spPr>
          <a:xfrm>
            <a:off x="25593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55"/>
          <p:cNvSpPr/>
          <p:nvPr/>
        </p:nvSpPr>
        <p:spPr>
          <a:xfrm>
            <a:off x="29097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55"/>
          <p:cNvSpPr/>
          <p:nvPr/>
        </p:nvSpPr>
        <p:spPr>
          <a:xfrm>
            <a:off x="32601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55"/>
          <p:cNvSpPr/>
          <p:nvPr/>
        </p:nvSpPr>
        <p:spPr>
          <a:xfrm>
            <a:off x="36105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55"/>
          <p:cNvSpPr/>
          <p:nvPr/>
        </p:nvSpPr>
        <p:spPr>
          <a:xfrm>
            <a:off x="39609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55"/>
          <p:cNvSpPr/>
          <p:nvPr/>
        </p:nvSpPr>
        <p:spPr>
          <a:xfrm>
            <a:off x="43113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55"/>
          <p:cNvSpPr/>
          <p:nvPr/>
        </p:nvSpPr>
        <p:spPr>
          <a:xfrm>
            <a:off x="46617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55"/>
          <p:cNvSpPr/>
          <p:nvPr/>
        </p:nvSpPr>
        <p:spPr>
          <a:xfrm>
            <a:off x="50121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55"/>
          <p:cNvSpPr/>
          <p:nvPr/>
        </p:nvSpPr>
        <p:spPr>
          <a:xfrm>
            <a:off x="53625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55"/>
          <p:cNvSpPr/>
          <p:nvPr/>
        </p:nvSpPr>
        <p:spPr>
          <a:xfrm>
            <a:off x="57129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55"/>
          <p:cNvSpPr/>
          <p:nvPr/>
        </p:nvSpPr>
        <p:spPr>
          <a:xfrm>
            <a:off x="60633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55"/>
          <p:cNvSpPr/>
          <p:nvPr/>
        </p:nvSpPr>
        <p:spPr>
          <a:xfrm>
            <a:off x="64137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55"/>
          <p:cNvSpPr txBox="1"/>
          <p:nvPr/>
        </p:nvSpPr>
        <p:spPr>
          <a:xfrm>
            <a:off x="3750600" y="1228800"/>
            <a:ext cx="1822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Обычный индекс</a:t>
            </a:r>
            <a:endParaRPr/>
          </a:p>
        </p:txBody>
      </p:sp>
      <p:sp>
        <p:nvSpPr>
          <p:cNvPr id="1859" name="Google Shape;1859;p55"/>
          <p:cNvSpPr txBox="1"/>
          <p:nvPr/>
        </p:nvSpPr>
        <p:spPr>
          <a:xfrm>
            <a:off x="3750600" y="3133113"/>
            <a:ext cx="1822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Уникальный</a:t>
            </a:r>
            <a:r>
              <a:rPr lang="ru"/>
              <a:t> индекс</a:t>
            </a:r>
            <a:endParaRPr/>
          </a:p>
        </p:txBody>
      </p:sp>
      <p:sp>
        <p:nvSpPr>
          <p:cNvPr id="1860" name="Google Shape;1860;p55"/>
          <p:cNvSpPr txBox="1"/>
          <p:nvPr/>
        </p:nvSpPr>
        <p:spPr>
          <a:xfrm>
            <a:off x="1424250" y="1647325"/>
            <a:ext cx="78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</a:t>
            </a:r>
            <a:endParaRPr/>
          </a:p>
        </p:txBody>
      </p:sp>
      <p:sp>
        <p:nvSpPr>
          <p:cNvPr id="1861" name="Google Shape;1861;p55"/>
          <p:cNvSpPr txBox="1"/>
          <p:nvPr/>
        </p:nvSpPr>
        <p:spPr>
          <a:xfrm>
            <a:off x="1424250" y="2377850"/>
            <a:ext cx="883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sp>
        <p:nvSpPr>
          <p:cNvPr id="1862" name="Google Shape;1862;p55"/>
          <p:cNvSpPr txBox="1"/>
          <p:nvPr/>
        </p:nvSpPr>
        <p:spPr>
          <a:xfrm>
            <a:off x="1427400" y="3584375"/>
            <a:ext cx="78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</a:t>
            </a:r>
            <a:endParaRPr/>
          </a:p>
        </p:txBody>
      </p:sp>
      <p:sp>
        <p:nvSpPr>
          <p:cNvPr id="1863" name="Google Shape;1863;p55"/>
          <p:cNvSpPr txBox="1"/>
          <p:nvPr/>
        </p:nvSpPr>
        <p:spPr>
          <a:xfrm>
            <a:off x="1408938" y="4314900"/>
            <a:ext cx="883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cxnSp>
        <p:nvCxnSpPr>
          <p:cNvPr id="1864" name="Google Shape;1864;p55"/>
          <p:cNvCxnSpPr>
            <a:endCxn id="1838" idx="0"/>
          </p:cNvCxnSpPr>
          <p:nvPr/>
        </p:nvCxnSpPr>
        <p:spPr>
          <a:xfrm>
            <a:off x="2734500" y="3959550"/>
            <a:ext cx="28032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5" name="Google Shape;1865;p55"/>
          <p:cNvCxnSpPr>
            <a:stCxn id="1829" idx="2"/>
            <a:endCxn id="1831" idx="0"/>
          </p:cNvCxnSpPr>
          <p:nvPr/>
        </p:nvCxnSpPr>
        <p:spPr>
          <a:xfrm flipH="1">
            <a:off x="3084900" y="3959525"/>
            <a:ext cx="35040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6" name="Google Shape;1866;p55"/>
          <p:cNvCxnSpPr>
            <a:stCxn id="1819" idx="2"/>
            <a:endCxn id="1833" idx="0"/>
          </p:cNvCxnSpPr>
          <p:nvPr/>
        </p:nvCxnSpPr>
        <p:spPr>
          <a:xfrm>
            <a:off x="3084900" y="3959525"/>
            <a:ext cx="7008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7" name="Google Shape;1867;p55"/>
          <p:cNvCxnSpPr>
            <a:stCxn id="1820" idx="2"/>
            <a:endCxn id="1830" idx="0"/>
          </p:cNvCxnSpPr>
          <p:nvPr/>
        </p:nvCxnSpPr>
        <p:spPr>
          <a:xfrm flipH="1">
            <a:off x="2734500" y="3959525"/>
            <a:ext cx="7008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8" name="Google Shape;1868;p55"/>
          <p:cNvCxnSpPr>
            <a:endCxn id="1841" idx="0"/>
          </p:cNvCxnSpPr>
          <p:nvPr/>
        </p:nvCxnSpPr>
        <p:spPr>
          <a:xfrm>
            <a:off x="3785700" y="3959550"/>
            <a:ext cx="28032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9" name="Google Shape;1869;p55"/>
          <p:cNvCxnSpPr>
            <a:stCxn id="1822" idx="2"/>
            <a:endCxn id="1839" idx="0"/>
          </p:cNvCxnSpPr>
          <p:nvPr/>
        </p:nvCxnSpPr>
        <p:spPr>
          <a:xfrm>
            <a:off x="4136100" y="3959525"/>
            <a:ext cx="17520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0" name="Google Shape;1870;p55"/>
          <p:cNvCxnSpPr>
            <a:stCxn id="1823" idx="2"/>
            <a:endCxn id="1835" idx="0"/>
          </p:cNvCxnSpPr>
          <p:nvPr/>
        </p:nvCxnSpPr>
        <p:spPr>
          <a:xfrm>
            <a:off x="4486500" y="3959525"/>
            <a:ext cx="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1" name="Google Shape;1871;p55"/>
          <p:cNvCxnSpPr>
            <a:endCxn id="1840" idx="0"/>
          </p:cNvCxnSpPr>
          <p:nvPr/>
        </p:nvCxnSpPr>
        <p:spPr>
          <a:xfrm>
            <a:off x="4836900" y="3959550"/>
            <a:ext cx="14016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2" name="Google Shape;1872;p55"/>
          <p:cNvCxnSpPr>
            <a:stCxn id="1825" idx="2"/>
            <a:endCxn id="1832" idx="0"/>
          </p:cNvCxnSpPr>
          <p:nvPr/>
        </p:nvCxnSpPr>
        <p:spPr>
          <a:xfrm flipH="1">
            <a:off x="3435300" y="3959525"/>
            <a:ext cx="17520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3" name="Google Shape;1873;p55"/>
          <p:cNvCxnSpPr>
            <a:stCxn id="1828" idx="2"/>
            <a:endCxn id="1837" idx="0"/>
          </p:cNvCxnSpPr>
          <p:nvPr/>
        </p:nvCxnSpPr>
        <p:spPr>
          <a:xfrm flipH="1">
            <a:off x="5187300" y="3959525"/>
            <a:ext cx="10512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4" name="Google Shape;1874;p55"/>
          <p:cNvCxnSpPr>
            <a:stCxn id="1826" idx="2"/>
            <a:endCxn id="1836" idx="0"/>
          </p:cNvCxnSpPr>
          <p:nvPr/>
        </p:nvCxnSpPr>
        <p:spPr>
          <a:xfrm flipH="1">
            <a:off x="4836900" y="3959525"/>
            <a:ext cx="7008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5" name="Google Shape;1875;p55"/>
          <p:cNvCxnSpPr>
            <a:stCxn id="1827" idx="2"/>
            <a:endCxn id="1834" idx="0"/>
          </p:cNvCxnSpPr>
          <p:nvPr/>
        </p:nvCxnSpPr>
        <p:spPr>
          <a:xfrm flipH="1">
            <a:off x="4136100" y="3959525"/>
            <a:ext cx="17520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6" name="Google Shape;1876;p55"/>
          <p:cNvCxnSpPr>
            <a:stCxn id="1845" idx="2"/>
            <a:endCxn id="1856" idx="0"/>
          </p:cNvCxnSpPr>
          <p:nvPr/>
        </p:nvCxnSpPr>
        <p:spPr>
          <a:xfrm>
            <a:off x="5187300" y="2022475"/>
            <a:ext cx="10512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7" name="Google Shape;1877;p55"/>
          <p:cNvCxnSpPr>
            <a:stCxn id="1845" idx="2"/>
            <a:endCxn id="1846" idx="0"/>
          </p:cNvCxnSpPr>
          <p:nvPr/>
        </p:nvCxnSpPr>
        <p:spPr>
          <a:xfrm flipH="1">
            <a:off x="2734500" y="2022475"/>
            <a:ext cx="24528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8" name="Google Shape;1878;p55"/>
          <p:cNvCxnSpPr>
            <a:stCxn id="1845" idx="2"/>
            <a:endCxn id="1851" idx="0"/>
          </p:cNvCxnSpPr>
          <p:nvPr/>
        </p:nvCxnSpPr>
        <p:spPr>
          <a:xfrm flipH="1">
            <a:off x="4486500" y="2022475"/>
            <a:ext cx="7008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9" name="Google Shape;1879;p55"/>
          <p:cNvCxnSpPr>
            <a:endCxn id="1853" idx="0"/>
          </p:cNvCxnSpPr>
          <p:nvPr/>
        </p:nvCxnSpPr>
        <p:spPr>
          <a:xfrm>
            <a:off x="4136100" y="2022500"/>
            <a:ext cx="10512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0" name="Google Shape;1880;p55"/>
          <p:cNvCxnSpPr>
            <a:stCxn id="1842" idx="2"/>
            <a:endCxn id="1848" idx="0"/>
          </p:cNvCxnSpPr>
          <p:nvPr/>
        </p:nvCxnSpPr>
        <p:spPr>
          <a:xfrm flipH="1">
            <a:off x="3435300" y="2022475"/>
            <a:ext cx="7008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1" name="Google Shape;1881;p55"/>
          <p:cNvCxnSpPr>
            <a:stCxn id="1842" idx="2"/>
            <a:endCxn id="1855" idx="0"/>
          </p:cNvCxnSpPr>
          <p:nvPr/>
        </p:nvCxnSpPr>
        <p:spPr>
          <a:xfrm>
            <a:off x="4136100" y="2022475"/>
            <a:ext cx="17520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2" name="Google Shape;1882;p55"/>
          <p:cNvCxnSpPr>
            <a:stCxn id="1844" idx="2"/>
            <a:endCxn id="1847" idx="0"/>
          </p:cNvCxnSpPr>
          <p:nvPr/>
        </p:nvCxnSpPr>
        <p:spPr>
          <a:xfrm flipH="1">
            <a:off x="3084900" y="2022475"/>
            <a:ext cx="17520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3" name="Google Shape;1883;p55"/>
          <p:cNvCxnSpPr>
            <a:stCxn id="1844" idx="2"/>
            <a:endCxn id="1857" idx="0"/>
          </p:cNvCxnSpPr>
          <p:nvPr/>
        </p:nvCxnSpPr>
        <p:spPr>
          <a:xfrm>
            <a:off x="4836900" y="2022475"/>
            <a:ext cx="17520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4" name="Google Shape;1884;p55"/>
          <p:cNvCxnSpPr>
            <a:stCxn id="1844" idx="2"/>
            <a:endCxn id="1850" idx="0"/>
          </p:cNvCxnSpPr>
          <p:nvPr/>
        </p:nvCxnSpPr>
        <p:spPr>
          <a:xfrm flipH="1">
            <a:off x="4136100" y="2022475"/>
            <a:ext cx="7008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5" name="Google Shape;1885;p55"/>
          <p:cNvCxnSpPr>
            <a:stCxn id="1843" idx="2"/>
            <a:endCxn id="1854" idx="0"/>
          </p:cNvCxnSpPr>
          <p:nvPr/>
        </p:nvCxnSpPr>
        <p:spPr>
          <a:xfrm>
            <a:off x="4486500" y="2022475"/>
            <a:ext cx="10512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6" name="Google Shape;1886;p55"/>
          <p:cNvCxnSpPr>
            <a:stCxn id="1843" idx="2"/>
            <a:endCxn id="1849" idx="0"/>
          </p:cNvCxnSpPr>
          <p:nvPr/>
        </p:nvCxnSpPr>
        <p:spPr>
          <a:xfrm flipH="1">
            <a:off x="3785700" y="2022475"/>
            <a:ext cx="7008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7" name="Google Shape;1887;p55"/>
          <p:cNvCxnSpPr>
            <a:endCxn id="1852" idx="0"/>
          </p:cNvCxnSpPr>
          <p:nvPr/>
        </p:nvCxnSpPr>
        <p:spPr>
          <a:xfrm>
            <a:off x="4486500" y="2022500"/>
            <a:ext cx="3504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56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Индекс по нескольким столбцам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93" name="Google Shape;1893;p5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5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5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5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5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5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99" name="Google Shape;1899;p5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5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5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5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5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5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5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5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5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5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5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5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5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5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5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5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5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5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5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5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919" name="Google Shape;1919;p5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0" name="Google Shape;1920;p5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56"/>
          <p:cNvSpPr/>
          <p:nvPr/>
        </p:nvSpPr>
        <p:spPr>
          <a:xfrm>
            <a:off x="1281325" y="1814475"/>
            <a:ext cx="6543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1990</a:t>
            </a:r>
            <a:endParaRPr/>
          </a:p>
        </p:txBody>
      </p:sp>
      <p:sp>
        <p:nvSpPr>
          <p:cNvPr id="1922" name="Google Shape;1922;p56"/>
          <p:cNvSpPr/>
          <p:nvPr/>
        </p:nvSpPr>
        <p:spPr>
          <a:xfrm>
            <a:off x="1281325" y="2187075"/>
            <a:ext cx="6543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1990</a:t>
            </a:r>
            <a:endParaRPr/>
          </a:p>
        </p:txBody>
      </p:sp>
      <p:sp>
        <p:nvSpPr>
          <p:cNvPr id="1923" name="Google Shape;1923;p56"/>
          <p:cNvSpPr/>
          <p:nvPr/>
        </p:nvSpPr>
        <p:spPr>
          <a:xfrm>
            <a:off x="1281325" y="2562075"/>
            <a:ext cx="654300" cy="37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1990</a:t>
            </a:r>
            <a:endParaRPr/>
          </a:p>
        </p:txBody>
      </p:sp>
      <p:sp>
        <p:nvSpPr>
          <p:cNvPr id="1924" name="Google Shape;1924;p56"/>
          <p:cNvSpPr/>
          <p:nvPr/>
        </p:nvSpPr>
        <p:spPr>
          <a:xfrm>
            <a:off x="1281325" y="2934675"/>
            <a:ext cx="6543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1991</a:t>
            </a:r>
            <a:endParaRPr/>
          </a:p>
        </p:txBody>
      </p:sp>
      <p:sp>
        <p:nvSpPr>
          <p:cNvPr id="1925" name="Google Shape;1925;p56"/>
          <p:cNvSpPr/>
          <p:nvPr/>
        </p:nvSpPr>
        <p:spPr>
          <a:xfrm>
            <a:off x="1281325" y="3309675"/>
            <a:ext cx="6543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1991</a:t>
            </a:r>
            <a:endParaRPr/>
          </a:p>
        </p:txBody>
      </p:sp>
      <p:sp>
        <p:nvSpPr>
          <p:cNvPr id="1926" name="Google Shape;1926;p56"/>
          <p:cNvSpPr/>
          <p:nvPr/>
        </p:nvSpPr>
        <p:spPr>
          <a:xfrm>
            <a:off x="1281325" y="3684675"/>
            <a:ext cx="6543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1991</a:t>
            </a:r>
            <a:endParaRPr/>
          </a:p>
        </p:txBody>
      </p:sp>
      <p:sp>
        <p:nvSpPr>
          <p:cNvPr id="1927" name="Google Shape;1927;p56"/>
          <p:cNvSpPr/>
          <p:nvPr/>
        </p:nvSpPr>
        <p:spPr>
          <a:xfrm>
            <a:off x="1935625" y="18144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Абакумов</a:t>
            </a:r>
            <a:endParaRPr/>
          </a:p>
        </p:txBody>
      </p:sp>
      <p:sp>
        <p:nvSpPr>
          <p:cNvPr id="1928" name="Google Shape;1928;p56"/>
          <p:cNvSpPr/>
          <p:nvPr/>
        </p:nvSpPr>
        <p:spPr>
          <a:xfrm>
            <a:off x="1935625" y="21870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Борисов</a:t>
            </a:r>
            <a:endParaRPr/>
          </a:p>
        </p:txBody>
      </p:sp>
      <p:sp>
        <p:nvSpPr>
          <p:cNvPr id="1929" name="Google Shape;1929;p56"/>
          <p:cNvSpPr/>
          <p:nvPr/>
        </p:nvSpPr>
        <p:spPr>
          <a:xfrm>
            <a:off x="1935625" y="2562075"/>
            <a:ext cx="1163100" cy="37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Сергеев</a:t>
            </a:r>
            <a:endParaRPr/>
          </a:p>
        </p:txBody>
      </p:sp>
      <p:sp>
        <p:nvSpPr>
          <p:cNvPr id="1930" name="Google Shape;1930;p56"/>
          <p:cNvSpPr/>
          <p:nvPr/>
        </p:nvSpPr>
        <p:spPr>
          <a:xfrm>
            <a:off x="1935625" y="29346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Антонов</a:t>
            </a:r>
            <a:endParaRPr/>
          </a:p>
        </p:txBody>
      </p:sp>
      <p:sp>
        <p:nvSpPr>
          <p:cNvPr id="1931" name="Google Shape;1931;p56"/>
          <p:cNvSpPr/>
          <p:nvPr/>
        </p:nvSpPr>
        <p:spPr>
          <a:xfrm>
            <a:off x="1935625" y="33096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Ковалев</a:t>
            </a:r>
            <a:endParaRPr/>
          </a:p>
        </p:txBody>
      </p:sp>
      <p:sp>
        <p:nvSpPr>
          <p:cNvPr id="1932" name="Google Shape;1932;p56"/>
          <p:cNvSpPr/>
          <p:nvPr/>
        </p:nvSpPr>
        <p:spPr>
          <a:xfrm>
            <a:off x="1935625" y="36846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Трофимов</a:t>
            </a:r>
            <a:endParaRPr/>
          </a:p>
        </p:txBody>
      </p:sp>
      <p:sp>
        <p:nvSpPr>
          <p:cNvPr id="1933" name="Google Shape;1933;p56"/>
          <p:cNvSpPr/>
          <p:nvPr/>
        </p:nvSpPr>
        <p:spPr>
          <a:xfrm>
            <a:off x="3098725" y="1814475"/>
            <a:ext cx="1163100" cy="372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Сергей</a:t>
            </a:r>
            <a:endParaRPr/>
          </a:p>
        </p:txBody>
      </p:sp>
      <p:sp>
        <p:nvSpPr>
          <p:cNvPr id="1934" name="Google Shape;1934;p56"/>
          <p:cNvSpPr/>
          <p:nvPr/>
        </p:nvSpPr>
        <p:spPr>
          <a:xfrm>
            <a:off x="3098725" y="21870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Игорь</a:t>
            </a:r>
            <a:endParaRPr/>
          </a:p>
        </p:txBody>
      </p:sp>
      <p:sp>
        <p:nvSpPr>
          <p:cNvPr id="1935" name="Google Shape;1935;p56"/>
          <p:cNvSpPr/>
          <p:nvPr/>
        </p:nvSpPr>
        <p:spPr>
          <a:xfrm>
            <a:off x="3098725" y="25620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Вячеслав</a:t>
            </a:r>
            <a:endParaRPr/>
          </a:p>
        </p:txBody>
      </p:sp>
      <p:sp>
        <p:nvSpPr>
          <p:cNvPr id="1936" name="Google Shape;1936;p56"/>
          <p:cNvSpPr/>
          <p:nvPr/>
        </p:nvSpPr>
        <p:spPr>
          <a:xfrm>
            <a:off x="3098725" y="36846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Антон</a:t>
            </a:r>
            <a:endParaRPr/>
          </a:p>
        </p:txBody>
      </p:sp>
      <p:sp>
        <p:nvSpPr>
          <p:cNvPr id="1937" name="Google Shape;1937;p56"/>
          <p:cNvSpPr/>
          <p:nvPr/>
        </p:nvSpPr>
        <p:spPr>
          <a:xfrm>
            <a:off x="3098725" y="3309675"/>
            <a:ext cx="1163100" cy="372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Сергей</a:t>
            </a:r>
            <a:endParaRPr/>
          </a:p>
        </p:txBody>
      </p:sp>
      <p:sp>
        <p:nvSpPr>
          <p:cNvPr id="1938" name="Google Shape;1938;p56"/>
          <p:cNvSpPr/>
          <p:nvPr/>
        </p:nvSpPr>
        <p:spPr>
          <a:xfrm>
            <a:off x="3098725" y="29358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Александр</a:t>
            </a:r>
            <a:endParaRPr/>
          </a:p>
        </p:txBody>
      </p:sp>
      <p:sp>
        <p:nvSpPr>
          <p:cNvPr id="1939" name="Google Shape;1939;p56"/>
          <p:cNvSpPr txBox="1"/>
          <p:nvPr/>
        </p:nvSpPr>
        <p:spPr>
          <a:xfrm>
            <a:off x="5143200" y="2235725"/>
            <a:ext cx="22083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SELECT * FROM tbl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WHERE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  year = 1990 AND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  last_name = Борисов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940" name="Google Shape;1940;p56"/>
          <p:cNvSpPr/>
          <p:nvPr/>
        </p:nvSpPr>
        <p:spPr>
          <a:xfrm>
            <a:off x="1281325" y="1439475"/>
            <a:ext cx="6543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941" name="Google Shape;1941;p56"/>
          <p:cNvSpPr/>
          <p:nvPr/>
        </p:nvSpPr>
        <p:spPr>
          <a:xfrm>
            <a:off x="1935625" y="14394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last_name</a:t>
            </a:r>
            <a:endParaRPr/>
          </a:p>
        </p:txBody>
      </p:sp>
      <p:sp>
        <p:nvSpPr>
          <p:cNvPr id="1942" name="Google Shape;1942;p56"/>
          <p:cNvSpPr/>
          <p:nvPr/>
        </p:nvSpPr>
        <p:spPr>
          <a:xfrm>
            <a:off x="3098725" y="14394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first_name</a:t>
            </a:r>
            <a:endParaRPr/>
          </a:p>
        </p:txBody>
      </p:sp>
      <p:sp>
        <p:nvSpPr>
          <p:cNvPr id="1943" name="Google Shape;1943;p56"/>
          <p:cNvSpPr txBox="1"/>
          <p:nvPr/>
        </p:nvSpPr>
        <p:spPr>
          <a:xfrm>
            <a:off x="5143200" y="1385275"/>
            <a:ext cx="22083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SELECT * FROM tbl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WHERE year = 1990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944" name="Google Shape;1944;p56"/>
          <p:cNvSpPr txBox="1"/>
          <p:nvPr/>
        </p:nvSpPr>
        <p:spPr>
          <a:xfrm>
            <a:off x="5176050" y="3443175"/>
            <a:ext cx="27903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SELECT * FROM tbl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WHERE first_name = ‘Сергей’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57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950" name="Google Shape;195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1" name="Google Shape;1951;p57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Введение в SQL. Типы данных. Индексы. CRUD-операции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952" name="Google Shape;1952;p5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5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5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5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5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5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58" name="Google Shape;1958;p5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5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5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5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57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57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57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57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57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57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57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57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57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5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57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57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57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57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57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57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2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5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CRUD-операции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83" name="Google Shape;1983;p5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Введение в CRUD-операции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Вставка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Извлечение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Обновление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Удаление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Команда INSERT ... SELECT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84" name="Google Shape;1984;p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5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5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5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5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5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90" name="Google Shape;1990;p5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5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5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5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5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5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5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5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5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5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5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5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5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5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5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5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5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5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5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5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010" name="Google Shape;2010;p5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1" name="Google Shape;2011;p5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59"/>
          <p:cNvSpPr txBox="1"/>
          <p:nvPr>
            <p:ph type="ctrTitle"/>
          </p:nvPr>
        </p:nvSpPr>
        <p:spPr>
          <a:xfrm>
            <a:off x="1144800" y="380650"/>
            <a:ext cx="68544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CRUD-операции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17" name="Google Shape;2017;p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5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5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5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5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23" name="Google Shape;2023;p5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5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5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5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5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5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5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5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5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5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5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5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5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5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5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5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5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5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5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5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043" name="Google Shape;2043;p5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4" name="Google Shape;2044;p5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59"/>
          <p:cNvSpPr/>
          <p:nvPr/>
        </p:nvSpPr>
        <p:spPr>
          <a:xfrm>
            <a:off x="5631325" y="1481275"/>
            <a:ext cx="1872000" cy="65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2046" name="Google Shape;2046;p59"/>
          <p:cNvSpPr/>
          <p:nvPr/>
        </p:nvSpPr>
        <p:spPr>
          <a:xfrm>
            <a:off x="5631325" y="2342475"/>
            <a:ext cx="1872000" cy="65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2047" name="Google Shape;2047;p59"/>
          <p:cNvSpPr/>
          <p:nvPr/>
        </p:nvSpPr>
        <p:spPr>
          <a:xfrm>
            <a:off x="5631325" y="3203675"/>
            <a:ext cx="1872000" cy="65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</a:t>
            </a:r>
            <a:endParaRPr/>
          </a:p>
        </p:txBody>
      </p:sp>
      <p:sp>
        <p:nvSpPr>
          <p:cNvPr id="2048" name="Google Shape;2048;p59"/>
          <p:cNvSpPr/>
          <p:nvPr/>
        </p:nvSpPr>
        <p:spPr>
          <a:xfrm>
            <a:off x="5631325" y="4064875"/>
            <a:ext cx="1872000" cy="65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DELETE</a:t>
            </a:r>
            <a:endParaRPr/>
          </a:p>
        </p:txBody>
      </p:sp>
      <p:sp>
        <p:nvSpPr>
          <p:cNvPr id="2049" name="Google Shape;2049;p59"/>
          <p:cNvSpPr/>
          <p:nvPr/>
        </p:nvSpPr>
        <p:spPr>
          <a:xfrm>
            <a:off x="2211875" y="1481275"/>
            <a:ext cx="1872000" cy="65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C</a:t>
            </a:r>
            <a:r>
              <a:rPr lang="ru"/>
              <a:t>REATE</a:t>
            </a:r>
            <a:endParaRPr/>
          </a:p>
        </p:txBody>
      </p:sp>
      <p:sp>
        <p:nvSpPr>
          <p:cNvPr id="2050" name="Google Shape;2050;p59"/>
          <p:cNvSpPr/>
          <p:nvPr/>
        </p:nvSpPr>
        <p:spPr>
          <a:xfrm>
            <a:off x="2211875" y="2342475"/>
            <a:ext cx="1872000" cy="65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R</a:t>
            </a:r>
            <a:r>
              <a:rPr lang="ru"/>
              <a:t>EAD</a:t>
            </a:r>
            <a:endParaRPr/>
          </a:p>
        </p:txBody>
      </p:sp>
      <p:sp>
        <p:nvSpPr>
          <p:cNvPr id="2051" name="Google Shape;2051;p59"/>
          <p:cNvSpPr/>
          <p:nvPr/>
        </p:nvSpPr>
        <p:spPr>
          <a:xfrm>
            <a:off x="2211875" y="3203675"/>
            <a:ext cx="1872000" cy="65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U</a:t>
            </a:r>
            <a:r>
              <a:rPr lang="ru"/>
              <a:t>PDATE</a:t>
            </a:r>
            <a:endParaRPr/>
          </a:p>
        </p:txBody>
      </p:sp>
      <p:sp>
        <p:nvSpPr>
          <p:cNvPr id="2052" name="Google Shape;2052;p59"/>
          <p:cNvSpPr/>
          <p:nvPr/>
        </p:nvSpPr>
        <p:spPr>
          <a:xfrm>
            <a:off x="2211875" y="4064875"/>
            <a:ext cx="1872000" cy="65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D</a:t>
            </a:r>
            <a:r>
              <a:rPr lang="ru"/>
              <a:t>ELETE</a:t>
            </a:r>
            <a:endParaRPr/>
          </a:p>
        </p:txBody>
      </p:sp>
      <p:sp>
        <p:nvSpPr>
          <p:cNvPr id="2053" name="Google Shape;2053;p59"/>
          <p:cNvSpPr/>
          <p:nvPr/>
        </p:nvSpPr>
        <p:spPr>
          <a:xfrm>
            <a:off x="4398750" y="15885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59"/>
          <p:cNvSpPr/>
          <p:nvPr/>
        </p:nvSpPr>
        <p:spPr>
          <a:xfrm>
            <a:off x="4398750" y="24497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59"/>
          <p:cNvSpPr/>
          <p:nvPr/>
        </p:nvSpPr>
        <p:spPr>
          <a:xfrm>
            <a:off x="4398750" y="33109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6" name="Google Shape;2056;p59"/>
          <p:cNvSpPr/>
          <p:nvPr/>
        </p:nvSpPr>
        <p:spPr>
          <a:xfrm>
            <a:off x="4398750" y="41721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60"/>
          <p:cNvSpPr txBox="1"/>
          <p:nvPr>
            <p:ph type="ctrTitle"/>
          </p:nvPr>
        </p:nvSpPr>
        <p:spPr>
          <a:xfrm>
            <a:off x="1142375" y="387988"/>
            <a:ext cx="68544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Вставка. Оператор INSERT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62" name="Google Shape;2062;p60"/>
          <p:cNvSpPr txBox="1"/>
          <p:nvPr>
            <p:ph type="ctrTitle"/>
          </p:nvPr>
        </p:nvSpPr>
        <p:spPr>
          <a:xfrm>
            <a:off x="1249325" y="1187375"/>
            <a:ext cx="6854400" cy="15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Однострочная вставка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INSERT INTO catalogs VALUES (NULL, ‘Процессоры’);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C2D30"/>
                </a:solidFill>
              </a:rPr>
              <a:t>INSERT INTO catalogs VALUES (NULL, ‘Мат.платы’);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INSERT INTO catalogs VALUES (NULL, ‘Видеокарты’);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063" name="Google Shape;2063;p6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6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6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6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69" name="Google Shape;2069;p6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6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6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6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6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6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6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6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6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6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6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6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6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p6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6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4" name="Google Shape;2084;p6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6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6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6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6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089" name="Google Shape;2089;p6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0" name="Google Shape;2090;p6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60"/>
          <p:cNvSpPr txBox="1"/>
          <p:nvPr>
            <p:ph type="ctrTitle"/>
          </p:nvPr>
        </p:nvSpPr>
        <p:spPr>
          <a:xfrm>
            <a:off x="1249325" y="2953475"/>
            <a:ext cx="68544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Многострочная</a:t>
            </a:r>
            <a:r>
              <a:rPr lang="ru" sz="1600">
                <a:solidFill>
                  <a:srgbClr val="2C2D30"/>
                </a:solidFill>
              </a:rPr>
              <a:t> вставка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INSERT INTO catalogs VALUES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(NULL, ‘Процессоры’),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(NULL, ‘Мат.платы’),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(NULL, ‘Видеокарты’);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61"/>
          <p:cNvSpPr txBox="1"/>
          <p:nvPr>
            <p:ph type="ctrTitle"/>
          </p:nvPr>
        </p:nvSpPr>
        <p:spPr>
          <a:xfrm>
            <a:off x="1142375" y="387988"/>
            <a:ext cx="68544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Удаление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97" name="Google Shape;2097;p61"/>
          <p:cNvSpPr txBox="1"/>
          <p:nvPr>
            <p:ph type="ctrTitle"/>
          </p:nvPr>
        </p:nvSpPr>
        <p:spPr>
          <a:xfrm>
            <a:off x="1249325" y="1671198"/>
            <a:ext cx="68544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Удаление данных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DELETE FROM catalogs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098" name="Google Shape;2098;p6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9" name="Google Shape;2099;p6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1" name="Google Shape;2101;p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2" name="Google Shape;2102;p6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3" name="Google Shape;2103;p6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04" name="Google Shape;2104;p6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6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p6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7" name="Google Shape;2107;p6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8" name="Google Shape;2108;p6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6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p6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p6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6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6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6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6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6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6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6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6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6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Google Shape;2121;p6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6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3" name="Google Shape;2123;p6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24" name="Google Shape;2124;p6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5" name="Google Shape;2125;p6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61"/>
          <p:cNvSpPr txBox="1"/>
          <p:nvPr>
            <p:ph type="ctrTitle"/>
          </p:nvPr>
        </p:nvSpPr>
        <p:spPr>
          <a:xfrm>
            <a:off x="1249325" y="3080700"/>
            <a:ext cx="68544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Очистка таблицы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TRUNCATE catalogs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Достоинства 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1" name="Google Shape;191;p1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Декларативная природа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Высокоуровневая струра, напоминающая естественный язык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Высокая эффективности обработки множеств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Независимость от конкретных СУБД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Межплатформенная переносимость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Наличие стандартов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8" name="Google Shape;218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6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32" name="Google Shape;2132;p6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Пусть в таблице catalogs базы данных shop в строке name могут находиться пустые строки и поля принимающие значение NULL. Напишите запрос, который заменяет все такие поля на строку ‘empty’. Помните, что на уроке мы установили уникальность на поле name. Возможно ли оставить это условие? Почему?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Спроектируйте базу данных, которая позволяла бы организовать хранение медиа-файлов, загружаемых пользователем (фото, аудио, видео)</a:t>
            </a:r>
            <a:r>
              <a:rPr lang="ru" sz="1600">
                <a:solidFill>
                  <a:srgbClr val="2C2D30"/>
                </a:solidFill>
              </a:rPr>
              <a:t>. Сами файлы будут храниться в файловой системе, а база данных будет хранить только пути к файлам, названия, описания, ключевых слов и принадлежности пользователю.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133" name="Google Shape;2133;p6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4" name="Google Shape;2134;p6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5" name="Google Shape;2135;p6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6" name="Google Shape;2136;p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7" name="Google Shape;2137;p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6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39" name="Google Shape;2139;p6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6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6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6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p6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6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6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6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6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6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6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6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6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6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6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6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6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6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6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6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59" name="Google Shape;2159;p6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0" name="Google Shape;2160;p6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66" name="Google Shape;2166;p6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В учебной базе данных shop присутствует таблица catalogs. Пусть в базе данных sample имеется таблица cat, в которой могут присутствовать строки с такими же первичными ключами. Напишите запрос, который копирует данные из таблицы catalogs в таблицу cat, при этом для записей с конфликтующими первичными ключами в таблице cat должна производиться замена значениями из таблицы catalogs.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167" name="Google Shape;2167;p6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6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6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6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1" name="Google Shape;2171;p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73" name="Google Shape;2173;p6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4" name="Google Shape;2174;p6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6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p6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6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6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6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6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6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6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6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6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6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6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6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6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6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6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6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6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93" name="Google Shape;2193;p6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6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6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00" name="Google Shape;2200;p6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6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6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3" name="Google Shape;2203;p6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4" name="Google Shape;2204;p6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5" name="Google Shape;2205;p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06" name="Google Shape;2206;p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6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p6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p6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6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6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6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6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6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p6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6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6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6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6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6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6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6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6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6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6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26" name="Google Shape;2226;p6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7" name="Google Shape;2227;p6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64"/>
          <p:cNvSpPr/>
          <p:nvPr/>
        </p:nvSpPr>
        <p:spPr>
          <a:xfrm>
            <a:off x="2562575" y="2253700"/>
            <a:ext cx="12360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2229" name="Google Shape;2229;p64"/>
          <p:cNvSpPr/>
          <p:nvPr/>
        </p:nvSpPr>
        <p:spPr>
          <a:xfrm>
            <a:off x="2562575" y="2717200"/>
            <a:ext cx="12360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Мат.платы</a:t>
            </a:r>
            <a:endParaRPr/>
          </a:p>
        </p:txBody>
      </p:sp>
      <p:sp>
        <p:nvSpPr>
          <p:cNvPr id="2230" name="Google Shape;2230;p64"/>
          <p:cNvSpPr/>
          <p:nvPr/>
        </p:nvSpPr>
        <p:spPr>
          <a:xfrm>
            <a:off x="2562575" y="3180700"/>
            <a:ext cx="12360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2231" name="Google Shape;2231;p64"/>
          <p:cNvSpPr/>
          <p:nvPr/>
        </p:nvSpPr>
        <p:spPr>
          <a:xfrm>
            <a:off x="1889975" y="2253700"/>
            <a:ext cx="6726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2232" name="Google Shape;2232;p64"/>
          <p:cNvSpPr/>
          <p:nvPr/>
        </p:nvSpPr>
        <p:spPr>
          <a:xfrm>
            <a:off x="1889975" y="2717200"/>
            <a:ext cx="6726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2233" name="Google Shape;2233;p64"/>
          <p:cNvSpPr/>
          <p:nvPr/>
        </p:nvSpPr>
        <p:spPr>
          <a:xfrm>
            <a:off x="1889975" y="3180700"/>
            <a:ext cx="6726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2234" name="Google Shape;2234;p64"/>
          <p:cNvSpPr txBox="1"/>
          <p:nvPr/>
        </p:nvSpPr>
        <p:spPr>
          <a:xfrm>
            <a:off x="1889975" y="1823500"/>
            <a:ext cx="13086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shop.catalogs</a:t>
            </a:r>
            <a:endParaRPr/>
          </a:p>
        </p:txBody>
      </p:sp>
      <p:sp>
        <p:nvSpPr>
          <p:cNvPr id="2235" name="Google Shape;2235;p64"/>
          <p:cNvSpPr/>
          <p:nvPr/>
        </p:nvSpPr>
        <p:spPr>
          <a:xfrm>
            <a:off x="2562575" y="4269600"/>
            <a:ext cx="12360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</a:t>
            </a:r>
            <a:endParaRPr/>
          </a:p>
        </p:txBody>
      </p:sp>
      <p:sp>
        <p:nvSpPr>
          <p:cNvPr id="2236" name="Google Shape;2236;p64"/>
          <p:cNvSpPr/>
          <p:nvPr/>
        </p:nvSpPr>
        <p:spPr>
          <a:xfrm>
            <a:off x="1889975" y="4269600"/>
            <a:ext cx="6726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2237" name="Google Shape;2237;p64"/>
          <p:cNvSpPr txBox="1"/>
          <p:nvPr/>
        </p:nvSpPr>
        <p:spPr>
          <a:xfrm>
            <a:off x="1889975" y="3839400"/>
            <a:ext cx="11196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sample.</a:t>
            </a:r>
            <a:r>
              <a:rPr lang="ru"/>
              <a:t>cat</a:t>
            </a:r>
            <a:endParaRPr/>
          </a:p>
        </p:txBody>
      </p:sp>
      <p:sp>
        <p:nvSpPr>
          <p:cNvPr id="2238" name="Google Shape;2238;p64"/>
          <p:cNvSpPr/>
          <p:nvPr/>
        </p:nvSpPr>
        <p:spPr>
          <a:xfrm>
            <a:off x="6132300" y="2253700"/>
            <a:ext cx="12360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2239" name="Google Shape;2239;p64"/>
          <p:cNvSpPr/>
          <p:nvPr/>
        </p:nvSpPr>
        <p:spPr>
          <a:xfrm>
            <a:off x="6132300" y="2717200"/>
            <a:ext cx="12360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Мат.платы</a:t>
            </a:r>
            <a:endParaRPr/>
          </a:p>
        </p:txBody>
      </p:sp>
      <p:sp>
        <p:nvSpPr>
          <p:cNvPr id="2240" name="Google Shape;2240;p64"/>
          <p:cNvSpPr/>
          <p:nvPr/>
        </p:nvSpPr>
        <p:spPr>
          <a:xfrm>
            <a:off x="6132300" y="3180700"/>
            <a:ext cx="12360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2241" name="Google Shape;2241;p64"/>
          <p:cNvSpPr/>
          <p:nvPr/>
        </p:nvSpPr>
        <p:spPr>
          <a:xfrm>
            <a:off x="5459700" y="2253700"/>
            <a:ext cx="6726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2242" name="Google Shape;2242;p64"/>
          <p:cNvSpPr/>
          <p:nvPr/>
        </p:nvSpPr>
        <p:spPr>
          <a:xfrm>
            <a:off x="5459700" y="2717200"/>
            <a:ext cx="6726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2243" name="Google Shape;2243;p64"/>
          <p:cNvSpPr/>
          <p:nvPr/>
        </p:nvSpPr>
        <p:spPr>
          <a:xfrm>
            <a:off x="5459700" y="3180700"/>
            <a:ext cx="6726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2244" name="Google Shape;2244;p64"/>
          <p:cNvSpPr txBox="1"/>
          <p:nvPr/>
        </p:nvSpPr>
        <p:spPr>
          <a:xfrm>
            <a:off x="5459700" y="1823500"/>
            <a:ext cx="13086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sample</a:t>
            </a:r>
            <a:r>
              <a:rPr lang="ru"/>
              <a:t>.cat</a:t>
            </a:r>
            <a:endParaRPr/>
          </a:p>
        </p:txBody>
      </p:sp>
      <p:sp>
        <p:nvSpPr>
          <p:cNvPr id="2245" name="Google Shape;2245;p64"/>
          <p:cNvSpPr/>
          <p:nvPr/>
        </p:nvSpPr>
        <p:spPr>
          <a:xfrm>
            <a:off x="4142988" y="2663200"/>
            <a:ext cx="972300" cy="571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Недостатки 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5" name="Google Shape;225;p1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Слабоструктурированный язык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Язык старый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Плохо взаимодействует с ООП-языками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SQL — не универсальный язык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Множество диалектов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52" name="Google Shape;252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Элементы языка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9" name="Google Shape;259;p19"/>
          <p:cNvSpPr txBox="1"/>
          <p:nvPr>
            <p:ph type="ctrTitle"/>
          </p:nvPr>
        </p:nvSpPr>
        <p:spPr>
          <a:xfrm>
            <a:off x="1142375" y="1714450"/>
            <a:ext cx="29253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Комментарии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Скалярные выражения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Ключевые слова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Операторы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Таблицы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Столбцы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Индексы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6" name="Google Shape;286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"/>
          <p:cNvSpPr txBox="1"/>
          <p:nvPr>
            <p:ph type="ctrTitle"/>
          </p:nvPr>
        </p:nvSpPr>
        <p:spPr>
          <a:xfrm>
            <a:off x="4350375" y="1714500"/>
            <a:ext cx="36489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Предопределенные функции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Представления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Переменные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Хранимые процедуры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Хранимые функции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Триггеры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Коды ошибок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DDL и DML 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20" name="Google Shape;320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 txBox="1"/>
          <p:nvPr/>
        </p:nvSpPr>
        <p:spPr>
          <a:xfrm>
            <a:off x="1294600" y="2038175"/>
            <a:ext cx="5038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DDL (</a:t>
            </a:r>
            <a:r>
              <a:rPr lang="ru"/>
              <a:t>Data Definition Language) — язык описания данных</a:t>
            </a:r>
            <a:endParaRPr/>
          </a:p>
        </p:txBody>
      </p:sp>
      <p:sp>
        <p:nvSpPr>
          <p:cNvPr id="323" name="Google Shape;323;p20"/>
          <p:cNvSpPr txBox="1"/>
          <p:nvPr/>
        </p:nvSpPr>
        <p:spPr>
          <a:xfrm>
            <a:off x="1294600" y="3201550"/>
            <a:ext cx="5484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DML (</a:t>
            </a:r>
            <a:r>
              <a:rPr lang="ru"/>
              <a:t>Data Manipulation Language) — язык управления данными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Структура запроса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29" name="Google Shape;329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55" name="Google Shape;355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"/>
          <p:cNvSpPr txBox="1"/>
          <p:nvPr/>
        </p:nvSpPr>
        <p:spPr>
          <a:xfrm>
            <a:off x="3912900" y="1819450"/>
            <a:ext cx="18894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FF"/>
                </a:solidFill>
              </a:rPr>
              <a:t>SELECT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id,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name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FF"/>
                </a:solidFill>
              </a:rPr>
              <a:t>FROM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</a:t>
            </a:r>
            <a:r>
              <a:rPr lang="ru" sz="1800">
                <a:solidFill>
                  <a:srgbClr val="990000"/>
                </a:solidFill>
              </a:rPr>
              <a:t>users</a:t>
            </a:r>
            <a:endParaRPr sz="18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FF"/>
                </a:solidFill>
              </a:rPr>
              <a:t>WHERE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name = </a:t>
            </a:r>
            <a:r>
              <a:rPr lang="ru" sz="1800">
                <a:solidFill>
                  <a:srgbClr val="38761D"/>
                </a:solidFill>
              </a:rPr>
              <a:t>‘Игорь’ </a:t>
            </a:r>
            <a:endParaRPr sz="1800">
              <a:solidFill>
                <a:srgbClr val="38761D"/>
              </a:solidFill>
            </a:endParaRPr>
          </a:p>
        </p:txBody>
      </p:sp>
      <p:sp>
        <p:nvSpPr>
          <p:cNvPr id="358" name="Google Shape;358;p21"/>
          <p:cNvSpPr txBox="1"/>
          <p:nvPr/>
        </p:nvSpPr>
        <p:spPr>
          <a:xfrm>
            <a:off x="909725" y="2654800"/>
            <a:ext cx="16269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Ключевые слова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359" name="Google Shape;359;p21"/>
          <p:cNvCxnSpPr>
            <a:stCxn id="358" idx="3"/>
          </p:cNvCxnSpPr>
          <p:nvPr/>
        </p:nvCxnSpPr>
        <p:spPr>
          <a:xfrm flipH="1" rot="10800000">
            <a:off x="2536625" y="2055550"/>
            <a:ext cx="1382100" cy="8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1"/>
          <p:cNvCxnSpPr>
            <a:stCxn id="358" idx="3"/>
          </p:cNvCxnSpPr>
          <p:nvPr/>
        </p:nvCxnSpPr>
        <p:spPr>
          <a:xfrm>
            <a:off x="2536625" y="2869150"/>
            <a:ext cx="1391100" cy="5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1"/>
          <p:cNvCxnSpPr>
            <a:stCxn id="358" idx="3"/>
            <a:endCxn id="357" idx="1"/>
          </p:cNvCxnSpPr>
          <p:nvPr/>
        </p:nvCxnSpPr>
        <p:spPr>
          <a:xfrm>
            <a:off x="2536625" y="2869150"/>
            <a:ext cx="137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21"/>
          <p:cNvSpPr txBox="1"/>
          <p:nvPr/>
        </p:nvSpPr>
        <p:spPr>
          <a:xfrm>
            <a:off x="6374700" y="3500400"/>
            <a:ext cx="2195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Скалярное выражение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363" name="Google Shape;363;p21"/>
          <p:cNvCxnSpPr>
            <a:stCxn id="362" idx="1"/>
          </p:cNvCxnSpPr>
          <p:nvPr/>
        </p:nvCxnSpPr>
        <p:spPr>
          <a:xfrm rot="10800000">
            <a:off x="5747100" y="3709050"/>
            <a:ext cx="6276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21"/>
          <p:cNvSpPr txBox="1"/>
          <p:nvPr/>
        </p:nvSpPr>
        <p:spPr>
          <a:xfrm>
            <a:off x="6374700" y="3010975"/>
            <a:ext cx="9726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0000"/>
                </a:solidFill>
              </a:rPr>
              <a:t>Таблица</a:t>
            </a:r>
            <a:endParaRPr>
              <a:solidFill>
                <a:srgbClr val="990000"/>
              </a:solidFill>
            </a:endParaRPr>
          </a:p>
        </p:txBody>
      </p:sp>
      <p:cxnSp>
        <p:nvCxnSpPr>
          <p:cNvPr id="365" name="Google Shape;365;p21"/>
          <p:cNvCxnSpPr/>
          <p:nvPr/>
        </p:nvCxnSpPr>
        <p:spPr>
          <a:xfrm rot="10800000">
            <a:off x="4811150" y="3192925"/>
            <a:ext cx="1572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21"/>
          <p:cNvSpPr txBox="1"/>
          <p:nvPr/>
        </p:nvSpPr>
        <p:spPr>
          <a:xfrm>
            <a:off x="6383450" y="2259350"/>
            <a:ext cx="9726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Столбцы</a:t>
            </a:r>
            <a:endParaRPr/>
          </a:p>
        </p:txBody>
      </p:sp>
      <p:cxnSp>
        <p:nvCxnSpPr>
          <p:cNvPr id="367" name="Google Shape;367;p21"/>
          <p:cNvCxnSpPr>
            <a:stCxn id="366" idx="1"/>
          </p:cNvCxnSpPr>
          <p:nvPr/>
        </p:nvCxnSpPr>
        <p:spPr>
          <a:xfrm rot="10800000">
            <a:off x="4583750" y="2326700"/>
            <a:ext cx="1799700" cy="1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1"/>
          <p:cNvCxnSpPr>
            <a:stCxn id="366" idx="1"/>
          </p:cNvCxnSpPr>
          <p:nvPr/>
        </p:nvCxnSpPr>
        <p:spPr>
          <a:xfrm flipH="1">
            <a:off x="4819850" y="2450000"/>
            <a:ext cx="1563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