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59398F-FD6E-43F5-A2BC-44A5646ED399}">
  <a:tblStyle styleId="{B559398F-FD6E-43F5-A2BC-44A5646ED3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d6179f0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d6179f0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d6179f0e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d6179f0e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8049e7df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8049e7df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8049e7df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8049e7df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8049e7df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8049e7df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c4d390b4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c4d390b4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c4d390b4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c4d390b4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41671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41671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c4d390b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c4d390b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d6179f0e9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d6179f0e9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d6179f0e9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d6179f0e9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d6179f0e9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d6179f0e9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c4d390b4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3c4d390b4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c4d390b4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3c4d390b4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3c4d390b4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3c4d390b4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3c4d390b4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3c4d390b4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049e7d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049e7d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049e7df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049e7df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049e7df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049e7df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8049e7df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8049e7df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049e7df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8049e7df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8049e7df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8049e7df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Операторы. Условная и ограниченная выборка. Предопредленные функции.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ctrTitle"/>
          </p:nvPr>
        </p:nvSpPr>
        <p:spPr>
          <a:xfrm>
            <a:off x="1142400" y="571500"/>
            <a:ext cx="738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Спецсимволы оператора LIKE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85" name="Google Shape;385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7" name="Google Shape;387;p22"/>
          <p:cNvGraphicFramePr/>
          <p:nvPr/>
        </p:nvGraphicFramePr>
        <p:xfrm>
          <a:off x="1144788" y="19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{B559398F-FD6E-43F5-A2BC-44A5646ED399}</a:tableStyleId>
              </a:tblPr>
              <a:tblGrid>
                <a:gridCol w="861000"/>
                <a:gridCol w="5087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Символ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Описание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Любое количество символов или их отсутствие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Ровно один символ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"/>
          <p:cNvSpPr txBox="1"/>
          <p:nvPr>
            <p:ph type="ctrTitle"/>
          </p:nvPr>
        </p:nvSpPr>
        <p:spPr>
          <a:xfrm>
            <a:off x="1142400" y="571500"/>
            <a:ext cx="738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Регулярные выражения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19" name="Google Shape;419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RLIKE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REGEXP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"/>
          <p:cNvSpPr txBox="1"/>
          <p:nvPr>
            <p:ph type="ctrTitle"/>
          </p:nvPr>
        </p:nvSpPr>
        <p:spPr>
          <a:xfrm>
            <a:off x="1142400" y="571500"/>
            <a:ext cx="738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Поиск р</a:t>
            </a:r>
            <a:r>
              <a:rPr lang="ru" sz="3200">
                <a:solidFill>
                  <a:srgbClr val="4C5D6E"/>
                </a:solidFill>
              </a:rPr>
              <a:t>егулярными выражениями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53" name="Google Shape;453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 txBox="1"/>
          <p:nvPr/>
        </p:nvSpPr>
        <p:spPr>
          <a:xfrm>
            <a:off x="1354675" y="2199225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Цена материнской платы составляет </a:t>
            </a:r>
            <a:r>
              <a:rPr lang="ru" sz="1600">
                <a:solidFill>
                  <a:srgbClr val="0000FF"/>
                </a:solidFill>
              </a:rPr>
              <a:t>5620.00</a:t>
            </a:r>
            <a:r>
              <a:rPr lang="ru" sz="1600"/>
              <a:t> рублей, а процессора — </a:t>
            </a:r>
            <a:r>
              <a:rPr lang="ru" sz="1600">
                <a:solidFill>
                  <a:srgbClr val="0000FF"/>
                </a:solidFill>
              </a:rPr>
              <a:t>10800.00</a:t>
            </a:r>
            <a:r>
              <a:rPr lang="ru" sz="1600"/>
              <a:t> рублей.</a:t>
            </a:r>
            <a:endParaRPr sz="1600"/>
          </a:p>
        </p:txBody>
      </p:sp>
      <p:sp>
        <p:nvSpPr>
          <p:cNvPr id="456" name="Google Shape;456;p24"/>
          <p:cNvSpPr txBox="1"/>
          <p:nvPr/>
        </p:nvSpPr>
        <p:spPr>
          <a:xfrm>
            <a:off x="1354675" y="3594000"/>
            <a:ext cx="6096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SELECT content RLIKE '</a:t>
            </a:r>
            <a:r>
              <a:rPr lang="ru" sz="1600">
                <a:solidFill>
                  <a:srgbClr val="0000FF"/>
                </a:solidFill>
              </a:rPr>
              <a:t>[[:digit:]]*\\.[[:digit:]]{2}</a:t>
            </a:r>
            <a:r>
              <a:rPr lang="ru" sz="1600"/>
              <a:t>';</a:t>
            </a:r>
            <a:endParaRPr sz="1600"/>
          </a:p>
        </p:txBody>
      </p:sp>
      <p:cxnSp>
        <p:nvCxnSpPr>
          <p:cNvPr id="457" name="Google Shape;457;p24"/>
          <p:cNvCxnSpPr/>
          <p:nvPr/>
        </p:nvCxnSpPr>
        <p:spPr>
          <a:xfrm flipH="1" rot="10800000">
            <a:off x="5111750" y="2624750"/>
            <a:ext cx="275100" cy="9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24"/>
          <p:cNvCxnSpPr/>
          <p:nvPr/>
        </p:nvCxnSpPr>
        <p:spPr>
          <a:xfrm rot="10800000">
            <a:off x="3428875" y="2846925"/>
            <a:ext cx="7092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Квантификаторы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64" name="Google Shape;464;p2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? — символ входит ноль или один раз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* — любое количество вхождений, включая ноль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+ — одно или более входждений символа в строку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65" name="Google Shape;465;p2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91" name="Google Shape;491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498" name="Google Shape;4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6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Операторы. Условная и ограниченная выборка. Предопредленные функции.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Сортировка и ограничения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1" name="Google Shape;531;p2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Сортировка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Ограничение выборки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Извлечение уникальных значений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Сортировка и ограничения в DELETE и UPDATE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58" name="Google Shape;558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65" name="Google Shape;5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8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Операторы. Условная и ограниченная выборка. Предопредленные функции.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8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8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Предопределенные</a:t>
            </a:r>
            <a:r>
              <a:rPr lang="ru" sz="3200">
                <a:solidFill>
                  <a:srgbClr val="4C5D6E"/>
                </a:solidFill>
              </a:rPr>
              <a:t>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98" name="Google Shape;598;p2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Предопределенные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Выборка случайного значения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Справочные функции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99" name="Google Shape;599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05" name="Google Shape;605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25" name="Google Shape;625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0"/>
          <p:cNvSpPr txBox="1"/>
          <p:nvPr>
            <p:ph type="ctrTitle"/>
          </p:nvPr>
        </p:nvSpPr>
        <p:spPr>
          <a:xfrm>
            <a:off x="1142400" y="571500"/>
            <a:ext cx="68544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UNIXSTAMP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32" name="Google Shape;632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8" name="Google Shape;638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58" name="Google Shape;658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0"/>
          <p:cNvSpPr/>
          <p:nvPr/>
        </p:nvSpPr>
        <p:spPr>
          <a:xfrm>
            <a:off x="3444150" y="1635750"/>
            <a:ext cx="2490000" cy="75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661" name="Google Shape;661;p30"/>
          <p:cNvSpPr/>
          <p:nvPr/>
        </p:nvSpPr>
        <p:spPr>
          <a:xfrm>
            <a:off x="3444150" y="3501225"/>
            <a:ext cx="2490000" cy="75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UNIXSTAMP</a:t>
            </a:r>
            <a:endParaRPr/>
          </a:p>
        </p:txBody>
      </p:sp>
      <p:sp>
        <p:nvSpPr>
          <p:cNvPr id="662" name="Google Shape;662;p30"/>
          <p:cNvSpPr txBox="1"/>
          <p:nvPr/>
        </p:nvSpPr>
        <p:spPr>
          <a:xfrm>
            <a:off x="1326775" y="1808400"/>
            <a:ext cx="1881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2018-10-10 10:09:23</a:t>
            </a:r>
            <a:endParaRPr/>
          </a:p>
        </p:txBody>
      </p:sp>
      <p:sp>
        <p:nvSpPr>
          <p:cNvPr id="663" name="Google Shape;663;p30"/>
          <p:cNvSpPr txBox="1"/>
          <p:nvPr/>
        </p:nvSpPr>
        <p:spPr>
          <a:xfrm>
            <a:off x="2008075" y="3673875"/>
            <a:ext cx="1199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1539155363</a:t>
            </a:r>
            <a:endParaRPr/>
          </a:p>
        </p:txBody>
      </p:sp>
      <p:sp>
        <p:nvSpPr>
          <p:cNvPr id="664" name="Google Shape;664;p30"/>
          <p:cNvSpPr txBox="1"/>
          <p:nvPr/>
        </p:nvSpPr>
        <p:spPr>
          <a:xfrm>
            <a:off x="6654750" y="1808400"/>
            <a:ext cx="7815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 байт</a:t>
            </a:r>
            <a:endParaRPr/>
          </a:p>
        </p:txBody>
      </p:sp>
      <p:sp>
        <p:nvSpPr>
          <p:cNvPr id="665" name="Google Shape;665;p30"/>
          <p:cNvSpPr txBox="1"/>
          <p:nvPr/>
        </p:nvSpPr>
        <p:spPr>
          <a:xfrm>
            <a:off x="6654750" y="3673875"/>
            <a:ext cx="9753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r>
              <a:rPr lang="ru"/>
              <a:t> байта</a:t>
            </a:r>
            <a:endParaRPr/>
          </a:p>
        </p:txBody>
      </p:sp>
      <p:sp>
        <p:nvSpPr>
          <p:cNvPr id="666" name="Google Shape;666;p30"/>
          <p:cNvSpPr/>
          <p:nvPr/>
        </p:nvSpPr>
        <p:spPr>
          <a:xfrm>
            <a:off x="4086000" y="2613938"/>
            <a:ext cx="400800" cy="663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0"/>
          <p:cNvSpPr/>
          <p:nvPr/>
        </p:nvSpPr>
        <p:spPr>
          <a:xfrm flipH="1" rot="10800000">
            <a:off x="4838175" y="2613925"/>
            <a:ext cx="400800" cy="663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0"/>
          <p:cNvSpPr txBox="1"/>
          <p:nvPr/>
        </p:nvSpPr>
        <p:spPr>
          <a:xfrm>
            <a:off x="1364288" y="2741138"/>
            <a:ext cx="1881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UNIX_TIMESTAMP()</a:t>
            </a:r>
            <a:endParaRPr/>
          </a:p>
        </p:txBody>
      </p:sp>
      <p:sp>
        <p:nvSpPr>
          <p:cNvPr id="669" name="Google Shape;669;p30"/>
          <p:cNvSpPr txBox="1"/>
          <p:nvPr/>
        </p:nvSpPr>
        <p:spPr>
          <a:xfrm>
            <a:off x="6654738" y="2741125"/>
            <a:ext cx="1881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FROM_</a:t>
            </a:r>
            <a:r>
              <a:rPr lang="ru">
                <a:solidFill>
                  <a:schemeClr val="dk1"/>
                </a:solidFill>
              </a:rPr>
              <a:t>UNIXTIME()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1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675" name="Google Shape;6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1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Операторы. Условная и ограниченная выборка. Предопредленные функции.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83" name="Google Shape;683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1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1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1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1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1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1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1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1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1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1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1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1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1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1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1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Условная и ограниченная выборка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Специальные операторы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Предопределенные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 и специальные функции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Предопределенные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08" name="Google Shape;708;p3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Математические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Строковые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Логические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Вспомогательные функции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09" name="Google Shape;709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15" name="Google Shape;715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35" name="Google Shape;735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Вызов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42" name="Google Shape;742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48" name="Google Shape;748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68" name="Google Shape;768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3"/>
          <p:cNvSpPr txBox="1"/>
          <p:nvPr/>
        </p:nvSpPr>
        <p:spPr>
          <a:xfrm>
            <a:off x="1191600" y="2618275"/>
            <a:ext cx="390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SELECT </a:t>
            </a:r>
            <a:r>
              <a:rPr lang="ru" sz="1600"/>
              <a:t>DATE(‘2018-10-10 15:20:00’);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Вызов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82" name="Google Shape;782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02" name="Google Shape;802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4"/>
          <p:cNvSpPr txBox="1"/>
          <p:nvPr/>
        </p:nvSpPr>
        <p:spPr>
          <a:xfrm>
            <a:off x="1191600" y="2618275"/>
            <a:ext cx="390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SELECT </a:t>
            </a:r>
            <a:r>
              <a:rPr lang="ru" sz="1600">
                <a:solidFill>
                  <a:srgbClr val="0000FF"/>
                </a:solidFill>
              </a:rPr>
              <a:t>DATE</a:t>
            </a:r>
            <a:r>
              <a:rPr lang="ru" sz="1600"/>
              <a:t>(‘2018-10-10 15:20:00’);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Вызов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10" name="Google Shape;810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16" name="Google Shape;816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36" name="Google Shape;836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5"/>
          <p:cNvSpPr txBox="1"/>
          <p:nvPr/>
        </p:nvSpPr>
        <p:spPr>
          <a:xfrm>
            <a:off x="1191600" y="2618275"/>
            <a:ext cx="390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SELECT DATE(</a:t>
            </a:r>
            <a:r>
              <a:rPr lang="ru" sz="1600">
                <a:solidFill>
                  <a:srgbClr val="0000FF"/>
                </a:solidFill>
              </a:rPr>
              <a:t>‘2018-10-10 15:20:00’</a:t>
            </a:r>
            <a:r>
              <a:rPr lang="ru" sz="1600"/>
              <a:t>);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6"/>
          <p:cNvSpPr txBox="1"/>
          <p:nvPr>
            <p:ph type="ctrTitle"/>
          </p:nvPr>
        </p:nvSpPr>
        <p:spPr>
          <a:xfrm>
            <a:off x="1142400" y="571500"/>
            <a:ext cx="7072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Вычисление расстояния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44" name="Google Shape;844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70" name="Google Shape;870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6"/>
          <p:cNvSpPr txBox="1"/>
          <p:nvPr/>
        </p:nvSpPr>
        <p:spPr>
          <a:xfrm>
            <a:off x="4287150" y="3265425"/>
            <a:ext cx="3011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</a:t>
            </a:r>
            <a:r>
              <a:rPr lang="ru"/>
              <a:t> = SQRT((</a:t>
            </a:r>
            <a:r>
              <a:rPr lang="ru">
                <a:solidFill>
                  <a:schemeClr val="dk1"/>
                </a:solidFill>
              </a:rPr>
              <a:t>x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 - x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)</a:t>
            </a:r>
            <a:r>
              <a:rPr baseline="30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 + (y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/>
              <a:t> - y</a:t>
            </a:r>
            <a:r>
              <a:rPr baseline="-25000" lang="ru"/>
              <a:t>2</a:t>
            </a:r>
            <a:r>
              <a:rPr lang="ru"/>
              <a:t>)</a:t>
            </a:r>
            <a:r>
              <a:rPr baseline="30000" lang="ru"/>
              <a:t>2</a:t>
            </a:r>
            <a:r>
              <a:rPr lang="ru"/>
              <a:t>)</a:t>
            </a:r>
            <a:endParaRPr/>
          </a:p>
        </p:txBody>
      </p:sp>
      <p:cxnSp>
        <p:nvCxnSpPr>
          <p:cNvPr id="873" name="Google Shape;873;p36"/>
          <p:cNvCxnSpPr/>
          <p:nvPr/>
        </p:nvCxnSpPr>
        <p:spPr>
          <a:xfrm flipH="1" rot="10800000">
            <a:off x="2254700" y="2058775"/>
            <a:ext cx="1990200" cy="16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4" name="Google Shape;874;p36"/>
          <p:cNvSpPr txBox="1"/>
          <p:nvPr/>
        </p:nvSpPr>
        <p:spPr>
          <a:xfrm>
            <a:off x="1845750" y="3812700"/>
            <a:ext cx="726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(x</a:t>
            </a:r>
            <a:r>
              <a:rPr baseline="-25000" lang="ru"/>
              <a:t>1</a:t>
            </a:r>
            <a:r>
              <a:rPr lang="ru"/>
              <a:t>, y</a:t>
            </a:r>
            <a:r>
              <a:rPr baseline="-25000" lang="ru"/>
              <a:t>1</a:t>
            </a:r>
            <a:r>
              <a:rPr lang="ru"/>
              <a:t>)</a:t>
            </a:r>
            <a:endParaRPr/>
          </a:p>
        </p:txBody>
      </p:sp>
      <p:sp>
        <p:nvSpPr>
          <p:cNvPr id="875" name="Google Shape;875;p36"/>
          <p:cNvSpPr txBox="1"/>
          <p:nvPr/>
        </p:nvSpPr>
        <p:spPr>
          <a:xfrm>
            <a:off x="4386100" y="1714500"/>
            <a:ext cx="726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(x</a:t>
            </a:r>
            <a:r>
              <a:rPr baseline="-25000" lang="ru"/>
              <a:t>2</a:t>
            </a:r>
            <a:r>
              <a:rPr lang="ru"/>
              <a:t>, y</a:t>
            </a:r>
            <a:r>
              <a:rPr baseline="-25000" lang="ru"/>
              <a:t>2</a:t>
            </a: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7"/>
          <p:cNvSpPr txBox="1"/>
          <p:nvPr>
            <p:ph type="ctrTitle"/>
          </p:nvPr>
        </p:nvSpPr>
        <p:spPr>
          <a:xfrm>
            <a:off x="1142400" y="571500"/>
            <a:ext cx="7072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Вычисление площади треугольника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1" name="Google Shape;881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07" name="Google Shape;907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9" name="Google Shape;909;p37"/>
          <p:cNvCxnSpPr/>
          <p:nvPr/>
        </p:nvCxnSpPr>
        <p:spPr>
          <a:xfrm flipH="1" rot="10800000">
            <a:off x="1263175" y="2076450"/>
            <a:ext cx="2081100" cy="16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37"/>
          <p:cNvCxnSpPr/>
          <p:nvPr/>
        </p:nvCxnSpPr>
        <p:spPr>
          <a:xfrm>
            <a:off x="1263175" y="3721350"/>
            <a:ext cx="3980400" cy="3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37"/>
          <p:cNvCxnSpPr/>
          <p:nvPr/>
        </p:nvCxnSpPr>
        <p:spPr>
          <a:xfrm>
            <a:off x="3353275" y="2067425"/>
            <a:ext cx="1899300" cy="19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37"/>
          <p:cNvCxnSpPr/>
          <p:nvPr/>
        </p:nvCxnSpPr>
        <p:spPr>
          <a:xfrm>
            <a:off x="1517600" y="3530500"/>
            <a:ext cx="636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p37"/>
          <p:cNvSpPr txBox="1"/>
          <p:nvPr/>
        </p:nvSpPr>
        <p:spPr>
          <a:xfrm>
            <a:off x="2035600" y="2498525"/>
            <a:ext cx="381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914" name="Google Shape;914;p37"/>
          <p:cNvSpPr txBox="1"/>
          <p:nvPr/>
        </p:nvSpPr>
        <p:spPr>
          <a:xfrm>
            <a:off x="2971675" y="3819175"/>
            <a:ext cx="381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915" name="Google Shape;915;p37"/>
          <p:cNvSpPr txBox="1"/>
          <p:nvPr/>
        </p:nvSpPr>
        <p:spPr>
          <a:xfrm>
            <a:off x="1681200" y="3357700"/>
            <a:ext cx="693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angle</a:t>
            </a:r>
            <a:endParaRPr/>
          </a:p>
        </p:txBody>
      </p:sp>
      <p:sp>
        <p:nvSpPr>
          <p:cNvPr id="916" name="Google Shape;916;p37"/>
          <p:cNvSpPr txBox="1"/>
          <p:nvPr/>
        </p:nvSpPr>
        <p:spPr>
          <a:xfrm>
            <a:off x="5854500" y="2698950"/>
            <a:ext cx="2144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 = a * b * sin(angle) / 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22" name="Google Shape;922;p3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Пусть в таблице users поля created_at и updated_at оказались незаполненными. Заполните их текущими датой и временем.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Таблица users была неудачно спроектирована. Записи created_at и updated_at были заданы типом VARCHAR и в них долгое время помещались значения в формате "20.10.2017 8:10". Необходимо преобразовать поля к типу DATETIME, сохранив введеные ранее значения.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23" name="Google Shape;923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29" name="Google Shape;929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49" name="Google Shape;949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56" name="Google Shape;956;p3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 таблице складских запасов storehouses_products в поле value могут встречаться самые разные цифры: 0, если товар закончился и выше нуля, если на складе имеются запасы. Необходимо отсортировать записи таким образом, чтобы они выводились в порядке увеличения значения value. Однако, нулевые запасы должны выводиться в конце, после всех записей.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57" name="Google Shape;957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83" name="Google Shape;983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0"/>
          <p:cNvSpPr txBox="1"/>
          <p:nvPr>
            <p:ph type="ctrTitle"/>
          </p:nvPr>
        </p:nvSpPr>
        <p:spPr>
          <a:xfrm>
            <a:off x="1142400" y="571500"/>
            <a:ext cx="68544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90" name="Google Shape;990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96" name="Google Shape;996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16" name="Google Shape;1016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2135400" y="20394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2135400" y="24615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250</a:t>
            </a:r>
            <a:r>
              <a:rPr lang="ru"/>
              <a:t>0</a:t>
            </a: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2135400" y="28836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021" name="Google Shape;1021;p40"/>
          <p:cNvSpPr/>
          <p:nvPr/>
        </p:nvSpPr>
        <p:spPr>
          <a:xfrm>
            <a:off x="2135400" y="33057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r>
              <a:rPr lang="ru"/>
              <a:t>0</a:t>
            </a:r>
            <a:endParaRPr/>
          </a:p>
        </p:txBody>
      </p:sp>
      <p:sp>
        <p:nvSpPr>
          <p:cNvPr id="1022" name="Google Shape;1022;p40"/>
          <p:cNvSpPr/>
          <p:nvPr/>
        </p:nvSpPr>
        <p:spPr>
          <a:xfrm>
            <a:off x="2135400" y="37277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50</a:t>
            </a:r>
            <a:r>
              <a:rPr lang="ru"/>
              <a:t>0</a:t>
            </a:r>
            <a:endParaRPr/>
          </a:p>
        </p:txBody>
      </p:sp>
      <p:sp>
        <p:nvSpPr>
          <p:cNvPr id="1023" name="Google Shape;1023;p40"/>
          <p:cNvSpPr/>
          <p:nvPr/>
        </p:nvSpPr>
        <p:spPr>
          <a:xfrm>
            <a:off x="2135400" y="41499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24" name="Google Shape;1024;p40"/>
          <p:cNvSpPr/>
          <p:nvPr/>
        </p:nvSpPr>
        <p:spPr>
          <a:xfrm>
            <a:off x="2135400" y="16173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025" name="Google Shape;1025;p40"/>
          <p:cNvSpPr/>
          <p:nvPr/>
        </p:nvSpPr>
        <p:spPr>
          <a:xfrm>
            <a:off x="3958650" y="2859450"/>
            <a:ext cx="1226700" cy="470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0"/>
          <p:cNvSpPr/>
          <p:nvPr/>
        </p:nvSpPr>
        <p:spPr>
          <a:xfrm>
            <a:off x="5714400" y="20394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27" name="Google Shape;1027;p40"/>
          <p:cNvSpPr/>
          <p:nvPr/>
        </p:nvSpPr>
        <p:spPr>
          <a:xfrm>
            <a:off x="5714400" y="24615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30</a:t>
            </a:r>
            <a:endParaRPr/>
          </a:p>
        </p:txBody>
      </p:sp>
      <p:sp>
        <p:nvSpPr>
          <p:cNvPr id="1028" name="Google Shape;1028;p40"/>
          <p:cNvSpPr/>
          <p:nvPr/>
        </p:nvSpPr>
        <p:spPr>
          <a:xfrm>
            <a:off x="5714400" y="28836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50</a:t>
            </a:r>
            <a:r>
              <a:rPr lang="ru"/>
              <a:t>0</a:t>
            </a:r>
            <a:endParaRPr/>
          </a:p>
        </p:txBody>
      </p:sp>
      <p:sp>
        <p:nvSpPr>
          <p:cNvPr id="1029" name="Google Shape;1029;p40"/>
          <p:cNvSpPr/>
          <p:nvPr/>
        </p:nvSpPr>
        <p:spPr>
          <a:xfrm>
            <a:off x="5714400" y="33057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250</a:t>
            </a:r>
            <a:r>
              <a:rPr lang="ru"/>
              <a:t>0</a:t>
            </a:r>
            <a:endParaRPr/>
          </a:p>
        </p:txBody>
      </p:sp>
      <p:sp>
        <p:nvSpPr>
          <p:cNvPr id="1030" name="Google Shape;1030;p40"/>
          <p:cNvSpPr/>
          <p:nvPr/>
        </p:nvSpPr>
        <p:spPr>
          <a:xfrm>
            <a:off x="5714400" y="37277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031" name="Google Shape;1031;p40"/>
          <p:cNvSpPr/>
          <p:nvPr/>
        </p:nvSpPr>
        <p:spPr>
          <a:xfrm>
            <a:off x="5714400" y="41499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032" name="Google Shape;1032;p40"/>
          <p:cNvSpPr/>
          <p:nvPr/>
        </p:nvSpPr>
        <p:spPr>
          <a:xfrm>
            <a:off x="5714400" y="16173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38" name="Google Shape;1038;p4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Из таблицы users необходимо извлечь пользователей, родившихся в августе и мае. Месяцы заданы в виде списка английских названий ('may', 'august')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Из таблицы catalogs извлекаются записи при помощи запроса. SELECT * FROM catalogs WHERE id IN (5, 1, 2); Отсортируйте записи в порядке, заданном в списке IN.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39" name="Google Shape;1039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45" name="Google Shape;1045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65" name="Google Shape;1065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Операторы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Арифметические операторы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Ключевое слово AS в SELECT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Логические операторы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Логические И и ИЛИ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STORED-столбцы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Арифметические операторы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p16"/>
          <p:cNvGraphicFramePr/>
          <p:nvPr/>
        </p:nvGraphicFramePr>
        <p:xfrm>
          <a:off x="2356513" y="18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{B559398F-FD6E-43F5-A2BC-44A5646ED399}</a:tableStyleId>
              </a:tblPr>
              <a:tblGrid>
                <a:gridCol w="1216225"/>
                <a:gridCol w="321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Оператор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Описание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 + 5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Сложние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5 - 2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Вычитание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 *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Умножение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 /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Деление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9 %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Остаток от деления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 DIV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Целочисленное деление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2388" y="418500"/>
            <a:ext cx="68544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Операторы сравнения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17"/>
          <p:cNvGraphicFramePr/>
          <p:nvPr/>
        </p:nvGraphicFramePr>
        <p:xfrm>
          <a:off x="2354113" y="14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{B559398F-FD6E-43F5-A2BC-44A5646ED399}</a:tableStyleId>
              </a:tblPr>
              <a:tblGrid>
                <a:gridCol w="1216225"/>
                <a:gridCol w="321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Оператор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Описание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Больше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Больше равно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Меньше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Меньше равно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Равно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!=, &lt;&gt;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 равно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&lt;=&gt;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Безопасное сравнение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p18"/>
          <p:cNvGraphicFramePr/>
          <p:nvPr/>
        </p:nvGraphicFramePr>
        <p:xfrm>
          <a:off x="1194425" y="236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{B559398F-FD6E-43F5-A2BC-44A5646ED399}</a:tableStyleId>
              </a:tblPr>
              <a:tblGrid>
                <a:gridCol w="2284800"/>
                <a:gridCol w="2284800"/>
                <a:gridCol w="228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2" name="Google Shape;252;p1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Логическое И AND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Логическое ИЛИ OR</a:t>
            </a:r>
            <a:endParaRPr sz="3200">
              <a:solidFill>
                <a:srgbClr val="4C5D6E"/>
              </a:solidFill>
            </a:endParaRPr>
          </a:p>
        </p:txBody>
      </p:sp>
      <p:graphicFrame>
        <p:nvGraphicFramePr>
          <p:cNvPr id="286" name="Google Shape;286;p19"/>
          <p:cNvGraphicFramePr/>
          <p:nvPr/>
        </p:nvGraphicFramePr>
        <p:xfrm>
          <a:off x="1194425" y="236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{B559398F-FD6E-43F5-A2BC-44A5646ED399}</a:tableStyleId>
              </a:tblPr>
              <a:tblGrid>
                <a:gridCol w="2284800"/>
                <a:gridCol w="2284800"/>
                <a:gridCol w="228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292" name="Google Shape;2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0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Операторы. Условная и ограниченная выборка. Предопредленные функции.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Условная выборка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5" name="Google Shape;325;p2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 BETWEEN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 LIKE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 RLIKE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Регулярные выражения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2" name="Google Shape;352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