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ff3214b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f3214b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d40679c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d40679c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3b890ada6d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b890ada6d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3d40679cb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d40679cb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d40679cb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d40679cb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3d40679cb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d40679cb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3d40679cb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d40679cb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3c109325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c109325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3d45d82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d45d82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3d45d829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d45d829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347d58f8e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47d58f8e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525a8a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25a8a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3d45d829a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d45d829a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347d58f8e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347d58f8e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3d45d829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3d45d829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3381d884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3381d884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d40679cb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d40679cb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d40679c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d40679c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b625c9cd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b625c9cd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d40679cb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d40679cb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d40679cb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d40679cb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da9e8e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a9e8e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da9e8e5f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da9e8e5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4000">
                <a:solidFill>
                  <a:srgbClr val="4C5D6E"/>
                </a:solidFill>
              </a:rPr>
              <a:t>Базы данных. Интерактивный курс</a:t>
            </a:r>
            <a:endParaRPr sz="4000">
              <a:solidFill>
                <a:srgbClr val="4C5D6E"/>
              </a:solidFill>
            </a:endParaRPr>
          </a:p>
        </p:txBody>
      </p:sp>
      <p:pic>
        <p:nvPicPr>
          <p:cNvPr descr="ava_logo.png" id="55" name="Google Shape;55;p13"/>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56" name="Google Shape;56;p13"/>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57" name="Google Shape;57;p1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3" name="Google Shape;63;p1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357" name="Shape 357"/>
        <p:cNvGrpSpPr/>
        <p:nvPr/>
      </p:nvGrpSpPr>
      <p:grpSpPr>
        <a:xfrm>
          <a:off x="0" y="0"/>
          <a:ext cx="0" cy="0"/>
          <a:chOff x="0" y="0"/>
          <a:chExt cx="0" cy="0"/>
        </a:xfrm>
      </p:grpSpPr>
      <p:sp>
        <p:nvSpPr>
          <p:cNvPr id="358" name="Google Shape;358;p22"/>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4000">
                <a:solidFill>
                  <a:srgbClr val="4C5D6E"/>
                </a:solidFill>
              </a:rPr>
              <a:t>Базы данных. Интерактивный курс</a:t>
            </a:r>
            <a:endParaRPr sz="4000">
              <a:solidFill>
                <a:srgbClr val="4C5D6E"/>
              </a:solidFill>
              <a:latin typeface="Arial"/>
              <a:ea typeface="Arial"/>
              <a:cs typeface="Arial"/>
              <a:sym typeface="Arial"/>
            </a:endParaRPr>
          </a:p>
        </p:txBody>
      </p:sp>
      <p:pic>
        <p:nvPicPr>
          <p:cNvPr descr="ava_logo.png" id="359" name="Google Shape;359;p22"/>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360" name="Google Shape;360;p22"/>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361" name="Google Shape;361;p22"/>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67" name="Google Shape;367;p22"/>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90" name="Shape 390"/>
        <p:cNvGrpSpPr/>
        <p:nvPr/>
      </p:nvGrpSpPr>
      <p:grpSpPr>
        <a:xfrm>
          <a:off x="0" y="0"/>
          <a:ext cx="0" cy="0"/>
          <a:chOff x="0" y="0"/>
          <a:chExt cx="0" cy="0"/>
        </a:xfrm>
      </p:grpSpPr>
      <p:sp>
        <p:nvSpPr>
          <p:cNvPr id="391" name="Google Shape;391;p23"/>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ru" sz="3200">
                <a:solidFill>
                  <a:srgbClr val="4C5D6E"/>
                </a:solidFill>
              </a:rPr>
              <a:t>Циклы и курсоры</a:t>
            </a:r>
            <a:endParaRPr sz="3200">
              <a:solidFill>
                <a:srgbClr val="4C5D6E"/>
              </a:solidFill>
            </a:endParaRPr>
          </a:p>
        </p:txBody>
      </p:sp>
      <p:sp>
        <p:nvSpPr>
          <p:cNvPr id="392" name="Google Shape;392;p23"/>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Циклы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Досрочный выход из циклов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Обработчики ошибок</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Курсоры</a:t>
            </a:r>
            <a:endParaRPr sz="1600">
              <a:solidFill>
                <a:srgbClr val="2C2D30"/>
              </a:solidFill>
            </a:endParaRPr>
          </a:p>
        </p:txBody>
      </p:sp>
      <p:sp>
        <p:nvSpPr>
          <p:cNvPr id="393" name="Google Shape;393;p2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99" name="Google Shape;399;p2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19" name="Google Shape;419;p23"/>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20" name="Google Shape;420;p23"/>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24" name="Shape 424"/>
        <p:cNvGrpSpPr/>
        <p:nvPr/>
      </p:nvGrpSpPr>
      <p:grpSpPr>
        <a:xfrm>
          <a:off x="0" y="0"/>
          <a:ext cx="0" cy="0"/>
          <a:chOff x="0" y="0"/>
          <a:chExt cx="0" cy="0"/>
        </a:xfrm>
      </p:grpSpPr>
      <p:sp>
        <p:nvSpPr>
          <p:cNvPr id="425" name="Google Shape;425;p24"/>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Циклы</a:t>
            </a:r>
            <a:endParaRPr sz="3200">
              <a:solidFill>
                <a:srgbClr val="4C5D6E"/>
              </a:solidFill>
            </a:endParaRPr>
          </a:p>
        </p:txBody>
      </p:sp>
      <p:sp>
        <p:nvSpPr>
          <p:cNvPr id="426" name="Google Shape;426;p24"/>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WHILE</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REPEAT</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LOOP</a:t>
            </a:r>
            <a:endParaRPr sz="1600">
              <a:solidFill>
                <a:srgbClr val="2C2D30"/>
              </a:solidFill>
            </a:endParaRPr>
          </a:p>
        </p:txBody>
      </p:sp>
      <p:sp>
        <p:nvSpPr>
          <p:cNvPr id="427" name="Google Shape;427;p24"/>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433" name="Google Shape;433;p24"/>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53" name="Google Shape;453;p2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54" name="Google Shape;454;p2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58" name="Shape 458"/>
        <p:cNvGrpSpPr/>
        <p:nvPr/>
      </p:nvGrpSpPr>
      <p:grpSpPr>
        <a:xfrm>
          <a:off x="0" y="0"/>
          <a:ext cx="0" cy="0"/>
          <a:chOff x="0" y="0"/>
          <a:chExt cx="0" cy="0"/>
        </a:xfrm>
      </p:grpSpPr>
      <p:sp>
        <p:nvSpPr>
          <p:cNvPr id="459" name="Google Shape;459;p25"/>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Курсор</a:t>
            </a:r>
            <a:endParaRPr sz="3200">
              <a:solidFill>
                <a:srgbClr val="4C5D6E"/>
              </a:solidFill>
            </a:endParaRPr>
          </a:p>
        </p:txBody>
      </p:sp>
      <p:sp>
        <p:nvSpPr>
          <p:cNvPr id="460" name="Google Shape;460;p25"/>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466" name="Google Shape;466;p25"/>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86" name="Google Shape;486;p2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87" name="Google Shape;487;p2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1408550" y="1853850"/>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DECLARE CURSOR</a:t>
            </a:r>
            <a:endParaRPr/>
          </a:p>
        </p:txBody>
      </p:sp>
      <p:sp>
        <p:nvSpPr>
          <p:cNvPr id="489" name="Google Shape;489;p25"/>
          <p:cNvSpPr/>
          <p:nvPr/>
        </p:nvSpPr>
        <p:spPr>
          <a:xfrm>
            <a:off x="1408550" y="2514675"/>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OPEN</a:t>
            </a:r>
            <a:endParaRPr/>
          </a:p>
        </p:txBody>
      </p:sp>
      <p:sp>
        <p:nvSpPr>
          <p:cNvPr id="490" name="Google Shape;490;p25"/>
          <p:cNvSpPr/>
          <p:nvPr/>
        </p:nvSpPr>
        <p:spPr>
          <a:xfrm>
            <a:off x="1408550" y="4013925"/>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CLOSE</a:t>
            </a:r>
            <a:endParaRPr/>
          </a:p>
        </p:txBody>
      </p:sp>
      <p:sp>
        <p:nvSpPr>
          <p:cNvPr id="491" name="Google Shape;491;p25"/>
          <p:cNvSpPr/>
          <p:nvPr/>
        </p:nvSpPr>
        <p:spPr>
          <a:xfrm>
            <a:off x="1550512" y="3343987"/>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2" name="Google Shape;492;p25"/>
          <p:cNvSpPr/>
          <p:nvPr/>
        </p:nvSpPr>
        <p:spPr>
          <a:xfrm>
            <a:off x="1479150" y="3264300"/>
            <a:ext cx="2099100" cy="499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3" name="Google Shape;493;p25"/>
          <p:cNvSpPr/>
          <p:nvPr/>
        </p:nvSpPr>
        <p:spPr>
          <a:xfrm>
            <a:off x="1408550" y="3175500"/>
            <a:ext cx="2099100" cy="499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4" name="Google Shape;494;p25"/>
          <p:cNvSpPr txBox="1"/>
          <p:nvPr/>
        </p:nvSpPr>
        <p:spPr>
          <a:xfrm>
            <a:off x="3834900" y="1905150"/>
            <a:ext cx="5052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DECLARE curcat CURSOR FOR SELECT * FROM catalogs;</a:t>
            </a:r>
            <a:endParaRPr/>
          </a:p>
        </p:txBody>
      </p:sp>
      <p:sp>
        <p:nvSpPr>
          <p:cNvPr id="495" name="Google Shape;495;p25"/>
          <p:cNvSpPr txBox="1"/>
          <p:nvPr/>
        </p:nvSpPr>
        <p:spPr>
          <a:xfrm>
            <a:off x="3834900" y="2565975"/>
            <a:ext cx="13449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OPEN curcat;</a:t>
            </a:r>
            <a:endParaRPr/>
          </a:p>
        </p:txBody>
      </p:sp>
      <p:sp>
        <p:nvSpPr>
          <p:cNvPr id="496" name="Google Shape;496;p25"/>
          <p:cNvSpPr txBox="1"/>
          <p:nvPr/>
        </p:nvSpPr>
        <p:spPr>
          <a:xfrm>
            <a:off x="3834900" y="3315600"/>
            <a:ext cx="26355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FETCH curcat INTO id, name;</a:t>
            </a:r>
            <a:endParaRPr/>
          </a:p>
        </p:txBody>
      </p:sp>
      <p:sp>
        <p:nvSpPr>
          <p:cNvPr id="497" name="Google Shape;497;p25"/>
          <p:cNvSpPr txBox="1"/>
          <p:nvPr/>
        </p:nvSpPr>
        <p:spPr>
          <a:xfrm>
            <a:off x="3834900" y="4087650"/>
            <a:ext cx="15540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CLOSE curcat;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01" name="Shape 501"/>
        <p:cNvGrpSpPr/>
        <p:nvPr/>
      </p:nvGrpSpPr>
      <p:grpSpPr>
        <a:xfrm>
          <a:off x="0" y="0"/>
          <a:ext cx="0" cy="0"/>
          <a:chOff x="0" y="0"/>
          <a:chExt cx="0" cy="0"/>
        </a:xfrm>
      </p:grpSpPr>
      <p:sp>
        <p:nvSpPr>
          <p:cNvPr id="502" name="Google Shape;502;p26"/>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Преобразование таблицы catalogs</a:t>
            </a:r>
            <a:endParaRPr sz="3200">
              <a:solidFill>
                <a:srgbClr val="4C5D6E"/>
              </a:solidFill>
            </a:endParaRPr>
          </a:p>
        </p:txBody>
      </p:sp>
      <p:sp>
        <p:nvSpPr>
          <p:cNvPr id="503" name="Google Shape;503;p26"/>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09" name="Google Shape;509;p26"/>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529" name="Google Shape;529;p26"/>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530" name="Google Shape;530;p26"/>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1318650" y="246867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532" name="Google Shape;532;p26"/>
          <p:cNvSpPr/>
          <p:nvPr/>
        </p:nvSpPr>
        <p:spPr>
          <a:xfrm>
            <a:off x="1318650" y="28296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533" name="Google Shape;533;p26"/>
          <p:cNvSpPr/>
          <p:nvPr/>
        </p:nvSpPr>
        <p:spPr>
          <a:xfrm>
            <a:off x="1318650" y="31932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534" name="Google Shape;534;p26"/>
          <p:cNvSpPr/>
          <p:nvPr/>
        </p:nvSpPr>
        <p:spPr>
          <a:xfrm>
            <a:off x="1318650" y="35568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535" name="Google Shape;535;p26"/>
          <p:cNvSpPr/>
          <p:nvPr/>
        </p:nvSpPr>
        <p:spPr>
          <a:xfrm>
            <a:off x="1889850" y="246867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Процессоры</a:t>
            </a:r>
            <a:endParaRPr/>
          </a:p>
        </p:txBody>
      </p:sp>
      <p:sp>
        <p:nvSpPr>
          <p:cNvPr id="536" name="Google Shape;536;p26"/>
          <p:cNvSpPr/>
          <p:nvPr/>
        </p:nvSpPr>
        <p:spPr>
          <a:xfrm>
            <a:off x="1889850" y="28296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Мат.платы</a:t>
            </a:r>
            <a:endParaRPr/>
          </a:p>
        </p:txBody>
      </p:sp>
      <p:sp>
        <p:nvSpPr>
          <p:cNvPr id="537" name="Google Shape;537;p26"/>
          <p:cNvSpPr/>
          <p:nvPr/>
        </p:nvSpPr>
        <p:spPr>
          <a:xfrm>
            <a:off x="1889850" y="31932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Видеокарты</a:t>
            </a:r>
            <a:endParaRPr/>
          </a:p>
        </p:txBody>
      </p:sp>
      <p:sp>
        <p:nvSpPr>
          <p:cNvPr id="538" name="Google Shape;538;p26"/>
          <p:cNvSpPr/>
          <p:nvPr/>
        </p:nvSpPr>
        <p:spPr>
          <a:xfrm>
            <a:off x="1889850" y="35568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Оперативная память</a:t>
            </a:r>
            <a:endParaRPr/>
          </a:p>
        </p:txBody>
      </p:sp>
      <p:sp>
        <p:nvSpPr>
          <p:cNvPr id="539" name="Google Shape;539;p26"/>
          <p:cNvSpPr/>
          <p:nvPr/>
        </p:nvSpPr>
        <p:spPr>
          <a:xfrm>
            <a:off x="4905125" y="246867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540" name="Google Shape;540;p26"/>
          <p:cNvSpPr/>
          <p:nvPr/>
        </p:nvSpPr>
        <p:spPr>
          <a:xfrm>
            <a:off x="4905125" y="28296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541" name="Google Shape;541;p26"/>
          <p:cNvSpPr/>
          <p:nvPr/>
        </p:nvSpPr>
        <p:spPr>
          <a:xfrm>
            <a:off x="4905125" y="31932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542" name="Google Shape;542;p26"/>
          <p:cNvSpPr/>
          <p:nvPr/>
        </p:nvSpPr>
        <p:spPr>
          <a:xfrm>
            <a:off x="4905125" y="35568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543" name="Google Shape;543;p26"/>
          <p:cNvSpPr/>
          <p:nvPr/>
        </p:nvSpPr>
        <p:spPr>
          <a:xfrm>
            <a:off x="5476325" y="246867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ПРОЦЕССОРЫ</a:t>
            </a:r>
            <a:endParaRPr/>
          </a:p>
        </p:txBody>
      </p:sp>
      <p:sp>
        <p:nvSpPr>
          <p:cNvPr id="544" name="Google Shape;544;p26"/>
          <p:cNvSpPr/>
          <p:nvPr/>
        </p:nvSpPr>
        <p:spPr>
          <a:xfrm>
            <a:off x="5476325" y="28296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МАТ.ПЛАТЫ</a:t>
            </a:r>
            <a:endParaRPr/>
          </a:p>
        </p:txBody>
      </p:sp>
      <p:sp>
        <p:nvSpPr>
          <p:cNvPr id="545" name="Google Shape;545;p26"/>
          <p:cNvSpPr/>
          <p:nvPr/>
        </p:nvSpPr>
        <p:spPr>
          <a:xfrm>
            <a:off x="5476325" y="31932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ВИДЕОКАРТЫ</a:t>
            </a:r>
            <a:endParaRPr/>
          </a:p>
        </p:txBody>
      </p:sp>
      <p:sp>
        <p:nvSpPr>
          <p:cNvPr id="546" name="Google Shape;546;p26"/>
          <p:cNvSpPr/>
          <p:nvPr/>
        </p:nvSpPr>
        <p:spPr>
          <a:xfrm>
            <a:off x="5476325" y="35568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ОПЕРАТИВНАЯ ПАМЯТЬ</a:t>
            </a:r>
            <a:endParaRPr/>
          </a:p>
        </p:txBody>
      </p:sp>
      <p:sp>
        <p:nvSpPr>
          <p:cNvPr id="547" name="Google Shape;547;p26"/>
          <p:cNvSpPr txBox="1"/>
          <p:nvPr/>
        </p:nvSpPr>
        <p:spPr>
          <a:xfrm>
            <a:off x="4905125" y="2057125"/>
            <a:ext cx="15903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upcase_catalogs</a:t>
            </a:r>
            <a:endParaRPr/>
          </a:p>
        </p:txBody>
      </p:sp>
      <p:sp>
        <p:nvSpPr>
          <p:cNvPr id="548" name="Google Shape;548;p26"/>
          <p:cNvSpPr txBox="1"/>
          <p:nvPr/>
        </p:nvSpPr>
        <p:spPr>
          <a:xfrm>
            <a:off x="1318650" y="2057125"/>
            <a:ext cx="8541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catalogs</a:t>
            </a:r>
            <a:endParaRPr/>
          </a:p>
        </p:txBody>
      </p:sp>
      <p:sp>
        <p:nvSpPr>
          <p:cNvPr id="549" name="Google Shape;549;p26"/>
          <p:cNvSpPr/>
          <p:nvPr/>
        </p:nvSpPr>
        <p:spPr>
          <a:xfrm>
            <a:off x="4080438" y="2902950"/>
            <a:ext cx="571200" cy="5715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553" name="Shape 553"/>
        <p:cNvGrpSpPr/>
        <p:nvPr/>
      </p:nvGrpSpPr>
      <p:grpSpPr>
        <a:xfrm>
          <a:off x="0" y="0"/>
          <a:ext cx="0" cy="0"/>
          <a:chOff x="0" y="0"/>
          <a:chExt cx="0" cy="0"/>
        </a:xfrm>
      </p:grpSpPr>
      <p:sp>
        <p:nvSpPr>
          <p:cNvPr id="554" name="Google Shape;554;p27"/>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4000">
                <a:solidFill>
                  <a:srgbClr val="4C5D6E"/>
                </a:solidFill>
              </a:rPr>
              <a:t>Базы данных. Интерактивный курс</a:t>
            </a:r>
            <a:endParaRPr sz="4000">
              <a:solidFill>
                <a:srgbClr val="4C5D6E"/>
              </a:solidFill>
              <a:latin typeface="Arial"/>
              <a:ea typeface="Arial"/>
              <a:cs typeface="Arial"/>
              <a:sym typeface="Arial"/>
            </a:endParaRPr>
          </a:p>
        </p:txBody>
      </p:sp>
      <p:pic>
        <p:nvPicPr>
          <p:cNvPr descr="ava_logo.png" id="555" name="Google Shape;555;p27"/>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556" name="Google Shape;556;p27"/>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557" name="Google Shape;557;p27"/>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63" name="Google Shape;563;p27"/>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86" name="Shape 586"/>
        <p:cNvGrpSpPr/>
        <p:nvPr/>
      </p:nvGrpSpPr>
      <p:grpSpPr>
        <a:xfrm>
          <a:off x="0" y="0"/>
          <a:ext cx="0" cy="0"/>
          <a:chOff x="0" y="0"/>
          <a:chExt cx="0" cy="0"/>
        </a:xfrm>
      </p:grpSpPr>
      <p:sp>
        <p:nvSpPr>
          <p:cNvPr id="587" name="Google Shape;587;p28"/>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Триггеры</a:t>
            </a:r>
            <a:endParaRPr sz="3200">
              <a:solidFill>
                <a:srgbClr val="4C5D6E"/>
              </a:solidFill>
            </a:endParaRPr>
          </a:p>
        </p:txBody>
      </p:sp>
      <p:sp>
        <p:nvSpPr>
          <p:cNvPr id="588" name="Google Shape;588;p28"/>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Типы триггеров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Создание и удаление триггеров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Просмотр списка триггеров</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Ключевые слова NEW и OLD</a:t>
            </a:r>
            <a:endParaRPr sz="1600">
              <a:solidFill>
                <a:srgbClr val="2C2D30"/>
              </a:solidFill>
            </a:endParaRPr>
          </a:p>
        </p:txBody>
      </p:sp>
      <p:sp>
        <p:nvSpPr>
          <p:cNvPr id="589" name="Google Shape;589;p28"/>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95" name="Google Shape;595;p28"/>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15" name="Google Shape;615;p28"/>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16" name="Google Shape;616;p28"/>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20" name="Shape 620"/>
        <p:cNvGrpSpPr/>
        <p:nvPr/>
      </p:nvGrpSpPr>
      <p:grpSpPr>
        <a:xfrm>
          <a:off x="0" y="0"/>
          <a:ext cx="0" cy="0"/>
          <a:chOff x="0" y="0"/>
          <a:chExt cx="0" cy="0"/>
        </a:xfrm>
      </p:grpSpPr>
      <p:sp>
        <p:nvSpPr>
          <p:cNvPr id="621" name="Google Shape;621;p29"/>
          <p:cNvSpPr txBox="1"/>
          <p:nvPr>
            <p:ph type="ctrTitle"/>
          </p:nvPr>
        </p:nvSpPr>
        <p:spPr>
          <a:xfrm>
            <a:off x="1142400" y="571500"/>
            <a:ext cx="6854400" cy="7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Типы т</a:t>
            </a:r>
            <a:r>
              <a:rPr lang="ru" sz="3200">
                <a:solidFill>
                  <a:srgbClr val="4C5D6E"/>
                </a:solidFill>
              </a:rPr>
              <a:t>риггеров</a:t>
            </a:r>
            <a:endParaRPr sz="3200">
              <a:solidFill>
                <a:srgbClr val="4C5D6E"/>
              </a:solidFill>
            </a:endParaRPr>
          </a:p>
        </p:txBody>
      </p:sp>
      <p:sp>
        <p:nvSpPr>
          <p:cNvPr id="622" name="Google Shape;622;p29"/>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28" name="Google Shape;628;p29"/>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48" name="Google Shape;648;p29"/>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49" name="Google Shape;649;p29"/>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1630675"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INSERT</a:t>
            </a:r>
            <a:endParaRPr/>
          </a:p>
        </p:txBody>
      </p:sp>
      <p:sp>
        <p:nvSpPr>
          <p:cNvPr id="651" name="Google Shape;651;p29"/>
          <p:cNvSpPr/>
          <p:nvPr/>
        </p:nvSpPr>
        <p:spPr>
          <a:xfrm>
            <a:off x="3931500"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UPDATE</a:t>
            </a:r>
            <a:endParaRPr/>
          </a:p>
        </p:txBody>
      </p:sp>
      <p:sp>
        <p:nvSpPr>
          <p:cNvPr id="652" name="Google Shape;652;p29"/>
          <p:cNvSpPr/>
          <p:nvPr/>
        </p:nvSpPr>
        <p:spPr>
          <a:xfrm>
            <a:off x="6232325"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DELETE</a:t>
            </a:r>
            <a:endParaRPr/>
          </a:p>
        </p:txBody>
      </p:sp>
      <p:sp>
        <p:nvSpPr>
          <p:cNvPr id="653" name="Google Shape;653;p29"/>
          <p:cNvSpPr/>
          <p:nvPr/>
        </p:nvSpPr>
        <p:spPr>
          <a:xfrm>
            <a:off x="1630675"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BEFORE </a:t>
            </a:r>
            <a:r>
              <a:rPr lang="ru"/>
              <a:t>INSERT</a:t>
            </a:r>
            <a:endParaRPr/>
          </a:p>
        </p:txBody>
      </p:sp>
      <p:sp>
        <p:nvSpPr>
          <p:cNvPr id="654" name="Google Shape;654;p29"/>
          <p:cNvSpPr/>
          <p:nvPr/>
        </p:nvSpPr>
        <p:spPr>
          <a:xfrm>
            <a:off x="3931500"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BEFORE </a:t>
            </a:r>
            <a:r>
              <a:rPr lang="ru"/>
              <a:t>UPDATE</a:t>
            </a:r>
            <a:endParaRPr/>
          </a:p>
        </p:txBody>
      </p:sp>
      <p:sp>
        <p:nvSpPr>
          <p:cNvPr id="655" name="Google Shape;655;p29"/>
          <p:cNvSpPr/>
          <p:nvPr/>
        </p:nvSpPr>
        <p:spPr>
          <a:xfrm>
            <a:off x="6232325"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BEFORE </a:t>
            </a:r>
            <a:r>
              <a:rPr lang="ru"/>
              <a:t>DELETE</a:t>
            </a:r>
            <a:endParaRPr/>
          </a:p>
        </p:txBody>
      </p:sp>
      <p:sp>
        <p:nvSpPr>
          <p:cNvPr id="656" name="Google Shape;656;p29"/>
          <p:cNvSpPr/>
          <p:nvPr/>
        </p:nvSpPr>
        <p:spPr>
          <a:xfrm>
            <a:off x="1630675"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AFTER </a:t>
            </a:r>
            <a:r>
              <a:rPr lang="ru"/>
              <a:t>INSERT</a:t>
            </a:r>
            <a:endParaRPr/>
          </a:p>
        </p:txBody>
      </p:sp>
      <p:sp>
        <p:nvSpPr>
          <p:cNvPr id="657" name="Google Shape;657;p29"/>
          <p:cNvSpPr/>
          <p:nvPr/>
        </p:nvSpPr>
        <p:spPr>
          <a:xfrm>
            <a:off x="3931500"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AFTER </a:t>
            </a:r>
            <a:r>
              <a:rPr lang="ru"/>
              <a:t>UPDATE</a:t>
            </a:r>
            <a:endParaRPr/>
          </a:p>
        </p:txBody>
      </p:sp>
      <p:sp>
        <p:nvSpPr>
          <p:cNvPr id="658" name="Google Shape;658;p29"/>
          <p:cNvSpPr/>
          <p:nvPr/>
        </p:nvSpPr>
        <p:spPr>
          <a:xfrm>
            <a:off x="6232325"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AFTER </a:t>
            </a:r>
            <a:r>
              <a:rPr lang="ru"/>
              <a:t>DELETE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62" name="Shape 662"/>
        <p:cNvGrpSpPr/>
        <p:nvPr/>
      </p:nvGrpSpPr>
      <p:grpSpPr>
        <a:xfrm>
          <a:off x="0" y="0"/>
          <a:ext cx="0" cy="0"/>
          <a:chOff x="0" y="0"/>
          <a:chExt cx="0" cy="0"/>
        </a:xfrm>
      </p:grpSpPr>
      <p:sp>
        <p:nvSpPr>
          <p:cNvPr id="663" name="Google Shape;663;p30"/>
          <p:cNvSpPr txBox="1"/>
          <p:nvPr>
            <p:ph type="ctrTitle"/>
          </p:nvPr>
        </p:nvSpPr>
        <p:spPr>
          <a:xfrm>
            <a:off x="1142400" y="571500"/>
            <a:ext cx="6854400" cy="7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Ключевые слова NEW и OLD</a:t>
            </a:r>
            <a:endParaRPr sz="3200">
              <a:solidFill>
                <a:srgbClr val="4C5D6E"/>
              </a:solidFill>
            </a:endParaRPr>
          </a:p>
        </p:txBody>
      </p:sp>
      <p:sp>
        <p:nvSpPr>
          <p:cNvPr id="664" name="Google Shape;664;p30"/>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70" name="Google Shape;670;p30"/>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90" name="Google Shape;690;p30"/>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91" name="Google Shape;691;p30"/>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2209888"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Команда</a:t>
            </a:r>
            <a:endParaRPr/>
          </a:p>
        </p:txBody>
      </p:sp>
      <p:sp>
        <p:nvSpPr>
          <p:cNvPr id="693" name="Google Shape;693;p30"/>
          <p:cNvSpPr/>
          <p:nvPr/>
        </p:nvSpPr>
        <p:spPr>
          <a:xfrm>
            <a:off x="2209888"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BEFORE</a:t>
            </a:r>
            <a:endParaRPr/>
          </a:p>
        </p:txBody>
      </p:sp>
      <p:sp>
        <p:nvSpPr>
          <p:cNvPr id="694" name="Google Shape;694;p30"/>
          <p:cNvSpPr/>
          <p:nvPr/>
        </p:nvSpPr>
        <p:spPr>
          <a:xfrm>
            <a:off x="2209888"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AFTER</a:t>
            </a:r>
            <a:endParaRPr/>
          </a:p>
        </p:txBody>
      </p:sp>
      <p:sp>
        <p:nvSpPr>
          <p:cNvPr id="695" name="Google Shape;695;p30"/>
          <p:cNvSpPr/>
          <p:nvPr/>
        </p:nvSpPr>
        <p:spPr>
          <a:xfrm>
            <a:off x="4510713"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name</a:t>
            </a:r>
            <a:endParaRPr/>
          </a:p>
        </p:txBody>
      </p:sp>
      <p:sp>
        <p:nvSpPr>
          <p:cNvPr id="696" name="Google Shape;696;p30"/>
          <p:cNvSpPr/>
          <p:nvPr/>
        </p:nvSpPr>
        <p:spPr>
          <a:xfrm>
            <a:off x="4510713"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NEW.</a:t>
            </a:r>
            <a:r>
              <a:rPr lang="ru"/>
              <a:t>name</a:t>
            </a:r>
            <a:endParaRPr/>
          </a:p>
        </p:txBody>
      </p:sp>
      <p:sp>
        <p:nvSpPr>
          <p:cNvPr id="697" name="Google Shape;697;p30"/>
          <p:cNvSpPr/>
          <p:nvPr/>
        </p:nvSpPr>
        <p:spPr>
          <a:xfrm>
            <a:off x="4510713"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OLD</a:t>
            </a:r>
            <a:r>
              <a:rPr lang="ru"/>
              <a:t>.name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01" name="Shape 701"/>
        <p:cNvGrpSpPr/>
        <p:nvPr/>
      </p:nvGrpSpPr>
      <p:grpSpPr>
        <a:xfrm>
          <a:off x="0" y="0"/>
          <a:ext cx="0" cy="0"/>
          <a:chOff x="0" y="0"/>
          <a:chExt cx="0" cy="0"/>
        </a:xfrm>
      </p:grpSpPr>
      <p:sp>
        <p:nvSpPr>
          <p:cNvPr id="702" name="Google Shape;702;p31"/>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03" name="Google Shape;703;p31"/>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lang="ru" sz="1600">
                <a:solidFill>
                  <a:srgbClr val="2C2D30"/>
                </a:solidFill>
              </a:rPr>
              <a:t>Создайте хранимую функцию hello(), которая будет возвращать приветствие, в зависимости от текущего времени суток. С 6:00 до 12:00 функция должна возвращать фразу "Доброе утро", с 12:00 до 18:00 функция должна возвращать фразу "Добрый день", с 18:00 до 00:00 — "Добрый вечер", с 00:00 до 6:00 — "Доброй ночи".</a:t>
            </a:r>
            <a:endParaRPr sz="1600">
              <a:solidFill>
                <a:srgbClr val="2C2D30"/>
              </a:solidFill>
            </a:endParaRPr>
          </a:p>
        </p:txBody>
      </p:sp>
      <p:sp>
        <p:nvSpPr>
          <p:cNvPr id="704" name="Google Shape;704;p31"/>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10" name="Google Shape;710;p31"/>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30" name="Google Shape;730;p31"/>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31" name="Google Shape;731;p31"/>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6" name="Shape 86"/>
        <p:cNvGrpSpPr/>
        <p:nvPr/>
      </p:nvGrpSpPr>
      <p:grpSpPr>
        <a:xfrm>
          <a:off x="0" y="0"/>
          <a:ext cx="0" cy="0"/>
          <a:chOff x="0" y="0"/>
          <a:chExt cx="0" cy="0"/>
        </a:xfrm>
      </p:grpSpPr>
      <p:sp>
        <p:nvSpPr>
          <p:cNvPr id="87" name="Google Shape;87;p14"/>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Хранимые процедуры и функции</a:t>
            </a:r>
            <a:endParaRPr sz="3200">
              <a:solidFill>
                <a:srgbClr val="4C5D6E"/>
              </a:solidFill>
            </a:endParaRPr>
          </a:p>
        </p:txBody>
      </p:sp>
      <p:sp>
        <p:nvSpPr>
          <p:cNvPr id="88" name="Google Shape;88;p14"/>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Создание процедур и функций</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Вызов на выполнение</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Получение списка</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Просмотр содержимого</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Удаление</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Переназначение признака конца запроса</a:t>
            </a:r>
            <a:endParaRPr sz="1600">
              <a:solidFill>
                <a:srgbClr val="2C2D30"/>
              </a:solidFill>
            </a:endParaRPr>
          </a:p>
        </p:txBody>
      </p:sp>
      <p:sp>
        <p:nvSpPr>
          <p:cNvPr id="89" name="Google Shape;89;p14"/>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95" name="Google Shape;95;p14"/>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115" name="Google Shape;115;p1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116" name="Google Shape;116;p1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35" name="Shape 735"/>
        <p:cNvGrpSpPr/>
        <p:nvPr/>
      </p:nvGrpSpPr>
      <p:grpSpPr>
        <a:xfrm>
          <a:off x="0" y="0"/>
          <a:ext cx="0" cy="0"/>
          <a:chOff x="0" y="0"/>
          <a:chExt cx="0" cy="0"/>
        </a:xfrm>
      </p:grpSpPr>
      <p:sp>
        <p:nvSpPr>
          <p:cNvPr id="736" name="Google Shape;736;p32"/>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37" name="Google Shape;737;p32"/>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lang="ru" sz="1600">
                <a:solidFill>
                  <a:srgbClr val="2C2D30"/>
                </a:solidFill>
              </a:rPr>
              <a:t>В таблице products есть два текстовых поля: name с названием товара и description с его описанием. Допустимо присутствие обоих полей или одно из них. Ситуация, когда оба поля принимают неопределенное значение NULL неприемлема. Используя триггеры, добейтесь того, чтобы одно из этих полей или оба поля были заполнены. При попытке присвоить полям NULL-значение необходимо отменить операцию.</a:t>
            </a:r>
            <a:endParaRPr sz="1600">
              <a:solidFill>
                <a:srgbClr val="2C2D30"/>
              </a:solidFill>
            </a:endParaRPr>
          </a:p>
        </p:txBody>
      </p:sp>
      <p:sp>
        <p:nvSpPr>
          <p:cNvPr id="738" name="Google Shape;738;p32"/>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44" name="Google Shape;744;p32"/>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64" name="Google Shape;764;p32"/>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65" name="Google Shape;765;p32"/>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69" name="Shape 769"/>
        <p:cNvGrpSpPr/>
        <p:nvPr/>
      </p:nvGrpSpPr>
      <p:grpSpPr>
        <a:xfrm>
          <a:off x="0" y="0"/>
          <a:ext cx="0" cy="0"/>
          <a:chOff x="0" y="0"/>
          <a:chExt cx="0" cy="0"/>
        </a:xfrm>
      </p:grpSpPr>
      <p:sp>
        <p:nvSpPr>
          <p:cNvPr id="770" name="Google Shape;770;p33"/>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71" name="Google Shape;771;p33"/>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b="1" lang="ru" sz="1600">
                <a:solidFill>
                  <a:srgbClr val="2C2D30"/>
                </a:solidFill>
              </a:rPr>
              <a:t>(по желанию)</a:t>
            </a:r>
            <a:r>
              <a:rPr lang="ru" sz="1600">
                <a:solidFill>
                  <a:srgbClr val="2C2D30"/>
                </a:solidFill>
              </a:rPr>
              <a:t> Напишите хранимую функцию для вычисления произвольного числа Фибоначчи. Числами Фибоначчи называется последовательность в которой число равно сумме двух предыдущих чисел. Вызов функции FIBONACCI(10) должен возвращать число 55.</a:t>
            </a:r>
            <a:endParaRPr sz="1600">
              <a:solidFill>
                <a:srgbClr val="2C2D30"/>
              </a:solidFill>
            </a:endParaRPr>
          </a:p>
        </p:txBody>
      </p:sp>
      <p:sp>
        <p:nvSpPr>
          <p:cNvPr id="772" name="Google Shape;772;p3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78" name="Google Shape;778;p3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98" name="Google Shape;798;p33"/>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99" name="Google Shape;799;p33"/>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03" name="Shape 803"/>
        <p:cNvGrpSpPr/>
        <p:nvPr/>
      </p:nvGrpSpPr>
      <p:grpSpPr>
        <a:xfrm>
          <a:off x="0" y="0"/>
          <a:ext cx="0" cy="0"/>
          <a:chOff x="0" y="0"/>
          <a:chExt cx="0" cy="0"/>
        </a:xfrm>
      </p:grpSpPr>
      <p:sp>
        <p:nvSpPr>
          <p:cNvPr id="804" name="Google Shape;804;p34"/>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805" name="Google Shape;805;p34"/>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811" name="Google Shape;811;p34"/>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831" name="Google Shape;831;p3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832" name="Google Shape;832;p3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1142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endParaRPr/>
          </a:p>
        </p:txBody>
      </p:sp>
      <p:sp>
        <p:nvSpPr>
          <p:cNvPr id="834" name="Google Shape;834;p34"/>
          <p:cNvSpPr/>
          <p:nvPr/>
        </p:nvSpPr>
        <p:spPr>
          <a:xfrm>
            <a:off x="17135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35" name="Google Shape;835;p34"/>
          <p:cNvSpPr/>
          <p:nvPr/>
        </p:nvSpPr>
        <p:spPr>
          <a:xfrm>
            <a:off x="22847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836" name="Google Shape;836;p34"/>
          <p:cNvSpPr/>
          <p:nvPr/>
        </p:nvSpPr>
        <p:spPr>
          <a:xfrm>
            <a:off x="28559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837" name="Google Shape;837;p34"/>
          <p:cNvSpPr/>
          <p:nvPr/>
        </p:nvSpPr>
        <p:spPr>
          <a:xfrm>
            <a:off x="34271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838" name="Google Shape;838;p34"/>
          <p:cNvSpPr/>
          <p:nvPr/>
        </p:nvSpPr>
        <p:spPr>
          <a:xfrm>
            <a:off x="3998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a:t>
            </a:r>
            <a:endParaRPr/>
          </a:p>
        </p:txBody>
      </p:sp>
      <p:sp>
        <p:nvSpPr>
          <p:cNvPr id="839" name="Google Shape;839;p34"/>
          <p:cNvSpPr/>
          <p:nvPr/>
        </p:nvSpPr>
        <p:spPr>
          <a:xfrm>
            <a:off x="45695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6</a:t>
            </a:r>
            <a:endParaRPr/>
          </a:p>
        </p:txBody>
      </p:sp>
      <p:sp>
        <p:nvSpPr>
          <p:cNvPr id="840" name="Google Shape;840;p34"/>
          <p:cNvSpPr/>
          <p:nvPr/>
        </p:nvSpPr>
        <p:spPr>
          <a:xfrm>
            <a:off x="51407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7</a:t>
            </a:r>
            <a:endParaRPr/>
          </a:p>
        </p:txBody>
      </p:sp>
      <p:sp>
        <p:nvSpPr>
          <p:cNvPr id="841" name="Google Shape;841;p34"/>
          <p:cNvSpPr/>
          <p:nvPr/>
        </p:nvSpPr>
        <p:spPr>
          <a:xfrm>
            <a:off x="57119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8</a:t>
            </a:r>
            <a:endParaRPr/>
          </a:p>
        </p:txBody>
      </p:sp>
      <p:sp>
        <p:nvSpPr>
          <p:cNvPr id="842" name="Google Shape;842;p34"/>
          <p:cNvSpPr/>
          <p:nvPr/>
        </p:nvSpPr>
        <p:spPr>
          <a:xfrm>
            <a:off x="62831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9</a:t>
            </a:r>
            <a:endParaRPr/>
          </a:p>
        </p:txBody>
      </p:sp>
      <p:sp>
        <p:nvSpPr>
          <p:cNvPr id="843" name="Google Shape;843;p34"/>
          <p:cNvSpPr/>
          <p:nvPr/>
        </p:nvSpPr>
        <p:spPr>
          <a:xfrm>
            <a:off x="6854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4" name="Google Shape;844;p34"/>
          <p:cNvSpPr/>
          <p:nvPr/>
        </p:nvSpPr>
        <p:spPr>
          <a:xfrm>
            <a:off x="1142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endParaRPr/>
          </a:p>
        </p:txBody>
      </p:sp>
      <p:sp>
        <p:nvSpPr>
          <p:cNvPr id="845" name="Google Shape;845;p34"/>
          <p:cNvSpPr/>
          <p:nvPr/>
        </p:nvSpPr>
        <p:spPr>
          <a:xfrm>
            <a:off x="17135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46" name="Google Shape;846;p34"/>
          <p:cNvSpPr/>
          <p:nvPr/>
        </p:nvSpPr>
        <p:spPr>
          <a:xfrm>
            <a:off x="22847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47" name="Google Shape;847;p34"/>
          <p:cNvSpPr/>
          <p:nvPr/>
        </p:nvSpPr>
        <p:spPr>
          <a:xfrm>
            <a:off x="28559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848" name="Google Shape;848;p34"/>
          <p:cNvSpPr/>
          <p:nvPr/>
        </p:nvSpPr>
        <p:spPr>
          <a:xfrm>
            <a:off x="34271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849" name="Google Shape;849;p34"/>
          <p:cNvSpPr/>
          <p:nvPr/>
        </p:nvSpPr>
        <p:spPr>
          <a:xfrm>
            <a:off x="3998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a:t>
            </a:r>
            <a:endParaRPr/>
          </a:p>
        </p:txBody>
      </p:sp>
      <p:sp>
        <p:nvSpPr>
          <p:cNvPr id="850" name="Google Shape;850;p34"/>
          <p:cNvSpPr/>
          <p:nvPr/>
        </p:nvSpPr>
        <p:spPr>
          <a:xfrm>
            <a:off x="45695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8</a:t>
            </a:r>
            <a:endParaRPr/>
          </a:p>
        </p:txBody>
      </p:sp>
      <p:sp>
        <p:nvSpPr>
          <p:cNvPr id="851" name="Google Shape;851;p34"/>
          <p:cNvSpPr/>
          <p:nvPr/>
        </p:nvSpPr>
        <p:spPr>
          <a:xfrm>
            <a:off x="51407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13</a:t>
            </a:r>
            <a:endParaRPr/>
          </a:p>
        </p:txBody>
      </p:sp>
      <p:sp>
        <p:nvSpPr>
          <p:cNvPr id="852" name="Google Shape;852;p34"/>
          <p:cNvSpPr/>
          <p:nvPr/>
        </p:nvSpPr>
        <p:spPr>
          <a:xfrm>
            <a:off x="57119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21</a:t>
            </a:r>
            <a:endParaRPr/>
          </a:p>
        </p:txBody>
      </p:sp>
      <p:sp>
        <p:nvSpPr>
          <p:cNvPr id="853" name="Google Shape;853;p34"/>
          <p:cNvSpPr/>
          <p:nvPr/>
        </p:nvSpPr>
        <p:spPr>
          <a:xfrm>
            <a:off x="62831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34</a:t>
            </a:r>
            <a:endParaRPr/>
          </a:p>
        </p:txBody>
      </p:sp>
      <p:sp>
        <p:nvSpPr>
          <p:cNvPr id="854" name="Google Shape;854;p34"/>
          <p:cNvSpPr/>
          <p:nvPr/>
        </p:nvSpPr>
        <p:spPr>
          <a:xfrm>
            <a:off x="6854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58" name="Shape 858"/>
        <p:cNvGrpSpPr/>
        <p:nvPr/>
      </p:nvGrpSpPr>
      <p:grpSpPr>
        <a:xfrm>
          <a:off x="0" y="0"/>
          <a:ext cx="0" cy="0"/>
          <a:chOff x="0" y="0"/>
          <a:chExt cx="0" cy="0"/>
        </a:xfrm>
      </p:grpSpPr>
      <p:sp>
        <p:nvSpPr>
          <p:cNvPr id="859" name="Google Shape;859;p35"/>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Формула Бине</a:t>
            </a:r>
            <a:endParaRPr sz="3200">
              <a:solidFill>
                <a:srgbClr val="4C5D6E"/>
              </a:solidFill>
            </a:endParaRPr>
          </a:p>
        </p:txBody>
      </p:sp>
      <p:sp>
        <p:nvSpPr>
          <p:cNvPr id="860" name="Google Shape;860;p35"/>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866" name="Google Shape;866;p35"/>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886" name="Google Shape;886;p3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887" name="Google Shape;887;p3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8" name="Google Shape;888;p35"/>
          <p:cNvPicPr preferRelativeResize="0"/>
          <p:nvPr/>
        </p:nvPicPr>
        <p:blipFill>
          <a:blip r:embed="rId4">
            <a:alphaModFix/>
          </a:blip>
          <a:stretch>
            <a:fillRect/>
          </a:stretch>
        </p:blipFill>
        <p:spPr>
          <a:xfrm>
            <a:off x="1294775" y="1866900"/>
            <a:ext cx="5983000" cy="203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0" name="Shape 120"/>
        <p:cNvGrpSpPr/>
        <p:nvPr/>
      </p:nvGrpSpPr>
      <p:grpSpPr>
        <a:xfrm>
          <a:off x="0" y="0"/>
          <a:ext cx="0" cy="0"/>
          <a:chOff x="0" y="0"/>
          <a:chExt cx="0" cy="0"/>
        </a:xfrm>
      </p:grpSpPr>
      <p:sp>
        <p:nvSpPr>
          <p:cNvPr id="121" name="Google Shape;121;p15"/>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Создание процедур и функций</a:t>
            </a:r>
            <a:endParaRPr sz="3200">
              <a:solidFill>
                <a:srgbClr val="4C5D6E"/>
              </a:solidFill>
            </a:endParaRPr>
          </a:p>
        </p:txBody>
      </p:sp>
      <p:sp>
        <p:nvSpPr>
          <p:cNvPr id="122" name="Google Shape;122;p15"/>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CREATE PROCEDURE procedure_name</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CREATE FUNCTION function_name</a:t>
            </a:r>
            <a:endParaRPr sz="1600">
              <a:solidFill>
                <a:srgbClr val="2C2D30"/>
              </a:solidFill>
            </a:endParaRPr>
          </a:p>
        </p:txBody>
      </p:sp>
      <p:sp>
        <p:nvSpPr>
          <p:cNvPr id="123" name="Google Shape;123;p15"/>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29" name="Google Shape;129;p15"/>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149" name="Google Shape;149;p1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150" name="Google Shape;150;p1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154" name="Shape 154"/>
        <p:cNvGrpSpPr/>
        <p:nvPr/>
      </p:nvGrpSpPr>
      <p:grpSpPr>
        <a:xfrm>
          <a:off x="0" y="0"/>
          <a:ext cx="0" cy="0"/>
          <a:chOff x="0" y="0"/>
          <a:chExt cx="0" cy="0"/>
        </a:xfrm>
      </p:grpSpPr>
      <p:sp>
        <p:nvSpPr>
          <p:cNvPr id="155" name="Google Shape;155;p16"/>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4000">
                <a:solidFill>
                  <a:srgbClr val="4C5D6E"/>
                </a:solidFill>
              </a:rPr>
              <a:t>Базы данных. Интерактивный курс</a:t>
            </a:r>
            <a:endParaRPr sz="4000">
              <a:solidFill>
                <a:srgbClr val="4C5D6E"/>
              </a:solidFill>
              <a:latin typeface="Arial"/>
              <a:ea typeface="Arial"/>
              <a:cs typeface="Arial"/>
              <a:sym typeface="Arial"/>
            </a:endParaRPr>
          </a:p>
        </p:txBody>
      </p:sp>
      <p:pic>
        <p:nvPicPr>
          <p:cNvPr descr="ava_logo.png" id="156" name="Google Shape;156;p16"/>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157" name="Google Shape;157;p16"/>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158" name="Google Shape;158;p16"/>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64" name="Google Shape;164;p16"/>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7" name="Shape 187"/>
        <p:cNvGrpSpPr/>
        <p:nvPr/>
      </p:nvGrpSpPr>
      <p:grpSpPr>
        <a:xfrm>
          <a:off x="0" y="0"/>
          <a:ext cx="0" cy="0"/>
          <a:chOff x="0" y="0"/>
          <a:chExt cx="0" cy="0"/>
        </a:xfrm>
      </p:grpSpPr>
      <p:sp>
        <p:nvSpPr>
          <p:cNvPr id="188" name="Google Shape;188;p17"/>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Параметры и операторы ветвления</a:t>
            </a:r>
            <a:endParaRPr sz="3200">
              <a:solidFill>
                <a:srgbClr val="4C5D6E"/>
              </a:solidFill>
            </a:endParaRPr>
          </a:p>
        </p:txBody>
      </p:sp>
      <p:sp>
        <p:nvSpPr>
          <p:cNvPr id="189" name="Google Shape;189;p17"/>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Параметры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Переменные</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Команда SET</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Команда SELECT ... INTO ... FROM ...</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Операторы IF и CASE</a:t>
            </a:r>
            <a:endParaRPr sz="1600">
              <a:solidFill>
                <a:srgbClr val="2C2D30"/>
              </a:solidFill>
            </a:endParaRPr>
          </a:p>
        </p:txBody>
      </p:sp>
      <p:sp>
        <p:nvSpPr>
          <p:cNvPr id="190" name="Google Shape;190;p17"/>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96" name="Google Shape;196;p17"/>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16" name="Google Shape;216;p17"/>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17" name="Google Shape;217;p17"/>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1" name="Shape 221"/>
        <p:cNvGrpSpPr/>
        <p:nvPr/>
      </p:nvGrpSpPr>
      <p:grpSpPr>
        <a:xfrm>
          <a:off x="0" y="0"/>
          <a:ext cx="0" cy="0"/>
          <a:chOff x="0" y="0"/>
          <a:chExt cx="0" cy="0"/>
        </a:xfrm>
      </p:grpSpPr>
      <p:sp>
        <p:nvSpPr>
          <p:cNvPr id="222" name="Google Shape;222;p18"/>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Типы параметров</a:t>
            </a:r>
            <a:endParaRPr sz="3200">
              <a:solidFill>
                <a:srgbClr val="4C5D6E"/>
              </a:solidFill>
            </a:endParaRPr>
          </a:p>
        </p:txBody>
      </p:sp>
      <p:sp>
        <p:nvSpPr>
          <p:cNvPr id="223" name="Google Shape;223;p18"/>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IN — данные передаются строго внутрь хранимой процедуры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OUT — данные передаются строго из хранимой процедуры</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INOUT — данные передаются как внутрь процедуры, так и наружи из хранимой процедуры</a:t>
            </a:r>
            <a:endParaRPr sz="1600">
              <a:solidFill>
                <a:srgbClr val="2C2D30"/>
              </a:solidFill>
            </a:endParaRPr>
          </a:p>
        </p:txBody>
      </p:sp>
      <p:sp>
        <p:nvSpPr>
          <p:cNvPr id="224" name="Google Shape;224;p18"/>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30" name="Google Shape;230;p18"/>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50" name="Google Shape;250;p18"/>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51" name="Google Shape;251;p18"/>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5" name="Shape 255"/>
        <p:cNvGrpSpPr/>
        <p:nvPr/>
      </p:nvGrpSpPr>
      <p:grpSpPr>
        <a:xfrm>
          <a:off x="0" y="0"/>
          <a:ext cx="0" cy="0"/>
          <a:chOff x="0" y="0"/>
          <a:chExt cx="0" cy="0"/>
        </a:xfrm>
      </p:grpSpPr>
      <p:sp>
        <p:nvSpPr>
          <p:cNvPr id="256" name="Google Shape;256;p19"/>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Инициализация переменных</a:t>
            </a:r>
            <a:endParaRPr sz="3200">
              <a:solidFill>
                <a:srgbClr val="4C5D6E"/>
              </a:solidFill>
            </a:endParaRPr>
          </a:p>
        </p:txBody>
      </p:sp>
      <p:sp>
        <p:nvSpPr>
          <p:cNvPr id="257" name="Google Shape;257;p19"/>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Команда SET</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Команда SELECT ... INTO ... FROM</a:t>
            </a:r>
            <a:endParaRPr sz="1600">
              <a:solidFill>
                <a:srgbClr val="2C2D30"/>
              </a:solidFill>
            </a:endParaRPr>
          </a:p>
        </p:txBody>
      </p:sp>
      <p:sp>
        <p:nvSpPr>
          <p:cNvPr id="258" name="Google Shape;258;p19"/>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64" name="Google Shape;264;p19"/>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84" name="Google Shape;284;p19"/>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85" name="Google Shape;285;p19"/>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9" name="Shape 289"/>
        <p:cNvGrpSpPr/>
        <p:nvPr/>
      </p:nvGrpSpPr>
      <p:grpSpPr>
        <a:xfrm>
          <a:off x="0" y="0"/>
          <a:ext cx="0" cy="0"/>
          <a:chOff x="0" y="0"/>
          <a:chExt cx="0" cy="0"/>
        </a:xfrm>
      </p:grpSpPr>
      <p:sp>
        <p:nvSpPr>
          <p:cNvPr id="290" name="Google Shape;290;p20"/>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Использование команды SET</a:t>
            </a:r>
            <a:endParaRPr sz="3200">
              <a:solidFill>
                <a:srgbClr val="4C5D6E"/>
              </a:solidFill>
            </a:endParaRPr>
          </a:p>
        </p:txBody>
      </p:sp>
      <p:sp>
        <p:nvSpPr>
          <p:cNvPr id="291" name="Google Shape;291;p20"/>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97" name="Google Shape;297;p20"/>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317" name="Google Shape;317;p20"/>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318" name="Google Shape;318;p20"/>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txBox="1"/>
          <p:nvPr/>
        </p:nvSpPr>
        <p:spPr>
          <a:xfrm>
            <a:off x="1273950" y="2514575"/>
            <a:ext cx="2487000" cy="9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t>SET @var = 100;</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ru" sz="1600"/>
              <a:t>SET @var = @var + 1;</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3" name="Shape 323"/>
        <p:cNvGrpSpPr/>
        <p:nvPr/>
      </p:nvGrpSpPr>
      <p:grpSpPr>
        <a:xfrm>
          <a:off x="0" y="0"/>
          <a:ext cx="0" cy="0"/>
          <a:chOff x="0" y="0"/>
          <a:chExt cx="0" cy="0"/>
        </a:xfrm>
      </p:grpSpPr>
      <p:sp>
        <p:nvSpPr>
          <p:cNvPr id="324" name="Google Shape;324;p21"/>
          <p:cNvSpPr txBox="1"/>
          <p:nvPr/>
        </p:nvSpPr>
        <p:spPr>
          <a:xfrm>
            <a:off x="1252800" y="2320950"/>
            <a:ext cx="2487000" cy="16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t>SELECT</a:t>
            </a:r>
            <a:endParaRPr sz="1600"/>
          </a:p>
          <a:p>
            <a:pPr indent="0" lvl="0" marL="0" rtl="0" algn="l">
              <a:spcBef>
                <a:spcPts val="0"/>
              </a:spcBef>
              <a:spcAft>
                <a:spcPts val="0"/>
              </a:spcAft>
              <a:buNone/>
            </a:pPr>
            <a:r>
              <a:rPr lang="ru" sz="1600"/>
              <a:t>  id, data</a:t>
            </a:r>
            <a:endParaRPr sz="1600"/>
          </a:p>
          <a:p>
            <a:pPr indent="0" lvl="0" marL="0" rtl="0" algn="l">
              <a:spcBef>
                <a:spcPts val="0"/>
              </a:spcBef>
              <a:spcAft>
                <a:spcPts val="0"/>
              </a:spcAft>
              <a:buNone/>
            </a:pPr>
            <a:r>
              <a:rPr lang="ru" sz="1600"/>
              <a:t>INTO</a:t>
            </a:r>
            <a:endParaRPr sz="1600"/>
          </a:p>
          <a:p>
            <a:pPr indent="0" lvl="0" marL="0" rtl="0" algn="l">
              <a:spcBef>
                <a:spcPts val="0"/>
              </a:spcBef>
              <a:spcAft>
                <a:spcPts val="0"/>
              </a:spcAft>
              <a:buNone/>
            </a:pPr>
            <a:r>
              <a:rPr lang="ru" sz="1600"/>
              <a:t>  @x, @y</a:t>
            </a:r>
            <a:endParaRPr sz="1600"/>
          </a:p>
          <a:p>
            <a:pPr indent="0" lvl="0" marL="0" rtl="0" algn="l">
              <a:spcBef>
                <a:spcPts val="0"/>
              </a:spcBef>
              <a:spcAft>
                <a:spcPts val="0"/>
              </a:spcAft>
              <a:buNone/>
            </a:pPr>
            <a:r>
              <a:rPr lang="ru" sz="1600"/>
              <a:t>FROM</a:t>
            </a:r>
            <a:endParaRPr sz="1600"/>
          </a:p>
          <a:p>
            <a:pPr indent="0" lvl="0" marL="0" rtl="0" algn="l">
              <a:spcBef>
                <a:spcPts val="0"/>
              </a:spcBef>
              <a:spcAft>
                <a:spcPts val="0"/>
              </a:spcAft>
              <a:buNone/>
            </a:pPr>
            <a:r>
              <a:rPr lang="ru" sz="1600"/>
              <a:t>  test</a:t>
            </a:r>
            <a:endParaRPr sz="1600"/>
          </a:p>
        </p:txBody>
      </p:sp>
      <p:sp>
        <p:nvSpPr>
          <p:cNvPr id="325" name="Google Shape;325;p21"/>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Использование команды</a:t>
            </a:r>
            <a:endParaRPr sz="3200">
              <a:solidFill>
                <a:srgbClr val="4C5D6E"/>
              </a:solidFill>
            </a:endParaRPr>
          </a:p>
          <a:p>
            <a:pPr indent="0" lvl="0" marL="0" rtl="0" algn="l">
              <a:spcBef>
                <a:spcPts val="0"/>
              </a:spcBef>
              <a:spcAft>
                <a:spcPts val="0"/>
              </a:spcAft>
              <a:buNone/>
            </a:pPr>
            <a:r>
              <a:rPr lang="ru" sz="3200">
                <a:solidFill>
                  <a:srgbClr val="4C5D6E"/>
                </a:solidFill>
              </a:rPr>
              <a:t>SELECT … INTO ...</a:t>
            </a:r>
            <a:endParaRPr sz="3200">
              <a:solidFill>
                <a:srgbClr val="4C5D6E"/>
              </a:solidFill>
            </a:endParaRPr>
          </a:p>
        </p:txBody>
      </p:sp>
      <p:sp>
        <p:nvSpPr>
          <p:cNvPr id="326" name="Google Shape;326;p21"/>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32" name="Google Shape;332;p21"/>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352" name="Google Shape;352;p21"/>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353" name="Google Shape;353;p21"/>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