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daa2437b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daa2437b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daa2437b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daa2437b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daa2437b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daa2437b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daa2437b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daa2437b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daa2437b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daa2437b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daa2437b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daa2437b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d4047e9c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d4047e9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d50f3cef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d50f3cef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d50f3cef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d50f3cef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d50f3ce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d50f3ce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d50f3cef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d50f3cef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d50f3cef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3d50f3cef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d50f3cef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d50f3cef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3d50f3cef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3d50f3cef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d50f3cef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d50f3cef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3d554a58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3d554a5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3d50f3cef0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3d50f3cef0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3d50f3cef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3d50f3cef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3daa2437b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3daa2437b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890ada6d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890ada6d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3daa2437b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3daa2437b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3d50f3cef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3d50f3cef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3daa2437b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3daa2437b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3daa2437b5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3daa2437b5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3d50f3cef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3d50f3cef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3d50f3ce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3d50f3ce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3d50f3cef0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3d50f3cef0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d50f3cef0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d50f3cef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3d50f3cef0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3d50f3cef0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aa243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aa243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3d50f3cef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3d50f3cef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d50f3cef0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d50f3cef0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3d554a58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3d554a58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3d554a580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3d554a580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3d554a580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3d554a580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3d50f3cef0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3d50f3cef0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aa2437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daa2437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aa2437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daa2437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daa2437b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daa2437b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daa2437b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daa2437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7" name="Google Shape;477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499" name="Google Shape;499;p22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22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22"/>
          <p:cNvCxnSpPr>
            <a:stCxn id="497" idx="3"/>
            <a:endCxn id="498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22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22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504" name="Google Shape;504;p22"/>
          <p:cNvCxnSpPr>
            <a:stCxn id="503" idx="1"/>
            <a:endCxn id="495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0" name="Google Shape;510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36" name="Google Shape;536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558" name="Google Shape;558;p23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3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23"/>
          <p:cNvCxnSpPr>
            <a:stCxn id="556" idx="3"/>
            <a:endCxn id="557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23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23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563" name="Google Shape;563;p23"/>
          <p:cNvCxnSpPr>
            <a:stCxn id="562" idx="1"/>
            <a:endCxn id="554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4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69" name="Google Shape;56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95" name="Google Shape;595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615" name="Google Shape;615;p24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617" name="Google Shape;617;p24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4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4"/>
          <p:cNvCxnSpPr>
            <a:stCxn id="615" idx="3"/>
            <a:endCxn id="616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24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24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622" name="Google Shape;622;p24"/>
          <p:cNvCxnSpPr>
            <a:stCxn id="621" idx="1"/>
            <a:endCxn id="613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28" name="Google Shape;62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4" name="Google Shape;65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25"/>
          <p:cNvCxnSpPr>
            <a:stCxn id="674" idx="3"/>
            <a:endCxn id="675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25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25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681" name="Google Shape;681;p25"/>
          <p:cNvCxnSpPr>
            <a:stCxn id="680" idx="1"/>
            <a:endCxn id="672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87" name="Google Shape;687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93" name="Google Shape;693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13" name="Google Shape;713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6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6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6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6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6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6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6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6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6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735" name="Google Shape;735;p26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26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26"/>
          <p:cNvCxnSpPr>
            <a:stCxn id="733" idx="3"/>
            <a:endCxn id="734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26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26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740" name="Google Shape;740;p26"/>
          <p:cNvCxnSpPr>
            <a:stCxn id="739" idx="1"/>
            <a:endCxn id="731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7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6" name="Google Shape;746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2" name="Google Shape;752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2" name="Google Shape;772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7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7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7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7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794" name="Google Shape;794;p27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27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27"/>
          <p:cNvCxnSpPr>
            <a:stCxn id="792" idx="3"/>
            <a:endCxn id="793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27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27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799" name="Google Shape;799;p27"/>
          <p:cNvCxnSpPr>
            <a:stCxn id="798" idx="1"/>
            <a:endCxn id="790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8"/>
          <p:cNvSpPr txBox="1"/>
          <p:nvPr>
            <p:ph type="ctrTitle"/>
          </p:nvPr>
        </p:nvSpPr>
        <p:spPr>
          <a:xfrm>
            <a:off x="1142400" y="571500"/>
            <a:ext cx="7133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Файлы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5" name="Google Shape;805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1" name="Google Shape;811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1" name="Google Shape;831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8"/>
          <p:cNvSpPr/>
          <p:nvPr/>
        </p:nvSpPr>
        <p:spPr>
          <a:xfrm>
            <a:off x="1263150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3842775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5" name="Google Shape;835;p28"/>
          <p:cNvSpPr/>
          <p:nvPr/>
        </p:nvSpPr>
        <p:spPr>
          <a:xfrm>
            <a:off x="6422400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1263150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categories.MYD</a:t>
            </a: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3842775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ibdata1</a:t>
            </a:r>
            <a:endParaRPr/>
          </a:p>
        </p:txBody>
      </p:sp>
      <p:sp>
        <p:nvSpPr>
          <p:cNvPr id="838" name="Google Shape;838;p28"/>
          <p:cNvSpPr/>
          <p:nvPr/>
        </p:nvSpPr>
        <p:spPr>
          <a:xfrm>
            <a:off x="6422400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categories.ibd</a:t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1263150" y="400050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categories.MYI</a:t>
            </a:r>
            <a:endParaRPr/>
          </a:p>
        </p:txBody>
      </p:sp>
      <p:sp>
        <p:nvSpPr>
          <p:cNvPr id="840" name="Google Shape;840;p28"/>
          <p:cNvSpPr txBox="1"/>
          <p:nvPr/>
        </p:nvSpPr>
        <p:spPr>
          <a:xfrm>
            <a:off x="1731000" y="1471200"/>
            <a:ext cx="918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841" name="Google Shape;841;p28"/>
          <p:cNvSpPr txBox="1"/>
          <p:nvPr/>
        </p:nvSpPr>
        <p:spPr>
          <a:xfrm>
            <a:off x="4250250" y="1471200"/>
            <a:ext cx="918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842" name="Google Shape;842;p28"/>
          <p:cNvSpPr txBox="1"/>
          <p:nvPr/>
        </p:nvSpPr>
        <p:spPr>
          <a:xfrm>
            <a:off x="6358650" y="1468462"/>
            <a:ext cx="1981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innodb_file_per_table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9"/>
          <p:cNvSpPr txBox="1"/>
          <p:nvPr>
            <p:ph type="ctrTitle"/>
          </p:nvPr>
        </p:nvSpPr>
        <p:spPr>
          <a:xfrm>
            <a:off x="1142400" y="571450"/>
            <a:ext cx="6854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репликации Пирамида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4" name="Google Shape;854;p2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4" name="Google Shape;874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9"/>
          <p:cNvSpPr/>
          <p:nvPr/>
        </p:nvSpPr>
        <p:spPr>
          <a:xfrm>
            <a:off x="4016650" y="177205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877" name="Google Shape;877;p29"/>
          <p:cNvSpPr/>
          <p:nvPr/>
        </p:nvSpPr>
        <p:spPr>
          <a:xfrm>
            <a:off x="401665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78" name="Google Shape;878;p29"/>
          <p:cNvSpPr/>
          <p:nvPr/>
        </p:nvSpPr>
        <p:spPr>
          <a:xfrm>
            <a:off x="232430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79" name="Google Shape;879;p29"/>
          <p:cNvSpPr/>
          <p:nvPr/>
        </p:nvSpPr>
        <p:spPr>
          <a:xfrm>
            <a:off x="570900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0" name="Google Shape;880;p29"/>
          <p:cNvSpPr/>
          <p:nvPr/>
        </p:nvSpPr>
        <p:spPr>
          <a:xfrm>
            <a:off x="3117000" y="34945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1" name="Google Shape;881;p29"/>
          <p:cNvSpPr/>
          <p:nvPr/>
        </p:nvSpPr>
        <p:spPr>
          <a:xfrm>
            <a:off x="4947275" y="34945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1520075" y="34830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6555675" y="34830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884" name="Google Shape;884;p29"/>
          <p:cNvCxnSpPr>
            <a:stCxn id="876" idx="2"/>
            <a:endCxn id="877" idx="0"/>
          </p:cNvCxnSpPr>
          <p:nvPr/>
        </p:nvCxnSpPr>
        <p:spPr>
          <a:xfrm>
            <a:off x="4684600" y="223555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9"/>
          <p:cNvCxnSpPr>
            <a:stCxn id="878" idx="0"/>
            <a:endCxn id="876" idx="2"/>
          </p:cNvCxnSpPr>
          <p:nvPr/>
        </p:nvCxnSpPr>
        <p:spPr>
          <a:xfrm flipH="1" rot="10800000">
            <a:off x="2992250" y="2235475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29"/>
          <p:cNvCxnSpPr>
            <a:stCxn id="876" idx="2"/>
            <a:endCxn id="879" idx="0"/>
          </p:cNvCxnSpPr>
          <p:nvPr/>
        </p:nvCxnSpPr>
        <p:spPr>
          <a:xfrm>
            <a:off x="4684600" y="2235550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29"/>
          <p:cNvCxnSpPr>
            <a:stCxn id="878" idx="2"/>
            <a:endCxn id="882" idx="0"/>
          </p:cNvCxnSpPr>
          <p:nvPr/>
        </p:nvCxnSpPr>
        <p:spPr>
          <a:xfrm flipH="1">
            <a:off x="2187950" y="3096775"/>
            <a:ext cx="8043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29"/>
          <p:cNvCxnSpPr>
            <a:stCxn id="878" idx="2"/>
            <a:endCxn id="880" idx="0"/>
          </p:cNvCxnSpPr>
          <p:nvPr/>
        </p:nvCxnSpPr>
        <p:spPr>
          <a:xfrm>
            <a:off x="2992250" y="3096775"/>
            <a:ext cx="7926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29"/>
          <p:cNvCxnSpPr>
            <a:stCxn id="879" idx="2"/>
            <a:endCxn id="881" idx="0"/>
          </p:cNvCxnSpPr>
          <p:nvPr/>
        </p:nvCxnSpPr>
        <p:spPr>
          <a:xfrm flipH="1">
            <a:off x="5615250" y="3096775"/>
            <a:ext cx="7617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29"/>
          <p:cNvCxnSpPr>
            <a:stCxn id="879" idx="2"/>
            <a:endCxn id="883" idx="0"/>
          </p:cNvCxnSpPr>
          <p:nvPr/>
        </p:nvCxnSpPr>
        <p:spPr>
          <a:xfrm>
            <a:off x="6376950" y="3096775"/>
            <a:ext cx="846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0"/>
          <p:cNvSpPr txBox="1"/>
          <p:nvPr>
            <p:ph type="ctrTitle"/>
          </p:nvPr>
        </p:nvSpPr>
        <p:spPr>
          <a:xfrm>
            <a:off x="1142400" y="571450"/>
            <a:ext cx="6854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репликации Пирамида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6" name="Google Shape;896;p3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2" name="Google Shape;902;p3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2" name="Google Shape;922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>
            <a:off x="3882825" y="246175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blackhole</a:t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>
            <a:off x="388282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>
            <a:off x="219047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>
            <a:off x="557517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2983175" y="41842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>
            <a:off x="4813450" y="41842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>
            <a:off x="1386250" y="41727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>
            <a:off x="6421850" y="41727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932" name="Google Shape;932;p30"/>
          <p:cNvCxnSpPr>
            <a:stCxn id="924" idx="2"/>
            <a:endCxn id="925" idx="0"/>
          </p:cNvCxnSpPr>
          <p:nvPr/>
        </p:nvCxnSpPr>
        <p:spPr>
          <a:xfrm>
            <a:off x="4550775" y="292525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30"/>
          <p:cNvCxnSpPr>
            <a:stCxn id="926" idx="0"/>
            <a:endCxn id="924" idx="2"/>
          </p:cNvCxnSpPr>
          <p:nvPr/>
        </p:nvCxnSpPr>
        <p:spPr>
          <a:xfrm flipH="1" rot="10800000">
            <a:off x="2858425" y="2925175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30"/>
          <p:cNvCxnSpPr>
            <a:stCxn id="924" idx="2"/>
            <a:endCxn id="927" idx="0"/>
          </p:cNvCxnSpPr>
          <p:nvPr/>
        </p:nvCxnSpPr>
        <p:spPr>
          <a:xfrm>
            <a:off x="4550775" y="2925250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30"/>
          <p:cNvCxnSpPr>
            <a:stCxn id="926" idx="2"/>
            <a:endCxn id="930" idx="0"/>
          </p:cNvCxnSpPr>
          <p:nvPr/>
        </p:nvCxnSpPr>
        <p:spPr>
          <a:xfrm flipH="1">
            <a:off x="2054125" y="3786475"/>
            <a:ext cx="8043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0"/>
          <p:cNvCxnSpPr>
            <a:stCxn id="926" idx="2"/>
            <a:endCxn id="928" idx="0"/>
          </p:cNvCxnSpPr>
          <p:nvPr/>
        </p:nvCxnSpPr>
        <p:spPr>
          <a:xfrm>
            <a:off x="2858425" y="3786475"/>
            <a:ext cx="7926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30"/>
          <p:cNvCxnSpPr>
            <a:stCxn id="927" idx="2"/>
            <a:endCxn id="929" idx="0"/>
          </p:cNvCxnSpPr>
          <p:nvPr/>
        </p:nvCxnSpPr>
        <p:spPr>
          <a:xfrm flipH="1">
            <a:off x="5481425" y="3786475"/>
            <a:ext cx="7617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30"/>
          <p:cNvCxnSpPr>
            <a:stCxn id="927" idx="2"/>
            <a:endCxn id="931" idx="0"/>
          </p:cNvCxnSpPr>
          <p:nvPr/>
        </p:nvCxnSpPr>
        <p:spPr>
          <a:xfrm>
            <a:off x="6243125" y="3786475"/>
            <a:ext cx="846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30"/>
          <p:cNvSpPr/>
          <p:nvPr/>
        </p:nvSpPr>
        <p:spPr>
          <a:xfrm>
            <a:off x="3882825" y="16388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940" name="Google Shape;940;p30"/>
          <p:cNvCxnSpPr>
            <a:stCxn id="939" idx="2"/>
            <a:endCxn id="924" idx="0"/>
          </p:cNvCxnSpPr>
          <p:nvPr/>
        </p:nvCxnSpPr>
        <p:spPr>
          <a:xfrm>
            <a:off x="4550775" y="2102300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46" name="Google Shape;9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1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48" name="Google Shape;948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4" name="Google Shape;954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1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1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1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1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1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1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1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1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1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1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1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1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1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Назначение типа таблице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Архитектура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Файлы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Список поддерживаемых систем 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Назначение и характеристики систем хранения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Подробнее об индексах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9" name="Google Shape;979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Кэширование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выделением памяти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Различие в оптимизации MySQL под разные типы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Эффективность индексов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80" name="Google Shape;98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6" name="Google Shape;98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6" name="Google Shape;1006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3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13" name="Google Shape;1013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9" name="Google Shape;1019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9" name="Google Shape;1039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3"/>
          <p:cNvSpPr/>
          <p:nvPr/>
        </p:nvSpPr>
        <p:spPr>
          <a:xfrm>
            <a:off x="18902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42" name="Google Shape;1042;p33"/>
          <p:cNvSpPr/>
          <p:nvPr/>
        </p:nvSpPr>
        <p:spPr>
          <a:xfrm>
            <a:off x="18902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43" name="Google Shape;1043;p33"/>
          <p:cNvSpPr/>
          <p:nvPr/>
        </p:nvSpPr>
        <p:spPr>
          <a:xfrm>
            <a:off x="18902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44" name="Google Shape;1044;p33"/>
          <p:cNvSpPr/>
          <p:nvPr/>
        </p:nvSpPr>
        <p:spPr>
          <a:xfrm>
            <a:off x="18902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045" name="Google Shape;1045;p33"/>
          <p:cNvSpPr/>
          <p:nvPr/>
        </p:nvSpPr>
        <p:spPr>
          <a:xfrm>
            <a:off x="18902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046" name="Google Shape;1046;p33"/>
          <p:cNvSpPr/>
          <p:nvPr/>
        </p:nvSpPr>
        <p:spPr>
          <a:xfrm>
            <a:off x="18902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047" name="Google Shape;1047;p33"/>
          <p:cNvSpPr/>
          <p:nvPr/>
        </p:nvSpPr>
        <p:spPr>
          <a:xfrm>
            <a:off x="44417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048" name="Google Shape;1048;p33"/>
          <p:cNvSpPr/>
          <p:nvPr/>
        </p:nvSpPr>
        <p:spPr>
          <a:xfrm>
            <a:off x="44417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049" name="Google Shape;1049;p33"/>
          <p:cNvSpPr/>
          <p:nvPr/>
        </p:nvSpPr>
        <p:spPr>
          <a:xfrm>
            <a:off x="44417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50" name="Google Shape;1050;p33"/>
          <p:cNvSpPr/>
          <p:nvPr/>
        </p:nvSpPr>
        <p:spPr>
          <a:xfrm>
            <a:off x="44417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051" name="Google Shape;1051;p33"/>
          <p:cNvSpPr/>
          <p:nvPr/>
        </p:nvSpPr>
        <p:spPr>
          <a:xfrm>
            <a:off x="44417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52" name="Google Shape;1052;p33"/>
          <p:cNvSpPr/>
          <p:nvPr/>
        </p:nvSpPr>
        <p:spPr>
          <a:xfrm>
            <a:off x="44417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53" name="Google Shape;1053;p33"/>
          <p:cNvSpPr/>
          <p:nvPr/>
        </p:nvSpPr>
        <p:spPr>
          <a:xfrm>
            <a:off x="5513900" y="20083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памяти</a:t>
            </a:r>
            <a:endParaRPr/>
          </a:p>
        </p:txBody>
      </p:sp>
      <p:sp>
        <p:nvSpPr>
          <p:cNvPr id="1054" name="Google Shape;1054;p33"/>
          <p:cNvSpPr/>
          <p:nvPr/>
        </p:nvSpPr>
        <p:spPr>
          <a:xfrm>
            <a:off x="5513900" y="24262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 питания</a:t>
            </a:r>
            <a:endParaRPr/>
          </a:p>
        </p:txBody>
      </p:sp>
      <p:sp>
        <p:nvSpPr>
          <p:cNvPr id="1055" name="Google Shape;1055;p33"/>
          <p:cNvSpPr/>
          <p:nvPr/>
        </p:nvSpPr>
        <p:spPr>
          <a:xfrm>
            <a:off x="5513900" y="28441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056" name="Google Shape;1056;p33"/>
          <p:cNvSpPr/>
          <p:nvPr/>
        </p:nvSpPr>
        <p:spPr>
          <a:xfrm>
            <a:off x="5513900" y="32620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Жесткие диски и SSD</a:t>
            </a:r>
            <a:endParaRPr/>
          </a:p>
        </p:txBody>
      </p:sp>
      <p:sp>
        <p:nvSpPr>
          <p:cNvPr id="1057" name="Google Shape;1057;p33"/>
          <p:cNvSpPr/>
          <p:nvPr/>
        </p:nvSpPr>
        <p:spPr>
          <a:xfrm>
            <a:off x="5513900" y="36799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058" name="Google Shape;1058;p33"/>
          <p:cNvSpPr/>
          <p:nvPr/>
        </p:nvSpPr>
        <p:spPr>
          <a:xfrm>
            <a:off x="5513900" y="40978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cxnSp>
        <p:nvCxnSpPr>
          <p:cNvPr id="1059" name="Google Shape;1059;p33"/>
          <p:cNvCxnSpPr>
            <a:endCxn id="1051" idx="1"/>
          </p:cNvCxnSpPr>
          <p:nvPr/>
        </p:nvCxnSpPr>
        <p:spPr>
          <a:xfrm>
            <a:off x="2962400" y="22172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33"/>
          <p:cNvCxnSpPr>
            <a:stCxn id="1042" idx="3"/>
            <a:endCxn id="1049" idx="1"/>
          </p:cNvCxnSpPr>
          <p:nvPr/>
        </p:nvCxnSpPr>
        <p:spPr>
          <a:xfrm>
            <a:off x="2962400" y="26351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33"/>
          <p:cNvCxnSpPr>
            <a:stCxn id="1043" idx="3"/>
            <a:endCxn id="1052" idx="1"/>
          </p:cNvCxnSpPr>
          <p:nvPr/>
        </p:nvCxnSpPr>
        <p:spPr>
          <a:xfrm>
            <a:off x="2962400" y="30530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33"/>
          <p:cNvCxnSpPr>
            <a:stCxn id="1044" idx="3"/>
            <a:endCxn id="1047" idx="1"/>
          </p:cNvCxnSpPr>
          <p:nvPr/>
        </p:nvCxnSpPr>
        <p:spPr>
          <a:xfrm flipH="1" rot="10800000">
            <a:off x="2962400" y="22172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3"/>
          <p:cNvCxnSpPr>
            <a:stCxn id="1045" idx="3"/>
            <a:endCxn id="1050" idx="1"/>
          </p:cNvCxnSpPr>
          <p:nvPr/>
        </p:nvCxnSpPr>
        <p:spPr>
          <a:xfrm flipH="1" rot="10800000">
            <a:off x="2962400" y="34709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3"/>
          <p:cNvCxnSpPr>
            <a:stCxn id="1046" idx="3"/>
            <a:endCxn id="1048" idx="1"/>
          </p:cNvCxnSpPr>
          <p:nvPr/>
        </p:nvCxnSpPr>
        <p:spPr>
          <a:xfrm flipH="1" rot="10800000">
            <a:off x="2962400" y="26351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4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Кэширование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70" name="Google Shape;1070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6" name="Google Shape;1076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96" name="Google Shape;1096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4"/>
          <p:cNvSpPr/>
          <p:nvPr/>
        </p:nvSpPr>
        <p:spPr>
          <a:xfrm>
            <a:off x="3651775" y="3774875"/>
            <a:ext cx="1835650" cy="8552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диск</a:t>
            </a:r>
            <a:endParaRPr/>
          </a:p>
        </p:txBody>
      </p:sp>
      <p:sp>
        <p:nvSpPr>
          <p:cNvPr id="1099" name="Google Shape;1099;p34"/>
          <p:cNvSpPr/>
          <p:nvPr/>
        </p:nvSpPr>
        <p:spPr>
          <a:xfrm>
            <a:off x="2697600" y="2344100"/>
            <a:ext cx="37440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>
            <a:off x="4070875" y="31452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/>
          <p:nvPr/>
        </p:nvSpPr>
        <p:spPr>
          <a:xfrm>
            <a:off x="379825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 flipH="1" rot="10800000">
            <a:off x="576955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 flipH="1" rot="10800000">
            <a:off x="4686725" y="3145275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3305425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4"/>
          <p:cNvSpPr/>
          <p:nvPr/>
        </p:nvSpPr>
        <p:spPr>
          <a:xfrm>
            <a:off x="281260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4"/>
          <p:cNvSpPr/>
          <p:nvPr/>
        </p:nvSpPr>
        <p:spPr>
          <a:xfrm>
            <a:off x="5276725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4"/>
          <p:cNvSpPr/>
          <p:nvPr/>
        </p:nvSpPr>
        <p:spPr>
          <a:xfrm>
            <a:off x="4783900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4"/>
          <p:cNvSpPr/>
          <p:nvPr/>
        </p:nvSpPr>
        <p:spPr>
          <a:xfrm>
            <a:off x="4291075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5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памятью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14" name="Google Shape;1114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20" name="Google Shape;1120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40" name="Google Shape;1140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5"/>
          <p:cNvSpPr/>
          <p:nvPr/>
        </p:nvSpPr>
        <p:spPr>
          <a:xfrm>
            <a:off x="1591525" y="1426725"/>
            <a:ext cx="2478900" cy="29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ядро</a:t>
            </a:r>
            <a:endParaRPr sz="1600"/>
          </a:p>
        </p:txBody>
      </p:sp>
      <p:sp>
        <p:nvSpPr>
          <p:cNvPr id="1143" name="Google Shape;1143;p35"/>
          <p:cNvSpPr/>
          <p:nvPr/>
        </p:nvSpPr>
        <p:spPr>
          <a:xfrm>
            <a:off x="4502381" y="1426725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соединение</a:t>
            </a:r>
            <a:endParaRPr sz="1600"/>
          </a:p>
        </p:txBody>
      </p:sp>
      <p:sp>
        <p:nvSpPr>
          <p:cNvPr id="1144" name="Google Shape;1144;p35"/>
          <p:cNvSpPr/>
          <p:nvPr/>
        </p:nvSpPr>
        <p:spPr>
          <a:xfrm>
            <a:off x="4502381" y="2051730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5" name="Google Shape;1145;p35"/>
          <p:cNvSpPr/>
          <p:nvPr/>
        </p:nvSpPr>
        <p:spPr>
          <a:xfrm>
            <a:off x="4502381" y="3854137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6" name="Google Shape;1146;p35"/>
          <p:cNvSpPr/>
          <p:nvPr/>
        </p:nvSpPr>
        <p:spPr>
          <a:xfrm>
            <a:off x="4502381" y="2676735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7" name="Google Shape;1147;p35"/>
          <p:cNvSpPr txBox="1"/>
          <p:nvPr/>
        </p:nvSpPr>
        <p:spPr>
          <a:xfrm>
            <a:off x="5590075" y="3325475"/>
            <a:ext cx="353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6"/>
          <p:cNvSpPr txBox="1"/>
          <p:nvPr/>
        </p:nvSpPr>
        <p:spPr>
          <a:xfrm>
            <a:off x="6155000" y="1143000"/>
            <a:ext cx="1310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Ядро: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0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1024M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=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</a:rPr>
              <a:t>1056M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1153" name="Google Shape;1153;p36"/>
          <p:cNvSpPr txBox="1"/>
          <p:nvPr>
            <p:ph type="ctrTitle"/>
          </p:nvPr>
        </p:nvSpPr>
        <p:spPr>
          <a:xfrm>
            <a:off x="1142375" y="401638"/>
            <a:ext cx="6854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Пример my.cnf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54" name="Google Shape;115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60" name="Google Shape;116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80" name="Google Shape;118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6"/>
          <p:cNvSpPr txBox="1"/>
          <p:nvPr/>
        </p:nvSpPr>
        <p:spPr>
          <a:xfrm>
            <a:off x="1242500" y="1143000"/>
            <a:ext cx="36060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[mysqld]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query_cache_size = 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key_buffer_size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innodb_buffer_pool_size = 1024M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innodb_additional_mem_pool_size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innodb_log_buffer_size = 8М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…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max_connections = 200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read_rnd_buffer_size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sort_buffer_size = 2M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thread_stack = 256K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join_buffer_size = 128K</a:t>
            </a:r>
            <a:endParaRPr sz="1500"/>
          </a:p>
        </p:txBody>
      </p:sp>
      <p:sp>
        <p:nvSpPr>
          <p:cNvPr id="1183" name="Google Shape;1183;p36"/>
          <p:cNvSpPr txBox="1"/>
          <p:nvPr/>
        </p:nvSpPr>
        <p:spPr>
          <a:xfrm>
            <a:off x="6155000" y="3137400"/>
            <a:ext cx="13101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Соединение: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256K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128K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3.5M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/>
          <p:nvPr/>
        </p:nvSpPr>
        <p:spPr>
          <a:xfrm>
            <a:off x="6155000" y="1143000"/>
            <a:ext cx="1310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Ядро: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</a:rPr>
              <a:t>8G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1189" name="Google Shape;1189;p37"/>
          <p:cNvSpPr txBox="1"/>
          <p:nvPr>
            <p:ph type="ctrTitle"/>
          </p:nvPr>
        </p:nvSpPr>
        <p:spPr>
          <a:xfrm>
            <a:off x="1142375" y="401638"/>
            <a:ext cx="6854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Выделение памяти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90" name="Google Shape;1190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6" name="Google Shape;1196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16" name="Google Shape;1216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7"/>
          <p:cNvSpPr txBox="1"/>
          <p:nvPr/>
        </p:nvSpPr>
        <p:spPr>
          <a:xfrm>
            <a:off x="1242500" y="1143000"/>
            <a:ext cx="36060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[mysqld]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query_cache_size = 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key_buffer_size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FF"/>
                </a:solidFill>
              </a:rPr>
              <a:t>innodb_buffer_pool_size = 8G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innodb_additional_mem_pool_size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innodb_log_buffer_size = 8М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…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FF"/>
                </a:solidFill>
              </a:rPr>
              <a:t>max_connections = 500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read_rnd_buffer_size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sort_buffer_size = 2M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thread_stack = 256K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join_buffer_size = 128K</a:t>
            </a:r>
            <a:endParaRPr sz="1500"/>
          </a:p>
        </p:txBody>
      </p:sp>
      <p:sp>
        <p:nvSpPr>
          <p:cNvPr id="1219" name="Google Shape;1219;p37"/>
          <p:cNvSpPr txBox="1"/>
          <p:nvPr/>
        </p:nvSpPr>
        <p:spPr>
          <a:xfrm>
            <a:off x="6155000" y="3137400"/>
            <a:ext cx="20145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Соединения: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500</a:t>
            </a:r>
            <a:r>
              <a:rPr lang="ru"/>
              <a:t> * 3.5M = </a:t>
            </a:r>
            <a:r>
              <a:rPr lang="ru">
                <a:solidFill>
                  <a:srgbClr val="0000FF"/>
                </a:solidFill>
              </a:rPr>
              <a:t>1750М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8"/>
          <p:cNvSpPr txBox="1"/>
          <p:nvPr>
            <p:ph type="ctrTitle"/>
          </p:nvPr>
        </p:nvSpPr>
        <p:spPr>
          <a:xfrm>
            <a:off x="1144800" y="1902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в MyISAM и InnoDB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5" name="Google Shape;1225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1" name="Google Shape;1231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1" name="Google Shape;1251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8"/>
          <p:cNvSpPr/>
          <p:nvPr/>
        </p:nvSpPr>
        <p:spPr>
          <a:xfrm>
            <a:off x="1790225" y="1935625"/>
            <a:ext cx="1971900" cy="8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8"/>
          <p:cNvSpPr/>
          <p:nvPr/>
        </p:nvSpPr>
        <p:spPr>
          <a:xfrm>
            <a:off x="1790225" y="2789725"/>
            <a:ext cx="1971900" cy="16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8"/>
          <p:cNvSpPr/>
          <p:nvPr/>
        </p:nvSpPr>
        <p:spPr>
          <a:xfrm>
            <a:off x="1931083" y="2090125"/>
            <a:ext cx="1704900" cy="571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256" name="Google Shape;1256;p38"/>
          <p:cNvSpPr/>
          <p:nvPr/>
        </p:nvSpPr>
        <p:spPr>
          <a:xfrm>
            <a:off x="1931083" y="2942250"/>
            <a:ext cx="1704900" cy="132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257" name="Google Shape;1257;p38"/>
          <p:cNvSpPr/>
          <p:nvPr/>
        </p:nvSpPr>
        <p:spPr>
          <a:xfrm>
            <a:off x="5247000" y="1935625"/>
            <a:ext cx="1971900" cy="249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8"/>
          <p:cNvSpPr/>
          <p:nvPr/>
        </p:nvSpPr>
        <p:spPr>
          <a:xfrm>
            <a:off x="5387853" y="2789725"/>
            <a:ext cx="1704900" cy="1471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259" name="Google Shape;1259;p38"/>
          <p:cNvSpPr/>
          <p:nvPr/>
        </p:nvSpPr>
        <p:spPr>
          <a:xfrm>
            <a:off x="5387853" y="2090125"/>
            <a:ext cx="1704900" cy="699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260" name="Google Shape;1260;p38"/>
          <p:cNvSpPr txBox="1"/>
          <p:nvPr/>
        </p:nvSpPr>
        <p:spPr>
          <a:xfrm>
            <a:off x="2242775" y="1300763"/>
            <a:ext cx="1081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261" name="Google Shape;1261;p38"/>
          <p:cNvSpPr txBox="1"/>
          <p:nvPr/>
        </p:nvSpPr>
        <p:spPr>
          <a:xfrm>
            <a:off x="5692200" y="1300750"/>
            <a:ext cx="1081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 txBox="1"/>
          <p:nvPr>
            <p:ph type="ctrTitle"/>
          </p:nvPr>
        </p:nvSpPr>
        <p:spPr>
          <a:xfrm>
            <a:off x="1144800" y="1902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Кластерный индекс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67" name="Google Shape;126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93" name="Google Shape;129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9"/>
          <p:cNvSpPr/>
          <p:nvPr/>
        </p:nvSpPr>
        <p:spPr>
          <a:xfrm>
            <a:off x="4286400" y="1260125"/>
            <a:ext cx="571200" cy="3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96" name="Google Shape;1296;p39"/>
          <p:cNvSpPr/>
          <p:nvPr/>
        </p:nvSpPr>
        <p:spPr>
          <a:xfrm>
            <a:off x="2793500" y="18830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97" name="Google Shape;1297;p39"/>
          <p:cNvSpPr/>
          <p:nvPr/>
        </p:nvSpPr>
        <p:spPr>
          <a:xfrm>
            <a:off x="5779300" y="18830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298" name="Google Shape;1298;p39"/>
          <p:cNvSpPr/>
          <p:nvPr/>
        </p:nvSpPr>
        <p:spPr>
          <a:xfrm>
            <a:off x="35399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99" name="Google Shape;1299;p39"/>
          <p:cNvSpPr/>
          <p:nvPr/>
        </p:nvSpPr>
        <p:spPr>
          <a:xfrm>
            <a:off x="20470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00" name="Google Shape;1300;p39"/>
          <p:cNvSpPr/>
          <p:nvPr/>
        </p:nvSpPr>
        <p:spPr>
          <a:xfrm>
            <a:off x="65257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301" name="Google Shape;1301;p39"/>
          <p:cNvSpPr/>
          <p:nvPr/>
        </p:nvSpPr>
        <p:spPr>
          <a:xfrm>
            <a:off x="50328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302" name="Google Shape;1302;p39"/>
          <p:cNvSpPr/>
          <p:nvPr/>
        </p:nvSpPr>
        <p:spPr>
          <a:xfrm>
            <a:off x="42864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03" name="Google Shape;1303;p39"/>
          <p:cNvSpPr/>
          <p:nvPr/>
        </p:nvSpPr>
        <p:spPr>
          <a:xfrm>
            <a:off x="35399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04" name="Google Shape;1304;p39"/>
          <p:cNvSpPr/>
          <p:nvPr/>
        </p:nvSpPr>
        <p:spPr>
          <a:xfrm>
            <a:off x="27935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05" name="Google Shape;1305;p39"/>
          <p:cNvSpPr/>
          <p:nvPr/>
        </p:nvSpPr>
        <p:spPr>
          <a:xfrm>
            <a:off x="20470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06" name="Google Shape;1306;p39"/>
          <p:cNvSpPr/>
          <p:nvPr/>
        </p:nvSpPr>
        <p:spPr>
          <a:xfrm>
            <a:off x="65257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307" name="Google Shape;1307;p39"/>
          <p:cNvSpPr/>
          <p:nvPr/>
        </p:nvSpPr>
        <p:spPr>
          <a:xfrm>
            <a:off x="57793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308" name="Google Shape;1308;p39"/>
          <p:cNvSpPr/>
          <p:nvPr/>
        </p:nvSpPr>
        <p:spPr>
          <a:xfrm>
            <a:off x="5032850" y="3383200"/>
            <a:ext cx="571200" cy="3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1309" name="Google Shape;1309;p39"/>
          <p:cNvCxnSpPr>
            <a:endCxn id="1296" idx="0"/>
          </p:cNvCxnSpPr>
          <p:nvPr/>
        </p:nvCxnSpPr>
        <p:spPr>
          <a:xfrm flipH="1">
            <a:off x="3079100" y="1410200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9"/>
          <p:cNvCxnSpPr>
            <a:stCxn id="1295" idx="3"/>
            <a:endCxn id="1297" idx="0"/>
          </p:cNvCxnSpPr>
          <p:nvPr/>
        </p:nvCxnSpPr>
        <p:spPr>
          <a:xfrm>
            <a:off x="4857600" y="1410125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39"/>
          <p:cNvCxnSpPr>
            <a:stCxn id="1297" idx="3"/>
            <a:endCxn id="1300" idx="0"/>
          </p:cNvCxnSpPr>
          <p:nvPr/>
        </p:nvCxnSpPr>
        <p:spPr>
          <a:xfrm>
            <a:off x="63505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9"/>
          <p:cNvCxnSpPr>
            <a:stCxn id="1297" idx="1"/>
            <a:endCxn id="1301" idx="0"/>
          </p:cNvCxnSpPr>
          <p:nvPr/>
        </p:nvCxnSpPr>
        <p:spPr>
          <a:xfrm flipH="1">
            <a:off x="53185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9"/>
          <p:cNvCxnSpPr>
            <a:stCxn id="1296" idx="3"/>
            <a:endCxn id="1298" idx="0"/>
          </p:cNvCxnSpPr>
          <p:nvPr/>
        </p:nvCxnSpPr>
        <p:spPr>
          <a:xfrm>
            <a:off x="33647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39"/>
          <p:cNvCxnSpPr>
            <a:stCxn id="1296" idx="1"/>
            <a:endCxn id="1299" idx="0"/>
          </p:cNvCxnSpPr>
          <p:nvPr/>
        </p:nvCxnSpPr>
        <p:spPr>
          <a:xfrm flipH="1">
            <a:off x="23327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39"/>
          <p:cNvCxnSpPr/>
          <p:nvPr/>
        </p:nvCxnSpPr>
        <p:spPr>
          <a:xfrm>
            <a:off x="2287200" y="2912738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39"/>
          <p:cNvCxnSpPr/>
          <p:nvPr/>
        </p:nvCxnSpPr>
        <p:spPr>
          <a:xfrm>
            <a:off x="38255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39"/>
          <p:cNvCxnSpPr/>
          <p:nvPr/>
        </p:nvCxnSpPr>
        <p:spPr>
          <a:xfrm>
            <a:off x="53184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39"/>
          <p:cNvCxnSpPr/>
          <p:nvPr/>
        </p:nvCxnSpPr>
        <p:spPr>
          <a:xfrm>
            <a:off x="68113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39"/>
          <p:cNvCxnSpPr/>
          <p:nvPr/>
        </p:nvCxnSpPr>
        <p:spPr>
          <a:xfrm>
            <a:off x="60649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Google Shape;1320;p39"/>
          <p:cNvCxnSpPr/>
          <p:nvPr/>
        </p:nvCxnSpPr>
        <p:spPr>
          <a:xfrm>
            <a:off x="45720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39"/>
          <p:cNvCxnSpPr/>
          <p:nvPr/>
        </p:nvCxnSpPr>
        <p:spPr>
          <a:xfrm>
            <a:off x="30791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2" name="Google Shape;1322;p39"/>
          <p:cNvSpPr/>
          <p:nvPr/>
        </p:nvSpPr>
        <p:spPr>
          <a:xfrm>
            <a:off x="20470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9"/>
          <p:cNvSpPr/>
          <p:nvPr/>
        </p:nvSpPr>
        <p:spPr>
          <a:xfrm>
            <a:off x="27935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/>
          <p:nvPr/>
        </p:nvSpPr>
        <p:spPr>
          <a:xfrm>
            <a:off x="35399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9"/>
          <p:cNvSpPr/>
          <p:nvPr/>
        </p:nvSpPr>
        <p:spPr>
          <a:xfrm>
            <a:off x="42864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9"/>
          <p:cNvSpPr/>
          <p:nvPr/>
        </p:nvSpPr>
        <p:spPr>
          <a:xfrm>
            <a:off x="50328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9"/>
          <p:cNvSpPr/>
          <p:nvPr/>
        </p:nvSpPr>
        <p:spPr>
          <a:xfrm>
            <a:off x="57793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9"/>
          <p:cNvSpPr/>
          <p:nvPr/>
        </p:nvSpPr>
        <p:spPr>
          <a:xfrm>
            <a:off x="65257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0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34" name="Google Shape;1334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40" name="Google Shape;1340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60" name="Google Shape;1360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0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363" name="Google Shape;1363;p40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364" name="Google Shape;1364;p40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365" name="Google Shape;1365;p40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366" name="Google Shape;1366;p40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367" name="Google Shape;1367;p40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368" name="Google Shape;1368;p40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369" name="Google Shape;1369;p40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370" name="Google Shape;1370;p40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371" name="Google Shape;1371;p40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372" name="Google Shape;1372;p40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373" name="Google Shape;1373;p40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374" name="Google Shape;1374;p40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375" name="Google Shape;1375;p40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376" name="Google Shape;1376;p40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377" name="Google Shape;1377;p40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378" name="Google Shape;1378;p40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1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84" name="Google Shape;1384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90" name="Google Shape;1390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10" name="Google Shape;1410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1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413" name="Google Shape;1413;p41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414" name="Google Shape;1414;p41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415" name="Google Shape;1415;p41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416" name="Google Shape;1416;p41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17" name="Google Shape;1417;p41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418" name="Google Shape;1418;p41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19" name="Google Shape;1419;p41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420" name="Google Shape;1420;p41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421" name="Google Shape;1421;p41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22" name="Google Shape;1422;p41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423" name="Google Shape;1423;p41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424" name="Google Shape;1424;p41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425" name="Google Shape;1425;p41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426" name="Google Shape;1426;p41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427" name="Google Shape;1427;p41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428" name="Google Shape;1428;p41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</a:t>
            </a:r>
            <a:r>
              <a:rPr lang="ru" sz="3200">
                <a:solidFill>
                  <a:srgbClr val="4C5D6E"/>
                </a:solidFill>
              </a:rPr>
              <a:t>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34" name="Google Shape;1434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0" name="Google Shape;1440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0" name="Google Shape;1460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2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463" name="Google Shape;1463;p42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464" name="Google Shape;1464;p42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465" name="Google Shape;1465;p42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466" name="Google Shape;1466;p42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67" name="Google Shape;1467;p42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468" name="Google Shape;1468;p42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69" name="Google Shape;1469;p42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470" name="Google Shape;1470;p42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471" name="Google Shape;1471;p42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2" name="Google Shape;1472;p42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473" name="Google Shape;1473;p42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4" name="Google Shape;1474;p42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475" name="Google Shape;1475;p42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476" name="Google Shape;1476;p42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477" name="Google Shape;1477;p42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478" name="Google Shape;1478;p42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3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84" name="Google Shape;1484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90" name="Google Shape;1490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0" name="Google Shape;1510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3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513" name="Google Shape;1513;p43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514" name="Google Shape;1514;p43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515" name="Google Shape;1515;p43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516" name="Google Shape;1516;p43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17" name="Google Shape;1517;p43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518" name="Google Shape;1518;p43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19" name="Google Shape;1519;p43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520" name="Google Shape;1520;p43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521" name="Google Shape;1521;p43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522" name="Google Shape;1522;p43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18472428924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524" name="Google Shape;1524;p43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381826182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25" name="Google Shape;1525;p43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526" name="Google Shape;1526;p43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527" name="Google Shape;1527;p43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528" name="Google Shape;1528;p43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  <p:sp>
        <p:nvSpPr>
          <p:cNvPr id="1529" name="Google Shape;1529;p43"/>
          <p:cNvSpPr txBox="1"/>
          <p:nvPr/>
        </p:nvSpPr>
        <p:spPr>
          <a:xfrm>
            <a:off x="6341038" y="3477025"/>
            <a:ext cx="65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48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4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35" name="Google Shape;1535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41" name="Google Shape;1541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61" name="Google Shape;1561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4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564" name="Google Shape;1564;p44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565" name="Google Shape;1565;p44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566" name="Google Shape;1566;p44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567" name="Google Shape;1567;p44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68" name="Google Shape;1568;p44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569" name="Google Shape;1569;p44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70" name="Google Shape;1570;p44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571" name="Google Shape;1571;p44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572" name="Google Shape;1572;p44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573" name="Google Shape;1573;p44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574" name="Google Shape;1574;p44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77" name="Google Shape;1577;p44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578" name="Google Shape;1578;p44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5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5" name="Google Shape;1585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11" name="Google Shape;1611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45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614" name="Google Shape;1614;p45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615" name="Google Shape;1615;p45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616" name="Google Shape;1616;p45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617" name="Google Shape;1617;p45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618" name="Google Shape;1618;p45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619" name="Google Shape;1619;p45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620" name="Google Shape;1620;p45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621" name="Google Shape;1621;p45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622" name="Google Shape;1622;p45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623" name="Google Shape;1623;p45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624" name="Google Shape;1624;p45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625" name="Google Shape;1625;p45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626" name="Google Shape;1626;p45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7" name="Google Shape;1627;p45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628" name="Google Shape;1628;p45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9" name="Google Shape;1629;p45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6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кэша InnoDB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35" name="Google Shape;1635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1" name="Google Shape;1641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61" name="Google Shape;1661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6"/>
          <p:cNvSpPr/>
          <p:nvPr/>
        </p:nvSpPr>
        <p:spPr>
          <a:xfrm>
            <a:off x="1802952" y="1714500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664" name="Google Shape;1664;p46"/>
          <p:cNvSpPr/>
          <p:nvPr/>
        </p:nvSpPr>
        <p:spPr>
          <a:xfrm>
            <a:off x="4921138" y="171670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665" name="Google Shape;1665;p46"/>
          <p:cNvSpPr/>
          <p:nvPr/>
        </p:nvSpPr>
        <p:spPr>
          <a:xfrm>
            <a:off x="1802952" y="2063584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Innodb_buffer_pool_pages_data</a:t>
            </a:r>
            <a:endParaRPr/>
          </a:p>
        </p:txBody>
      </p:sp>
      <p:sp>
        <p:nvSpPr>
          <p:cNvPr id="1666" name="Google Shape;1666;p46"/>
          <p:cNvSpPr/>
          <p:nvPr/>
        </p:nvSpPr>
        <p:spPr>
          <a:xfrm>
            <a:off x="4921138" y="206578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61285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7" name="Google Shape;1667;p46"/>
          <p:cNvSpPr/>
          <p:nvPr/>
        </p:nvSpPr>
        <p:spPr>
          <a:xfrm>
            <a:off x="1802952" y="2412657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Innodb_buffer_pool_bytes_data</a:t>
            </a:r>
            <a:endParaRPr/>
          </a:p>
        </p:txBody>
      </p:sp>
      <p:sp>
        <p:nvSpPr>
          <p:cNvPr id="1668" name="Google Shape;1668;p46"/>
          <p:cNvSpPr/>
          <p:nvPr/>
        </p:nvSpPr>
        <p:spPr>
          <a:xfrm>
            <a:off x="4921138" y="241485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1004093440</a:t>
            </a:r>
            <a:endParaRPr/>
          </a:p>
        </p:txBody>
      </p:sp>
      <p:sp>
        <p:nvSpPr>
          <p:cNvPr id="1669" name="Google Shape;1669;p46"/>
          <p:cNvSpPr/>
          <p:nvPr/>
        </p:nvSpPr>
        <p:spPr>
          <a:xfrm>
            <a:off x="1802952" y="2757055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Innodb_buffer_pool_pages_free</a:t>
            </a:r>
            <a:endParaRPr/>
          </a:p>
        </p:txBody>
      </p:sp>
      <p:sp>
        <p:nvSpPr>
          <p:cNvPr id="1670" name="Google Shape;1670;p46"/>
          <p:cNvSpPr/>
          <p:nvPr/>
        </p:nvSpPr>
        <p:spPr>
          <a:xfrm>
            <a:off x="4921138" y="275925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67315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71" name="Google Shape;1671;p46"/>
          <p:cNvSpPr/>
          <p:nvPr/>
        </p:nvSpPr>
        <p:spPr>
          <a:xfrm>
            <a:off x="1802952" y="3101238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Innodb_buffer_pool_pages_total</a:t>
            </a:r>
            <a:endParaRPr/>
          </a:p>
        </p:txBody>
      </p:sp>
      <p:sp>
        <p:nvSpPr>
          <p:cNvPr id="1672" name="Google Shape;1672;p46"/>
          <p:cNvSpPr/>
          <p:nvPr/>
        </p:nvSpPr>
        <p:spPr>
          <a:xfrm>
            <a:off x="4921138" y="310343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131071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3" name="Google Shape;1673;p46"/>
          <p:cNvSpPr/>
          <p:nvPr/>
        </p:nvSpPr>
        <p:spPr>
          <a:xfrm>
            <a:off x="1802952" y="3444298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Innodb_buffer_pool_read_requests</a:t>
            </a:r>
            <a:endParaRPr/>
          </a:p>
        </p:txBody>
      </p:sp>
      <p:sp>
        <p:nvSpPr>
          <p:cNvPr id="1674" name="Google Shape;1674;p46"/>
          <p:cNvSpPr/>
          <p:nvPr/>
        </p:nvSpPr>
        <p:spPr>
          <a:xfrm>
            <a:off x="4921138" y="344649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3028608196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75" name="Google Shape;1675;p46"/>
          <p:cNvSpPr/>
          <p:nvPr/>
        </p:nvSpPr>
        <p:spPr>
          <a:xfrm>
            <a:off x="1802952" y="3789799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Innodb_buffer_pool_reads</a:t>
            </a:r>
            <a:endParaRPr/>
          </a:p>
        </p:txBody>
      </p:sp>
      <p:sp>
        <p:nvSpPr>
          <p:cNvPr id="1676" name="Google Shape;1676;p46"/>
          <p:cNvSpPr/>
          <p:nvPr/>
        </p:nvSpPr>
        <p:spPr>
          <a:xfrm>
            <a:off x="4921138" y="3791999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19805</a:t>
            </a:r>
            <a:endParaRPr/>
          </a:p>
        </p:txBody>
      </p:sp>
      <p:sp>
        <p:nvSpPr>
          <p:cNvPr id="1677" name="Google Shape;1677;p46"/>
          <p:cNvSpPr/>
          <p:nvPr/>
        </p:nvSpPr>
        <p:spPr>
          <a:xfrm>
            <a:off x="1802952" y="4135300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Innodb_buffer_pool_write_requests</a:t>
            </a:r>
            <a:endParaRPr/>
          </a:p>
        </p:txBody>
      </p:sp>
      <p:sp>
        <p:nvSpPr>
          <p:cNvPr id="1678" name="Google Shape;1678;p46"/>
          <p:cNvSpPr/>
          <p:nvPr/>
        </p:nvSpPr>
        <p:spPr>
          <a:xfrm>
            <a:off x="4921138" y="413750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11944087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79" name="Google Shape;1679;p46"/>
          <p:cNvSpPr txBox="1"/>
          <p:nvPr/>
        </p:nvSpPr>
        <p:spPr>
          <a:xfrm>
            <a:off x="6685838" y="3775550"/>
            <a:ext cx="65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253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685" name="Google Shape;168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687" name="Google Shape;1687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3" name="Google Shape;1693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4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Оптимизация запросов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18" name="Google Shape;1718;p4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Приемы оптимизации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Команда EXPLAIN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Исследование плана выполнения запроса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индексов в запросе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19" name="Google Shape;171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5" name="Google Shape;172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5" name="Google Shape;174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6" name="Google Shape;174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49"/>
          <p:cNvSpPr txBox="1"/>
          <p:nvPr>
            <p:ph type="ctrTitle"/>
          </p:nvPr>
        </p:nvSpPr>
        <p:spPr>
          <a:xfrm>
            <a:off x="1142400" y="571500"/>
            <a:ext cx="6854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Способы оптимизации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2" name="Google Shape;1752;p4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возвращает запросом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NULL-</a:t>
            </a:r>
            <a:r>
              <a:rPr lang="ru" sz="1600">
                <a:solidFill>
                  <a:srgbClr val="2C2D30"/>
                </a:solidFill>
              </a:rPr>
              <a:t>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типов TEXT и BLOB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Небольшие промежуточные 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 возможности избегать полного сканирования таблиц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53" name="Google Shape;1753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59" name="Google Shape;1759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79" name="Google Shape;1779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0" name="Google Shape;1780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50"/>
          <p:cNvSpPr txBox="1"/>
          <p:nvPr>
            <p:ph type="ctrTitle"/>
          </p:nvPr>
        </p:nvSpPr>
        <p:spPr>
          <a:xfrm>
            <a:off x="1142400" y="571500"/>
            <a:ext cx="6854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Хранение VARCHAR и NULL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86" name="Google Shape;1786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2" name="Google Shape;1792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2" name="Google Shape;1812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0"/>
          <p:cNvSpPr txBox="1"/>
          <p:nvPr/>
        </p:nvSpPr>
        <p:spPr>
          <a:xfrm>
            <a:off x="1714500" y="15994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1815" name="Google Shape;1815;p50"/>
          <p:cNvSpPr txBox="1"/>
          <p:nvPr/>
        </p:nvSpPr>
        <p:spPr>
          <a:xfrm>
            <a:off x="1714500" y="30201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1816" name="Google Shape;1816;p50"/>
          <p:cNvSpPr/>
          <p:nvPr/>
        </p:nvSpPr>
        <p:spPr>
          <a:xfrm>
            <a:off x="17160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17" name="Google Shape;1817;p50"/>
          <p:cNvSpPr/>
          <p:nvPr/>
        </p:nvSpPr>
        <p:spPr>
          <a:xfrm>
            <a:off x="26268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18" name="Google Shape;1818;p50"/>
          <p:cNvSpPr/>
          <p:nvPr/>
        </p:nvSpPr>
        <p:spPr>
          <a:xfrm>
            <a:off x="35376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19" name="Google Shape;1819;p50"/>
          <p:cNvSpPr/>
          <p:nvPr/>
        </p:nvSpPr>
        <p:spPr>
          <a:xfrm>
            <a:off x="44484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20" name="Google Shape;1820;p50"/>
          <p:cNvSpPr/>
          <p:nvPr/>
        </p:nvSpPr>
        <p:spPr>
          <a:xfrm>
            <a:off x="1716000" y="351540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21" name="Google Shape;1821;p50"/>
          <p:cNvSpPr/>
          <p:nvPr/>
        </p:nvSpPr>
        <p:spPr>
          <a:xfrm>
            <a:off x="2626800" y="351540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22" name="Google Shape;1822;p50"/>
          <p:cNvSpPr/>
          <p:nvPr/>
        </p:nvSpPr>
        <p:spPr>
          <a:xfrm>
            <a:off x="3537600" y="351540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1823" name="Google Shape;1823;p50"/>
          <p:cNvSpPr txBox="1"/>
          <p:nvPr/>
        </p:nvSpPr>
        <p:spPr>
          <a:xfrm>
            <a:off x="4644900" y="40107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1"/>
          <p:cNvSpPr txBox="1"/>
          <p:nvPr>
            <p:ph type="ctrTitle"/>
          </p:nvPr>
        </p:nvSpPr>
        <p:spPr>
          <a:xfrm>
            <a:off x="1144800" y="365700"/>
            <a:ext cx="75996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TEXT и BLOB медленнее других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29" name="Google Shape;1829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35" name="Google Shape;1835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5" name="Google Shape;1855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6" name="Google Shape;1856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1"/>
          <p:cNvSpPr txBox="1"/>
          <p:nvPr/>
        </p:nvSpPr>
        <p:spPr>
          <a:xfrm>
            <a:off x="1716000" y="12177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1858" name="Google Shape;1858;p51"/>
          <p:cNvSpPr txBox="1"/>
          <p:nvPr/>
        </p:nvSpPr>
        <p:spPr>
          <a:xfrm>
            <a:off x="1717500" y="232535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1859" name="Google Shape;1859;p51"/>
          <p:cNvSpPr/>
          <p:nvPr/>
        </p:nvSpPr>
        <p:spPr>
          <a:xfrm>
            <a:off x="17175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0" name="Google Shape;1860;p51"/>
          <p:cNvSpPr/>
          <p:nvPr/>
        </p:nvSpPr>
        <p:spPr>
          <a:xfrm>
            <a:off x="26283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1" name="Google Shape;1861;p51"/>
          <p:cNvSpPr/>
          <p:nvPr/>
        </p:nvSpPr>
        <p:spPr>
          <a:xfrm>
            <a:off x="35391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62" name="Google Shape;1862;p51"/>
          <p:cNvSpPr/>
          <p:nvPr/>
        </p:nvSpPr>
        <p:spPr>
          <a:xfrm>
            <a:off x="44499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63" name="Google Shape;1863;p51"/>
          <p:cNvSpPr/>
          <p:nvPr/>
        </p:nvSpPr>
        <p:spPr>
          <a:xfrm>
            <a:off x="17190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4" name="Google Shape;1864;p51"/>
          <p:cNvSpPr/>
          <p:nvPr/>
        </p:nvSpPr>
        <p:spPr>
          <a:xfrm>
            <a:off x="26298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5" name="Google Shape;1865;p51"/>
          <p:cNvSpPr/>
          <p:nvPr/>
        </p:nvSpPr>
        <p:spPr>
          <a:xfrm>
            <a:off x="5360700" y="282065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1866" name="Google Shape;1866;p51"/>
          <p:cNvSpPr txBox="1"/>
          <p:nvPr/>
        </p:nvSpPr>
        <p:spPr>
          <a:xfrm>
            <a:off x="6468000" y="241175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  <p:sp>
        <p:nvSpPr>
          <p:cNvPr id="1867" name="Google Shape;1867;p51"/>
          <p:cNvSpPr/>
          <p:nvPr/>
        </p:nvSpPr>
        <p:spPr>
          <a:xfrm>
            <a:off x="35391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1"/>
          <p:cNvSpPr/>
          <p:nvPr/>
        </p:nvSpPr>
        <p:spPr>
          <a:xfrm>
            <a:off x="44499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1"/>
          <p:cNvSpPr/>
          <p:nvPr/>
        </p:nvSpPr>
        <p:spPr>
          <a:xfrm>
            <a:off x="5360700" y="363645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1870" name="Google Shape;1870;p51"/>
          <p:cNvSpPr/>
          <p:nvPr/>
        </p:nvSpPr>
        <p:spPr>
          <a:xfrm>
            <a:off x="5360700" y="4352275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cxnSp>
        <p:nvCxnSpPr>
          <p:cNvPr id="1871" name="Google Shape;1871;p51"/>
          <p:cNvCxnSpPr>
            <a:stCxn id="1867" idx="2"/>
            <a:endCxn id="1870" idx="1"/>
          </p:cNvCxnSpPr>
          <p:nvPr/>
        </p:nvCxnSpPr>
        <p:spPr>
          <a:xfrm flipH="1" rot="-5400000">
            <a:off x="4014000" y="3210050"/>
            <a:ext cx="1327200" cy="1366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51"/>
          <p:cNvCxnSpPr>
            <a:stCxn id="1868" idx="2"/>
            <a:endCxn id="1869" idx="1"/>
          </p:cNvCxnSpPr>
          <p:nvPr/>
        </p:nvCxnSpPr>
        <p:spPr>
          <a:xfrm flipH="1" rot="-5400000">
            <a:off x="4827300" y="3307550"/>
            <a:ext cx="611400" cy="4554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" name="Google Shape;19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52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 запроса select_type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78" name="Google Shape;1878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84" name="Google Shape;1884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04" name="Google Shape;1904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2"/>
          <p:cNvSpPr txBox="1"/>
          <p:nvPr/>
        </p:nvSpPr>
        <p:spPr>
          <a:xfrm>
            <a:off x="1349425" y="1548450"/>
            <a:ext cx="31062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SELECT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id,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&lt;SUBQUERY&gt;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FROM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&lt;DERIVED&gt;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WHERE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&lt;DEPENDENT SUBQUERY&gt;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GROUP BY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HAVING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&lt;SUBQUERY&gt;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907" name="Google Shape;1907;p52"/>
          <p:cNvSpPr txBox="1"/>
          <p:nvPr/>
        </p:nvSpPr>
        <p:spPr>
          <a:xfrm>
            <a:off x="5583600" y="1548450"/>
            <a:ext cx="14754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FF"/>
                </a:solidFill>
              </a:rPr>
              <a:t>  &lt;SIMPLE&gt;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UNION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</a:rPr>
              <a:t>  &lt;UNION&gt;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53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</a:t>
            </a:r>
            <a:r>
              <a:rPr lang="ru" sz="3200">
                <a:solidFill>
                  <a:srgbClr val="4C5D6E"/>
                </a:solidFill>
              </a:rPr>
              <a:t>type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3" name="Google Shape;1913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9" name="Google Shape;1919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9" name="Google Shape;1939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range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eq_ref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4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Методы доступа к данным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7" name="Google Shape;1947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3" name="Google Shape;1953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73" name="Google Shape;1973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4" name="Google Shape;1974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4"/>
          <p:cNvSpPr/>
          <p:nvPr/>
        </p:nvSpPr>
        <p:spPr>
          <a:xfrm>
            <a:off x="23704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4"/>
          <p:cNvSpPr/>
          <p:nvPr/>
        </p:nvSpPr>
        <p:spPr>
          <a:xfrm>
            <a:off x="27091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4"/>
          <p:cNvSpPr/>
          <p:nvPr/>
        </p:nvSpPr>
        <p:spPr>
          <a:xfrm>
            <a:off x="30478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4"/>
          <p:cNvSpPr/>
          <p:nvPr/>
        </p:nvSpPr>
        <p:spPr>
          <a:xfrm>
            <a:off x="33865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4"/>
          <p:cNvSpPr/>
          <p:nvPr/>
        </p:nvSpPr>
        <p:spPr>
          <a:xfrm>
            <a:off x="37252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4"/>
          <p:cNvSpPr/>
          <p:nvPr/>
        </p:nvSpPr>
        <p:spPr>
          <a:xfrm>
            <a:off x="40639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4"/>
          <p:cNvSpPr/>
          <p:nvPr/>
        </p:nvSpPr>
        <p:spPr>
          <a:xfrm>
            <a:off x="44026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4"/>
          <p:cNvSpPr/>
          <p:nvPr/>
        </p:nvSpPr>
        <p:spPr>
          <a:xfrm>
            <a:off x="47413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4"/>
          <p:cNvSpPr/>
          <p:nvPr/>
        </p:nvSpPr>
        <p:spPr>
          <a:xfrm>
            <a:off x="50800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4"/>
          <p:cNvSpPr/>
          <p:nvPr/>
        </p:nvSpPr>
        <p:spPr>
          <a:xfrm>
            <a:off x="54187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4"/>
          <p:cNvSpPr/>
          <p:nvPr/>
        </p:nvSpPr>
        <p:spPr>
          <a:xfrm>
            <a:off x="57574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4"/>
          <p:cNvSpPr/>
          <p:nvPr/>
        </p:nvSpPr>
        <p:spPr>
          <a:xfrm>
            <a:off x="60961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4"/>
          <p:cNvSpPr/>
          <p:nvPr/>
        </p:nvSpPr>
        <p:spPr>
          <a:xfrm>
            <a:off x="64348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4"/>
          <p:cNvSpPr/>
          <p:nvPr/>
        </p:nvSpPr>
        <p:spPr>
          <a:xfrm>
            <a:off x="23704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4"/>
          <p:cNvSpPr/>
          <p:nvPr/>
        </p:nvSpPr>
        <p:spPr>
          <a:xfrm>
            <a:off x="27091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4"/>
          <p:cNvSpPr/>
          <p:nvPr/>
        </p:nvSpPr>
        <p:spPr>
          <a:xfrm>
            <a:off x="30478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4"/>
          <p:cNvSpPr/>
          <p:nvPr/>
        </p:nvSpPr>
        <p:spPr>
          <a:xfrm>
            <a:off x="33865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4"/>
          <p:cNvSpPr/>
          <p:nvPr/>
        </p:nvSpPr>
        <p:spPr>
          <a:xfrm>
            <a:off x="37252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4"/>
          <p:cNvSpPr/>
          <p:nvPr/>
        </p:nvSpPr>
        <p:spPr>
          <a:xfrm>
            <a:off x="40639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4"/>
          <p:cNvSpPr/>
          <p:nvPr/>
        </p:nvSpPr>
        <p:spPr>
          <a:xfrm>
            <a:off x="44026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4"/>
          <p:cNvSpPr/>
          <p:nvPr/>
        </p:nvSpPr>
        <p:spPr>
          <a:xfrm>
            <a:off x="47413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4"/>
          <p:cNvSpPr/>
          <p:nvPr/>
        </p:nvSpPr>
        <p:spPr>
          <a:xfrm>
            <a:off x="50800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54"/>
          <p:cNvSpPr/>
          <p:nvPr/>
        </p:nvSpPr>
        <p:spPr>
          <a:xfrm>
            <a:off x="54187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4"/>
          <p:cNvSpPr/>
          <p:nvPr/>
        </p:nvSpPr>
        <p:spPr>
          <a:xfrm>
            <a:off x="57574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4"/>
          <p:cNvSpPr/>
          <p:nvPr/>
        </p:nvSpPr>
        <p:spPr>
          <a:xfrm>
            <a:off x="60961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4"/>
          <p:cNvSpPr/>
          <p:nvPr/>
        </p:nvSpPr>
        <p:spPr>
          <a:xfrm>
            <a:off x="64348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1" name="Google Shape;2001;p54"/>
          <p:cNvCxnSpPr>
            <a:endCxn id="1999" idx="0"/>
          </p:cNvCxnSpPr>
          <p:nvPr/>
        </p:nvCxnSpPr>
        <p:spPr>
          <a:xfrm>
            <a:off x="4572000" y="2852150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54"/>
          <p:cNvCxnSpPr>
            <a:stCxn id="1987" idx="2"/>
            <a:endCxn id="1989" idx="0"/>
          </p:cNvCxnSpPr>
          <p:nvPr/>
        </p:nvCxnSpPr>
        <p:spPr>
          <a:xfrm flipH="1">
            <a:off x="2878500" y="2852275"/>
            <a:ext cx="37257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54"/>
          <p:cNvCxnSpPr>
            <a:endCxn id="1995" idx="0"/>
          </p:cNvCxnSpPr>
          <p:nvPr/>
        </p:nvCxnSpPr>
        <p:spPr>
          <a:xfrm>
            <a:off x="2539800" y="2852150"/>
            <a:ext cx="23709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54"/>
          <p:cNvCxnSpPr>
            <a:stCxn id="1983" idx="2"/>
            <a:endCxn id="1992" idx="0"/>
          </p:cNvCxnSpPr>
          <p:nvPr/>
        </p:nvCxnSpPr>
        <p:spPr>
          <a:xfrm flipH="1">
            <a:off x="3894600" y="2852275"/>
            <a:ext cx="13548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54"/>
          <p:cNvCxnSpPr>
            <a:stCxn id="1978" idx="2"/>
            <a:endCxn id="1988" idx="0"/>
          </p:cNvCxnSpPr>
          <p:nvPr/>
        </p:nvCxnSpPr>
        <p:spPr>
          <a:xfrm flipH="1">
            <a:off x="2539800" y="2852275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54"/>
          <p:cNvCxnSpPr>
            <a:endCxn id="2000" idx="0"/>
          </p:cNvCxnSpPr>
          <p:nvPr/>
        </p:nvCxnSpPr>
        <p:spPr>
          <a:xfrm>
            <a:off x="5588100" y="2852150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54"/>
          <p:cNvCxnSpPr>
            <a:stCxn id="1979" idx="2"/>
            <a:endCxn id="1997" idx="0"/>
          </p:cNvCxnSpPr>
          <p:nvPr/>
        </p:nvCxnSpPr>
        <p:spPr>
          <a:xfrm>
            <a:off x="3894600" y="2852275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54"/>
          <p:cNvCxnSpPr>
            <a:stCxn id="1976" idx="2"/>
            <a:endCxn id="1991" idx="0"/>
          </p:cNvCxnSpPr>
          <p:nvPr/>
        </p:nvCxnSpPr>
        <p:spPr>
          <a:xfrm>
            <a:off x="28785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54"/>
          <p:cNvCxnSpPr>
            <a:stCxn id="1986" idx="2"/>
            <a:endCxn id="1994" idx="0"/>
          </p:cNvCxnSpPr>
          <p:nvPr/>
        </p:nvCxnSpPr>
        <p:spPr>
          <a:xfrm flipH="1">
            <a:off x="4572000" y="2852275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4"/>
          <p:cNvCxnSpPr>
            <a:stCxn id="1980" idx="2"/>
            <a:endCxn id="1990" idx="0"/>
          </p:cNvCxnSpPr>
          <p:nvPr/>
        </p:nvCxnSpPr>
        <p:spPr>
          <a:xfrm flipH="1">
            <a:off x="3217200" y="2852275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54"/>
          <p:cNvCxnSpPr>
            <a:stCxn id="1985" idx="2"/>
            <a:endCxn id="1996" idx="0"/>
          </p:cNvCxnSpPr>
          <p:nvPr/>
        </p:nvCxnSpPr>
        <p:spPr>
          <a:xfrm flipH="1">
            <a:off x="52494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54"/>
          <p:cNvCxnSpPr>
            <a:endCxn id="1998" idx="0"/>
          </p:cNvCxnSpPr>
          <p:nvPr/>
        </p:nvCxnSpPr>
        <p:spPr>
          <a:xfrm>
            <a:off x="3217200" y="2852150"/>
            <a:ext cx="27096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54"/>
          <p:cNvCxnSpPr>
            <a:stCxn id="1982" idx="2"/>
            <a:endCxn id="1993" idx="0"/>
          </p:cNvCxnSpPr>
          <p:nvPr/>
        </p:nvCxnSpPr>
        <p:spPr>
          <a:xfrm flipH="1">
            <a:off x="42333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4" name="Google Shape;2014;p54"/>
          <p:cNvSpPr txBox="1"/>
          <p:nvPr/>
        </p:nvSpPr>
        <p:spPr>
          <a:xfrm>
            <a:off x="7016675" y="248717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015" name="Google Shape;2015;p54"/>
          <p:cNvSpPr txBox="1"/>
          <p:nvPr/>
        </p:nvSpPr>
        <p:spPr>
          <a:xfrm>
            <a:off x="7016675" y="3348650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2016" name="Google Shape;2016;p54"/>
          <p:cNvCxnSpPr/>
          <p:nvPr/>
        </p:nvCxnSpPr>
        <p:spPr>
          <a:xfrm>
            <a:off x="2402425" y="4090500"/>
            <a:ext cx="43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7" name="Google Shape;2017;p54"/>
          <p:cNvCxnSpPr/>
          <p:nvPr/>
        </p:nvCxnSpPr>
        <p:spPr>
          <a:xfrm>
            <a:off x="2391825" y="4482075"/>
            <a:ext cx="23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54"/>
          <p:cNvSpPr txBox="1"/>
          <p:nvPr/>
        </p:nvSpPr>
        <p:spPr>
          <a:xfrm>
            <a:off x="1655125" y="3894750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</a:t>
            </a:r>
            <a:endParaRPr/>
          </a:p>
        </p:txBody>
      </p:sp>
      <p:sp>
        <p:nvSpPr>
          <p:cNvPr id="2019" name="Google Shape;2019;p54"/>
          <p:cNvSpPr txBox="1"/>
          <p:nvPr/>
        </p:nvSpPr>
        <p:spPr>
          <a:xfrm>
            <a:off x="1655125" y="4286325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</a:t>
            </a:r>
            <a:endParaRPr/>
          </a:p>
        </p:txBody>
      </p:sp>
      <p:cxnSp>
        <p:nvCxnSpPr>
          <p:cNvPr id="2020" name="Google Shape;2020;p54"/>
          <p:cNvCxnSpPr/>
          <p:nvPr/>
        </p:nvCxnSpPr>
        <p:spPr>
          <a:xfrm>
            <a:off x="3397250" y="1743650"/>
            <a:ext cx="158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1" name="Google Shape;2021;p54"/>
          <p:cNvCxnSpPr/>
          <p:nvPr/>
        </p:nvCxnSpPr>
        <p:spPr>
          <a:xfrm>
            <a:off x="2391825" y="2135225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54"/>
          <p:cNvSpPr txBox="1"/>
          <p:nvPr/>
        </p:nvSpPr>
        <p:spPr>
          <a:xfrm>
            <a:off x="1655125" y="1547900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range</a:t>
            </a:r>
            <a:endParaRPr/>
          </a:p>
        </p:txBody>
      </p:sp>
      <p:sp>
        <p:nvSpPr>
          <p:cNvPr id="2023" name="Google Shape;2023;p54"/>
          <p:cNvSpPr txBox="1"/>
          <p:nvPr/>
        </p:nvSpPr>
        <p:spPr>
          <a:xfrm>
            <a:off x="977725" y="1939475"/>
            <a:ext cx="135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 +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using index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55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ref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9" name="Google Shape;2029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35" name="Google Shape;2035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55" name="Google Shape;2055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Google Shape;2056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5"/>
          <p:cNvSpPr/>
          <p:nvPr/>
        </p:nvSpPr>
        <p:spPr>
          <a:xfrm>
            <a:off x="2139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55"/>
          <p:cNvSpPr/>
          <p:nvPr/>
        </p:nvSpPr>
        <p:spPr>
          <a:xfrm>
            <a:off x="2478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5"/>
          <p:cNvSpPr/>
          <p:nvPr/>
        </p:nvSpPr>
        <p:spPr>
          <a:xfrm>
            <a:off x="28168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5"/>
          <p:cNvSpPr/>
          <p:nvPr/>
        </p:nvSpPr>
        <p:spPr>
          <a:xfrm>
            <a:off x="31555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55"/>
          <p:cNvSpPr/>
          <p:nvPr/>
        </p:nvSpPr>
        <p:spPr>
          <a:xfrm>
            <a:off x="34942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55"/>
          <p:cNvSpPr/>
          <p:nvPr/>
        </p:nvSpPr>
        <p:spPr>
          <a:xfrm>
            <a:off x="38329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5"/>
          <p:cNvSpPr/>
          <p:nvPr/>
        </p:nvSpPr>
        <p:spPr>
          <a:xfrm>
            <a:off x="41716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5"/>
          <p:cNvSpPr/>
          <p:nvPr/>
        </p:nvSpPr>
        <p:spPr>
          <a:xfrm>
            <a:off x="45103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5"/>
          <p:cNvSpPr/>
          <p:nvPr/>
        </p:nvSpPr>
        <p:spPr>
          <a:xfrm>
            <a:off x="48490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5"/>
          <p:cNvSpPr/>
          <p:nvPr/>
        </p:nvSpPr>
        <p:spPr>
          <a:xfrm>
            <a:off x="51877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5"/>
          <p:cNvSpPr/>
          <p:nvPr/>
        </p:nvSpPr>
        <p:spPr>
          <a:xfrm>
            <a:off x="55264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5"/>
          <p:cNvSpPr/>
          <p:nvPr/>
        </p:nvSpPr>
        <p:spPr>
          <a:xfrm>
            <a:off x="5865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5"/>
          <p:cNvSpPr/>
          <p:nvPr/>
        </p:nvSpPr>
        <p:spPr>
          <a:xfrm>
            <a:off x="34966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5"/>
          <p:cNvSpPr/>
          <p:nvPr/>
        </p:nvSpPr>
        <p:spPr>
          <a:xfrm>
            <a:off x="38353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5"/>
          <p:cNvSpPr/>
          <p:nvPr/>
        </p:nvSpPr>
        <p:spPr>
          <a:xfrm>
            <a:off x="41740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5"/>
          <p:cNvSpPr/>
          <p:nvPr/>
        </p:nvSpPr>
        <p:spPr>
          <a:xfrm>
            <a:off x="45127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3" name="Google Shape;2073;p55"/>
          <p:cNvCxnSpPr>
            <a:stCxn id="2070" idx="2"/>
            <a:endCxn id="2064" idx="0"/>
          </p:cNvCxnSpPr>
          <p:nvPr/>
        </p:nvCxnSpPr>
        <p:spPr>
          <a:xfrm>
            <a:off x="4004688" y="2890425"/>
            <a:ext cx="675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55"/>
          <p:cNvCxnSpPr/>
          <p:nvPr/>
        </p:nvCxnSpPr>
        <p:spPr>
          <a:xfrm>
            <a:off x="4004688" y="2033625"/>
            <a:ext cx="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5" name="Google Shape;2075;p55"/>
          <p:cNvSpPr txBox="1"/>
          <p:nvPr/>
        </p:nvSpPr>
        <p:spPr>
          <a:xfrm>
            <a:off x="6655063" y="252532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076" name="Google Shape;2076;p55"/>
          <p:cNvSpPr txBox="1"/>
          <p:nvPr/>
        </p:nvSpPr>
        <p:spPr>
          <a:xfrm>
            <a:off x="6655063" y="3354375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2077" name="Google Shape;2077;p55"/>
          <p:cNvCxnSpPr>
            <a:endCxn id="2067" idx="0"/>
          </p:cNvCxnSpPr>
          <p:nvPr/>
        </p:nvCxnSpPr>
        <p:spPr>
          <a:xfrm>
            <a:off x="4004688" y="2890275"/>
            <a:ext cx="16911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55"/>
          <p:cNvCxnSpPr>
            <a:stCxn id="2070" idx="2"/>
            <a:endCxn id="2060" idx="0"/>
          </p:cNvCxnSpPr>
          <p:nvPr/>
        </p:nvCxnSpPr>
        <p:spPr>
          <a:xfrm flipH="1">
            <a:off x="3324888" y="2890425"/>
            <a:ext cx="6798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56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eq_ref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84" name="Google Shape;2084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90" name="Google Shape;2090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10" name="Google Shape;2110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Google Shape;2111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6"/>
          <p:cNvSpPr/>
          <p:nvPr/>
        </p:nvSpPr>
        <p:spPr>
          <a:xfrm>
            <a:off x="2139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56"/>
          <p:cNvSpPr/>
          <p:nvPr/>
        </p:nvSpPr>
        <p:spPr>
          <a:xfrm>
            <a:off x="2478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56"/>
          <p:cNvSpPr/>
          <p:nvPr/>
        </p:nvSpPr>
        <p:spPr>
          <a:xfrm>
            <a:off x="28168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6"/>
          <p:cNvSpPr/>
          <p:nvPr/>
        </p:nvSpPr>
        <p:spPr>
          <a:xfrm>
            <a:off x="31555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6"/>
          <p:cNvSpPr/>
          <p:nvPr/>
        </p:nvSpPr>
        <p:spPr>
          <a:xfrm>
            <a:off x="34942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6"/>
          <p:cNvSpPr/>
          <p:nvPr/>
        </p:nvSpPr>
        <p:spPr>
          <a:xfrm>
            <a:off x="38329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6"/>
          <p:cNvSpPr/>
          <p:nvPr/>
        </p:nvSpPr>
        <p:spPr>
          <a:xfrm>
            <a:off x="41716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6"/>
          <p:cNvSpPr/>
          <p:nvPr/>
        </p:nvSpPr>
        <p:spPr>
          <a:xfrm>
            <a:off x="45103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56"/>
          <p:cNvSpPr/>
          <p:nvPr/>
        </p:nvSpPr>
        <p:spPr>
          <a:xfrm>
            <a:off x="48490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6"/>
          <p:cNvSpPr/>
          <p:nvPr/>
        </p:nvSpPr>
        <p:spPr>
          <a:xfrm>
            <a:off x="51877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6"/>
          <p:cNvSpPr/>
          <p:nvPr/>
        </p:nvSpPr>
        <p:spPr>
          <a:xfrm>
            <a:off x="5526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6"/>
          <p:cNvSpPr/>
          <p:nvPr/>
        </p:nvSpPr>
        <p:spPr>
          <a:xfrm>
            <a:off x="5865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6"/>
          <p:cNvSpPr/>
          <p:nvPr/>
        </p:nvSpPr>
        <p:spPr>
          <a:xfrm>
            <a:off x="34966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6"/>
          <p:cNvSpPr/>
          <p:nvPr/>
        </p:nvSpPr>
        <p:spPr>
          <a:xfrm>
            <a:off x="38353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6"/>
          <p:cNvSpPr/>
          <p:nvPr/>
        </p:nvSpPr>
        <p:spPr>
          <a:xfrm>
            <a:off x="41740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6"/>
          <p:cNvSpPr/>
          <p:nvPr/>
        </p:nvSpPr>
        <p:spPr>
          <a:xfrm>
            <a:off x="45127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8" name="Google Shape;2128;p56"/>
          <p:cNvCxnSpPr>
            <a:stCxn id="2125" idx="2"/>
            <a:endCxn id="2119" idx="0"/>
          </p:cNvCxnSpPr>
          <p:nvPr/>
        </p:nvCxnSpPr>
        <p:spPr>
          <a:xfrm>
            <a:off x="4004688" y="2890425"/>
            <a:ext cx="675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56"/>
          <p:cNvCxnSpPr/>
          <p:nvPr/>
        </p:nvCxnSpPr>
        <p:spPr>
          <a:xfrm>
            <a:off x="4004688" y="2033625"/>
            <a:ext cx="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0" name="Google Shape;2130;p56"/>
          <p:cNvSpPr txBox="1"/>
          <p:nvPr/>
        </p:nvSpPr>
        <p:spPr>
          <a:xfrm>
            <a:off x="6655063" y="252532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131" name="Google Shape;2131;p56"/>
          <p:cNvSpPr txBox="1"/>
          <p:nvPr/>
        </p:nvSpPr>
        <p:spPr>
          <a:xfrm>
            <a:off x="6655063" y="3354375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57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Дополнительные сведения Extra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37" name="Google Shape;2137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43" name="Google Shape;2143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3" name="Google Shape;2163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4" name="Google Shape;2164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5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where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temporary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filesort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1" name="Google Shape;2171;p5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таблицу logs типа Archive. Пусть при каждом создании записи в таблицах users, catalogs и products в таблицу logs помещается время и дата создания записи, название таблицы, идентификатор первичного ключа и содержимое поля name.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72" name="Google Shape;2172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78" name="Google Shape;2178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98" name="Google Shape;2198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5" name="Google Shape;2205;p5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Создайте SQL-запрос, который помещает в таблицу users миллион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06" name="Google Shape;2206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12" name="Google Shape;2212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32" name="Google Shape;2232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3" name="Google Shape;2233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8" name="Google Shape;23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28" name="Google Shape;328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73" name="Google Shape;373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8" name="Google Shape;418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438" name="Google Shape;438;p21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440" name="Google Shape;440;p21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1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1"/>
          <p:cNvCxnSpPr>
            <a:stCxn id="438" idx="3"/>
            <a:endCxn id="439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1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21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445" name="Google Shape;445;p21"/>
          <p:cNvCxnSpPr>
            <a:stCxn id="444" idx="1"/>
            <a:endCxn id="436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