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9" r:id="rId10"/>
    <p:sldId id="272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at Crazy" initials="WC" lastIdx="13" clrIdx="0">
    <p:extLst>
      <p:ext uri="{19B8F6BF-5375-455C-9EA6-DF929625EA0E}">
        <p15:presenceInfo xmlns:p15="http://schemas.microsoft.com/office/powerpoint/2012/main" userId="ae4f5b90615a49ec" providerId="Windows Live"/>
      </p:ext>
    </p:extLst>
  </p:cmAuthor>
  <p:cmAuthor id="2" name="Швецов Григорий" initials="ШГ" lastIdx="4" clrIdx="1">
    <p:extLst>
      <p:ext uri="{19B8F6BF-5375-455C-9EA6-DF929625EA0E}">
        <p15:presenceInfo xmlns:p15="http://schemas.microsoft.com/office/powerpoint/2012/main" userId="26be26bd4d628e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6C749-ED26-49A6-A13D-A8DD0C8A1CFC}" v="1949" dt="2021-12-27T22:28:33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0DAB2-88AA-44ED-A60B-C177FA49102D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861C-89F0-46DB-83EE-BBFCA29C2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5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2861C-89F0-46DB-83EE-BBFCA29C286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8623-5E3C-8A4D-B0C0-B12E722BC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6861" y="836155"/>
            <a:ext cx="4146336" cy="34532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3000" dirty="0">
                <a:latin typeface="Calibri Light"/>
                <a:cs typeface="Calibri"/>
              </a:rPr>
              <a:t>Реализация алгоритмов построения выпуклой оболочки с помощью языка программирования </a:t>
            </a:r>
            <a:r>
              <a:rPr lang="en-US" sz="3000" dirty="0">
                <a:latin typeface="Calibri Light"/>
                <a:cs typeface="Calibri"/>
              </a:rPr>
              <a:t>C++ </a:t>
            </a:r>
            <a:r>
              <a:rPr lang="ru-RU" sz="3000" dirty="0">
                <a:latin typeface="Calibri Light"/>
                <a:cs typeface="Calibri"/>
              </a:rPr>
              <a:t>и системы компьютерной алгебры </a:t>
            </a:r>
            <a:r>
              <a:rPr lang="en-US" sz="3000" dirty="0">
                <a:latin typeface="Calibri Light"/>
                <a:cs typeface="Calibri"/>
              </a:rPr>
              <a:t>Wolfram Mathematica</a:t>
            </a:r>
            <a:endParaRPr lang="ru-RU" sz="3000" dirty="0">
              <a:latin typeface="Calibri Ligh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5A0AC-314E-9B44-8B40-D3ADE5C84400}"/>
              </a:ext>
            </a:extLst>
          </p:cNvPr>
          <p:cNvSpPr txBox="1"/>
          <p:nvPr/>
        </p:nvSpPr>
        <p:spPr>
          <a:xfrm>
            <a:off x="7986861" y="5006182"/>
            <a:ext cx="341094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latin typeface="Calibri Light"/>
                <a:cs typeface="Calibri Light"/>
              </a:rPr>
              <a:t>Выполнили студенты </a:t>
            </a:r>
            <a:br>
              <a:rPr lang="ru-RU" sz="2000" dirty="0">
                <a:latin typeface="Calibri Light"/>
              </a:rPr>
            </a:br>
            <a:r>
              <a:rPr lang="ru-RU" sz="2000" dirty="0">
                <a:latin typeface="Calibri Light"/>
                <a:cs typeface="Calibri Light"/>
              </a:rPr>
              <a:t>группы</a:t>
            </a:r>
            <a:r>
              <a:rPr lang="en-US" sz="2000" dirty="0">
                <a:latin typeface="Calibri Light"/>
                <a:cs typeface="Calibri Light"/>
              </a:rPr>
              <a:t> </a:t>
            </a:r>
            <a:r>
              <a:rPr lang="ru-RU" sz="2000" dirty="0">
                <a:latin typeface="Calibri Light"/>
                <a:cs typeface="Calibri Light"/>
              </a:rPr>
              <a:t>ФН2-32Б</a:t>
            </a:r>
          </a:p>
          <a:p>
            <a:r>
              <a:rPr lang="ru-RU" sz="2000" dirty="0">
                <a:latin typeface="Calibri Light"/>
                <a:cs typeface="Calibri Light"/>
              </a:rPr>
              <a:t>Абрамов З.И. и Швецов Г.А.</a:t>
            </a:r>
          </a:p>
        </p:txBody>
      </p:sp>
      <p:pic>
        <p:nvPicPr>
          <p:cNvPr id="1028" name="Picture 4" descr="https://cdn.pixabay.com/photo/2017/07/05/01/40/circles-2473174_1280.png">
            <a:extLst>
              <a:ext uri="{FF2B5EF4-FFF2-40B4-BE49-F238E27FC236}">
                <a16:creationId xmlns:a16="http://schemas.microsoft.com/office/drawing/2014/main" id="{01570B46-ACC3-4689-B284-AD5AC51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" y="337094"/>
            <a:ext cx="8005177" cy="6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E44D59-BFB8-4209-946A-62D6D715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7" y="3056350"/>
            <a:ext cx="5803424" cy="9537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F1006F-E355-41D9-A9D3-FFEAC3D4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52" y="1762699"/>
            <a:ext cx="4992775" cy="48406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EEB851-F2B4-4CBB-9939-706E5A423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17" y="4544272"/>
            <a:ext cx="5974303" cy="1015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264E4-B394-45A2-A304-ACF2147CD922}"/>
              </a:ext>
            </a:extLst>
          </p:cNvPr>
          <p:cNvSpPr txBox="1"/>
          <p:nvPr/>
        </p:nvSpPr>
        <p:spPr>
          <a:xfrm>
            <a:off x="641273" y="203653"/>
            <a:ext cx="10909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+mj-lt"/>
              </a:rPr>
              <a:t>Сравнение времени исполнения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методов в </a:t>
            </a:r>
            <a:r>
              <a:rPr lang="en-US" sz="3600" dirty="0">
                <a:latin typeface="+mj-lt"/>
              </a:rPr>
              <a:t>Wolfram Mathematica</a:t>
            </a:r>
            <a:endParaRPr lang="ru-RU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86D2A-62D8-4027-A8E4-A3C852DAAB2A}"/>
              </a:ext>
            </a:extLst>
          </p:cNvPr>
          <p:cNvSpPr txBox="1"/>
          <p:nvPr/>
        </p:nvSpPr>
        <p:spPr>
          <a:xfrm>
            <a:off x="2424952" y="1968556"/>
            <a:ext cx="206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2 000 </a:t>
            </a:r>
            <a:r>
              <a:rPr lang="ru-RU" sz="2800" b="1" dirty="0"/>
              <a:t>точек</a:t>
            </a:r>
          </a:p>
        </p:txBody>
      </p:sp>
    </p:spTree>
    <p:extLst>
      <p:ext uri="{BB962C8B-B14F-4D97-AF65-F5344CB8AC3E}">
        <p14:creationId xmlns:p14="http://schemas.microsoft.com/office/powerpoint/2010/main" val="357692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7334D-B24F-4C51-8648-4E705B253F76}"/>
              </a:ext>
            </a:extLst>
          </p:cNvPr>
          <p:cNvSpPr txBox="1"/>
          <p:nvPr/>
        </p:nvSpPr>
        <p:spPr>
          <a:xfrm>
            <a:off x="641273" y="211153"/>
            <a:ext cx="10909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+mj-lt"/>
              </a:rPr>
              <a:t>Сравнение времени исполнения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методов в </a:t>
            </a:r>
            <a:r>
              <a:rPr lang="en-US" sz="3600" dirty="0">
                <a:latin typeface="+mj-lt"/>
              </a:rPr>
              <a:t>Wolfram Mathematica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397279-1627-422B-B70F-D2078F74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8" y="4472597"/>
            <a:ext cx="5604768" cy="9477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0462E8-271D-49FB-8F52-DE93B5F4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" y="3017950"/>
            <a:ext cx="5642068" cy="9120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F95821-2043-4DB3-83FE-A3E01A8F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13" y="1411482"/>
            <a:ext cx="5067560" cy="510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5A65F-8E95-43EF-B6F2-0FAF28E1BF0E}"/>
              </a:ext>
            </a:extLst>
          </p:cNvPr>
          <p:cNvSpPr txBox="1"/>
          <p:nvPr/>
        </p:nvSpPr>
        <p:spPr>
          <a:xfrm>
            <a:off x="2290992" y="1952147"/>
            <a:ext cx="233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</a:t>
            </a:r>
            <a:r>
              <a:rPr lang="en-US" sz="2800" b="1" dirty="0"/>
              <a:t> 000 </a:t>
            </a:r>
            <a:r>
              <a:rPr lang="ru-RU" sz="2800" b="1" dirty="0"/>
              <a:t>точек</a:t>
            </a:r>
          </a:p>
        </p:txBody>
      </p:sp>
    </p:spTree>
    <p:extLst>
      <p:ext uri="{BB962C8B-B14F-4D97-AF65-F5344CB8AC3E}">
        <p14:creationId xmlns:p14="http://schemas.microsoft.com/office/powerpoint/2010/main" val="144936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C44-E936-B343-AE45-4D5005A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757" y="3009086"/>
            <a:ext cx="5708389" cy="847140"/>
          </a:xfrm>
        </p:spPr>
        <p:txBody>
          <a:bodyPr>
            <a:normAutofit/>
          </a:bodyPr>
          <a:lstStyle/>
          <a:p>
            <a:r>
              <a:rPr lang="ru-RU" dirty="0">
                <a:latin typeface="Calibri Light"/>
                <a:cs typeface="Calibri"/>
              </a:rPr>
              <a:t>Спасибо за внимание!</a:t>
            </a:r>
          </a:p>
        </p:txBody>
      </p:sp>
      <p:pic>
        <p:nvPicPr>
          <p:cNvPr id="3" name="Рисунок 3" descr="Изображение выглядит как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FF60B41F-9132-4BEF-9C58-9F72A4AB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12" y="3435883"/>
            <a:ext cx="2743200" cy="29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49C8C-B506-4853-A100-C135702E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6" y="1045437"/>
            <a:ext cx="4400136" cy="55594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6F18-F2DB-7F4A-AA0C-D2249C14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46" y="253110"/>
            <a:ext cx="10833651" cy="874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/>
              <a:t>О</a:t>
            </a:r>
            <a:r>
              <a:rPr lang="ru-RU" sz="4600" dirty="0"/>
              <a:t>пределение </a:t>
            </a:r>
            <a:r>
              <a:rPr lang="en-US" sz="4600" dirty="0"/>
              <a:t>выпуклой</a:t>
            </a:r>
            <a:r>
              <a:rPr lang="ru-RU" sz="4600" dirty="0"/>
              <a:t> </a:t>
            </a:r>
            <a:r>
              <a:rPr lang="en-US" sz="4600" dirty="0"/>
              <a:t>оболочки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E1FA6-D421-4E6C-A3D9-B55FD8CE4389}"/>
              </a:ext>
            </a:extLst>
          </p:cNvPr>
          <p:cNvSpPr txBox="1"/>
          <p:nvPr/>
        </p:nvSpPr>
        <p:spPr>
          <a:xfrm>
            <a:off x="5317803" y="1394687"/>
            <a:ext cx="6440451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500" dirty="0"/>
              <a:t>	Пусть на </a:t>
            </a:r>
            <a:r>
              <a:rPr lang="ru-RU" sz="2500" i="1" dirty="0"/>
              <a:t>плоскости</a:t>
            </a:r>
            <a:r>
              <a:rPr lang="ru-RU" sz="2500" dirty="0"/>
              <a:t> задано конечное множество точек A.</a:t>
            </a:r>
            <a:endParaRPr lang="ru-RU" sz="2500" dirty="0">
              <a:cs typeface="Calibri"/>
            </a:endParaRPr>
          </a:p>
          <a:p>
            <a:r>
              <a:rPr lang="ru-RU" sz="2500" i="1" dirty="0"/>
              <a:t>	</a:t>
            </a:r>
            <a:r>
              <a:rPr lang="ru-RU" sz="2500" i="1" dirty="0">
                <a:solidFill>
                  <a:srgbClr val="000000"/>
                </a:solidFill>
              </a:rPr>
              <a:t>Оболочкой</a:t>
            </a:r>
            <a:r>
              <a:rPr lang="ru-RU" sz="2500" dirty="0">
                <a:solidFill>
                  <a:srgbClr val="000000"/>
                </a:solidFill>
              </a:rPr>
              <a:t> этого множества называется любая замкнутая линия H без самопересечений такая, что все точки из A лежат внутри этой кривой.</a:t>
            </a:r>
            <a:endParaRPr lang="ru-RU" sz="2500" dirty="0">
              <a:solidFill>
                <a:srgbClr val="000000"/>
              </a:solidFill>
              <a:cs typeface="Calibri"/>
            </a:endParaRPr>
          </a:p>
          <a:p>
            <a:r>
              <a:rPr lang="ru-RU" sz="2500" dirty="0"/>
              <a:t>	Если кривая H является выпуклой, то соответствующая оболочка также называется </a:t>
            </a:r>
            <a:r>
              <a:rPr lang="ru-RU" sz="2500" i="1" dirty="0"/>
              <a:t>выпуклой</a:t>
            </a:r>
            <a:r>
              <a:rPr lang="ru-RU" sz="2500" dirty="0"/>
              <a:t>.</a:t>
            </a:r>
            <a:endParaRPr lang="ru-RU" sz="2500" dirty="0">
              <a:cs typeface="Calibri"/>
            </a:endParaRPr>
          </a:p>
          <a:p>
            <a:r>
              <a:rPr lang="ru-RU" sz="2500" i="1" dirty="0"/>
              <a:t>	Минимальной выпуклой оболочкой</a:t>
            </a:r>
            <a:r>
              <a:rPr lang="ru-RU" sz="2500" dirty="0"/>
              <a:t> </a:t>
            </a:r>
            <a:r>
              <a:rPr lang="en-US" sz="2500" i="1" dirty="0"/>
              <a:t>(</a:t>
            </a:r>
            <a:r>
              <a:rPr lang="ru-RU" sz="2500" i="1" dirty="0"/>
              <a:t>МВО) </a:t>
            </a:r>
            <a:r>
              <a:rPr lang="ru-RU" sz="2500" dirty="0"/>
              <a:t>называется выпуклая оболочка минимальной длины (минимального периметра).</a:t>
            </a:r>
            <a:endParaRPr lang="ru-RU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2F90E-7CE8-8246-BA7A-A6388EFB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0086"/>
            <a:ext cx="10782299" cy="786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600" dirty="0"/>
              <a:t>Метод</a:t>
            </a:r>
            <a:r>
              <a:rPr lang="en-US" sz="4600" dirty="0"/>
              <a:t> п</a:t>
            </a:r>
            <a:r>
              <a:rPr lang="ru-RU" sz="4600" dirty="0"/>
              <a:t>ер</a:t>
            </a:r>
            <a:r>
              <a:rPr lang="en-US" sz="4600" dirty="0"/>
              <a:t>е</a:t>
            </a:r>
            <a:r>
              <a:rPr lang="ru-RU" sz="4600" dirty="0"/>
              <a:t>б</a:t>
            </a:r>
            <a:r>
              <a:rPr lang="en-US" sz="4600" dirty="0"/>
              <a:t>о</a:t>
            </a:r>
            <a:r>
              <a:rPr lang="ru-RU" sz="4600" dirty="0"/>
              <a:t>р</a:t>
            </a:r>
            <a:r>
              <a:rPr lang="en-US" sz="4600" dirty="0"/>
              <a:t>а</a:t>
            </a:r>
            <a:endParaRPr lang="en-US" sz="4600" dirty="0">
              <a:cs typeface="Calibri Light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E0DF373-0EE3-495C-8F10-2078A0BB052F}"/>
              </a:ext>
            </a:extLst>
          </p:cNvPr>
          <p:cNvSpPr/>
          <p:nvPr/>
        </p:nvSpPr>
        <p:spPr>
          <a:xfrm>
            <a:off x="1828800" y="286512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34C9F4C-B879-4295-B488-218D2EA7DCD3}"/>
              </a:ext>
            </a:extLst>
          </p:cNvPr>
          <p:cNvSpPr/>
          <p:nvPr/>
        </p:nvSpPr>
        <p:spPr>
          <a:xfrm>
            <a:off x="2438400" y="263652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50FBEF6-3368-4531-ABBA-549C4E0DFCF9}"/>
              </a:ext>
            </a:extLst>
          </p:cNvPr>
          <p:cNvSpPr/>
          <p:nvPr/>
        </p:nvSpPr>
        <p:spPr>
          <a:xfrm>
            <a:off x="3185160" y="355854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5DF236-880C-42E6-BE1C-158937F1A01C}"/>
              </a:ext>
            </a:extLst>
          </p:cNvPr>
          <p:cNvSpPr/>
          <p:nvPr/>
        </p:nvSpPr>
        <p:spPr>
          <a:xfrm>
            <a:off x="3703320" y="355854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3677F52-5EDE-449A-B50B-01D55F6F89E1}"/>
              </a:ext>
            </a:extLst>
          </p:cNvPr>
          <p:cNvSpPr/>
          <p:nvPr/>
        </p:nvSpPr>
        <p:spPr>
          <a:xfrm>
            <a:off x="1828800" y="2298573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73128DF-AF35-441F-8E20-D7CBA29EF1CF}"/>
              </a:ext>
            </a:extLst>
          </p:cNvPr>
          <p:cNvSpPr/>
          <p:nvPr/>
        </p:nvSpPr>
        <p:spPr>
          <a:xfrm>
            <a:off x="1912620" y="1831086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3BC7EB0-9D5B-4F52-9465-93818647011B}"/>
              </a:ext>
            </a:extLst>
          </p:cNvPr>
          <p:cNvSpPr/>
          <p:nvPr/>
        </p:nvSpPr>
        <p:spPr>
          <a:xfrm>
            <a:off x="2506980" y="1251966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2A137DC-43B6-4A67-9D47-9771D3994455}"/>
              </a:ext>
            </a:extLst>
          </p:cNvPr>
          <p:cNvSpPr/>
          <p:nvPr/>
        </p:nvSpPr>
        <p:spPr>
          <a:xfrm>
            <a:off x="2987040" y="855726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CC661F5-7E0B-46B2-8CBF-43E3E11B6E17}"/>
              </a:ext>
            </a:extLst>
          </p:cNvPr>
          <p:cNvSpPr/>
          <p:nvPr/>
        </p:nvSpPr>
        <p:spPr>
          <a:xfrm>
            <a:off x="2758440" y="1899666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64CAA6B-4535-45BF-AED3-B29DCE099CC8}"/>
              </a:ext>
            </a:extLst>
          </p:cNvPr>
          <p:cNvSpPr/>
          <p:nvPr/>
        </p:nvSpPr>
        <p:spPr>
          <a:xfrm>
            <a:off x="3634740" y="264414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96A0E18-5C58-4A7C-BF2A-C8F2BEF4980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288280" y="2599213"/>
            <a:ext cx="278018" cy="11989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3F1BFA7-D63C-438E-A36B-9E909A5574CB}"/>
              </a:ext>
            </a:extLst>
          </p:cNvPr>
          <p:cNvCxnSpPr/>
          <p:nvPr/>
        </p:nvCxnSpPr>
        <p:spPr>
          <a:xfrm flipV="1">
            <a:off x="4351020" y="2561906"/>
            <a:ext cx="1196340" cy="76803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AB62F32-D0E7-419F-9C2C-1153737A53C4}"/>
              </a:ext>
            </a:extLst>
          </p:cNvPr>
          <p:cNvCxnSpPr>
            <a:cxnSpLocks/>
          </p:cNvCxnSpPr>
          <p:nvPr/>
        </p:nvCxnSpPr>
        <p:spPr>
          <a:xfrm flipV="1">
            <a:off x="4541520" y="2561906"/>
            <a:ext cx="1005840" cy="7461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D490FED-63B9-43CB-BD61-96F19C8ECCA0}"/>
              </a:ext>
            </a:extLst>
          </p:cNvPr>
          <p:cNvCxnSpPr>
            <a:cxnSpLocks/>
          </p:cNvCxnSpPr>
          <p:nvPr/>
        </p:nvCxnSpPr>
        <p:spPr>
          <a:xfrm>
            <a:off x="3512820" y="1899666"/>
            <a:ext cx="2046922" cy="66224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6B67B72-7629-4175-8B45-8699F354B26E}"/>
              </a:ext>
            </a:extLst>
          </p:cNvPr>
          <p:cNvCxnSpPr>
            <a:cxnSpLocks/>
          </p:cNvCxnSpPr>
          <p:nvPr/>
        </p:nvCxnSpPr>
        <p:spPr>
          <a:xfrm>
            <a:off x="3665220" y="1431479"/>
            <a:ext cx="1882140" cy="1130426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4590F64-8096-4695-8C7A-02FFEA840485}"/>
              </a:ext>
            </a:extLst>
          </p:cNvPr>
          <p:cNvCxnSpPr>
            <a:cxnSpLocks/>
          </p:cNvCxnSpPr>
          <p:nvPr/>
        </p:nvCxnSpPr>
        <p:spPr>
          <a:xfrm>
            <a:off x="4511040" y="1583879"/>
            <a:ext cx="1036320" cy="978026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6678322B-A1D7-4D17-BECD-801158363D95}"/>
              </a:ext>
            </a:extLst>
          </p:cNvPr>
          <p:cNvSpPr/>
          <p:nvPr/>
        </p:nvSpPr>
        <p:spPr>
          <a:xfrm>
            <a:off x="5219700" y="3759326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EEF91C8-C52D-4512-9258-BE1A183A262E}"/>
              </a:ext>
            </a:extLst>
          </p:cNvPr>
          <p:cNvSpPr/>
          <p:nvPr/>
        </p:nvSpPr>
        <p:spPr>
          <a:xfrm>
            <a:off x="5501163" y="249332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1D78800-9628-45F2-BC30-49C165266B33}"/>
              </a:ext>
            </a:extLst>
          </p:cNvPr>
          <p:cNvSpPr/>
          <p:nvPr/>
        </p:nvSpPr>
        <p:spPr>
          <a:xfrm>
            <a:off x="4297680" y="324196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95CA7D3-0C03-4CB0-8266-293710219EAD}"/>
              </a:ext>
            </a:extLst>
          </p:cNvPr>
          <p:cNvSpPr/>
          <p:nvPr/>
        </p:nvSpPr>
        <p:spPr>
          <a:xfrm>
            <a:off x="4511040" y="257422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05E7DCC1-C2BC-43BE-A279-B0743C9320A9}"/>
              </a:ext>
            </a:extLst>
          </p:cNvPr>
          <p:cNvSpPr/>
          <p:nvPr/>
        </p:nvSpPr>
        <p:spPr>
          <a:xfrm>
            <a:off x="3404023" y="1859532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3A6BF60-1867-4EE9-80A1-012E926E3FC7}"/>
              </a:ext>
            </a:extLst>
          </p:cNvPr>
          <p:cNvSpPr/>
          <p:nvPr/>
        </p:nvSpPr>
        <p:spPr>
          <a:xfrm>
            <a:off x="3596640" y="134857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76D5A1FA-AB9F-40FA-8DBD-17392ADBBA6C}"/>
              </a:ext>
            </a:extLst>
          </p:cNvPr>
          <p:cNvSpPr/>
          <p:nvPr/>
        </p:nvSpPr>
        <p:spPr>
          <a:xfrm>
            <a:off x="4450080" y="150097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6F2F33-E706-4728-8FE6-4E60C21952FF}"/>
                  </a:ext>
                </a:extLst>
              </p:cNvPr>
              <p:cNvSpPr txBox="1"/>
              <p:nvPr/>
            </p:nvSpPr>
            <p:spPr>
              <a:xfrm>
                <a:off x="5566298" y="2306825"/>
                <a:ext cx="6269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6F2F33-E706-4728-8FE6-4E60C219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98" y="2306825"/>
                <a:ext cx="6269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AD0B2C4-DDEC-4168-9BB3-E905FD107F71}"/>
              </a:ext>
            </a:extLst>
          </p:cNvPr>
          <p:cNvSpPr txBox="1"/>
          <p:nvPr/>
        </p:nvSpPr>
        <p:spPr>
          <a:xfrm>
            <a:off x="609600" y="5038223"/>
            <a:ext cx="107822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dirty="0"/>
              <a:t>Метод перебора заключается в последовательном нахождении таких прямых, проходящие через пары точек, что все остальные точки лежат по одну сторону от этих прямых.</a:t>
            </a:r>
            <a:endParaRPr lang="ru-RU" sz="2000" dirty="0">
              <a:cs typeface="Calibri" panose="020F0502020204030204"/>
            </a:endParaRP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13238A1-63AC-4835-A4A9-46DC36B2D77E}"/>
              </a:ext>
            </a:extLst>
          </p:cNvPr>
          <p:cNvCxnSpPr/>
          <p:nvPr/>
        </p:nvCxnSpPr>
        <p:spPr>
          <a:xfrm flipV="1">
            <a:off x="7162800" y="3241960"/>
            <a:ext cx="2362200" cy="1371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7E685C3-C8A4-4B4D-A493-94D6BFAF0B10}"/>
              </a:ext>
            </a:extLst>
          </p:cNvPr>
          <p:cNvCxnSpPr>
            <a:cxnSpLocks/>
          </p:cNvCxnSpPr>
          <p:nvPr/>
        </p:nvCxnSpPr>
        <p:spPr>
          <a:xfrm flipV="1">
            <a:off x="9525000" y="2367154"/>
            <a:ext cx="876300" cy="888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4D9C65E-DB2F-4638-B9C1-535976565DDD}"/>
              </a:ext>
            </a:extLst>
          </p:cNvPr>
          <p:cNvCxnSpPr/>
          <p:nvPr/>
        </p:nvCxnSpPr>
        <p:spPr>
          <a:xfrm>
            <a:off x="8458202" y="855726"/>
            <a:ext cx="1943098" cy="151142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8EE1B916-71CA-4239-9EA0-25A9ADEF451E}"/>
              </a:ext>
            </a:extLst>
          </p:cNvPr>
          <p:cNvCxnSpPr>
            <a:cxnSpLocks/>
          </p:cNvCxnSpPr>
          <p:nvPr/>
        </p:nvCxnSpPr>
        <p:spPr>
          <a:xfrm>
            <a:off x="10187940" y="1204564"/>
            <a:ext cx="213360" cy="116258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9874E05-7C5B-4B4E-A960-F2AE7DE4B4C8}"/>
              </a:ext>
            </a:extLst>
          </p:cNvPr>
          <p:cNvCxnSpPr>
            <a:cxnSpLocks/>
          </p:cNvCxnSpPr>
          <p:nvPr/>
        </p:nvCxnSpPr>
        <p:spPr>
          <a:xfrm>
            <a:off x="8995378" y="1431479"/>
            <a:ext cx="1405922" cy="93567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8494E7C4-245B-420A-B7D0-46126B84C380}"/>
              </a:ext>
            </a:extLst>
          </p:cNvPr>
          <p:cNvCxnSpPr>
            <a:cxnSpLocks/>
          </p:cNvCxnSpPr>
          <p:nvPr/>
        </p:nvCxnSpPr>
        <p:spPr>
          <a:xfrm>
            <a:off x="7175182" y="1251966"/>
            <a:ext cx="3226118" cy="111518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737B7C5A-A8FC-4792-900C-C9EBCBBB15E0}"/>
              </a:ext>
            </a:extLst>
          </p:cNvPr>
          <p:cNvCxnSpPr>
            <a:cxnSpLocks/>
          </p:cNvCxnSpPr>
          <p:nvPr/>
        </p:nvCxnSpPr>
        <p:spPr>
          <a:xfrm>
            <a:off x="7825740" y="1610866"/>
            <a:ext cx="2575560" cy="75628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C8E74FA6-6C7E-4BB3-A36C-7A8EC78C1FD4}"/>
              </a:ext>
            </a:extLst>
          </p:cNvPr>
          <p:cNvCxnSpPr>
            <a:cxnSpLocks/>
          </p:cNvCxnSpPr>
          <p:nvPr/>
        </p:nvCxnSpPr>
        <p:spPr>
          <a:xfrm>
            <a:off x="8458202" y="2036826"/>
            <a:ext cx="1943098" cy="33032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7D0464CB-98D3-4124-9F5F-E7E48FFE4F1A}"/>
              </a:ext>
            </a:extLst>
          </p:cNvPr>
          <p:cNvCxnSpPr>
            <a:cxnSpLocks/>
          </p:cNvCxnSpPr>
          <p:nvPr/>
        </p:nvCxnSpPr>
        <p:spPr>
          <a:xfrm flipV="1">
            <a:off x="6630142" y="2367153"/>
            <a:ext cx="3771158" cy="24637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534E3A95-66D0-4142-8EF2-3B0EB4562463}"/>
              </a:ext>
            </a:extLst>
          </p:cNvPr>
          <p:cNvCxnSpPr>
            <a:cxnSpLocks/>
          </p:cNvCxnSpPr>
          <p:nvPr/>
        </p:nvCxnSpPr>
        <p:spPr>
          <a:xfrm flipV="1">
            <a:off x="7182802" y="2362549"/>
            <a:ext cx="3218498" cy="98759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C14D04-49D6-44B7-A664-D017FEB89924}"/>
              </a:ext>
            </a:extLst>
          </p:cNvPr>
          <p:cNvCxnSpPr>
            <a:cxnSpLocks/>
          </p:cNvCxnSpPr>
          <p:nvPr/>
        </p:nvCxnSpPr>
        <p:spPr>
          <a:xfrm flipV="1">
            <a:off x="8483441" y="2371757"/>
            <a:ext cx="1925479" cy="65669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>
            <a:extLst>
              <a:ext uri="{FF2B5EF4-FFF2-40B4-BE49-F238E27FC236}">
                <a16:creationId xmlns:a16="http://schemas.microsoft.com/office/drawing/2014/main" id="{407F9085-5458-4094-8043-A83009CAD974}"/>
              </a:ext>
            </a:extLst>
          </p:cNvPr>
          <p:cNvSpPr/>
          <p:nvPr/>
        </p:nvSpPr>
        <p:spPr>
          <a:xfrm>
            <a:off x="7106602" y="331054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988A59AD-1417-476D-8A1B-045F50F4B6B0}"/>
              </a:ext>
            </a:extLst>
          </p:cNvPr>
          <p:cNvSpPr/>
          <p:nvPr/>
        </p:nvSpPr>
        <p:spPr>
          <a:xfrm>
            <a:off x="9466368" y="3165626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481E4376-2AE2-4B50-B071-1C853046C85A}"/>
              </a:ext>
            </a:extLst>
          </p:cNvPr>
          <p:cNvSpPr/>
          <p:nvPr/>
        </p:nvSpPr>
        <p:spPr>
          <a:xfrm>
            <a:off x="8414861" y="2974563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42B6870A-2A63-40A7-BCFC-6AD592B435B3}"/>
              </a:ext>
            </a:extLst>
          </p:cNvPr>
          <p:cNvSpPr/>
          <p:nvPr/>
        </p:nvSpPr>
        <p:spPr>
          <a:xfrm>
            <a:off x="6579838" y="229396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BEF279D3-3C41-43D9-A0C3-1FCF0D21D6F3}"/>
              </a:ext>
            </a:extLst>
          </p:cNvPr>
          <p:cNvSpPr/>
          <p:nvPr/>
        </p:nvSpPr>
        <p:spPr>
          <a:xfrm>
            <a:off x="8432063" y="198900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271D364F-EEB4-457C-9067-DB23EFD10180}"/>
              </a:ext>
            </a:extLst>
          </p:cNvPr>
          <p:cNvSpPr/>
          <p:nvPr/>
        </p:nvSpPr>
        <p:spPr>
          <a:xfrm>
            <a:off x="7772400" y="154293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2572F778-E3B5-4E5B-B213-61E42D2C097C}"/>
              </a:ext>
            </a:extLst>
          </p:cNvPr>
          <p:cNvSpPr/>
          <p:nvPr/>
        </p:nvSpPr>
        <p:spPr>
          <a:xfrm>
            <a:off x="7103252" y="116893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B282A87-6FAB-4F62-BB8C-CADF50293BCD}"/>
              </a:ext>
            </a:extLst>
          </p:cNvPr>
          <p:cNvSpPr/>
          <p:nvPr/>
        </p:nvSpPr>
        <p:spPr>
          <a:xfrm>
            <a:off x="8414861" y="803986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CE82FC25-341F-4F80-B4D7-FCA593E5041A}"/>
              </a:ext>
            </a:extLst>
          </p:cNvPr>
          <p:cNvSpPr/>
          <p:nvPr/>
        </p:nvSpPr>
        <p:spPr>
          <a:xfrm>
            <a:off x="8895608" y="135829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FFF36991-3AB1-40BB-AF12-D02262D89F66}"/>
              </a:ext>
            </a:extLst>
          </p:cNvPr>
          <p:cNvSpPr/>
          <p:nvPr/>
        </p:nvSpPr>
        <p:spPr>
          <a:xfrm>
            <a:off x="10119360" y="111486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AC9EE81A-2FE6-4E98-8FA9-76DFDF812238}"/>
              </a:ext>
            </a:extLst>
          </p:cNvPr>
          <p:cNvSpPr/>
          <p:nvPr/>
        </p:nvSpPr>
        <p:spPr>
          <a:xfrm>
            <a:off x="10340340" y="2303177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1D6E51-BE63-4C48-8D1B-B887D785B58A}"/>
              </a:ext>
            </a:extLst>
          </p:cNvPr>
          <p:cNvSpPr txBox="1"/>
          <p:nvPr/>
        </p:nvSpPr>
        <p:spPr>
          <a:xfrm>
            <a:off x="7621557" y="1601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E9834C-6C59-4053-82AF-20DB86726251}"/>
              </a:ext>
            </a:extLst>
          </p:cNvPr>
          <p:cNvSpPr txBox="1"/>
          <p:nvPr/>
        </p:nvSpPr>
        <p:spPr>
          <a:xfrm>
            <a:off x="8689850" y="1267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4C3ACC-B2D9-4C43-97B5-90D3C71B0F3C}"/>
              </a:ext>
            </a:extLst>
          </p:cNvPr>
          <p:cNvSpPr txBox="1"/>
          <p:nvPr/>
        </p:nvSpPr>
        <p:spPr>
          <a:xfrm>
            <a:off x="7024339" y="3351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3B2F07-E852-4996-BC8B-DD6F769B0E6D}"/>
              </a:ext>
            </a:extLst>
          </p:cNvPr>
          <p:cNvSpPr txBox="1"/>
          <p:nvPr/>
        </p:nvSpPr>
        <p:spPr>
          <a:xfrm>
            <a:off x="6408511" y="232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3F5756-67E3-4C34-A456-44AF173780F2}"/>
              </a:ext>
            </a:extLst>
          </p:cNvPr>
          <p:cNvSpPr txBox="1"/>
          <p:nvPr/>
        </p:nvSpPr>
        <p:spPr>
          <a:xfrm>
            <a:off x="10189497" y="962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B5390F-4307-4BA8-B152-90779DD593E9}"/>
              </a:ext>
            </a:extLst>
          </p:cNvPr>
          <p:cNvSpPr txBox="1"/>
          <p:nvPr/>
        </p:nvSpPr>
        <p:spPr>
          <a:xfrm>
            <a:off x="9464886" y="321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BED53E-DCA8-4437-9F74-8C91BC75C46D}"/>
              </a:ext>
            </a:extLst>
          </p:cNvPr>
          <p:cNvSpPr txBox="1"/>
          <p:nvPr/>
        </p:nvSpPr>
        <p:spPr>
          <a:xfrm>
            <a:off x="8134846" y="1895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DD2028-80CB-4443-BDC1-866DF7BBF55A}"/>
              </a:ext>
            </a:extLst>
          </p:cNvPr>
          <p:cNvSpPr txBox="1"/>
          <p:nvPr/>
        </p:nvSpPr>
        <p:spPr>
          <a:xfrm>
            <a:off x="6912926" y="867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1486C9-500B-442E-95E7-2566DF76466C}"/>
              </a:ext>
            </a:extLst>
          </p:cNvPr>
          <p:cNvSpPr txBox="1"/>
          <p:nvPr/>
        </p:nvSpPr>
        <p:spPr>
          <a:xfrm>
            <a:off x="10429783" y="2177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DC979E-C4E8-4D89-BFC9-C1A05D15EF86}"/>
              </a:ext>
            </a:extLst>
          </p:cNvPr>
          <p:cNvSpPr txBox="1"/>
          <p:nvPr/>
        </p:nvSpPr>
        <p:spPr>
          <a:xfrm>
            <a:off x="8474286" y="2932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96436A-4FF5-4DDF-9F28-C88AC471EED9}"/>
              </a:ext>
            </a:extLst>
          </p:cNvPr>
          <p:cNvSpPr txBox="1"/>
          <p:nvPr/>
        </p:nvSpPr>
        <p:spPr>
          <a:xfrm>
            <a:off x="8076337" y="8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10</a:t>
            </a:r>
          </a:p>
        </p:txBody>
      </p:sp>
      <p:sp>
        <p:nvSpPr>
          <p:cNvPr id="112" name="Полилиния: фигура 111">
            <a:extLst>
              <a:ext uri="{FF2B5EF4-FFF2-40B4-BE49-F238E27FC236}">
                <a16:creationId xmlns:a16="http://schemas.microsoft.com/office/drawing/2014/main" id="{F62B6BCF-169A-4C1D-946D-C9D420459CBA}"/>
              </a:ext>
            </a:extLst>
          </p:cNvPr>
          <p:cNvSpPr/>
          <p:nvPr/>
        </p:nvSpPr>
        <p:spPr>
          <a:xfrm>
            <a:off x="10431780" y="1649730"/>
            <a:ext cx="542676" cy="1310640"/>
          </a:xfrm>
          <a:custGeom>
            <a:avLst/>
            <a:gdLst>
              <a:gd name="connsiteX0" fmla="*/ 0 w 542676"/>
              <a:gd name="connsiteY0" fmla="*/ 1310640 h 1310640"/>
              <a:gd name="connsiteX1" fmla="*/ 521970 w 542676"/>
              <a:gd name="connsiteY1" fmla="*/ 891540 h 1310640"/>
              <a:gd name="connsiteX2" fmla="*/ 388620 w 542676"/>
              <a:gd name="connsiteY2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676" h="1310640">
                <a:moveTo>
                  <a:pt x="0" y="1310640"/>
                </a:moveTo>
                <a:cubicBezTo>
                  <a:pt x="228600" y="1210310"/>
                  <a:pt x="457200" y="1109980"/>
                  <a:pt x="521970" y="891540"/>
                </a:cubicBezTo>
                <a:cubicBezTo>
                  <a:pt x="586740" y="673100"/>
                  <a:pt x="487680" y="336550"/>
                  <a:pt x="388620" y="0"/>
                </a:cubicBezTo>
              </a:path>
            </a:pathLst>
          </a:custGeom>
          <a:noFill/>
          <a:ln w="317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6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B5F71-6B97-F747-8862-A97151A7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96" y="326363"/>
            <a:ext cx="10329154" cy="756000"/>
          </a:xfrm>
        </p:spPr>
        <p:txBody>
          <a:bodyPr>
            <a:normAutofit/>
          </a:bodyPr>
          <a:lstStyle/>
          <a:p>
            <a:r>
              <a:rPr lang="ru-RU" sz="4600" dirty="0"/>
              <a:t>Алгоритм </a:t>
            </a:r>
            <a:r>
              <a:rPr lang="ru-RU" sz="4600" err="1"/>
              <a:t>Киркпатрика</a:t>
            </a:r>
            <a:r>
              <a:rPr lang="ru-RU" sz="4600" dirty="0"/>
              <a:t> – </a:t>
            </a:r>
            <a:r>
              <a:rPr lang="ru-RU" sz="4600" err="1"/>
              <a:t>Зайделя</a:t>
            </a:r>
            <a:endParaRPr lang="ru-RU" sz="4600" dirty="0"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9C125-A010-A243-ACB5-A6382C7C481D}"/>
              </a:ext>
            </a:extLst>
          </p:cNvPr>
          <p:cNvSpPr txBox="1"/>
          <p:nvPr/>
        </p:nvSpPr>
        <p:spPr>
          <a:xfrm>
            <a:off x="793496" y="4740649"/>
            <a:ext cx="496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Поиск медианы по </a:t>
            </a:r>
            <a:r>
              <a:rPr lang="en-US" sz="2400"/>
              <a:t>X</a:t>
            </a:r>
            <a:r>
              <a:rPr lang="ru-RU" sz="2400"/>
              <a:t>-ой координате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5AF87-B6BD-5B43-A735-0B13D685205A}"/>
              </a:ext>
            </a:extLst>
          </p:cNvPr>
          <p:cNvSpPr txBox="1"/>
          <p:nvPr/>
        </p:nvSpPr>
        <p:spPr>
          <a:xfrm>
            <a:off x="7284545" y="4740648"/>
            <a:ext cx="349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Разбиение точек на пары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E0CAC78-58BE-4C60-8C71-8EF5C290D475}"/>
              </a:ext>
            </a:extLst>
          </p:cNvPr>
          <p:cNvSpPr/>
          <p:nvPr/>
        </p:nvSpPr>
        <p:spPr>
          <a:xfrm>
            <a:off x="1207008" y="3560064"/>
            <a:ext cx="67056" cy="6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59EFE6-3A61-4287-8B9B-9337D3DA6E64}"/>
              </a:ext>
            </a:extLst>
          </p:cNvPr>
          <p:cNvSpPr/>
          <p:nvPr/>
        </p:nvSpPr>
        <p:spPr>
          <a:xfrm>
            <a:off x="1426464" y="3078480"/>
            <a:ext cx="67056" cy="6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DCAC373-01AA-4BC0-B605-5E07394E3B18}"/>
              </a:ext>
            </a:extLst>
          </p:cNvPr>
          <p:cNvSpPr/>
          <p:nvPr/>
        </p:nvSpPr>
        <p:spPr>
          <a:xfrm>
            <a:off x="2103120" y="2913888"/>
            <a:ext cx="67056" cy="6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4DD7A5-90E6-42E1-B8CF-AB7641DE9280}"/>
              </a:ext>
            </a:extLst>
          </p:cNvPr>
          <p:cNvSpPr/>
          <p:nvPr/>
        </p:nvSpPr>
        <p:spPr>
          <a:xfrm>
            <a:off x="3499104" y="3145536"/>
            <a:ext cx="67056" cy="6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4515F1C-98B9-43F5-8DD7-9F4423768F51}"/>
              </a:ext>
            </a:extLst>
          </p:cNvPr>
          <p:cNvSpPr/>
          <p:nvPr/>
        </p:nvSpPr>
        <p:spPr>
          <a:xfrm>
            <a:off x="4602480" y="2947416"/>
            <a:ext cx="67056" cy="6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7E96CC1-6F46-4E8D-B8D4-849AA4E5EB7A}"/>
              </a:ext>
            </a:extLst>
          </p:cNvPr>
          <p:cNvSpPr/>
          <p:nvPr/>
        </p:nvSpPr>
        <p:spPr>
          <a:xfrm>
            <a:off x="5321808" y="3995928"/>
            <a:ext cx="67056" cy="6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AB23E03-C969-407F-A632-76DBEABAA5BA}"/>
              </a:ext>
            </a:extLst>
          </p:cNvPr>
          <p:cNvCxnSpPr/>
          <p:nvPr/>
        </p:nvCxnSpPr>
        <p:spPr>
          <a:xfrm>
            <a:off x="2828544" y="2564169"/>
            <a:ext cx="0" cy="17296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C59AF7A-1079-421B-865B-A1599383ACEA}"/>
              </a:ext>
            </a:extLst>
          </p:cNvPr>
          <p:cNvCxnSpPr>
            <a:cxnSpLocks/>
          </p:cNvCxnSpPr>
          <p:nvPr/>
        </p:nvCxnSpPr>
        <p:spPr>
          <a:xfrm flipV="1">
            <a:off x="7017673" y="3088300"/>
            <a:ext cx="266872" cy="529000"/>
          </a:xfrm>
          <a:prstGeom prst="line">
            <a:avLst/>
          </a:prstGeom>
          <a:ln w="3175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32FCFF10-F8C2-4CFC-B408-683A68C9396F}"/>
              </a:ext>
            </a:extLst>
          </p:cNvPr>
          <p:cNvCxnSpPr/>
          <p:nvPr/>
        </p:nvCxnSpPr>
        <p:spPr>
          <a:xfrm>
            <a:off x="7991856" y="2947416"/>
            <a:ext cx="2401824" cy="33528"/>
          </a:xfrm>
          <a:prstGeom prst="line">
            <a:avLst/>
          </a:prstGeom>
          <a:ln w="317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FC19566-2325-466C-AA69-635D314FA04B}"/>
              </a:ext>
            </a:extLst>
          </p:cNvPr>
          <p:cNvCxnSpPr/>
          <p:nvPr/>
        </p:nvCxnSpPr>
        <p:spPr>
          <a:xfrm>
            <a:off x="9367005" y="3212592"/>
            <a:ext cx="1755648" cy="850392"/>
          </a:xfrm>
          <a:prstGeom prst="line">
            <a:avLst/>
          </a:prstGeom>
          <a:ln w="317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D25E4-DB0F-C141-996A-EDCC3982175B}"/>
              </a:ext>
            </a:extLst>
          </p:cNvPr>
          <p:cNvSpPr txBox="1"/>
          <p:nvPr/>
        </p:nvSpPr>
        <p:spPr>
          <a:xfrm>
            <a:off x="630194" y="2782669"/>
            <a:ext cx="3511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Оранжевая линия – медиана среди всех наклонных пар точек, поднятая на самый верх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3BEF9-9AAE-C34C-828C-4C02307EE9E7}"/>
              </a:ext>
            </a:extLst>
          </p:cNvPr>
          <p:cNvSpPr txBox="1"/>
          <p:nvPr/>
        </p:nvSpPr>
        <p:spPr>
          <a:xfrm>
            <a:off x="5569345" y="4874045"/>
            <a:ext cx="6141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точки моста найдены, теперь можно разделить множество точек на 2 подмножества (слева от левой точки моста и справа – от правой)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55BA557-C136-4AC7-B0A6-62D0F86614A0}"/>
              </a:ext>
            </a:extLst>
          </p:cNvPr>
          <p:cNvCxnSpPr>
            <a:cxnSpLocks/>
          </p:cNvCxnSpPr>
          <p:nvPr/>
        </p:nvCxnSpPr>
        <p:spPr>
          <a:xfrm flipV="1">
            <a:off x="1183640" y="1635760"/>
            <a:ext cx="243840" cy="452120"/>
          </a:xfrm>
          <a:prstGeom prst="line">
            <a:avLst/>
          </a:prstGeom>
          <a:ln w="317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7F5ED0F-4F06-45EC-A4E7-76909EC5D49E}"/>
              </a:ext>
            </a:extLst>
          </p:cNvPr>
          <p:cNvCxnSpPr/>
          <p:nvPr/>
        </p:nvCxnSpPr>
        <p:spPr>
          <a:xfrm>
            <a:off x="630195" y="1478280"/>
            <a:ext cx="4939150" cy="8382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ADFDD2E-56F4-44C5-A3C2-395D255C2030}"/>
              </a:ext>
            </a:extLst>
          </p:cNvPr>
          <p:cNvCxnSpPr/>
          <p:nvPr/>
        </p:nvCxnSpPr>
        <p:spPr>
          <a:xfrm>
            <a:off x="3299460" y="1667095"/>
            <a:ext cx="1645920" cy="621648"/>
          </a:xfrm>
          <a:prstGeom prst="line">
            <a:avLst/>
          </a:prstGeom>
          <a:ln w="317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681D6146-C6CC-4FE9-88A0-E89507ACDCEF}"/>
              </a:ext>
            </a:extLst>
          </p:cNvPr>
          <p:cNvSpPr/>
          <p:nvPr/>
        </p:nvSpPr>
        <p:spPr>
          <a:xfrm>
            <a:off x="2004059" y="1478280"/>
            <a:ext cx="74295" cy="742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BA6EE7B-19B3-4B1C-8805-023384227985}"/>
              </a:ext>
            </a:extLst>
          </p:cNvPr>
          <p:cNvSpPr/>
          <p:nvPr/>
        </p:nvSpPr>
        <p:spPr>
          <a:xfrm>
            <a:off x="4271009" y="1503155"/>
            <a:ext cx="74295" cy="742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6A249B7-E026-4F6C-9FA2-9A2CEEA2733F}"/>
              </a:ext>
            </a:extLst>
          </p:cNvPr>
          <p:cNvSpPr/>
          <p:nvPr/>
        </p:nvSpPr>
        <p:spPr>
          <a:xfrm>
            <a:off x="5416681" y="4114275"/>
            <a:ext cx="103395" cy="1033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74A3D64-DC4F-4DE5-94AB-B5A38E4FCA58}"/>
              </a:ext>
            </a:extLst>
          </p:cNvPr>
          <p:cNvSpPr/>
          <p:nvPr/>
        </p:nvSpPr>
        <p:spPr>
          <a:xfrm>
            <a:off x="5778631" y="3464104"/>
            <a:ext cx="103395" cy="1033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19F1B89-18AF-4743-857C-22FCCD37C828}"/>
              </a:ext>
            </a:extLst>
          </p:cNvPr>
          <p:cNvSpPr/>
          <p:nvPr/>
        </p:nvSpPr>
        <p:spPr>
          <a:xfrm>
            <a:off x="8919773" y="3567499"/>
            <a:ext cx="103395" cy="1033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A3C79B0-96C5-4BD3-B367-70CC4C248182}"/>
              </a:ext>
            </a:extLst>
          </p:cNvPr>
          <p:cNvSpPr/>
          <p:nvPr/>
        </p:nvSpPr>
        <p:spPr>
          <a:xfrm>
            <a:off x="11710653" y="4719540"/>
            <a:ext cx="103395" cy="1033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67A671C-ECE5-4700-BC24-C786C9BCBFD8}"/>
              </a:ext>
            </a:extLst>
          </p:cNvPr>
          <p:cNvCxnSpPr>
            <a:cxnSpLocks/>
          </p:cNvCxnSpPr>
          <p:nvPr/>
        </p:nvCxnSpPr>
        <p:spPr>
          <a:xfrm>
            <a:off x="6874898" y="3248591"/>
            <a:ext cx="3808535" cy="83820"/>
          </a:xfrm>
          <a:prstGeom prst="line">
            <a:avLst/>
          </a:prstGeom>
          <a:ln w="317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C34FCB88-7DA9-4241-A517-16020E6C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96" y="326363"/>
            <a:ext cx="10329154" cy="756000"/>
          </a:xfrm>
        </p:spPr>
        <p:txBody>
          <a:bodyPr>
            <a:normAutofit/>
          </a:bodyPr>
          <a:lstStyle/>
          <a:p>
            <a:r>
              <a:rPr lang="ru-RU" sz="4600" dirty="0"/>
              <a:t>Алгоритм Киркпатрика – Зайделя</a:t>
            </a:r>
            <a:endParaRPr lang="ru-RU" sz="4600" dirty="0">
              <a:cs typeface="Calibri Ligh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7BEB8-3C26-4792-8F12-D98499E862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750" y="327025"/>
            <a:ext cx="10328275" cy="755650"/>
          </a:xfrm>
        </p:spPr>
        <p:txBody>
          <a:bodyPr>
            <a:normAutofit/>
          </a:bodyPr>
          <a:lstStyle/>
          <a:p>
            <a:r>
              <a:rPr lang="ru-RU" sz="4600"/>
              <a:t>Алгоритм </a:t>
            </a:r>
            <a:r>
              <a:rPr lang="ru-RU" sz="4600" err="1"/>
              <a:t>Киркпатрика</a:t>
            </a:r>
            <a:r>
              <a:rPr lang="ru-RU" sz="4600"/>
              <a:t> – </a:t>
            </a:r>
            <a:r>
              <a:rPr lang="ru-RU" sz="4600" err="1"/>
              <a:t>Зайделя</a:t>
            </a:r>
            <a:endParaRPr lang="ru-RU" sz="4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3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9FF56-50A0-FC4B-BEB7-03B6EF0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Результат</a:t>
            </a:r>
            <a:r>
              <a:rPr lang="en-US" dirty="0"/>
              <a:t> – </a:t>
            </a:r>
            <a:r>
              <a:rPr lang="en-US" dirty="0" err="1"/>
              <a:t>часть</a:t>
            </a:r>
            <a:r>
              <a:rPr lang="en-US" dirty="0"/>
              <a:t> выпуклой оболочки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2C56253-A8CD-4426-8BA7-827D3E6FA8C5}"/>
              </a:ext>
            </a:extLst>
          </p:cNvPr>
          <p:cNvCxnSpPr>
            <a:cxnSpLocks/>
          </p:cNvCxnSpPr>
          <p:nvPr/>
        </p:nvCxnSpPr>
        <p:spPr>
          <a:xfrm flipV="1">
            <a:off x="1981200" y="3596640"/>
            <a:ext cx="1259840" cy="985520"/>
          </a:xfrm>
          <a:prstGeom prst="line">
            <a:avLst/>
          </a:prstGeom>
          <a:ln w="38100" cap="rnd">
            <a:round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6B20A46-710A-4CF2-952B-33D5837689FE}"/>
              </a:ext>
            </a:extLst>
          </p:cNvPr>
          <p:cNvCxnSpPr/>
          <p:nvPr/>
        </p:nvCxnSpPr>
        <p:spPr>
          <a:xfrm flipV="1">
            <a:off x="3241040" y="3119120"/>
            <a:ext cx="1940560" cy="477520"/>
          </a:xfrm>
          <a:prstGeom prst="line">
            <a:avLst/>
          </a:prstGeom>
          <a:ln w="38100" cap="rnd">
            <a:round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F07B0EF-FB6A-4092-AEE2-7ED5E834787F}"/>
              </a:ext>
            </a:extLst>
          </p:cNvPr>
          <p:cNvCxnSpPr/>
          <p:nvPr/>
        </p:nvCxnSpPr>
        <p:spPr>
          <a:xfrm>
            <a:off x="5181600" y="3119120"/>
            <a:ext cx="3586480" cy="309880"/>
          </a:xfrm>
          <a:prstGeom prst="line">
            <a:avLst/>
          </a:prstGeom>
          <a:ln w="38100" cap="rnd">
            <a:round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157A02-A16F-492C-897E-5C60496EEF2F}"/>
              </a:ext>
            </a:extLst>
          </p:cNvPr>
          <p:cNvCxnSpPr>
            <a:cxnSpLocks/>
          </p:cNvCxnSpPr>
          <p:nvPr/>
        </p:nvCxnSpPr>
        <p:spPr>
          <a:xfrm>
            <a:off x="8768080" y="3429000"/>
            <a:ext cx="1198880" cy="1854200"/>
          </a:xfrm>
          <a:prstGeom prst="line">
            <a:avLst/>
          </a:prstGeom>
          <a:ln w="38100" cap="rnd">
            <a:round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7C7A5E-BDA5-4E85-B279-EFF90F54E593}"/>
              </a:ext>
            </a:extLst>
          </p:cNvPr>
          <p:cNvCxnSpPr>
            <a:cxnSpLocks/>
          </p:cNvCxnSpPr>
          <p:nvPr/>
        </p:nvCxnSpPr>
        <p:spPr>
          <a:xfrm>
            <a:off x="1981200" y="5402735"/>
            <a:ext cx="7985760" cy="715969"/>
          </a:xfrm>
          <a:prstGeom prst="line">
            <a:avLst/>
          </a:prstGeom>
          <a:ln w="38100" cap="rnd">
            <a:round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2ED64-CCD9-F648-90DE-79D73D91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62" y="489300"/>
            <a:ext cx="10379741" cy="637762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  <a:endParaRPr lang="ru-RU" sz="3600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8B885-F028-844C-B071-3DF0C63E5720}"/>
              </a:ext>
            </a:extLst>
          </p:cNvPr>
          <p:cNvSpPr txBox="1"/>
          <p:nvPr/>
        </p:nvSpPr>
        <p:spPr>
          <a:xfrm>
            <a:off x="1752867" y="1360534"/>
            <a:ext cx="258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Исходные данные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F2CFC-3B42-2C4F-A5DA-CA6433D48CA6}"/>
              </a:ext>
            </a:extLst>
          </p:cNvPr>
          <p:cNvSpPr txBox="1"/>
          <p:nvPr/>
        </p:nvSpPr>
        <p:spPr>
          <a:xfrm>
            <a:off x="8210472" y="1360535"/>
            <a:ext cx="159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B5E8-1D2E-4692-B26B-B68050E2238D}"/>
              </a:ext>
            </a:extLst>
          </p:cNvPr>
          <p:cNvSpPr txBox="1"/>
          <p:nvPr/>
        </p:nvSpPr>
        <p:spPr>
          <a:xfrm>
            <a:off x="8210471" y="1845553"/>
            <a:ext cx="159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9 точек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EBD4C163-EB4E-4C31-B3A0-233CE77E5110}"/>
              </a:ext>
            </a:extLst>
          </p:cNvPr>
          <p:cNvSpPr/>
          <p:nvPr/>
        </p:nvSpPr>
        <p:spPr>
          <a:xfrm>
            <a:off x="5576637" y="3429000"/>
            <a:ext cx="1038725" cy="9364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1DCB8-8ABD-4724-BD8F-CDA4FE794C89}"/>
              </a:ext>
            </a:extLst>
          </p:cNvPr>
          <p:cNvSpPr txBox="1"/>
          <p:nvPr/>
        </p:nvSpPr>
        <p:spPr>
          <a:xfrm>
            <a:off x="2162377" y="1845553"/>
            <a:ext cx="159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20 точек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AC46F8-458F-4887-9441-692FA1A5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87" y="2330154"/>
            <a:ext cx="3422826" cy="40705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279EC8-9953-4779-88D0-D5D2679F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50" y="2330154"/>
            <a:ext cx="3380526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A78414-9F10-4C1E-806B-4D4690CEADDE}"/>
              </a:ext>
            </a:extLst>
          </p:cNvPr>
          <p:cNvSpPr txBox="1"/>
          <p:nvPr/>
        </p:nvSpPr>
        <p:spPr>
          <a:xfrm>
            <a:off x="485609" y="262258"/>
            <a:ext cx="112207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latin typeface="Calibri Light"/>
                <a:cs typeface="Calibri Light"/>
              </a:rPr>
              <a:t>Сравнение времени исполнения методов, написанных на языке </a:t>
            </a:r>
            <a:r>
              <a:rPr lang="en-US" sz="3000" dirty="0">
                <a:latin typeface="Calibri Light"/>
                <a:cs typeface="Calibri Light"/>
              </a:rPr>
              <a:t>C++ </a:t>
            </a:r>
            <a:endParaRPr lang="ru-RU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F576-841B-4054-873A-B709199483D0}"/>
              </a:ext>
            </a:extLst>
          </p:cNvPr>
          <p:cNvSpPr txBox="1"/>
          <p:nvPr/>
        </p:nvSpPr>
        <p:spPr>
          <a:xfrm>
            <a:off x="7627261" y="1531450"/>
            <a:ext cx="199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  <a:r>
              <a:rPr lang="en-US" sz="2800" b="1" dirty="0"/>
              <a:t> </a:t>
            </a:r>
            <a:r>
              <a:rPr lang="ru-RU" sz="2800" b="1" dirty="0"/>
              <a:t>000 точек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77041-AFBD-4218-8724-4B9116AC7308}"/>
              </a:ext>
            </a:extLst>
          </p:cNvPr>
          <p:cNvSpPr txBox="1"/>
          <p:nvPr/>
        </p:nvSpPr>
        <p:spPr>
          <a:xfrm>
            <a:off x="7627261" y="5248679"/>
            <a:ext cx="282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  <a:r>
              <a:rPr lang="en-US" sz="2800" b="1" dirty="0"/>
              <a:t>0 </a:t>
            </a:r>
            <a:r>
              <a:rPr lang="ru-RU" sz="2800" b="1" dirty="0"/>
              <a:t>000</a:t>
            </a:r>
            <a:r>
              <a:rPr lang="en-US" sz="2800" b="1" dirty="0"/>
              <a:t> </a:t>
            </a:r>
            <a:r>
              <a:rPr lang="ru-RU" sz="2800" b="1" dirty="0"/>
              <a:t>000 точек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866C3D-F17C-4A82-867F-7865E5AE53E1}"/>
              </a:ext>
            </a:extLst>
          </p:cNvPr>
          <p:cNvSpPr txBox="1"/>
          <p:nvPr/>
        </p:nvSpPr>
        <p:spPr>
          <a:xfrm>
            <a:off x="2053634" y="3259259"/>
            <a:ext cx="243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</a:t>
            </a:r>
            <a:r>
              <a:rPr lang="en-US" sz="2800" b="1" dirty="0"/>
              <a:t>00 </a:t>
            </a:r>
            <a:r>
              <a:rPr lang="ru-RU" sz="2800" b="1" dirty="0"/>
              <a:t>000 точек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3BF76BF-C53C-4B4D-8061-E86B4580B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26016" y="1019567"/>
            <a:ext cx="5329495" cy="140977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D3DDD5C-162A-47D2-B891-D42D32C7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21337"/>
            <a:ext cx="5250943" cy="141532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7903C7-AAA8-49E6-BB0B-78DF26459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"/>
          <a:stretch/>
        </p:blipFill>
        <p:spPr>
          <a:xfrm>
            <a:off x="726016" y="4510853"/>
            <a:ext cx="5329496" cy="13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1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CF57C-5BCF-4A6C-B0B5-5A1F5AEAC8AE}"/>
              </a:ext>
            </a:extLst>
          </p:cNvPr>
          <p:cNvSpPr txBox="1"/>
          <p:nvPr/>
        </p:nvSpPr>
        <p:spPr>
          <a:xfrm>
            <a:off x="716096" y="261257"/>
            <a:ext cx="110058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>
                <a:latin typeface="Calibri Light"/>
                <a:cs typeface="Calibri"/>
              </a:rPr>
              <a:t>Зависимость времени исполнения методов</a:t>
            </a:r>
            <a:br>
              <a:rPr lang="ru-RU" sz="3600">
                <a:latin typeface="Calibri Light"/>
                <a:cs typeface="Calibri"/>
              </a:rPr>
            </a:br>
            <a:r>
              <a:rPr lang="ru-RU" sz="3600">
                <a:latin typeface="Calibri Light"/>
                <a:cs typeface="Calibri"/>
              </a:rPr>
              <a:t>от количества точек (С++)</a:t>
            </a:r>
            <a:endParaRPr lang="ru-RU" sz="3600" dirty="0">
              <a:latin typeface="Calibri Light"/>
              <a:cs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809BBE-2D21-494D-9FFC-15767CF0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34" y="1857625"/>
            <a:ext cx="9729731" cy="47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278</Words>
  <Application>Microsoft Office PowerPoint</Application>
  <PresentationFormat>Широкоэкранный</PresentationFormat>
  <Paragraphs>46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Реализация алгоритмов построения выпуклой оболочки с помощью языка программирования C++ и системы компьютерной алгебры Wolfram Mathematica</vt:lpstr>
      <vt:lpstr>Определение выпуклой оболочки</vt:lpstr>
      <vt:lpstr>Метод перебора</vt:lpstr>
      <vt:lpstr>Алгоритм Киркпатрика – Зайделя</vt:lpstr>
      <vt:lpstr>Алгоритм Киркпатрика – Зайделя</vt:lpstr>
      <vt:lpstr>Результат – часть выпуклой оболочки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алгоритмов построения выпуклой оболочки с помощью языка программирования C++ и системы компьютерной алгебры Wolfram Mathematica</dc:title>
  <dc:creator>Арсений Токарев</dc:creator>
  <cp:lastModifiedBy>Григорий Швецов</cp:lastModifiedBy>
  <cp:revision>5</cp:revision>
  <cp:lastPrinted>2020-12-24T12:15:56Z</cp:lastPrinted>
  <dcterms:created xsi:type="dcterms:W3CDTF">2020-12-24T11:26:23Z</dcterms:created>
  <dcterms:modified xsi:type="dcterms:W3CDTF">2021-12-28T12:06:03Z</dcterms:modified>
</cp:coreProperties>
</file>