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 id="2147483667" r:id="rId2"/>
  </p:sldMasterIdLst>
  <p:notesMasterIdLst>
    <p:notesMasterId r:id="rId32"/>
  </p:notesMasterIdLst>
  <p:sldIdLst>
    <p:sldId id="256" r:id="rId3"/>
    <p:sldId id="258" r:id="rId4"/>
    <p:sldId id="332" r:id="rId5"/>
    <p:sldId id="374" r:id="rId6"/>
    <p:sldId id="389" r:id="rId7"/>
    <p:sldId id="333" r:id="rId8"/>
    <p:sldId id="264" r:id="rId9"/>
    <p:sldId id="267" r:id="rId10"/>
    <p:sldId id="268" r:id="rId11"/>
    <p:sldId id="270" r:id="rId12"/>
    <p:sldId id="377" r:id="rId13"/>
    <p:sldId id="282" r:id="rId14"/>
    <p:sldId id="390" r:id="rId15"/>
    <p:sldId id="347" r:id="rId16"/>
    <p:sldId id="391" r:id="rId17"/>
    <p:sldId id="392" r:id="rId18"/>
    <p:sldId id="393" r:id="rId19"/>
    <p:sldId id="385" r:id="rId20"/>
    <p:sldId id="386" r:id="rId21"/>
    <p:sldId id="394" r:id="rId22"/>
    <p:sldId id="395" r:id="rId23"/>
    <p:sldId id="403" r:id="rId24"/>
    <p:sldId id="396" r:id="rId25"/>
    <p:sldId id="397" r:id="rId26"/>
    <p:sldId id="398" r:id="rId27"/>
    <p:sldId id="399" r:id="rId28"/>
    <p:sldId id="400" r:id="rId29"/>
    <p:sldId id="401" r:id="rId30"/>
    <p:sldId id="402" r:id="rId31"/>
  </p:sldIdLst>
  <p:sldSz cx="9144000" cy="5143500" type="screen16x9"/>
  <p:notesSz cx="6858000" cy="9144000"/>
  <p:embeddedFontLst>
    <p:embeddedFont>
      <p:font typeface="Work Sans" panose="020B0604020202020204" charset="0"/>
      <p:regular r:id="rId33"/>
      <p:bold r:id="rId34"/>
    </p:embeddedFont>
    <p:embeddedFont>
      <p:font typeface="Calibri" panose="020F0502020204030204" pitchFamily="34" charset="0"/>
      <p:regular r:id="rId35"/>
      <p:bold r:id="rId36"/>
      <p:italic r:id="rId37"/>
      <p:boldItalic r:id="rId38"/>
    </p:embeddedFont>
    <p:embeddedFont>
      <p:font typeface="Work Sans Light"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D0DC052-81E8-4359-B63C-8EBAB5E0D418}">
  <a:tblStyle styleId="{DD0DC052-81E8-4359-B63C-8EBAB5E0D4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564"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49196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36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3b941c95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43b941c95a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83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3b941c95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43b941c95a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6549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3b941c95a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43b941c95a_0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987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3b941c95a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43b941c95a_0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9877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9908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908c1c8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33908c1c8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6879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b941c9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3b941c95a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865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b941c9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3b941c95a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919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b941c9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3b941c95a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6226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3b941c95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43b941c95a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77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3b941c95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43b941c95a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579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b941c95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43b941c95a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237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3b941c95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43b941c95a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867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8"/>
        <p:cNvGrpSpPr/>
        <p:nvPr/>
      </p:nvGrpSpPr>
      <p:grpSpPr>
        <a:xfrm>
          <a:off x="0" y="0"/>
          <a:ext cx="0" cy="0"/>
          <a:chOff x="0" y="0"/>
          <a:chExt cx="0" cy="0"/>
        </a:xfrm>
      </p:grpSpPr>
      <p:sp>
        <p:nvSpPr>
          <p:cNvPr id="59" name="Google Shape;59;p1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3"/>
          <p:cNvSpPr txBox="1">
            <a:spLocks noGrp="1"/>
          </p:cNvSpPr>
          <p:nvPr>
            <p:ph type="ctrTitle"/>
          </p:nvPr>
        </p:nvSpPr>
        <p:spPr>
          <a:xfrm>
            <a:off x="1048725" y="3058625"/>
            <a:ext cx="4914000" cy="11598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1"/>
        <p:cNvGrpSpPr/>
        <p:nvPr/>
      </p:nvGrpSpPr>
      <p:grpSpPr>
        <a:xfrm>
          <a:off x="0" y="0"/>
          <a:ext cx="0" cy="0"/>
          <a:chOff x="0" y="0"/>
          <a:chExt cx="0" cy="0"/>
        </a:xfrm>
      </p:grpSpPr>
      <p:sp>
        <p:nvSpPr>
          <p:cNvPr id="62" name="Google Shape;62;p1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64" name="Google Shape;64;p14"/>
          <p:cNvSpPr txBox="1">
            <a:spLocks noGrp="1"/>
          </p:cNvSpPr>
          <p:nvPr>
            <p:ph type="body" idx="1"/>
          </p:nvPr>
        </p:nvSpPr>
        <p:spPr>
          <a:xfrm>
            <a:off x="869150" y="2312925"/>
            <a:ext cx="3594600" cy="2133300"/>
          </a:xfrm>
          <a:prstGeom prst="rect">
            <a:avLst/>
          </a:prstGeom>
          <a:noFill/>
          <a:ln>
            <a:noFill/>
          </a:ln>
        </p:spPr>
        <p:txBody>
          <a:bodyPr spcFirstLastPara="1" wrap="square" lIns="68575" tIns="68575" rIns="68575" bIns="68575" anchor="t" anchorCtr="0"/>
          <a:lstStyle>
            <a:lvl1pPr marL="457200" marR="0" lvl="0" indent="-304800" algn="l" rtl="0">
              <a:lnSpc>
                <a:spcPct val="100000"/>
              </a:lnSpc>
              <a:spcBef>
                <a:spcPts val="60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1pPr>
            <a:lvl2pPr marL="914400" marR="0" lvl="1"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2pPr>
            <a:lvl3pPr marL="1371600" marR="0" lvl="2"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3pPr>
            <a:lvl4pPr marL="1828800" marR="0" lvl="3"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4pPr>
            <a:lvl5pPr marL="2286000" marR="0" lvl="4"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5pPr>
            <a:lvl6pPr marL="2743200" marR="0" lvl="5"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6pPr>
            <a:lvl7pPr marL="3200400" marR="0" lvl="6"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7pPr>
            <a:lvl8pPr marL="3657600" marR="0" lvl="7"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8pPr>
            <a:lvl9pPr marL="4114800" marR="0" lvl="8"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9pPr>
          </a:lstStyle>
          <a:p>
            <a:endParaRPr/>
          </a:p>
        </p:txBody>
      </p:sp>
      <p:sp>
        <p:nvSpPr>
          <p:cNvPr id="65" name="Google Shape;65;p14"/>
          <p:cNvSpPr txBox="1">
            <a:spLocks noGrp="1"/>
          </p:cNvSpPr>
          <p:nvPr>
            <p:ph type="body" idx="2"/>
          </p:nvPr>
        </p:nvSpPr>
        <p:spPr>
          <a:xfrm>
            <a:off x="4680228" y="2312925"/>
            <a:ext cx="3594600" cy="2133300"/>
          </a:xfrm>
          <a:prstGeom prst="rect">
            <a:avLst/>
          </a:prstGeom>
          <a:noFill/>
          <a:ln>
            <a:noFill/>
          </a:ln>
        </p:spPr>
        <p:txBody>
          <a:bodyPr spcFirstLastPara="1" wrap="square" lIns="68575" tIns="68575" rIns="68575" bIns="68575" anchor="t" anchorCtr="0"/>
          <a:lstStyle>
            <a:lvl1pPr marL="457200" marR="0" lvl="0" indent="-304800" algn="l" rtl="0">
              <a:lnSpc>
                <a:spcPct val="100000"/>
              </a:lnSpc>
              <a:spcBef>
                <a:spcPts val="60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1pPr>
            <a:lvl2pPr marL="914400" marR="0" lvl="1"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2pPr>
            <a:lvl3pPr marL="1371600" marR="0" lvl="2"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3pPr>
            <a:lvl4pPr marL="1828800" marR="0" lvl="3"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4pPr>
            <a:lvl5pPr marL="2286000" marR="0" lvl="4"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5pPr>
            <a:lvl6pPr marL="2743200" marR="0" lvl="5"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6pPr>
            <a:lvl7pPr marL="3200400" marR="0" lvl="6"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7pPr>
            <a:lvl8pPr marL="3657600" marR="0" lvl="7"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8pPr>
            <a:lvl9pPr marL="4114800" marR="0" lvl="8"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9pPr>
          </a:lstStyle>
          <a:p>
            <a:endParaRPr/>
          </a:p>
        </p:txBody>
      </p:sp>
      <p:sp>
        <p:nvSpPr>
          <p:cNvPr id="66" name="Google Shape;66;p14"/>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67"/>
        <p:cNvGrpSpPr/>
        <p:nvPr/>
      </p:nvGrpSpPr>
      <p:grpSpPr>
        <a:xfrm>
          <a:off x="0" y="0"/>
          <a:ext cx="0" cy="0"/>
          <a:chOff x="0" y="0"/>
          <a:chExt cx="0" cy="0"/>
        </a:xfrm>
      </p:grpSpPr>
      <p:sp>
        <p:nvSpPr>
          <p:cNvPr id="68" name="Google Shape;68;p1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txBox="1">
            <a:spLocks noGrp="1"/>
          </p:cNvSpPr>
          <p:nvPr>
            <p:ph type="ctrTitle"/>
          </p:nvPr>
        </p:nvSpPr>
        <p:spPr>
          <a:xfrm>
            <a:off x="1012800" y="2497750"/>
            <a:ext cx="4950000" cy="11598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9pPr>
          </a:lstStyle>
          <a:p>
            <a:endParaRPr/>
          </a:p>
        </p:txBody>
      </p:sp>
      <p:sp>
        <p:nvSpPr>
          <p:cNvPr id="70" name="Google Shape;70;p15"/>
          <p:cNvSpPr txBox="1">
            <a:spLocks noGrp="1"/>
          </p:cNvSpPr>
          <p:nvPr>
            <p:ph type="subTitle" idx="1"/>
          </p:nvPr>
        </p:nvSpPr>
        <p:spPr>
          <a:xfrm>
            <a:off x="1012800" y="3678252"/>
            <a:ext cx="4950000" cy="784800"/>
          </a:xfrm>
          <a:prstGeom prst="rect">
            <a:avLst/>
          </a:prstGeom>
          <a:noFill/>
          <a:ln>
            <a:noFill/>
          </a:ln>
        </p:spPr>
        <p:txBody>
          <a:bodyPr spcFirstLastPara="1" wrap="square" lIns="68575" tIns="68575" rIns="68575" bIns="68575" anchor="t" anchorCtr="0"/>
          <a:lstStyle>
            <a:lvl1pPr marR="0" lvl="0"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1pPr>
            <a:lvl2pPr marR="0" lvl="1"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2pPr>
            <a:lvl3pPr marR="0" lvl="2"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3pPr>
            <a:lvl4pPr marR="0" lvl="3"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4pPr>
            <a:lvl5pPr marR="0" lvl="4"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5pPr>
            <a:lvl6pPr marR="0" lvl="5"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6pPr>
            <a:lvl7pPr marR="0" lvl="6"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7pPr>
            <a:lvl8pPr marR="0" lvl="7"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8pPr>
            <a:lvl9pPr marR="0" lvl="8"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1"/>
        <p:cNvGrpSpPr/>
        <p:nvPr/>
      </p:nvGrpSpPr>
      <p:grpSpPr>
        <a:xfrm>
          <a:off x="0" y="0"/>
          <a:ext cx="0" cy="0"/>
          <a:chOff x="0" y="0"/>
          <a:chExt cx="0" cy="0"/>
        </a:xfrm>
      </p:grpSpPr>
      <p:sp>
        <p:nvSpPr>
          <p:cNvPr id="72" name="Google Shape;72;p1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6"/>
          <p:cNvSpPr txBox="1">
            <a:spLocks noGrp="1"/>
          </p:cNvSpPr>
          <p:nvPr>
            <p:ph type="body" idx="1"/>
          </p:nvPr>
        </p:nvSpPr>
        <p:spPr>
          <a:xfrm>
            <a:off x="1804525" y="854775"/>
            <a:ext cx="5152200" cy="3505200"/>
          </a:xfrm>
          <a:prstGeom prst="rect">
            <a:avLst/>
          </a:prstGeom>
          <a:noFill/>
          <a:ln>
            <a:noFill/>
          </a:ln>
        </p:spPr>
        <p:txBody>
          <a:bodyPr spcFirstLastPara="1" wrap="square" lIns="68575" tIns="68575" rIns="68575" bIns="68575" anchor="t" anchorCtr="0"/>
          <a:lstStyle>
            <a:lvl1pPr marL="457200" marR="0" lvl="0" indent="-381000" algn="l" rtl="0">
              <a:lnSpc>
                <a:spcPct val="115000"/>
              </a:lnSpc>
              <a:spcBef>
                <a:spcPts val="60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1pPr>
            <a:lvl2pPr marL="914400" marR="0" lvl="1"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2pPr>
            <a:lvl3pPr marL="1371600" marR="0" lvl="2"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3pPr>
            <a:lvl4pPr marL="1828800" marR="0" lvl="3"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4pPr>
            <a:lvl5pPr marL="2286000" marR="0" lvl="4"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5pPr>
            <a:lvl6pPr marL="2743200" marR="0" lvl="5"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6pPr>
            <a:lvl7pPr marL="3200400" marR="0" lvl="6"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7pPr>
            <a:lvl8pPr marL="3657600" marR="0" lvl="7"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8pPr>
            <a:lvl9pPr marL="4114800" marR="0" lvl="8"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9pPr>
          </a:lstStyle>
          <a:p>
            <a:endParaRPr/>
          </a:p>
        </p:txBody>
      </p:sp>
      <p:sp>
        <p:nvSpPr>
          <p:cNvPr id="74" name="Google Shape;74;p16"/>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6"/>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76" name="Google Shape;76;p16"/>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7"/>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83" name="Google Shape;83;p18"/>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4"/>
        <p:cNvGrpSpPr/>
        <p:nvPr/>
      </p:nvGrpSpPr>
      <p:grpSpPr>
        <a:xfrm>
          <a:off x="0" y="0"/>
          <a:ext cx="0" cy="0"/>
          <a:chOff x="0" y="0"/>
          <a:chExt cx="0" cy="0"/>
        </a:xfrm>
      </p:grpSpPr>
      <p:sp>
        <p:nvSpPr>
          <p:cNvPr id="85" name="Google Shape;85;p19"/>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9"/>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87" name="Google Shape;87;p19"/>
          <p:cNvSpPr txBox="1">
            <a:spLocks noGrp="1"/>
          </p:cNvSpPr>
          <p:nvPr>
            <p:ph type="body" idx="1"/>
          </p:nvPr>
        </p:nvSpPr>
        <p:spPr>
          <a:xfrm>
            <a:off x="869150" y="2312925"/>
            <a:ext cx="2366400" cy="2040000"/>
          </a:xfrm>
          <a:prstGeom prst="rect">
            <a:avLst/>
          </a:prstGeom>
          <a:noFill/>
          <a:ln>
            <a:noFill/>
          </a:ln>
        </p:spPr>
        <p:txBody>
          <a:bodyPr spcFirstLastPara="1" wrap="square" lIns="68575" tIns="68575" rIns="68575" bIns="68575" anchor="t" anchorCtr="0"/>
          <a:lstStyle>
            <a:lvl1pPr marL="457200" marR="0" lvl="0" indent="-298450" algn="l" rtl="0">
              <a:lnSpc>
                <a:spcPct val="100000"/>
              </a:lnSpc>
              <a:spcBef>
                <a:spcPts val="60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endParaRPr/>
          </a:p>
        </p:txBody>
      </p:sp>
      <p:sp>
        <p:nvSpPr>
          <p:cNvPr id="88" name="Google Shape;88;p19"/>
          <p:cNvSpPr txBox="1">
            <a:spLocks noGrp="1"/>
          </p:cNvSpPr>
          <p:nvPr>
            <p:ph type="body" idx="2"/>
          </p:nvPr>
        </p:nvSpPr>
        <p:spPr>
          <a:xfrm>
            <a:off x="3356739" y="2312925"/>
            <a:ext cx="2366400" cy="2040000"/>
          </a:xfrm>
          <a:prstGeom prst="rect">
            <a:avLst/>
          </a:prstGeom>
          <a:noFill/>
          <a:ln>
            <a:noFill/>
          </a:ln>
        </p:spPr>
        <p:txBody>
          <a:bodyPr spcFirstLastPara="1" wrap="square" lIns="68575" tIns="68575" rIns="68575" bIns="68575" anchor="t" anchorCtr="0"/>
          <a:lstStyle>
            <a:lvl1pPr marL="457200" marR="0" lvl="0" indent="-298450" algn="l" rtl="0">
              <a:lnSpc>
                <a:spcPct val="100000"/>
              </a:lnSpc>
              <a:spcBef>
                <a:spcPts val="60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endParaRPr/>
          </a:p>
        </p:txBody>
      </p:sp>
      <p:sp>
        <p:nvSpPr>
          <p:cNvPr id="89" name="Google Shape;89;p19"/>
          <p:cNvSpPr txBox="1">
            <a:spLocks noGrp="1"/>
          </p:cNvSpPr>
          <p:nvPr>
            <p:ph type="body" idx="3"/>
          </p:nvPr>
        </p:nvSpPr>
        <p:spPr>
          <a:xfrm>
            <a:off x="5844329" y="2312925"/>
            <a:ext cx="2366400" cy="2040000"/>
          </a:xfrm>
          <a:prstGeom prst="rect">
            <a:avLst/>
          </a:prstGeom>
          <a:noFill/>
          <a:ln>
            <a:noFill/>
          </a:ln>
        </p:spPr>
        <p:txBody>
          <a:bodyPr spcFirstLastPara="1" wrap="square" lIns="68575" tIns="68575" rIns="68575" bIns="68575" anchor="t" anchorCtr="0"/>
          <a:lstStyle>
            <a:lvl1pPr marL="457200" marR="0" lvl="0" indent="-298450" algn="l" rtl="0">
              <a:lnSpc>
                <a:spcPct val="100000"/>
              </a:lnSpc>
              <a:spcBef>
                <a:spcPts val="60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endParaRPr/>
          </a:p>
        </p:txBody>
      </p:sp>
      <p:sp>
        <p:nvSpPr>
          <p:cNvPr id="90" name="Google Shape;90;p19"/>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1"/>
        <p:cNvGrpSpPr/>
        <p:nvPr/>
      </p:nvGrpSpPr>
      <p:grpSpPr>
        <a:xfrm>
          <a:off x="0" y="0"/>
          <a:ext cx="0" cy="0"/>
          <a:chOff x="0" y="0"/>
          <a:chExt cx="0" cy="0"/>
        </a:xfrm>
      </p:grpSpPr>
      <p:sp>
        <p:nvSpPr>
          <p:cNvPr id="92" name="Google Shape;92;p2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0"/>
          <p:cNvSpPr txBox="1">
            <a:spLocks noGrp="1"/>
          </p:cNvSpPr>
          <p:nvPr>
            <p:ph type="body" idx="1"/>
          </p:nvPr>
        </p:nvSpPr>
        <p:spPr>
          <a:xfrm>
            <a:off x="840425" y="3949100"/>
            <a:ext cx="7463100" cy="519600"/>
          </a:xfrm>
          <a:prstGeom prst="rect">
            <a:avLst/>
          </a:prstGeom>
          <a:noFill/>
          <a:ln>
            <a:noFill/>
          </a:ln>
        </p:spPr>
        <p:txBody>
          <a:bodyPr spcFirstLastPara="1" wrap="square" lIns="68575" tIns="68575" rIns="68575" bIns="68575" anchor="t" anchorCtr="0"/>
          <a:lstStyle>
            <a:lvl1pPr marL="457200" marR="0" lvl="0" indent="-228600" algn="l" rtl="0">
              <a:lnSpc>
                <a:spcPct val="100000"/>
              </a:lnSpc>
              <a:spcBef>
                <a:spcPts val="400"/>
              </a:spcBef>
              <a:spcAft>
                <a:spcPts val="0"/>
              </a:spcAft>
              <a:buClr>
                <a:schemeClr val="dk1"/>
              </a:buClr>
              <a:buSzPts val="1400"/>
              <a:buFont typeface="Work Sans"/>
              <a:buNone/>
              <a:defRPr sz="1800" b="1" i="0" u="none" strike="noStrike" cap="none">
                <a:solidFill>
                  <a:schemeClr val="dk1"/>
                </a:solidFill>
                <a:latin typeface="Work Sans"/>
                <a:ea typeface="Work Sans"/>
                <a:cs typeface="Work Sans"/>
                <a:sym typeface="Work Sans"/>
              </a:defRPr>
            </a:lvl1pPr>
            <a:lvl2pPr marL="914400" marR="0" lvl="1"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2pPr>
            <a:lvl3pPr marL="1371600" marR="0" lvl="2"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3pPr>
            <a:lvl4pPr marL="1828800" marR="0" lvl="3"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4pPr>
            <a:lvl5pPr marL="2286000" marR="0" lvl="4"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5pPr>
            <a:lvl6pPr marL="2743200" marR="0" lvl="5"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6pPr>
            <a:lvl7pPr marL="3200400" marR="0" lvl="6"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7pPr>
            <a:lvl8pPr marL="3657600" marR="0" lvl="7"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8pPr>
            <a:lvl9pPr marL="4114800" marR="0" lvl="8"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9pPr>
          </a:lstStyle>
          <a:p>
            <a:endParaRPr/>
          </a:p>
        </p:txBody>
      </p:sp>
      <p:sp>
        <p:nvSpPr>
          <p:cNvPr id="94" name="Google Shape;94;p20"/>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body" idx="1"/>
          </p:nvPr>
        </p:nvSpPr>
        <p:spPr>
          <a:xfrm>
            <a:off x="840425" y="3949100"/>
            <a:ext cx="74631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Font typeface="Work Sans"/>
              <a:buNone/>
              <a:defRPr sz="1800" b="1">
                <a:latin typeface="Work Sans"/>
                <a:ea typeface="Work Sans"/>
                <a:cs typeface="Work Sans"/>
                <a:sym typeface="Work Sans"/>
              </a:defRPr>
            </a:lvl1pPr>
          </a:lstStyle>
          <a:p>
            <a:endParaRPr/>
          </a:p>
        </p:txBody>
      </p:sp>
      <p:sp>
        <p:nvSpPr>
          <p:cNvPr id="47" name="Google Shape;47;p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name="adj1" fmla="val 412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56" name="Google Shape;56;p12"/>
          <p:cNvSpPr txBox="1">
            <a:spLocks noGrp="1"/>
          </p:cNvSpPr>
          <p:nvPr>
            <p:ph type="body" idx="1"/>
          </p:nvPr>
        </p:nvSpPr>
        <p:spPr>
          <a:xfrm>
            <a:off x="869150" y="2312925"/>
            <a:ext cx="7405800" cy="2004000"/>
          </a:xfrm>
          <a:prstGeom prst="rect">
            <a:avLst/>
          </a:prstGeom>
          <a:noFill/>
          <a:ln>
            <a:noFill/>
          </a:ln>
        </p:spPr>
        <p:txBody>
          <a:bodyPr spcFirstLastPara="1" wrap="square" lIns="68575" tIns="68575" rIns="68575" bIns="68575" anchor="t" anchorCtr="0"/>
          <a:lstStyle>
            <a:lvl1pPr marL="457200" marR="0" lvl="0" indent="-323850" algn="l" rtl="0">
              <a:lnSpc>
                <a:spcPct val="100000"/>
              </a:lnSpc>
              <a:spcBef>
                <a:spcPts val="50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1pPr>
            <a:lvl2pPr marL="914400" marR="0" lvl="1"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2pPr>
            <a:lvl3pPr marL="1371600" marR="0" lvl="2"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3pPr>
            <a:lvl4pPr marL="1828800" marR="0" lvl="3"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4pPr>
            <a:lvl5pPr marL="2286000" marR="0" lvl="4"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5pPr>
            <a:lvl6pPr marL="2743200" marR="0" lvl="5"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6pPr>
            <a:lvl7pPr marL="3200400" marR="0" lvl="6"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7pPr>
            <a:lvl8pPr marL="3657600" marR="0" lvl="7"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8pPr>
            <a:lvl9pPr marL="4114800" marR="0" lvl="8"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9pPr>
          </a:lstStyle>
          <a:p>
            <a:endParaRPr/>
          </a:p>
        </p:txBody>
      </p:sp>
      <p:sp>
        <p:nvSpPr>
          <p:cNvPr id="57" name="Google Shape;57;p12"/>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Java_(programming_language)" TargetMode="External"/><Relationship Id="rId13" Type="http://schemas.openxmlformats.org/officeDocument/2006/relationships/hyperlink" Target="https://en.wikipedia.org/wiki/Naming_conventions_(programming)" TargetMode="External"/><Relationship Id="rId3" Type="http://schemas.openxmlformats.org/officeDocument/2006/relationships/hyperlink" Target="https://en.wikipedia.org/wiki/Serialization" TargetMode="External"/><Relationship Id="rId7" Type="http://schemas.openxmlformats.org/officeDocument/2006/relationships/hyperlink" Target="https://en.wikipedia.org/wiki/Component-based_software_engineering" TargetMode="External"/><Relationship Id="rId12" Type="http://schemas.openxmlformats.org/officeDocument/2006/relationships/hyperlink" Target="https://en.wikipedia.org/wiki/Accessor" TargetMode="External"/><Relationship Id="rId2" Type="http://schemas.openxmlformats.org/officeDocument/2006/relationships/hyperlink" Target="https://en.wikipedia.org/wiki/Object_(computer_science)" TargetMode="External"/><Relationship Id="rId1" Type="http://schemas.openxmlformats.org/officeDocument/2006/relationships/slideLayout" Target="../slideLayouts/slideLayout11.xml"/><Relationship Id="rId6" Type="http://schemas.openxmlformats.org/officeDocument/2006/relationships/hyperlink" Target="https://en.wikipedia.org/wiki/Code_reuse" TargetMode="External"/><Relationship Id="rId11" Type="http://schemas.openxmlformats.org/officeDocument/2006/relationships/hyperlink" Target="https://en.wikipedia.org/wiki/Property_(programming)" TargetMode="External"/><Relationship Id="rId5" Type="http://schemas.openxmlformats.org/officeDocument/2006/relationships/hyperlink" Target="https://en.wikipedia.org/wiki/Mutator_method" TargetMode="External"/><Relationship Id="rId15" Type="http://schemas.openxmlformats.org/officeDocument/2006/relationships/hyperlink" Target="https://en.wikipedia.org/wiki/Virtual_machine" TargetMode="External"/><Relationship Id="rId10" Type="http://schemas.openxmlformats.org/officeDocument/2006/relationships/hyperlink" Target="https://en.wikipedia.org/wiki/Default_constructor" TargetMode="External"/><Relationship Id="rId4" Type="http://schemas.openxmlformats.org/officeDocument/2006/relationships/hyperlink" Target="https://en.wikipedia.org/wiki/Nullary_constructor" TargetMode="External"/><Relationship Id="rId9" Type="http://schemas.openxmlformats.org/officeDocument/2006/relationships/hyperlink" Target="https://en.wikipedia.org/wiki/Class_(computer_science)" TargetMode="External"/><Relationship Id="rId14" Type="http://schemas.openxmlformats.org/officeDocument/2006/relationships/hyperlink" Target="https://en.wikipedia.org/wiki/Serialization#Jav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ctrTitle"/>
          </p:nvPr>
        </p:nvSpPr>
        <p:spPr>
          <a:xfrm>
            <a:off x="872619" y="652997"/>
            <a:ext cx="4667968" cy="3002517"/>
          </a:xfrm>
          <a:prstGeom prst="rect">
            <a:avLst/>
          </a:prstGeom>
        </p:spPr>
        <p:txBody>
          <a:bodyPr spcFirstLastPara="1" wrap="square" lIns="91425" tIns="91425" rIns="91425" bIns="91425" anchor="b" anchorCtr="0">
            <a:noAutofit/>
          </a:bodyPr>
          <a:lstStyle/>
          <a:p>
            <a:r>
              <a:rPr lang="en" dirty="0"/>
              <a:t>Chapter </a:t>
            </a:r>
            <a:r>
              <a:rPr lang="ru-RU" dirty="0" smtClean="0"/>
              <a:t>4</a:t>
            </a:r>
            <a:r>
              <a:rPr lang="en" dirty="0" smtClean="0"/>
              <a:t>: </a:t>
            </a:r>
            <a:r>
              <a:rPr lang="en-US" dirty="0"/>
              <a:t>Methods and</a:t>
            </a:r>
            <a:br>
              <a:rPr lang="en-US" dirty="0"/>
            </a:br>
            <a:r>
              <a:rPr lang="en-US" dirty="0"/>
              <a:t>Encapsulation</a:t>
            </a:r>
            <a:endParaRPr dirty="0"/>
          </a:p>
        </p:txBody>
      </p:sp>
      <p:grpSp>
        <p:nvGrpSpPr>
          <p:cNvPr id="100" name="Google Shape;100;p21"/>
          <p:cNvGrpSpPr/>
          <p:nvPr/>
        </p:nvGrpSpPr>
        <p:grpSpPr>
          <a:xfrm>
            <a:off x="6867248" y="652997"/>
            <a:ext cx="1580904" cy="1684493"/>
            <a:chOff x="5970800" y="1619250"/>
            <a:chExt cx="428650" cy="456725"/>
          </a:xfrm>
        </p:grpSpPr>
        <p:sp>
          <p:nvSpPr>
            <p:cNvPr id="101" name="Google Shape;101;p2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body" idx="1"/>
          </p:nvPr>
        </p:nvSpPr>
        <p:spPr>
          <a:xfrm>
            <a:off x="634599" y="1300479"/>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200" dirty="0"/>
              <a:t>As you saw earlier in the chapter, final instance variables must be assigned a value exactly</a:t>
            </a:r>
          </a:p>
          <a:p>
            <a:pPr marL="152400" indent="0">
              <a:buNone/>
            </a:pPr>
            <a:r>
              <a:rPr lang="en-US" sz="1200" dirty="0"/>
              <a:t>once. We saw this happen in the line of the declaration and in an instance initializer. There</a:t>
            </a:r>
          </a:p>
          <a:p>
            <a:pPr marL="152400" indent="0">
              <a:buNone/>
            </a:pPr>
            <a:r>
              <a:rPr lang="en-US" sz="1200" dirty="0"/>
              <a:t>is one more location this assignment can be done: in the constructor</a:t>
            </a:r>
            <a:r>
              <a:rPr lang="en-US" sz="1200" dirty="0" smtClean="0"/>
              <a:t>.</a:t>
            </a:r>
            <a:endParaRPr sz="1200" b="1" dirty="0">
              <a:solidFill>
                <a:srgbClr val="000000"/>
              </a:solidFill>
              <a:highlight>
                <a:srgbClr val="FFFFFF"/>
              </a:highlight>
              <a:latin typeface="Courier New"/>
              <a:ea typeface="Courier New"/>
              <a:cs typeface="Courier New"/>
              <a:sym typeface="Courier New"/>
            </a:endParaRPr>
          </a:p>
          <a:p>
            <a:pPr marL="381000" indent="-228600">
              <a:buFont typeface="+mj-lt"/>
              <a:buAutoNum type="arabicPeriod"/>
            </a:pPr>
            <a:r>
              <a:rPr lang="en-US" sz="1200" dirty="0"/>
              <a:t>public class </a:t>
            </a:r>
            <a:r>
              <a:rPr lang="en-US" sz="1200" dirty="0" err="1"/>
              <a:t>MouseHouse</a:t>
            </a:r>
            <a:r>
              <a:rPr lang="en-US" sz="1200" dirty="0"/>
              <a:t> {</a:t>
            </a:r>
          </a:p>
          <a:p>
            <a:pPr marL="381000" indent="-228600">
              <a:buFont typeface="+mj-lt"/>
              <a:buAutoNum type="arabicPeriod"/>
            </a:pPr>
            <a:r>
              <a:rPr lang="en-US" sz="1200" dirty="0" smtClean="0"/>
              <a:t>    private </a:t>
            </a:r>
            <a:r>
              <a:rPr lang="en-US" sz="1200" dirty="0"/>
              <a:t>final </a:t>
            </a:r>
            <a:r>
              <a:rPr lang="en-US" sz="1200" dirty="0" err="1"/>
              <a:t>int</a:t>
            </a:r>
            <a:r>
              <a:rPr lang="en-US" sz="1200" dirty="0"/>
              <a:t> volume;</a:t>
            </a:r>
          </a:p>
          <a:p>
            <a:pPr marL="381000" indent="-228600">
              <a:buFont typeface="+mj-lt"/>
              <a:buAutoNum type="arabicPeriod"/>
            </a:pPr>
            <a:r>
              <a:rPr lang="en-US" sz="1200" dirty="0" smtClean="0"/>
              <a:t>    private </a:t>
            </a:r>
            <a:r>
              <a:rPr lang="en-US" sz="1200" dirty="0"/>
              <a:t>final String name = "The Mouse House";</a:t>
            </a:r>
          </a:p>
          <a:p>
            <a:pPr marL="381000" indent="-228600">
              <a:buFont typeface="+mj-lt"/>
              <a:buAutoNum type="arabicPeriod"/>
            </a:pPr>
            <a:r>
              <a:rPr lang="en-US" sz="1200" dirty="0" smtClean="0"/>
              <a:t>        public </a:t>
            </a:r>
            <a:r>
              <a:rPr lang="en-US" sz="1200" dirty="0" err="1"/>
              <a:t>MouseHouse</a:t>
            </a:r>
            <a:r>
              <a:rPr lang="en-US" sz="1200" dirty="0"/>
              <a:t>(</a:t>
            </a:r>
            <a:r>
              <a:rPr lang="en-US" sz="1200" dirty="0" err="1"/>
              <a:t>int</a:t>
            </a:r>
            <a:r>
              <a:rPr lang="en-US" sz="1200" dirty="0"/>
              <a:t> length, </a:t>
            </a:r>
            <a:r>
              <a:rPr lang="en-US" sz="1200" dirty="0" err="1"/>
              <a:t>int</a:t>
            </a:r>
            <a:r>
              <a:rPr lang="en-US" sz="1200" dirty="0"/>
              <a:t> width, </a:t>
            </a:r>
            <a:r>
              <a:rPr lang="en-US" sz="1200" dirty="0" err="1"/>
              <a:t>int</a:t>
            </a:r>
            <a:r>
              <a:rPr lang="en-US" sz="1200" dirty="0"/>
              <a:t> height) {</a:t>
            </a:r>
          </a:p>
          <a:p>
            <a:pPr marL="381000" indent="-228600">
              <a:buFont typeface="+mj-lt"/>
              <a:buAutoNum type="arabicPeriod"/>
            </a:pPr>
            <a:r>
              <a:rPr lang="en-US" sz="1200" dirty="0" smtClean="0"/>
              <a:t>        volume </a:t>
            </a:r>
            <a:r>
              <a:rPr lang="en-US" sz="1200" dirty="0"/>
              <a:t>= length * width * height;</a:t>
            </a:r>
          </a:p>
          <a:p>
            <a:pPr marL="381000" indent="-228600">
              <a:buFont typeface="+mj-lt"/>
              <a:buAutoNum type="arabicPeriod"/>
            </a:pPr>
            <a:r>
              <a:rPr lang="ru-RU" sz="1200" dirty="0"/>
              <a:t>}}</a:t>
            </a:r>
          </a:p>
          <a:p>
            <a:pPr marL="152400" indent="0">
              <a:buNone/>
            </a:pPr>
            <a:r>
              <a:rPr lang="en-US" sz="1200" dirty="0"/>
              <a:t>The constructor is part of the initialization process, so it is allowed to assign final</a:t>
            </a:r>
          </a:p>
          <a:p>
            <a:pPr marL="152400" indent="0">
              <a:buNone/>
            </a:pPr>
            <a:r>
              <a:rPr lang="en-US" sz="1200" dirty="0"/>
              <a:t>instance variables in it.</a:t>
            </a:r>
            <a:endParaRPr sz="12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50" name="Google Shape;250;p35"/>
          <p:cNvGrpSpPr/>
          <p:nvPr/>
        </p:nvGrpSpPr>
        <p:grpSpPr>
          <a:xfrm>
            <a:off x="7516119" y="711700"/>
            <a:ext cx="903434" cy="903434"/>
            <a:chOff x="2594325" y="1627175"/>
            <a:chExt cx="440850" cy="440850"/>
          </a:xfrm>
        </p:grpSpPr>
        <p:sp>
          <p:nvSpPr>
            <p:cNvPr id="251" name="Google Shape;251;p35"/>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35"/>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35"/>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54" name="Google Shape;254;p35"/>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10</a:t>
            </a:fld>
            <a:endParaRPr sz="1300" b="1" i="0" u="none" strike="noStrike" cap="none">
              <a:solidFill>
                <a:schemeClr val="dk1"/>
              </a:solidFill>
              <a:latin typeface="Work Sans"/>
              <a:ea typeface="Work Sans"/>
              <a:cs typeface="Work Sans"/>
              <a:sym typeface="Work Sans"/>
            </a:endParaRPr>
          </a:p>
        </p:txBody>
      </p:sp>
      <p:sp>
        <p:nvSpPr>
          <p:cNvPr id="255" name="Google Shape;255;p35"/>
          <p:cNvSpPr txBox="1">
            <a:spLocks noGrp="1"/>
          </p:cNvSpPr>
          <p:nvPr>
            <p:ph type="title"/>
          </p:nvPr>
        </p:nvSpPr>
        <p:spPr>
          <a:xfrm>
            <a:off x="621609" y="266392"/>
            <a:ext cx="6675000" cy="903300"/>
          </a:xfrm>
          <a:prstGeom prst="rect">
            <a:avLst/>
          </a:prstGeom>
          <a:noFill/>
          <a:ln>
            <a:noFill/>
          </a:ln>
        </p:spPr>
        <p:txBody>
          <a:bodyPr spcFirstLastPara="1" wrap="square" lIns="91425" tIns="91425" rIns="91425" bIns="91425" anchor="b" anchorCtr="0">
            <a:noAutofit/>
          </a:bodyPr>
          <a:lstStyle/>
          <a:p>
            <a:pPr lvl="0"/>
            <a:r>
              <a:rPr lang="en-US" dirty="0"/>
              <a:t>Final Fields</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body" idx="1"/>
          </p:nvPr>
        </p:nvSpPr>
        <p:spPr>
          <a:xfrm>
            <a:off x="634599" y="1252254"/>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400" dirty="0"/>
              <a:t>Chapter 1 covered the order of initialization. Now that you’ve learned about static initializers,</a:t>
            </a:r>
          </a:p>
          <a:p>
            <a:pPr marL="152400" indent="0">
              <a:buNone/>
            </a:pPr>
            <a:r>
              <a:rPr lang="en-US" sz="1400" dirty="0"/>
              <a:t>it is time to revisit that.</a:t>
            </a:r>
            <a:endParaRPr sz="1400" dirty="0">
              <a:solidFill>
                <a:srgbClr val="000000"/>
              </a:solidFill>
              <a:highlight>
                <a:srgbClr val="FFFFFF"/>
              </a:highlight>
              <a:latin typeface="Arial"/>
              <a:ea typeface="Arial"/>
              <a:cs typeface="Arial"/>
              <a:sym typeface="Arial"/>
            </a:endParaRPr>
          </a:p>
          <a:p>
            <a:pPr marL="152400" indent="0">
              <a:buNone/>
            </a:pPr>
            <a:endParaRPr lang="en-US" sz="1400" dirty="0">
              <a:solidFill>
                <a:srgbClr val="000000"/>
              </a:solidFill>
              <a:highlight>
                <a:srgbClr val="FFFFFF"/>
              </a:highlight>
              <a:latin typeface="Arial"/>
              <a:cs typeface="Arial"/>
              <a:sym typeface="Arial"/>
            </a:endParaRPr>
          </a:p>
          <a:p>
            <a:pPr marL="152400" indent="0">
              <a:buNone/>
            </a:pPr>
            <a:r>
              <a:rPr lang="en-US" sz="1400" b="1" dirty="0" smtClean="0"/>
              <a:t>1</a:t>
            </a:r>
            <a:r>
              <a:rPr lang="en-US" sz="1400" b="1" dirty="0"/>
              <a:t>. </a:t>
            </a:r>
            <a:r>
              <a:rPr lang="en-US" sz="1400" dirty="0"/>
              <a:t>If there is a superclass, initialize it first (we’ll cover this rule in the next chapter. </a:t>
            </a:r>
            <a:r>
              <a:rPr lang="en-US" sz="1400" dirty="0" smtClean="0"/>
              <a:t>For now</a:t>
            </a:r>
            <a:r>
              <a:rPr lang="en-US" sz="1400" dirty="0"/>
              <a:t>, just say “no superclass” and go on to the next rule.)</a:t>
            </a:r>
          </a:p>
          <a:p>
            <a:pPr marL="152400" indent="0">
              <a:buNone/>
            </a:pPr>
            <a:r>
              <a:rPr lang="en-US" sz="1400" b="1" dirty="0"/>
              <a:t>2. </a:t>
            </a:r>
            <a:r>
              <a:rPr lang="en-US" sz="1400" dirty="0"/>
              <a:t>Static variable declarations and static initializers in the order they appear in </a:t>
            </a:r>
            <a:r>
              <a:rPr lang="en-US" sz="1400" dirty="0" smtClean="0"/>
              <a:t>the file</a:t>
            </a:r>
            <a:r>
              <a:rPr lang="en-US" sz="1400" dirty="0"/>
              <a:t>.</a:t>
            </a:r>
          </a:p>
          <a:p>
            <a:pPr marL="152400" indent="0">
              <a:buNone/>
            </a:pPr>
            <a:r>
              <a:rPr lang="en-US" sz="1400" b="1" dirty="0"/>
              <a:t>3. </a:t>
            </a:r>
            <a:r>
              <a:rPr lang="en-US" sz="1400" dirty="0"/>
              <a:t>Instance variable declarations and instance initializers in the order they appear in the file.</a:t>
            </a:r>
          </a:p>
          <a:p>
            <a:pPr marL="152400" indent="0">
              <a:buNone/>
            </a:pPr>
            <a:r>
              <a:rPr lang="en-US" sz="1400" b="1" dirty="0"/>
              <a:t>4. </a:t>
            </a:r>
            <a:r>
              <a:rPr lang="en-US" sz="1400" dirty="0"/>
              <a:t>The constructor.</a:t>
            </a: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50" name="Google Shape;250;p35"/>
          <p:cNvGrpSpPr/>
          <p:nvPr/>
        </p:nvGrpSpPr>
        <p:grpSpPr>
          <a:xfrm>
            <a:off x="7516119" y="711700"/>
            <a:ext cx="903434" cy="903434"/>
            <a:chOff x="2594325" y="1627175"/>
            <a:chExt cx="440850" cy="440850"/>
          </a:xfrm>
        </p:grpSpPr>
        <p:sp>
          <p:nvSpPr>
            <p:cNvPr id="251" name="Google Shape;251;p35"/>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35"/>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35"/>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54" name="Google Shape;254;p35"/>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11</a:t>
            </a:fld>
            <a:endParaRPr sz="1300" b="1" i="0" u="none" strike="noStrike" cap="none">
              <a:solidFill>
                <a:schemeClr val="dk1"/>
              </a:solidFill>
              <a:latin typeface="Work Sans"/>
              <a:ea typeface="Work Sans"/>
              <a:cs typeface="Work Sans"/>
              <a:sym typeface="Work Sans"/>
            </a:endParaRPr>
          </a:p>
        </p:txBody>
      </p:sp>
      <p:sp>
        <p:nvSpPr>
          <p:cNvPr id="255" name="Google Shape;255;p35"/>
          <p:cNvSpPr txBox="1">
            <a:spLocks noGrp="1"/>
          </p:cNvSpPr>
          <p:nvPr>
            <p:ph type="title"/>
          </p:nvPr>
        </p:nvSpPr>
        <p:spPr>
          <a:xfrm>
            <a:off x="537897" y="266392"/>
            <a:ext cx="6675000" cy="903300"/>
          </a:xfrm>
          <a:prstGeom prst="rect">
            <a:avLst/>
          </a:prstGeom>
          <a:noFill/>
          <a:ln>
            <a:noFill/>
          </a:ln>
        </p:spPr>
        <p:txBody>
          <a:bodyPr spcFirstLastPara="1" wrap="square" lIns="91425" tIns="91425" rIns="91425" bIns="91425" anchor="b" anchorCtr="0">
            <a:noAutofit/>
          </a:bodyPr>
          <a:lstStyle/>
          <a:p>
            <a:pPr lvl="0"/>
            <a:r>
              <a:rPr lang="en-US" dirty="0"/>
              <a:t>Order of Initialization</a:t>
            </a:r>
            <a:endParaRPr dirty="0"/>
          </a:p>
        </p:txBody>
      </p:sp>
    </p:spTree>
    <p:extLst>
      <p:ext uri="{BB962C8B-B14F-4D97-AF65-F5344CB8AC3E}">
        <p14:creationId xmlns:p14="http://schemas.microsoft.com/office/powerpoint/2010/main" val="742596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7"/>
          <p:cNvSpPr txBox="1">
            <a:spLocks noGrp="1"/>
          </p:cNvSpPr>
          <p:nvPr>
            <p:ph type="body" idx="1"/>
          </p:nvPr>
        </p:nvSpPr>
        <p:spPr>
          <a:xfrm>
            <a:off x="621187" y="891910"/>
            <a:ext cx="7548465" cy="3107799"/>
          </a:xfrm>
          <a:prstGeom prst="rect">
            <a:avLst/>
          </a:prstGeom>
          <a:noFill/>
          <a:ln>
            <a:noFill/>
          </a:ln>
        </p:spPr>
        <p:txBody>
          <a:bodyPr spcFirstLastPara="1" wrap="square" lIns="91425" tIns="91425" rIns="91425" bIns="91425" anchor="t" anchorCtr="0">
            <a:noAutofit/>
          </a:bodyPr>
          <a:lstStyle/>
          <a:p>
            <a:pPr marL="152400" indent="0">
              <a:buNone/>
            </a:pPr>
            <a:r>
              <a:rPr lang="en-US" sz="1200" dirty="0"/>
              <a:t>1: public class </a:t>
            </a:r>
            <a:r>
              <a:rPr lang="en-US" sz="1200" dirty="0" err="1"/>
              <a:t>InitializationOrderSimple</a:t>
            </a:r>
            <a:r>
              <a:rPr lang="en-US" sz="1200" dirty="0"/>
              <a:t> {</a:t>
            </a:r>
          </a:p>
          <a:p>
            <a:pPr marL="152400" indent="0">
              <a:buNone/>
            </a:pPr>
            <a:r>
              <a:rPr lang="en-US" sz="1200" dirty="0"/>
              <a:t>2: </a:t>
            </a:r>
            <a:r>
              <a:rPr lang="en-US" sz="1200" dirty="0" smtClean="0"/>
              <a:t>    private </a:t>
            </a:r>
            <a:r>
              <a:rPr lang="en-US" sz="1200" dirty="0"/>
              <a:t>String name = "</a:t>
            </a:r>
            <a:r>
              <a:rPr lang="en-US" sz="1200" dirty="0" err="1"/>
              <a:t>Torchie</a:t>
            </a:r>
            <a:r>
              <a:rPr lang="en-US" sz="1200" dirty="0"/>
              <a:t>";</a:t>
            </a:r>
          </a:p>
          <a:p>
            <a:pPr marL="152400" indent="0">
              <a:buNone/>
            </a:pPr>
            <a:r>
              <a:rPr lang="en-US" sz="1200" dirty="0"/>
              <a:t>3: </a:t>
            </a:r>
            <a:r>
              <a:rPr lang="en-US" sz="1200" dirty="0" smtClean="0"/>
              <a:t>    { </a:t>
            </a:r>
            <a:r>
              <a:rPr lang="en-US" sz="1200" dirty="0" err="1"/>
              <a:t>System.out.println</a:t>
            </a:r>
            <a:r>
              <a:rPr lang="en-US" sz="1200" dirty="0"/>
              <a:t>(name); }</a:t>
            </a:r>
          </a:p>
          <a:p>
            <a:pPr marL="152400" indent="0">
              <a:buNone/>
            </a:pPr>
            <a:r>
              <a:rPr lang="en-US" sz="1200" dirty="0"/>
              <a:t>4: </a:t>
            </a:r>
            <a:r>
              <a:rPr lang="en-US" sz="1200" dirty="0" smtClean="0"/>
              <a:t>    private </a:t>
            </a:r>
            <a:r>
              <a:rPr lang="en-US" sz="1200" dirty="0"/>
              <a:t>static </a:t>
            </a:r>
            <a:r>
              <a:rPr lang="en-US" sz="1200" dirty="0" err="1"/>
              <a:t>int</a:t>
            </a:r>
            <a:r>
              <a:rPr lang="en-US" sz="1200" dirty="0"/>
              <a:t> COUNT = 0;</a:t>
            </a:r>
          </a:p>
          <a:p>
            <a:pPr marL="152400" indent="0">
              <a:buNone/>
            </a:pPr>
            <a:r>
              <a:rPr lang="en-US" sz="1200" dirty="0"/>
              <a:t>5: </a:t>
            </a:r>
            <a:r>
              <a:rPr lang="en-US" sz="1200" dirty="0" smtClean="0"/>
              <a:t>    static </a:t>
            </a:r>
            <a:r>
              <a:rPr lang="en-US" sz="1200" dirty="0"/>
              <a:t>{ </a:t>
            </a:r>
            <a:r>
              <a:rPr lang="en-US" sz="1200" dirty="0" err="1"/>
              <a:t>System.out.println</a:t>
            </a:r>
            <a:r>
              <a:rPr lang="en-US" sz="1200" dirty="0"/>
              <a:t>(COUNT); }</a:t>
            </a:r>
          </a:p>
          <a:p>
            <a:pPr marL="152400" indent="0">
              <a:buNone/>
            </a:pPr>
            <a:r>
              <a:rPr lang="en-US" sz="1200" dirty="0"/>
              <a:t>6: </a:t>
            </a:r>
            <a:r>
              <a:rPr lang="en-US" sz="1200" dirty="0" smtClean="0"/>
              <a:t>    static </a:t>
            </a:r>
            <a:r>
              <a:rPr lang="en-US" sz="1200" dirty="0"/>
              <a:t>{ COUNT += 10; </a:t>
            </a:r>
            <a:r>
              <a:rPr lang="en-US" sz="1200" dirty="0" err="1"/>
              <a:t>System.out.println</a:t>
            </a:r>
            <a:r>
              <a:rPr lang="en-US" sz="1200" dirty="0"/>
              <a:t>(COUNT); }</a:t>
            </a:r>
          </a:p>
          <a:p>
            <a:pPr marL="152400" indent="0">
              <a:buNone/>
            </a:pPr>
            <a:r>
              <a:rPr lang="en-US" sz="1200" dirty="0"/>
              <a:t>7: </a:t>
            </a:r>
            <a:r>
              <a:rPr lang="en-US" sz="1200" dirty="0" smtClean="0"/>
              <a:t>    public </a:t>
            </a:r>
            <a:r>
              <a:rPr lang="en-US" sz="1200" dirty="0" err="1"/>
              <a:t>InitializationOrderSimple</a:t>
            </a:r>
            <a:r>
              <a:rPr lang="en-US" sz="1200" dirty="0"/>
              <a:t>() {</a:t>
            </a:r>
          </a:p>
          <a:p>
            <a:pPr marL="152400" indent="0">
              <a:buNone/>
            </a:pPr>
            <a:r>
              <a:rPr lang="en-US" sz="1200" dirty="0"/>
              <a:t>8: </a:t>
            </a:r>
            <a:r>
              <a:rPr lang="en-US" sz="1200" dirty="0" smtClean="0"/>
              <a:t>        </a:t>
            </a:r>
            <a:r>
              <a:rPr lang="en-US" sz="1200" dirty="0" err="1" smtClean="0"/>
              <a:t>System.out.println</a:t>
            </a:r>
            <a:r>
              <a:rPr lang="en-US" sz="1200" dirty="0"/>
              <a:t>("constructor");</a:t>
            </a:r>
          </a:p>
          <a:p>
            <a:pPr marL="152400" indent="0">
              <a:buNone/>
            </a:pPr>
            <a:r>
              <a:rPr lang="ru-RU" sz="1200" dirty="0"/>
              <a:t>9: </a:t>
            </a:r>
            <a:r>
              <a:rPr lang="en-US" sz="1200" dirty="0" smtClean="0"/>
              <a:t>    </a:t>
            </a:r>
            <a:r>
              <a:rPr lang="ru-RU" sz="1200" dirty="0" smtClean="0"/>
              <a:t>} }</a:t>
            </a:r>
            <a:endParaRPr lang="en-US" sz="1200" dirty="0" smtClean="0"/>
          </a:p>
          <a:p>
            <a:pPr marL="152400" indent="0">
              <a:buNone/>
            </a:pPr>
            <a:r>
              <a:rPr lang="en-US" sz="1200" dirty="0"/>
              <a:t>1: </a:t>
            </a:r>
            <a:r>
              <a:rPr lang="en-US" sz="1200" dirty="0" smtClean="0"/>
              <a:t>     public </a:t>
            </a:r>
            <a:r>
              <a:rPr lang="en-US" sz="1200" dirty="0"/>
              <a:t>class </a:t>
            </a:r>
            <a:r>
              <a:rPr lang="en-US" sz="1200" dirty="0" err="1"/>
              <a:t>CallInitializationOrderSimple</a:t>
            </a:r>
            <a:r>
              <a:rPr lang="en-US" sz="1200" dirty="0"/>
              <a:t> {</a:t>
            </a:r>
          </a:p>
          <a:p>
            <a:pPr marL="152400" indent="0">
              <a:buNone/>
            </a:pPr>
            <a:r>
              <a:rPr lang="en-US" sz="1200" dirty="0"/>
              <a:t>2: </a:t>
            </a:r>
            <a:r>
              <a:rPr lang="en-US" sz="1200" dirty="0" smtClean="0"/>
              <a:t>         public </a:t>
            </a:r>
            <a:r>
              <a:rPr lang="en-US" sz="1200" dirty="0"/>
              <a:t>static void main(String[] </a:t>
            </a:r>
            <a:r>
              <a:rPr lang="en-US" sz="1200" dirty="0" err="1"/>
              <a:t>args</a:t>
            </a:r>
            <a:r>
              <a:rPr lang="en-US" sz="1200" dirty="0"/>
              <a:t>) </a:t>
            </a:r>
            <a:r>
              <a:rPr lang="en-US" sz="1200" dirty="0" smtClean="0"/>
              <a:t>{</a:t>
            </a:r>
          </a:p>
          <a:p>
            <a:pPr marL="152400" indent="0">
              <a:buNone/>
            </a:pPr>
            <a:r>
              <a:rPr lang="en-US" sz="1200" dirty="0"/>
              <a:t>3: </a:t>
            </a:r>
            <a:r>
              <a:rPr lang="en-US" sz="1200" dirty="0" smtClean="0"/>
              <a:t>              </a:t>
            </a:r>
            <a:r>
              <a:rPr lang="en-US" sz="1200" dirty="0" err="1" smtClean="0"/>
              <a:t>InitializationOrderSimple</a:t>
            </a:r>
            <a:r>
              <a:rPr lang="en-US" sz="1200" dirty="0" smtClean="0"/>
              <a:t> </a:t>
            </a:r>
            <a:r>
              <a:rPr lang="en-US" sz="1200" dirty="0" err="1"/>
              <a:t>init</a:t>
            </a:r>
            <a:r>
              <a:rPr lang="en-US" sz="1200" dirty="0"/>
              <a:t> = new </a:t>
            </a:r>
            <a:r>
              <a:rPr lang="en-US" sz="1200" dirty="0" err="1"/>
              <a:t>InitializationOrderSimple</a:t>
            </a:r>
            <a:r>
              <a:rPr lang="en-US" sz="1200" dirty="0"/>
              <a:t>();</a:t>
            </a:r>
          </a:p>
          <a:p>
            <a:pPr marL="152400" indent="0">
              <a:buNone/>
            </a:pPr>
            <a:r>
              <a:rPr lang="ru-RU" sz="1200" dirty="0"/>
              <a:t>4: </a:t>
            </a:r>
            <a:r>
              <a:rPr lang="ru-RU" sz="1200" dirty="0" smtClean="0"/>
              <a:t>} </a:t>
            </a:r>
            <a:r>
              <a:rPr lang="ru-RU" sz="1200" dirty="0"/>
              <a:t>}</a:t>
            </a:r>
            <a:endParaRPr sz="12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382" name="Google Shape;382;p47"/>
          <p:cNvGrpSpPr/>
          <p:nvPr/>
        </p:nvGrpSpPr>
        <p:grpSpPr>
          <a:xfrm>
            <a:off x="7627868" y="530260"/>
            <a:ext cx="903434" cy="903434"/>
            <a:chOff x="2594325" y="1627175"/>
            <a:chExt cx="440850" cy="440850"/>
          </a:xfrm>
        </p:grpSpPr>
        <p:sp>
          <p:nvSpPr>
            <p:cNvPr id="383" name="Google Shape;38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4" name="Google Shape;38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5" name="Google Shape;38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86" name="Google Shape;386;p47"/>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12</a:t>
            </a:fld>
            <a:endParaRPr sz="1300" b="1" i="0" u="none" strike="noStrike" cap="none">
              <a:solidFill>
                <a:schemeClr val="dk1"/>
              </a:solidFill>
              <a:latin typeface="Work Sans"/>
              <a:ea typeface="Work Sans"/>
              <a:cs typeface="Work Sans"/>
              <a:sym typeface="Work Sans"/>
            </a:endParaRPr>
          </a:p>
        </p:txBody>
      </p:sp>
      <p:sp>
        <p:nvSpPr>
          <p:cNvPr id="387" name="Google Shape;387;p47"/>
          <p:cNvSpPr txBox="1">
            <a:spLocks noGrp="1"/>
          </p:cNvSpPr>
          <p:nvPr>
            <p:ph type="title"/>
          </p:nvPr>
        </p:nvSpPr>
        <p:spPr>
          <a:xfrm>
            <a:off x="605435" y="440260"/>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dirty="0" smtClean="0"/>
              <a:t>Example</a:t>
            </a:r>
            <a:endParaRPr dirty="0"/>
          </a:p>
          <a:p>
            <a:pPr marL="0" marR="0" lvl="0" indent="0" algn="l" rtl="0">
              <a:lnSpc>
                <a:spcPct val="100000"/>
              </a:lnSpc>
              <a:spcBef>
                <a:spcPts val="0"/>
              </a:spcBef>
              <a:spcAft>
                <a:spcPts val="0"/>
              </a:spcAft>
              <a:buClr>
                <a:schemeClr val="dk1"/>
              </a:buClr>
              <a:buSzPts val="3000"/>
              <a:buFont typeface="Work Sans"/>
              <a:buNone/>
            </a:pPr>
            <a:r>
              <a:rPr lang="en-US" dirty="0" smtClean="0"/>
              <a:t>  </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7"/>
          <p:cNvSpPr txBox="1">
            <a:spLocks noGrp="1"/>
          </p:cNvSpPr>
          <p:nvPr>
            <p:ph type="body" idx="1"/>
          </p:nvPr>
        </p:nvSpPr>
        <p:spPr>
          <a:xfrm>
            <a:off x="621187" y="684162"/>
            <a:ext cx="7548465" cy="3107799"/>
          </a:xfrm>
          <a:prstGeom prst="rect">
            <a:avLst/>
          </a:prstGeom>
          <a:noFill/>
          <a:ln>
            <a:noFill/>
          </a:ln>
        </p:spPr>
        <p:txBody>
          <a:bodyPr spcFirstLastPara="1" wrap="square" lIns="91425" tIns="91425" rIns="91425" bIns="91425" anchor="t" anchorCtr="0">
            <a:noAutofit/>
          </a:bodyPr>
          <a:lstStyle/>
          <a:p>
            <a:pPr marL="152400" indent="0">
              <a:buNone/>
            </a:pPr>
            <a:r>
              <a:rPr lang="en-US" sz="1000" dirty="0"/>
              <a:t>1: public class </a:t>
            </a:r>
            <a:r>
              <a:rPr lang="en-US" sz="1000" dirty="0" err="1"/>
              <a:t>InitializationOrderSimple</a:t>
            </a:r>
            <a:r>
              <a:rPr lang="en-US" sz="1000" dirty="0"/>
              <a:t> {</a:t>
            </a:r>
          </a:p>
          <a:p>
            <a:pPr marL="152400" indent="0">
              <a:buNone/>
            </a:pPr>
            <a:r>
              <a:rPr lang="en-US" sz="1000" dirty="0"/>
              <a:t>2: </a:t>
            </a:r>
            <a:r>
              <a:rPr lang="en-US" sz="1000" dirty="0" smtClean="0"/>
              <a:t>    private </a:t>
            </a:r>
            <a:r>
              <a:rPr lang="en-US" sz="1000" dirty="0"/>
              <a:t>String name = "</a:t>
            </a:r>
            <a:r>
              <a:rPr lang="en-US" sz="1000" dirty="0" err="1"/>
              <a:t>Torchie</a:t>
            </a:r>
            <a:r>
              <a:rPr lang="en-US" sz="1000" dirty="0"/>
              <a:t>";</a:t>
            </a:r>
          </a:p>
          <a:p>
            <a:pPr marL="152400" indent="0">
              <a:buNone/>
            </a:pPr>
            <a:r>
              <a:rPr lang="en-US" sz="1000" dirty="0"/>
              <a:t>3: </a:t>
            </a:r>
            <a:r>
              <a:rPr lang="en-US" sz="1000" dirty="0" smtClean="0"/>
              <a:t>    { </a:t>
            </a:r>
            <a:r>
              <a:rPr lang="en-US" sz="1000" dirty="0" err="1"/>
              <a:t>System.out.println</a:t>
            </a:r>
            <a:r>
              <a:rPr lang="en-US" sz="1000" dirty="0"/>
              <a:t>(name); }</a:t>
            </a:r>
          </a:p>
          <a:p>
            <a:pPr marL="152400" indent="0">
              <a:buNone/>
            </a:pPr>
            <a:r>
              <a:rPr lang="en-US" sz="1000" dirty="0"/>
              <a:t>4: </a:t>
            </a:r>
            <a:r>
              <a:rPr lang="en-US" sz="1000" dirty="0" smtClean="0"/>
              <a:t>    private </a:t>
            </a:r>
            <a:r>
              <a:rPr lang="en-US" sz="1000" dirty="0"/>
              <a:t>static </a:t>
            </a:r>
            <a:r>
              <a:rPr lang="en-US" sz="1000" dirty="0" err="1"/>
              <a:t>int</a:t>
            </a:r>
            <a:r>
              <a:rPr lang="en-US" sz="1000" dirty="0"/>
              <a:t> COUNT = 0;</a:t>
            </a:r>
          </a:p>
          <a:p>
            <a:pPr marL="152400" indent="0">
              <a:buNone/>
            </a:pPr>
            <a:r>
              <a:rPr lang="en-US" sz="1000" dirty="0"/>
              <a:t>5: </a:t>
            </a:r>
            <a:r>
              <a:rPr lang="en-US" sz="1000" dirty="0" smtClean="0"/>
              <a:t>    static </a:t>
            </a:r>
            <a:r>
              <a:rPr lang="en-US" sz="1000" dirty="0"/>
              <a:t>{ </a:t>
            </a:r>
            <a:r>
              <a:rPr lang="en-US" sz="1000" dirty="0" err="1"/>
              <a:t>System.out.println</a:t>
            </a:r>
            <a:r>
              <a:rPr lang="en-US" sz="1000" dirty="0"/>
              <a:t>(COUNT); }</a:t>
            </a:r>
          </a:p>
          <a:p>
            <a:pPr marL="152400" indent="0">
              <a:buNone/>
            </a:pPr>
            <a:r>
              <a:rPr lang="en-US" sz="1000" dirty="0"/>
              <a:t>6: </a:t>
            </a:r>
            <a:r>
              <a:rPr lang="en-US" sz="1000" dirty="0" smtClean="0"/>
              <a:t>    static </a:t>
            </a:r>
            <a:r>
              <a:rPr lang="en-US" sz="1000" dirty="0"/>
              <a:t>{ COUNT += 10; </a:t>
            </a:r>
            <a:r>
              <a:rPr lang="en-US" sz="1000" dirty="0" err="1"/>
              <a:t>System.out.println</a:t>
            </a:r>
            <a:r>
              <a:rPr lang="en-US" sz="1000" dirty="0"/>
              <a:t>(COUNT); }</a:t>
            </a:r>
          </a:p>
          <a:p>
            <a:pPr marL="152400" indent="0">
              <a:buNone/>
            </a:pPr>
            <a:r>
              <a:rPr lang="en-US" sz="1000" dirty="0"/>
              <a:t>7: </a:t>
            </a:r>
            <a:r>
              <a:rPr lang="en-US" sz="1000" dirty="0" smtClean="0"/>
              <a:t>    public </a:t>
            </a:r>
            <a:r>
              <a:rPr lang="en-US" sz="1000" dirty="0" err="1"/>
              <a:t>InitializationOrderSimple</a:t>
            </a:r>
            <a:r>
              <a:rPr lang="en-US" sz="1000" dirty="0"/>
              <a:t>() {</a:t>
            </a:r>
          </a:p>
          <a:p>
            <a:pPr marL="152400" indent="0">
              <a:buNone/>
            </a:pPr>
            <a:r>
              <a:rPr lang="en-US" sz="1000" dirty="0"/>
              <a:t>8: </a:t>
            </a:r>
            <a:r>
              <a:rPr lang="en-US" sz="1000" dirty="0" smtClean="0"/>
              <a:t>        </a:t>
            </a:r>
            <a:r>
              <a:rPr lang="en-US" sz="1000" dirty="0" err="1" smtClean="0"/>
              <a:t>System.out.println</a:t>
            </a:r>
            <a:r>
              <a:rPr lang="en-US" sz="1000" dirty="0"/>
              <a:t>("constructor");</a:t>
            </a:r>
          </a:p>
          <a:p>
            <a:pPr marL="152400" indent="0">
              <a:buNone/>
            </a:pPr>
            <a:r>
              <a:rPr lang="ru-RU" sz="1000" dirty="0"/>
              <a:t>9: </a:t>
            </a:r>
            <a:r>
              <a:rPr lang="en-US" sz="1000" dirty="0" smtClean="0"/>
              <a:t>    </a:t>
            </a:r>
            <a:r>
              <a:rPr lang="ru-RU" sz="1000" dirty="0" smtClean="0"/>
              <a:t>} }</a:t>
            </a:r>
            <a:endParaRPr lang="en-US" sz="1000" dirty="0" smtClean="0"/>
          </a:p>
          <a:p>
            <a:pPr marL="152400" indent="0">
              <a:buNone/>
            </a:pPr>
            <a:r>
              <a:rPr lang="en-US" sz="1000" dirty="0"/>
              <a:t>1: </a:t>
            </a:r>
            <a:r>
              <a:rPr lang="en-US" sz="1000" dirty="0" smtClean="0"/>
              <a:t>     public </a:t>
            </a:r>
            <a:r>
              <a:rPr lang="en-US" sz="1000" dirty="0"/>
              <a:t>class </a:t>
            </a:r>
            <a:r>
              <a:rPr lang="en-US" sz="1000" dirty="0" err="1"/>
              <a:t>CallInitializationOrderSimple</a:t>
            </a:r>
            <a:r>
              <a:rPr lang="en-US" sz="1000" dirty="0"/>
              <a:t> {</a:t>
            </a:r>
          </a:p>
          <a:p>
            <a:pPr marL="152400" indent="0">
              <a:buNone/>
            </a:pPr>
            <a:r>
              <a:rPr lang="en-US" sz="1000" dirty="0"/>
              <a:t>2: </a:t>
            </a:r>
            <a:r>
              <a:rPr lang="en-US" sz="1000" dirty="0" smtClean="0"/>
              <a:t>         public </a:t>
            </a:r>
            <a:r>
              <a:rPr lang="en-US" sz="1000" dirty="0"/>
              <a:t>static void main(String[] </a:t>
            </a:r>
            <a:r>
              <a:rPr lang="en-US" sz="1000" dirty="0" err="1"/>
              <a:t>args</a:t>
            </a:r>
            <a:r>
              <a:rPr lang="en-US" sz="1000" dirty="0"/>
              <a:t>) </a:t>
            </a:r>
            <a:r>
              <a:rPr lang="en-US" sz="1000" dirty="0" smtClean="0"/>
              <a:t>{</a:t>
            </a:r>
          </a:p>
          <a:p>
            <a:pPr marL="152400" indent="0">
              <a:buNone/>
            </a:pPr>
            <a:r>
              <a:rPr lang="en-US" sz="1000" dirty="0"/>
              <a:t>3: </a:t>
            </a:r>
            <a:r>
              <a:rPr lang="en-US" sz="1000" dirty="0" smtClean="0"/>
              <a:t>              </a:t>
            </a:r>
            <a:r>
              <a:rPr lang="en-US" sz="1000" dirty="0" err="1" smtClean="0"/>
              <a:t>InitializationOrderSimple</a:t>
            </a:r>
            <a:r>
              <a:rPr lang="en-US" sz="1000" dirty="0" smtClean="0"/>
              <a:t> </a:t>
            </a:r>
            <a:r>
              <a:rPr lang="en-US" sz="1000" dirty="0" err="1"/>
              <a:t>init</a:t>
            </a:r>
            <a:r>
              <a:rPr lang="en-US" sz="1000" dirty="0"/>
              <a:t> = new </a:t>
            </a:r>
            <a:r>
              <a:rPr lang="en-US" sz="1000" dirty="0" err="1"/>
              <a:t>InitializationOrderSimple</a:t>
            </a:r>
            <a:r>
              <a:rPr lang="en-US" sz="1000" dirty="0"/>
              <a:t>();</a:t>
            </a:r>
          </a:p>
          <a:p>
            <a:pPr marL="152400" indent="0">
              <a:buNone/>
            </a:pPr>
            <a:r>
              <a:rPr lang="ru-RU" sz="1000" dirty="0"/>
              <a:t>4: </a:t>
            </a:r>
            <a:r>
              <a:rPr lang="ru-RU" sz="1000" dirty="0" smtClean="0"/>
              <a:t>} </a:t>
            </a:r>
            <a:r>
              <a:rPr lang="ru-RU" sz="1000" dirty="0"/>
              <a:t>}</a:t>
            </a:r>
            <a:endParaRPr sz="1000" b="1" dirty="0">
              <a:solidFill>
                <a:srgbClr val="000000"/>
              </a:solidFill>
              <a:highlight>
                <a:srgbClr val="FFFFFF"/>
              </a:highlight>
              <a:latin typeface="Courier New"/>
              <a:ea typeface="Courier New"/>
              <a:cs typeface="Courier New"/>
              <a:sym typeface="Courier New"/>
            </a:endParaRPr>
          </a:p>
          <a:p>
            <a:pPr marL="152400" indent="0">
              <a:buNone/>
            </a:pPr>
            <a:r>
              <a:rPr lang="ru-RU" sz="1000" dirty="0"/>
              <a:t>0</a:t>
            </a:r>
          </a:p>
          <a:p>
            <a:pPr marL="152400" indent="0">
              <a:buNone/>
            </a:pPr>
            <a:r>
              <a:rPr lang="ru-RU" sz="1000" dirty="0" smtClean="0"/>
              <a:t>10</a:t>
            </a:r>
          </a:p>
          <a:p>
            <a:pPr marL="152400" indent="0">
              <a:buNone/>
            </a:pPr>
            <a:r>
              <a:rPr lang="en-US" sz="1000" dirty="0" err="1" smtClean="0"/>
              <a:t>Torchie</a:t>
            </a:r>
            <a:endParaRPr lang="en-US" sz="1000" dirty="0" smtClean="0"/>
          </a:p>
          <a:p>
            <a:pPr marL="152400" indent="0">
              <a:buNone/>
            </a:pPr>
            <a:r>
              <a:rPr lang="en-US" sz="1000" dirty="0" smtClean="0"/>
              <a:t>constructor</a:t>
            </a:r>
            <a:endParaRPr sz="10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382" name="Google Shape;382;p47"/>
          <p:cNvGrpSpPr/>
          <p:nvPr/>
        </p:nvGrpSpPr>
        <p:grpSpPr>
          <a:xfrm>
            <a:off x="7769270" y="530260"/>
            <a:ext cx="903434" cy="903434"/>
            <a:chOff x="2594325" y="1627175"/>
            <a:chExt cx="440850" cy="440850"/>
          </a:xfrm>
        </p:grpSpPr>
        <p:sp>
          <p:nvSpPr>
            <p:cNvPr id="383" name="Google Shape;38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4" name="Google Shape;38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5" name="Google Shape;38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86" name="Google Shape;386;p47"/>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13</a:t>
            </a:fld>
            <a:endParaRPr sz="1300" b="1" i="0" u="none" strike="noStrike" cap="none">
              <a:solidFill>
                <a:schemeClr val="dk1"/>
              </a:solidFill>
              <a:latin typeface="Work Sans"/>
              <a:ea typeface="Work Sans"/>
              <a:cs typeface="Work Sans"/>
              <a:sym typeface="Work Sans"/>
            </a:endParaRPr>
          </a:p>
        </p:txBody>
      </p:sp>
      <p:sp>
        <p:nvSpPr>
          <p:cNvPr id="387" name="Google Shape;387;p47"/>
          <p:cNvSpPr txBox="1">
            <a:spLocks noGrp="1"/>
          </p:cNvSpPr>
          <p:nvPr>
            <p:ph type="title"/>
          </p:nvPr>
        </p:nvSpPr>
        <p:spPr>
          <a:xfrm>
            <a:off x="605435" y="440260"/>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dirty="0" smtClean="0"/>
              <a:t>Example</a:t>
            </a:r>
            <a:endParaRPr dirty="0"/>
          </a:p>
          <a:p>
            <a:pPr marL="0" marR="0" lvl="0" indent="0" algn="l" rtl="0">
              <a:lnSpc>
                <a:spcPct val="100000"/>
              </a:lnSpc>
              <a:spcBef>
                <a:spcPts val="0"/>
              </a:spcBef>
              <a:spcAft>
                <a:spcPts val="0"/>
              </a:spcAft>
              <a:buClr>
                <a:schemeClr val="dk1"/>
              </a:buClr>
              <a:buSzPts val="3000"/>
              <a:buFont typeface="Work Sans"/>
              <a:buNone/>
            </a:pPr>
            <a:r>
              <a:rPr lang="en-US" dirty="0" smtClean="0"/>
              <a:t>  </a:t>
            </a:r>
            <a:endParaRPr dirty="0"/>
          </a:p>
        </p:txBody>
      </p:sp>
      <p:sp>
        <p:nvSpPr>
          <p:cNvPr id="2" name="Прямоугольник 1"/>
          <p:cNvSpPr/>
          <p:nvPr/>
        </p:nvSpPr>
        <p:spPr>
          <a:xfrm>
            <a:off x="5355892" y="478446"/>
            <a:ext cx="2524259" cy="4185761"/>
          </a:xfrm>
          <a:prstGeom prst="rect">
            <a:avLst/>
          </a:prstGeom>
        </p:spPr>
        <p:txBody>
          <a:bodyPr wrap="square">
            <a:spAutoFit/>
          </a:bodyPr>
          <a:lstStyle/>
          <a:p>
            <a:r>
              <a:rPr lang="en-US" dirty="0">
                <a:latin typeface="Work Sans Light" panose="020B0604020202020204" charset="0"/>
              </a:rPr>
              <a:t>Rule 1 doesn't apply because there is no superclass. </a:t>
            </a:r>
            <a:endParaRPr lang="en-US" dirty="0" smtClean="0">
              <a:latin typeface="Work Sans Light" panose="020B0604020202020204" charset="0"/>
            </a:endParaRPr>
          </a:p>
          <a:p>
            <a:r>
              <a:rPr lang="en-US" dirty="0" smtClean="0">
                <a:latin typeface="Work Sans Light" panose="020B0604020202020204" charset="0"/>
              </a:rPr>
              <a:t>Rule </a:t>
            </a:r>
            <a:r>
              <a:rPr lang="en-US" dirty="0">
                <a:latin typeface="Work Sans Light" panose="020B0604020202020204" charset="0"/>
              </a:rPr>
              <a:t>2 says to run</a:t>
            </a:r>
          </a:p>
          <a:p>
            <a:r>
              <a:rPr lang="en-US" dirty="0">
                <a:latin typeface="Work Sans Light" panose="020B0604020202020204" charset="0"/>
              </a:rPr>
              <a:t>the static variable declarations and static initializers—in this case, lines 5 and 6, which</a:t>
            </a:r>
          </a:p>
          <a:p>
            <a:r>
              <a:rPr lang="en-US" dirty="0">
                <a:latin typeface="Work Sans Light" panose="020B0604020202020204" charset="0"/>
              </a:rPr>
              <a:t>output 0 and 10. </a:t>
            </a:r>
            <a:endParaRPr lang="en-US" dirty="0" smtClean="0">
              <a:latin typeface="Work Sans Light" panose="020B0604020202020204" charset="0"/>
            </a:endParaRPr>
          </a:p>
          <a:p>
            <a:r>
              <a:rPr lang="en-US" dirty="0" smtClean="0">
                <a:latin typeface="Work Sans Light" panose="020B0604020202020204" charset="0"/>
              </a:rPr>
              <a:t>Rule </a:t>
            </a:r>
            <a:r>
              <a:rPr lang="en-US" dirty="0">
                <a:latin typeface="Work Sans Light" panose="020B0604020202020204" charset="0"/>
              </a:rPr>
              <a:t>3 says to run the instance variable declarations and instance </a:t>
            </a:r>
            <a:r>
              <a:rPr lang="en-US" dirty="0" smtClean="0">
                <a:latin typeface="Work Sans Light" panose="020B0604020202020204" charset="0"/>
              </a:rPr>
              <a:t>initializers— here</a:t>
            </a:r>
            <a:r>
              <a:rPr lang="en-US" dirty="0">
                <a:latin typeface="Work Sans Light" panose="020B0604020202020204" charset="0"/>
              </a:rPr>
              <a:t>, lines 2 and 3, which </a:t>
            </a:r>
            <a:r>
              <a:rPr lang="en-US" dirty="0" smtClean="0">
                <a:latin typeface="Work Sans Light" panose="020B0604020202020204" charset="0"/>
              </a:rPr>
              <a:t>output </a:t>
            </a:r>
            <a:r>
              <a:rPr lang="en-US" dirty="0" err="1" smtClean="0">
                <a:latin typeface="Work Sans Light" panose="020B0604020202020204" charset="0"/>
              </a:rPr>
              <a:t>Torchie</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Finally</a:t>
            </a:r>
            <a:r>
              <a:rPr lang="en-US" dirty="0">
                <a:latin typeface="Work Sans Light" panose="020B0604020202020204" charset="0"/>
              </a:rPr>
              <a:t>, rule 4 says to run the constructor—</a:t>
            </a:r>
          </a:p>
          <a:p>
            <a:r>
              <a:rPr lang="en-US" dirty="0">
                <a:latin typeface="Work Sans Light" panose="020B0604020202020204" charset="0"/>
              </a:rPr>
              <a:t>here, lines 7–9, which output constructor.</a:t>
            </a:r>
            <a:endParaRPr lang="ru-RU" dirty="0"/>
          </a:p>
        </p:txBody>
      </p:sp>
    </p:spTree>
    <p:extLst>
      <p:ext uri="{BB962C8B-B14F-4D97-AF65-F5344CB8AC3E}">
        <p14:creationId xmlns:p14="http://schemas.microsoft.com/office/powerpoint/2010/main" val="3602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1">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1">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531882" y="782275"/>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200" dirty="0"/>
              <a:t>Keep in mind that the four rules apply only if </a:t>
            </a:r>
            <a:r>
              <a:rPr lang="en-US" sz="1200" dirty="0" smtClean="0"/>
              <a:t>an object </a:t>
            </a:r>
            <a:r>
              <a:rPr lang="en-US" sz="1200" dirty="0"/>
              <a:t>is instantiated. If the class is referred to without a new call, only rules 1 and 2 </a:t>
            </a:r>
            <a:r>
              <a:rPr lang="en-US" sz="1200" dirty="0" smtClean="0"/>
              <a:t>apply. </a:t>
            </a:r>
          </a:p>
          <a:p>
            <a:pPr marL="152400" indent="0">
              <a:buNone/>
            </a:pPr>
            <a:r>
              <a:rPr lang="en-US" sz="1200" dirty="0" smtClean="0"/>
              <a:t>The </a:t>
            </a:r>
            <a:r>
              <a:rPr lang="en-US" sz="1200" dirty="0"/>
              <a:t>other two rules relate to instances and constructors. They have to wait until there </a:t>
            </a:r>
            <a:r>
              <a:rPr lang="en-US" sz="1200" dirty="0" smtClean="0"/>
              <a:t>is code </a:t>
            </a:r>
            <a:r>
              <a:rPr lang="en-US" sz="1200" dirty="0"/>
              <a:t>to instantiate the object</a:t>
            </a:r>
            <a:r>
              <a:rPr lang="en-US" sz="1200" dirty="0" smtClean="0"/>
              <a:t>.</a:t>
            </a:r>
            <a:endParaRPr sz="1400" b="1" dirty="0">
              <a:solidFill>
                <a:srgbClr val="000000"/>
              </a:solidFill>
              <a:highlight>
                <a:srgbClr val="FFFFFF"/>
              </a:highlight>
              <a:latin typeface="Courier New"/>
              <a:ea typeface="Courier New"/>
              <a:cs typeface="Courier New"/>
              <a:sym typeface="Courier New"/>
            </a:endParaRPr>
          </a:p>
          <a:p>
            <a:pPr marL="152400" indent="0">
              <a:buNone/>
            </a:pPr>
            <a:r>
              <a:rPr lang="en-US" sz="1100" dirty="0"/>
              <a:t>1: public class </a:t>
            </a:r>
            <a:r>
              <a:rPr lang="en-US" sz="1100" dirty="0" err="1"/>
              <a:t>InitializationOrder</a:t>
            </a:r>
            <a:r>
              <a:rPr lang="en-US" sz="1100" dirty="0"/>
              <a:t> {</a:t>
            </a:r>
          </a:p>
          <a:p>
            <a:pPr marL="152400" indent="0">
              <a:buNone/>
            </a:pPr>
            <a:r>
              <a:rPr lang="en-US" sz="1100" dirty="0"/>
              <a:t>2: </a:t>
            </a:r>
            <a:r>
              <a:rPr lang="en-US" sz="1100" dirty="0" smtClean="0"/>
              <a:t>     private </a:t>
            </a:r>
            <a:r>
              <a:rPr lang="en-US" sz="1100" dirty="0"/>
              <a:t>String name = "</a:t>
            </a:r>
            <a:r>
              <a:rPr lang="en-US" sz="1100" dirty="0" err="1"/>
              <a:t>Torchie</a:t>
            </a:r>
            <a:r>
              <a:rPr lang="en-US" sz="1100" dirty="0"/>
              <a:t>";</a:t>
            </a:r>
          </a:p>
          <a:p>
            <a:pPr marL="152400" indent="0">
              <a:buNone/>
            </a:pPr>
            <a:r>
              <a:rPr lang="en-US" sz="1100" dirty="0"/>
              <a:t>3: </a:t>
            </a:r>
            <a:r>
              <a:rPr lang="en-US" sz="1100" dirty="0" smtClean="0"/>
              <a:t>     { </a:t>
            </a:r>
            <a:r>
              <a:rPr lang="en-US" sz="1100" dirty="0" err="1"/>
              <a:t>System.out.println</a:t>
            </a:r>
            <a:r>
              <a:rPr lang="en-US" sz="1100" dirty="0"/>
              <a:t>(name); }</a:t>
            </a:r>
          </a:p>
          <a:p>
            <a:pPr marL="152400" indent="0">
              <a:buNone/>
            </a:pPr>
            <a:r>
              <a:rPr lang="en-US" sz="1100" dirty="0"/>
              <a:t>4: </a:t>
            </a:r>
            <a:r>
              <a:rPr lang="en-US" sz="1100" dirty="0" smtClean="0"/>
              <a:t>     private </a:t>
            </a:r>
            <a:r>
              <a:rPr lang="en-US" sz="1100" dirty="0"/>
              <a:t>static </a:t>
            </a:r>
            <a:r>
              <a:rPr lang="en-US" sz="1100" dirty="0" err="1"/>
              <a:t>int</a:t>
            </a:r>
            <a:r>
              <a:rPr lang="en-US" sz="1100" dirty="0"/>
              <a:t> COUNT = 0;</a:t>
            </a:r>
          </a:p>
          <a:p>
            <a:pPr marL="152400" indent="0">
              <a:buNone/>
            </a:pPr>
            <a:r>
              <a:rPr lang="en-US" sz="1100" dirty="0"/>
              <a:t>5: </a:t>
            </a:r>
            <a:r>
              <a:rPr lang="en-US" sz="1100" dirty="0" smtClean="0"/>
              <a:t>     static </a:t>
            </a:r>
            <a:r>
              <a:rPr lang="en-US" sz="1100" dirty="0"/>
              <a:t>{ </a:t>
            </a:r>
            <a:r>
              <a:rPr lang="en-US" sz="1100" dirty="0" err="1"/>
              <a:t>System.out.println</a:t>
            </a:r>
            <a:r>
              <a:rPr lang="en-US" sz="1100" dirty="0"/>
              <a:t>(COUNT); }</a:t>
            </a:r>
          </a:p>
          <a:p>
            <a:pPr marL="152400" indent="0">
              <a:buNone/>
            </a:pPr>
            <a:r>
              <a:rPr lang="en-US" sz="1100" dirty="0"/>
              <a:t>6: </a:t>
            </a:r>
            <a:r>
              <a:rPr lang="en-US" sz="1100" dirty="0" smtClean="0"/>
              <a:t>     { </a:t>
            </a:r>
            <a:r>
              <a:rPr lang="en-US" sz="1100" dirty="0"/>
              <a:t>COUNT++; </a:t>
            </a:r>
            <a:r>
              <a:rPr lang="en-US" sz="1100" dirty="0" err="1"/>
              <a:t>System.out.println</a:t>
            </a:r>
            <a:r>
              <a:rPr lang="en-US" sz="1100" dirty="0"/>
              <a:t>(COUNT); }</a:t>
            </a:r>
          </a:p>
          <a:p>
            <a:pPr marL="152400" indent="0">
              <a:buNone/>
            </a:pPr>
            <a:r>
              <a:rPr lang="en-US" sz="1100" dirty="0"/>
              <a:t>7: </a:t>
            </a:r>
            <a:r>
              <a:rPr lang="en-US" sz="1100" dirty="0" smtClean="0"/>
              <a:t>     public </a:t>
            </a:r>
            <a:r>
              <a:rPr lang="en-US" sz="1100" dirty="0" err="1"/>
              <a:t>InitializationOrder</a:t>
            </a:r>
            <a:r>
              <a:rPr lang="en-US" sz="1100" dirty="0"/>
              <a:t>() {</a:t>
            </a:r>
          </a:p>
          <a:p>
            <a:pPr marL="152400" indent="0">
              <a:buNone/>
            </a:pPr>
            <a:r>
              <a:rPr lang="en-US" sz="1100" dirty="0"/>
              <a:t>8: </a:t>
            </a:r>
            <a:r>
              <a:rPr lang="en-US" sz="1100" dirty="0" smtClean="0"/>
              <a:t>         </a:t>
            </a:r>
            <a:r>
              <a:rPr lang="en-US" sz="1100" dirty="0" err="1" smtClean="0"/>
              <a:t>System.out.println</a:t>
            </a:r>
            <a:r>
              <a:rPr lang="en-US" sz="1100" dirty="0"/>
              <a:t>("constructor");</a:t>
            </a:r>
          </a:p>
          <a:p>
            <a:pPr marL="152400" indent="0">
              <a:buNone/>
            </a:pPr>
            <a:r>
              <a:rPr lang="ru-RU" sz="1100" dirty="0"/>
              <a:t>9: </a:t>
            </a:r>
            <a:r>
              <a:rPr lang="en-US" sz="1100" dirty="0" smtClean="0"/>
              <a:t>     </a:t>
            </a:r>
            <a:r>
              <a:rPr lang="ru-RU" sz="1100" dirty="0" smtClean="0"/>
              <a:t>}</a:t>
            </a:r>
            <a:endParaRPr lang="ru-RU" sz="1100" dirty="0"/>
          </a:p>
          <a:p>
            <a:pPr marL="152400" indent="0">
              <a:buNone/>
            </a:pPr>
            <a:r>
              <a:rPr lang="en-US" sz="1100" dirty="0"/>
              <a:t>10: </a:t>
            </a:r>
            <a:r>
              <a:rPr lang="en-US" sz="1100" dirty="0" smtClean="0"/>
              <a:t>    public </a:t>
            </a:r>
            <a:r>
              <a:rPr lang="en-US" sz="1100" dirty="0"/>
              <a:t>static void main(String[] </a:t>
            </a:r>
            <a:r>
              <a:rPr lang="en-US" sz="1100" dirty="0" err="1"/>
              <a:t>args</a:t>
            </a:r>
            <a:r>
              <a:rPr lang="en-US" sz="1100" dirty="0"/>
              <a:t>) {</a:t>
            </a:r>
          </a:p>
          <a:p>
            <a:pPr marL="152400" indent="0">
              <a:buNone/>
            </a:pPr>
            <a:r>
              <a:rPr lang="en-US" sz="1100" dirty="0"/>
              <a:t>11: </a:t>
            </a:r>
            <a:r>
              <a:rPr lang="en-US" sz="1100" dirty="0" smtClean="0"/>
              <a:t>         </a:t>
            </a:r>
            <a:r>
              <a:rPr lang="en-US" sz="1100" dirty="0" err="1" smtClean="0"/>
              <a:t>System.out.println</a:t>
            </a:r>
            <a:r>
              <a:rPr lang="en-US" sz="1100" dirty="0"/>
              <a:t>("read to construct");</a:t>
            </a:r>
          </a:p>
          <a:p>
            <a:pPr marL="152400" indent="0">
              <a:buNone/>
            </a:pPr>
            <a:r>
              <a:rPr lang="en-US" sz="1100" dirty="0"/>
              <a:t>12: </a:t>
            </a:r>
            <a:r>
              <a:rPr lang="en-US" sz="1100" dirty="0" smtClean="0"/>
              <a:t>    new </a:t>
            </a:r>
            <a:r>
              <a:rPr lang="en-US" sz="1100" dirty="0" err="1"/>
              <a:t>InitializationOrder</a:t>
            </a:r>
            <a:r>
              <a:rPr lang="en-US" sz="1100" dirty="0" smtClean="0"/>
              <a:t>();</a:t>
            </a:r>
            <a:r>
              <a:rPr lang="ru-RU" sz="1100" dirty="0" smtClean="0"/>
              <a:t>}}</a:t>
            </a: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14</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8699" y="-10775"/>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2</a:t>
            </a:r>
            <a:endParaRPr sz="2400" dirty="0"/>
          </a:p>
        </p:txBody>
      </p:sp>
    </p:spTree>
    <p:extLst>
      <p:ext uri="{BB962C8B-B14F-4D97-AF65-F5344CB8AC3E}">
        <p14:creationId xmlns:p14="http://schemas.microsoft.com/office/powerpoint/2010/main" val="605582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86806" y="647047"/>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100" dirty="0" smtClean="0"/>
              <a:t>1</a:t>
            </a:r>
            <a:r>
              <a:rPr lang="en-US" sz="1100" dirty="0"/>
              <a:t>: public class </a:t>
            </a:r>
            <a:r>
              <a:rPr lang="en-US" sz="1100" dirty="0" err="1"/>
              <a:t>InitializationOrder</a:t>
            </a:r>
            <a:r>
              <a:rPr lang="en-US" sz="1100" dirty="0"/>
              <a:t> {</a:t>
            </a:r>
          </a:p>
          <a:p>
            <a:pPr marL="152400" indent="0">
              <a:buNone/>
            </a:pPr>
            <a:r>
              <a:rPr lang="en-US" sz="1100" dirty="0"/>
              <a:t>2: </a:t>
            </a:r>
            <a:r>
              <a:rPr lang="en-US" sz="1100" dirty="0" smtClean="0"/>
              <a:t>     private </a:t>
            </a:r>
            <a:r>
              <a:rPr lang="en-US" sz="1100" dirty="0"/>
              <a:t>String name = "</a:t>
            </a:r>
            <a:r>
              <a:rPr lang="en-US" sz="1100" dirty="0" err="1"/>
              <a:t>Torchie</a:t>
            </a:r>
            <a:r>
              <a:rPr lang="en-US" sz="1100" dirty="0"/>
              <a:t>";</a:t>
            </a:r>
          </a:p>
          <a:p>
            <a:pPr marL="152400" indent="0">
              <a:buNone/>
            </a:pPr>
            <a:r>
              <a:rPr lang="en-US" sz="1100" dirty="0"/>
              <a:t>3: </a:t>
            </a:r>
            <a:r>
              <a:rPr lang="en-US" sz="1100" dirty="0" smtClean="0"/>
              <a:t>     { </a:t>
            </a:r>
            <a:r>
              <a:rPr lang="en-US" sz="1100" dirty="0" err="1"/>
              <a:t>System.out.println</a:t>
            </a:r>
            <a:r>
              <a:rPr lang="en-US" sz="1100" dirty="0"/>
              <a:t>(name); }</a:t>
            </a:r>
          </a:p>
          <a:p>
            <a:pPr marL="152400" indent="0">
              <a:buNone/>
            </a:pPr>
            <a:r>
              <a:rPr lang="en-US" sz="1100" dirty="0"/>
              <a:t>4: </a:t>
            </a:r>
            <a:r>
              <a:rPr lang="en-US" sz="1100" dirty="0" smtClean="0"/>
              <a:t>     private </a:t>
            </a:r>
            <a:r>
              <a:rPr lang="en-US" sz="1100" dirty="0"/>
              <a:t>static </a:t>
            </a:r>
            <a:r>
              <a:rPr lang="en-US" sz="1100" dirty="0" err="1"/>
              <a:t>int</a:t>
            </a:r>
            <a:r>
              <a:rPr lang="en-US" sz="1100" dirty="0"/>
              <a:t> COUNT = 0;</a:t>
            </a:r>
          </a:p>
          <a:p>
            <a:pPr marL="152400" indent="0">
              <a:buNone/>
            </a:pPr>
            <a:r>
              <a:rPr lang="en-US" sz="1100" dirty="0"/>
              <a:t>5: </a:t>
            </a:r>
            <a:r>
              <a:rPr lang="en-US" sz="1100" dirty="0" smtClean="0"/>
              <a:t>     static </a:t>
            </a:r>
            <a:r>
              <a:rPr lang="en-US" sz="1100" dirty="0"/>
              <a:t>{ </a:t>
            </a:r>
            <a:r>
              <a:rPr lang="en-US" sz="1100" dirty="0" err="1"/>
              <a:t>System.out.println</a:t>
            </a:r>
            <a:r>
              <a:rPr lang="en-US" sz="1100" dirty="0"/>
              <a:t>(COUNT); }</a:t>
            </a:r>
          </a:p>
          <a:p>
            <a:pPr marL="152400" indent="0">
              <a:buNone/>
            </a:pPr>
            <a:r>
              <a:rPr lang="en-US" sz="1100" dirty="0"/>
              <a:t>6: </a:t>
            </a:r>
            <a:r>
              <a:rPr lang="en-US" sz="1100" dirty="0" smtClean="0"/>
              <a:t>     { </a:t>
            </a:r>
            <a:r>
              <a:rPr lang="en-US" sz="1100" dirty="0"/>
              <a:t>COUNT++; </a:t>
            </a:r>
            <a:r>
              <a:rPr lang="en-US" sz="1100" dirty="0" err="1"/>
              <a:t>System.out.println</a:t>
            </a:r>
            <a:r>
              <a:rPr lang="en-US" sz="1100" dirty="0"/>
              <a:t>(COUNT); }</a:t>
            </a:r>
          </a:p>
          <a:p>
            <a:pPr marL="152400" indent="0">
              <a:buNone/>
            </a:pPr>
            <a:r>
              <a:rPr lang="en-US" sz="1100" dirty="0"/>
              <a:t>7: </a:t>
            </a:r>
            <a:r>
              <a:rPr lang="en-US" sz="1100" dirty="0" smtClean="0"/>
              <a:t>     public </a:t>
            </a:r>
            <a:r>
              <a:rPr lang="en-US" sz="1100" dirty="0" err="1"/>
              <a:t>InitializationOrder</a:t>
            </a:r>
            <a:r>
              <a:rPr lang="en-US" sz="1100" dirty="0"/>
              <a:t>() {</a:t>
            </a:r>
          </a:p>
          <a:p>
            <a:pPr marL="152400" indent="0">
              <a:buNone/>
            </a:pPr>
            <a:r>
              <a:rPr lang="en-US" sz="1100" dirty="0"/>
              <a:t>8: </a:t>
            </a:r>
            <a:r>
              <a:rPr lang="en-US" sz="1100" dirty="0" smtClean="0"/>
              <a:t>         </a:t>
            </a:r>
            <a:r>
              <a:rPr lang="en-US" sz="1100" dirty="0" err="1" smtClean="0"/>
              <a:t>System.out.println</a:t>
            </a:r>
            <a:r>
              <a:rPr lang="en-US" sz="1100" dirty="0"/>
              <a:t>("constructor");</a:t>
            </a:r>
          </a:p>
          <a:p>
            <a:pPr marL="152400" indent="0">
              <a:buNone/>
            </a:pPr>
            <a:r>
              <a:rPr lang="ru-RU" sz="1100" dirty="0"/>
              <a:t>9: </a:t>
            </a:r>
            <a:r>
              <a:rPr lang="en-US" sz="1100" dirty="0" smtClean="0"/>
              <a:t>     </a:t>
            </a:r>
            <a:r>
              <a:rPr lang="ru-RU" sz="1100" dirty="0" smtClean="0"/>
              <a:t>}</a:t>
            </a:r>
            <a:endParaRPr lang="ru-RU" sz="1100" dirty="0"/>
          </a:p>
          <a:p>
            <a:pPr marL="152400" indent="0">
              <a:buNone/>
            </a:pPr>
            <a:r>
              <a:rPr lang="en-US" sz="1100" dirty="0"/>
              <a:t>10: </a:t>
            </a:r>
            <a:r>
              <a:rPr lang="en-US" sz="1100" dirty="0" smtClean="0"/>
              <a:t>    public </a:t>
            </a:r>
            <a:r>
              <a:rPr lang="en-US" sz="1100" dirty="0"/>
              <a:t>static void main(String[] </a:t>
            </a:r>
            <a:r>
              <a:rPr lang="en-US" sz="1100" dirty="0" err="1"/>
              <a:t>args</a:t>
            </a:r>
            <a:r>
              <a:rPr lang="en-US" sz="1100" dirty="0"/>
              <a:t>) {</a:t>
            </a:r>
          </a:p>
          <a:p>
            <a:pPr marL="152400" indent="0">
              <a:buNone/>
            </a:pPr>
            <a:r>
              <a:rPr lang="en-US" sz="1100" dirty="0"/>
              <a:t>11: </a:t>
            </a:r>
            <a:r>
              <a:rPr lang="en-US" sz="1100" dirty="0" smtClean="0"/>
              <a:t>         </a:t>
            </a:r>
            <a:r>
              <a:rPr lang="en-US" sz="1100" dirty="0" err="1" smtClean="0"/>
              <a:t>System.out.println</a:t>
            </a:r>
            <a:r>
              <a:rPr lang="en-US" sz="1100" dirty="0"/>
              <a:t>("read to construct");</a:t>
            </a:r>
          </a:p>
          <a:p>
            <a:pPr marL="152400" indent="0">
              <a:buNone/>
            </a:pPr>
            <a:r>
              <a:rPr lang="en-US" sz="1100" dirty="0"/>
              <a:t>12: </a:t>
            </a:r>
            <a:r>
              <a:rPr lang="en-US" sz="1100" dirty="0" smtClean="0"/>
              <a:t>    new </a:t>
            </a:r>
            <a:r>
              <a:rPr lang="en-US" sz="1100" dirty="0" err="1"/>
              <a:t>InitializationOrder</a:t>
            </a:r>
            <a:r>
              <a:rPr lang="en-US" sz="1100" dirty="0" smtClean="0"/>
              <a:t>();</a:t>
            </a:r>
            <a:r>
              <a:rPr lang="ru-RU" sz="1100" dirty="0" smtClean="0"/>
              <a:t>}}</a:t>
            </a:r>
            <a:endParaRPr sz="1100" b="1" dirty="0">
              <a:solidFill>
                <a:srgbClr val="000000"/>
              </a:solidFill>
              <a:highlight>
                <a:srgbClr val="FFFFFF"/>
              </a:highlight>
              <a:latin typeface="Courier New"/>
              <a:ea typeface="Courier New"/>
              <a:cs typeface="Courier New"/>
              <a:sym typeface="Courier New"/>
            </a:endParaRPr>
          </a:p>
          <a:p>
            <a:pPr marL="152400" indent="0">
              <a:buNone/>
            </a:pPr>
            <a:r>
              <a:rPr lang="ru-RU" sz="800" dirty="0"/>
              <a:t>0</a:t>
            </a:r>
          </a:p>
          <a:p>
            <a:pPr marL="152400" indent="0">
              <a:buNone/>
            </a:pPr>
            <a:r>
              <a:rPr lang="en-US" sz="800" dirty="0"/>
              <a:t>read to construct</a:t>
            </a:r>
          </a:p>
          <a:p>
            <a:pPr marL="152400" indent="0">
              <a:buNone/>
            </a:pPr>
            <a:r>
              <a:rPr lang="en-US" sz="800" dirty="0" err="1"/>
              <a:t>Torchie</a:t>
            </a:r>
            <a:endParaRPr lang="en-US" sz="800" dirty="0"/>
          </a:p>
          <a:p>
            <a:pPr marL="152400" indent="0">
              <a:buNone/>
            </a:pPr>
            <a:r>
              <a:rPr lang="ru-RU" sz="800" dirty="0"/>
              <a:t>1</a:t>
            </a:r>
          </a:p>
          <a:p>
            <a:pPr marL="152400" indent="0">
              <a:buNone/>
            </a:pPr>
            <a:r>
              <a:rPr lang="en-US" sz="800" dirty="0"/>
              <a:t>constructor</a:t>
            </a:r>
            <a:endParaRPr sz="8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15</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2260" y="-133124"/>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2</a:t>
            </a:r>
            <a:endParaRPr sz="2400" dirty="0"/>
          </a:p>
        </p:txBody>
      </p:sp>
      <p:sp>
        <p:nvSpPr>
          <p:cNvPr id="2" name="Прямоугольник 1"/>
          <p:cNvSpPr/>
          <p:nvPr/>
        </p:nvSpPr>
        <p:spPr>
          <a:xfrm>
            <a:off x="4520485" y="909202"/>
            <a:ext cx="3599645" cy="3108543"/>
          </a:xfrm>
          <a:prstGeom prst="rect">
            <a:avLst/>
          </a:prstGeom>
        </p:spPr>
        <p:txBody>
          <a:bodyPr wrap="square">
            <a:spAutoFit/>
          </a:bodyPr>
          <a:lstStyle/>
          <a:p>
            <a:r>
              <a:rPr lang="en-US" dirty="0">
                <a:latin typeface="Work Sans Light" panose="020B0604020202020204" charset="0"/>
              </a:rPr>
              <a:t>Again, rule 1 doesn’t apply because there is no superclass. </a:t>
            </a:r>
            <a:endParaRPr lang="en-US" dirty="0" smtClean="0">
              <a:latin typeface="Work Sans Light" panose="020B0604020202020204" charset="0"/>
            </a:endParaRPr>
          </a:p>
          <a:p>
            <a:r>
              <a:rPr lang="en-US" dirty="0" smtClean="0">
                <a:latin typeface="Work Sans Light" panose="020B0604020202020204" charset="0"/>
              </a:rPr>
              <a:t>Rule </a:t>
            </a:r>
            <a:r>
              <a:rPr lang="en-US" dirty="0">
                <a:latin typeface="Work Sans Light" panose="020B0604020202020204" charset="0"/>
              </a:rPr>
              <a:t>2 tells us to look at </a:t>
            </a:r>
            <a:r>
              <a:rPr lang="en-US" dirty="0" smtClean="0">
                <a:latin typeface="Work Sans Light" panose="020B0604020202020204" charset="0"/>
              </a:rPr>
              <a:t>the static </a:t>
            </a:r>
            <a:r>
              <a:rPr lang="en-US" dirty="0">
                <a:latin typeface="Work Sans Light" panose="020B0604020202020204" charset="0"/>
              </a:rPr>
              <a:t>variables and static initializers—lines 4 and 5, in that order. Line 5 outputs 0.</a:t>
            </a:r>
          </a:p>
          <a:p>
            <a:r>
              <a:rPr lang="en-US" dirty="0">
                <a:latin typeface="Work Sans Light" panose="020B0604020202020204" charset="0"/>
              </a:rPr>
              <a:t>Now that the statics are out of the way, the main() method can run. </a:t>
            </a:r>
            <a:endParaRPr lang="en-US" dirty="0" smtClean="0">
              <a:latin typeface="Work Sans Light" panose="020B0604020202020204" charset="0"/>
            </a:endParaRPr>
          </a:p>
          <a:p>
            <a:r>
              <a:rPr lang="en-US" dirty="0" smtClean="0">
                <a:latin typeface="Work Sans Light" panose="020B0604020202020204" charset="0"/>
              </a:rPr>
              <a:t>Next</a:t>
            </a:r>
            <a:r>
              <a:rPr lang="en-US" dirty="0">
                <a:latin typeface="Work Sans Light" panose="020B0604020202020204" charset="0"/>
              </a:rPr>
              <a:t>, we can use </a:t>
            </a:r>
            <a:r>
              <a:rPr lang="en-US" dirty="0" smtClean="0">
                <a:latin typeface="Work Sans Light" panose="020B0604020202020204" charset="0"/>
              </a:rPr>
              <a:t>rule 3 </a:t>
            </a:r>
            <a:r>
              <a:rPr lang="en-US" dirty="0">
                <a:latin typeface="Work Sans Light" panose="020B0604020202020204" charset="0"/>
              </a:rPr>
              <a:t>to run the instance variables and instance initializers. Here that is lines 2 and 3, </a:t>
            </a:r>
            <a:r>
              <a:rPr lang="en-US" dirty="0" smtClean="0">
                <a:latin typeface="Work Sans Light" panose="020B0604020202020204" charset="0"/>
              </a:rPr>
              <a:t>which output </a:t>
            </a:r>
            <a:r>
              <a:rPr lang="en-US" dirty="0" err="1">
                <a:latin typeface="Work Sans Light" panose="020B0604020202020204" charset="0"/>
              </a:rPr>
              <a:t>Torchie</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Finally</a:t>
            </a:r>
            <a:r>
              <a:rPr lang="en-US" dirty="0">
                <a:latin typeface="Work Sans Light" panose="020B0604020202020204" charset="0"/>
              </a:rPr>
              <a:t>, rule 4 says to run the constructor—in this case, lines 7–9, </a:t>
            </a:r>
            <a:r>
              <a:rPr lang="en-US" dirty="0" smtClean="0">
                <a:latin typeface="Work Sans Light" panose="020B0604020202020204" charset="0"/>
              </a:rPr>
              <a:t>which output </a:t>
            </a:r>
            <a:r>
              <a:rPr lang="en-US" dirty="0">
                <a:latin typeface="Work Sans Light" panose="020B0604020202020204" charset="0"/>
              </a:rPr>
              <a:t>constructor.</a:t>
            </a:r>
            <a:endParaRPr lang="ru-RU" dirty="0"/>
          </a:p>
        </p:txBody>
      </p:sp>
    </p:spTree>
    <p:extLst>
      <p:ext uri="{BB962C8B-B14F-4D97-AF65-F5344CB8AC3E}">
        <p14:creationId xmlns:p14="http://schemas.microsoft.com/office/powerpoint/2010/main" val="1198617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544761" y="1046292"/>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800" dirty="0"/>
              <a:t>1: public class </a:t>
            </a:r>
            <a:r>
              <a:rPr lang="en-US" sz="1800" dirty="0" err="1"/>
              <a:t>YetMoreInitializationOrder</a:t>
            </a:r>
            <a:r>
              <a:rPr lang="en-US" sz="1800" dirty="0"/>
              <a:t> {</a:t>
            </a:r>
          </a:p>
          <a:p>
            <a:pPr marL="152400" indent="0">
              <a:buNone/>
            </a:pPr>
            <a:r>
              <a:rPr lang="en-US" sz="1800" dirty="0"/>
              <a:t>2: </a:t>
            </a:r>
            <a:r>
              <a:rPr lang="en-US" sz="1800" dirty="0" smtClean="0"/>
              <a:t>    static </a:t>
            </a:r>
            <a:r>
              <a:rPr lang="en-US" sz="1800" dirty="0"/>
              <a:t>{ add(2); }</a:t>
            </a:r>
          </a:p>
          <a:p>
            <a:pPr marL="152400" indent="0">
              <a:buNone/>
            </a:pPr>
            <a:r>
              <a:rPr lang="en-US" sz="1800" dirty="0"/>
              <a:t>3: </a:t>
            </a:r>
            <a:r>
              <a:rPr lang="en-US" sz="1800" dirty="0" smtClean="0"/>
              <a:t>    static </a:t>
            </a:r>
            <a:r>
              <a:rPr lang="en-US" sz="1800" dirty="0"/>
              <a:t>void add(</a:t>
            </a:r>
            <a:r>
              <a:rPr lang="en-US" sz="1800" dirty="0" err="1"/>
              <a:t>int</a:t>
            </a:r>
            <a:r>
              <a:rPr lang="en-US" sz="1800" dirty="0"/>
              <a:t> </a:t>
            </a:r>
            <a:r>
              <a:rPr lang="en-US" sz="1800" dirty="0" err="1"/>
              <a:t>num</a:t>
            </a:r>
            <a:r>
              <a:rPr lang="en-US" sz="1800" dirty="0"/>
              <a:t>) { </a:t>
            </a:r>
            <a:r>
              <a:rPr lang="en-US" sz="1800" dirty="0" err="1"/>
              <a:t>System.out.print</a:t>
            </a:r>
            <a:r>
              <a:rPr lang="en-US" sz="1800" dirty="0"/>
              <a:t>(</a:t>
            </a:r>
            <a:r>
              <a:rPr lang="en-US" sz="1800" dirty="0" err="1"/>
              <a:t>num</a:t>
            </a:r>
            <a:r>
              <a:rPr lang="en-US" sz="1800" dirty="0"/>
              <a:t> + " "); }</a:t>
            </a:r>
          </a:p>
          <a:p>
            <a:pPr marL="152400" indent="0">
              <a:buNone/>
            </a:pPr>
            <a:r>
              <a:rPr lang="en-US" sz="1800" dirty="0"/>
              <a:t>4: </a:t>
            </a:r>
            <a:r>
              <a:rPr lang="en-US" sz="1800" dirty="0" smtClean="0"/>
              <a:t>    </a:t>
            </a:r>
            <a:r>
              <a:rPr lang="en-US" sz="1800" dirty="0" err="1" smtClean="0"/>
              <a:t>YetMoreInitializationOrder</a:t>
            </a:r>
            <a:r>
              <a:rPr lang="en-US" sz="1800" dirty="0"/>
              <a:t>() { add(5); }</a:t>
            </a:r>
          </a:p>
          <a:p>
            <a:pPr marL="152400" indent="0">
              <a:buNone/>
            </a:pPr>
            <a:r>
              <a:rPr lang="en-US" sz="1800" dirty="0"/>
              <a:t>5: </a:t>
            </a:r>
            <a:r>
              <a:rPr lang="en-US" sz="1800" dirty="0" smtClean="0"/>
              <a:t>    static </a:t>
            </a:r>
            <a:r>
              <a:rPr lang="en-US" sz="1800" dirty="0"/>
              <a:t>{ add(4); }</a:t>
            </a:r>
          </a:p>
          <a:p>
            <a:pPr marL="152400" indent="0">
              <a:buNone/>
            </a:pPr>
            <a:r>
              <a:rPr lang="en-US" sz="1800" dirty="0"/>
              <a:t>6: </a:t>
            </a:r>
            <a:r>
              <a:rPr lang="en-US" sz="1800" dirty="0" smtClean="0"/>
              <a:t>    { </a:t>
            </a:r>
            <a:r>
              <a:rPr lang="en-US" sz="1800" dirty="0"/>
              <a:t>add(6); }</a:t>
            </a:r>
          </a:p>
          <a:p>
            <a:pPr marL="152400" indent="0">
              <a:buNone/>
            </a:pPr>
            <a:r>
              <a:rPr lang="en-US" sz="1800" dirty="0"/>
              <a:t>7: </a:t>
            </a:r>
            <a:r>
              <a:rPr lang="en-US" sz="1800" dirty="0" smtClean="0"/>
              <a:t>    static </a:t>
            </a:r>
            <a:r>
              <a:rPr lang="en-US" sz="1800" dirty="0"/>
              <a:t>{ new </a:t>
            </a:r>
            <a:r>
              <a:rPr lang="en-US" sz="1800" dirty="0" err="1"/>
              <a:t>YetMoreInitializationOrder</a:t>
            </a:r>
            <a:r>
              <a:rPr lang="en-US" sz="1800" dirty="0"/>
              <a:t>(); }</a:t>
            </a:r>
          </a:p>
          <a:p>
            <a:pPr marL="152400" indent="0">
              <a:buNone/>
            </a:pPr>
            <a:r>
              <a:rPr lang="en-US" sz="1800" dirty="0"/>
              <a:t>8: </a:t>
            </a:r>
            <a:r>
              <a:rPr lang="en-US" sz="1800" dirty="0" smtClean="0"/>
              <a:t>    { </a:t>
            </a:r>
            <a:r>
              <a:rPr lang="en-US" sz="1800" dirty="0"/>
              <a:t>add(8); }</a:t>
            </a:r>
          </a:p>
          <a:p>
            <a:pPr marL="152400" indent="0">
              <a:buNone/>
            </a:pPr>
            <a:r>
              <a:rPr lang="en-US" sz="1800" dirty="0"/>
              <a:t>9: </a:t>
            </a:r>
            <a:r>
              <a:rPr lang="en-US" sz="1800" dirty="0" smtClean="0"/>
              <a:t>    public </a:t>
            </a:r>
            <a:r>
              <a:rPr lang="en-US" sz="1800" dirty="0"/>
              <a:t>static void main(String[] </a:t>
            </a:r>
            <a:r>
              <a:rPr lang="en-US" sz="1800" dirty="0" err="1"/>
              <a:t>args</a:t>
            </a:r>
            <a:r>
              <a:rPr lang="en-US" sz="1800" dirty="0"/>
              <a:t>) { } }</a:t>
            </a:r>
            <a:endParaRPr sz="18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16</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8699" y="-10775"/>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3</a:t>
            </a:r>
            <a:endParaRPr sz="2400" dirty="0"/>
          </a:p>
        </p:txBody>
      </p:sp>
    </p:spTree>
    <p:extLst>
      <p:ext uri="{BB962C8B-B14F-4D97-AF65-F5344CB8AC3E}">
        <p14:creationId xmlns:p14="http://schemas.microsoft.com/office/powerpoint/2010/main" val="3214570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15972" y="878867"/>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100" dirty="0"/>
              <a:t>1: public class </a:t>
            </a:r>
            <a:r>
              <a:rPr lang="en-US" sz="1100" dirty="0" err="1"/>
              <a:t>YetMoreInitializationOrder</a:t>
            </a:r>
            <a:r>
              <a:rPr lang="en-US" sz="1100" dirty="0"/>
              <a:t> {</a:t>
            </a:r>
          </a:p>
          <a:p>
            <a:pPr marL="152400" indent="0">
              <a:buNone/>
            </a:pPr>
            <a:r>
              <a:rPr lang="en-US" sz="1100" dirty="0"/>
              <a:t>2: </a:t>
            </a:r>
            <a:r>
              <a:rPr lang="en-US" sz="1100" dirty="0" smtClean="0"/>
              <a:t>    static </a:t>
            </a:r>
            <a:r>
              <a:rPr lang="en-US" sz="1100" dirty="0"/>
              <a:t>{ add(2); }</a:t>
            </a:r>
          </a:p>
          <a:p>
            <a:pPr marL="152400" indent="0">
              <a:buNone/>
            </a:pPr>
            <a:r>
              <a:rPr lang="en-US" sz="1100" dirty="0"/>
              <a:t>3: </a:t>
            </a:r>
            <a:r>
              <a:rPr lang="en-US" sz="1100" dirty="0" smtClean="0"/>
              <a:t>    static </a:t>
            </a:r>
            <a:r>
              <a:rPr lang="en-US" sz="1100" dirty="0"/>
              <a:t>void add(</a:t>
            </a:r>
            <a:r>
              <a:rPr lang="en-US" sz="1100" dirty="0" err="1"/>
              <a:t>int</a:t>
            </a:r>
            <a:r>
              <a:rPr lang="en-US" sz="1100" dirty="0"/>
              <a:t> </a:t>
            </a:r>
            <a:r>
              <a:rPr lang="en-US" sz="1100" dirty="0" err="1"/>
              <a:t>num</a:t>
            </a:r>
            <a:r>
              <a:rPr lang="en-US" sz="1100" dirty="0"/>
              <a:t>) { </a:t>
            </a:r>
            <a:r>
              <a:rPr lang="en-US" sz="1100" dirty="0" err="1"/>
              <a:t>System.out.print</a:t>
            </a:r>
            <a:r>
              <a:rPr lang="en-US" sz="1100" dirty="0"/>
              <a:t>(</a:t>
            </a:r>
            <a:r>
              <a:rPr lang="en-US" sz="1100" dirty="0" err="1"/>
              <a:t>num</a:t>
            </a:r>
            <a:r>
              <a:rPr lang="en-US" sz="1100" dirty="0"/>
              <a:t> </a:t>
            </a:r>
            <a:r>
              <a:rPr lang="en-US" sz="1100" dirty="0" smtClean="0"/>
              <a:t>+ </a:t>
            </a:r>
            <a:r>
              <a:rPr lang="en-US" sz="1100" dirty="0"/>
              <a:t>" "); }</a:t>
            </a:r>
          </a:p>
          <a:p>
            <a:pPr marL="152400" indent="0">
              <a:buNone/>
            </a:pPr>
            <a:r>
              <a:rPr lang="en-US" sz="1100" dirty="0"/>
              <a:t>4: </a:t>
            </a:r>
            <a:r>
              <a:rPr lang="en-US" sz="1100" dirty="0" smtClean="0"/>
              <a:t>    </a:t>
            </a:r>
            <a:r>
              <a:rPr lang="en-US" sz="1100" dirty="0" err="1" smtClean="0"/>
              <a:t>YetMoreInitializationOrder</a:t>
            </a:r>
            <a:r>
              <a:rPr lang="en-US" sz="1100" dirty="0"/>
              <a:t>() { add(5); }</a:t>
            </a:r>
          </a:p>
          <a:p>
            <a:pPr marL="152400" indent="0">
              <a:buNone/>
            </a:pPr>
            <a:r>
              <a:rPr lang="en-US" sz="1100" dirty="0"/>
              <a:t>5: </a:t>
            </a:r>
            <a:r>
              <a:rPr lang="en-US" sz="1100" dirty="0" smtClean="0"/>
              <a:t>    static </a:t>
            </a:r>
            <a:r>
              <a:rPr lang="en-US" sz="1100" dirty="0"/>
              <a:t>{ add(4); }</a:t>
            </a:r>
          </a:p>
          <a:p>
            <a:pPr marL="152400" indent="0">
              <a:buNone/>
            </a:pPr>
            <a:r>
              <a:rPr lang="en-US" sz="1100" dirty="0"/>
              <a:t>6: </a:t>
            </a:r>
            <a:r>
              <a:rPr lang="en-US" sz="1100" dirty="0" smtClean="0"/>
              <a:t>    { </a:t>
            </a:r>
            <a:r>
              <a:rPr lang="en-US" sz="1100" dirty="0"/>
              <a:t>add(6); }</a:t>
            </a:r>
          </a:p>
          <a:p>
            <a:pPr marL="152400" indent="0">
              <a:buNone/>
            </a:pPr>
            <a:r>
              <a:rPr lang="en-US" sz="1100" dirty="0"/>
              <a:t>7: </a:t>
            </a:r>
            <a:r>
              <a:rPr lang="en-US" sz="1100" dirty="0" smtClean="0"/>
              <a:t>    static </a:t>
            </a:r>
            <a:r>
              <a:rPr lang="en-US" sz="1100" dirty="0"/>
              <a:t>{ new </a:t>
            </a:r>
            <a:r>
              <a:rPr lang="en-US" sz="1100" dirty="0" err="1"/>
              <a:t>YetMoreInitializationOrder</a:t>
            </a:r>
            <a:r>
              <a:rPr lang="en-US" sz="1100" dirty="0"/>
              <a:t>(); </a:t>
            </a:r>
            <a:r>
              <a:rPr lang="en-US" sz="1100" dirty="0" smtClean="0"/>
              <a:t>}</a:t>
            </a:r>
            <a:endParaRPr lang="en-US" sz="1100" dirty="0"/>
          </a:p>
          <a:p>
            <a:pPr marL="152400" indent="0">
              <a:buNone/>
            </a:pPr>
            <a:r>
              <a:rPr lang="en-US" sz="1100" dirty="0" smtClean="0"/>
              <a:t>8:     { add(8); }</a:t>
            </a:r>
          </a:p>
          <a:p>
            <a:pPr marL="152400" indent="0">
              <a:buNone/>
            </a:pPr>
            <a:r>
              <a:rPr lang="en-US" sz="1100" dirty="0" smtClean="0"/>
              <a:t>9</a:t>
            </a:r>
            <a:r>
              <a:rPr lang="en-US" sz="1100" dirty="0"/>
              <a:t>: </a:t>
            </a:r>
            <a:r>
              <a:rPr lang="en-US" sz="1100" dirty="0" smtClean="0"/>
              <a:t>    public </a:t>
            </a:r>
            <a:r>
              <a:rPr lang="en-US" sz="1100" dirty="0"/>
              <a:t>static void main(String[] </a:t>
            </a:r>
            <a:r>
              <a:rPr lang="en-US" sz="1100" dirty="0" err="1"/>
              <a:t>args</a:t>
            </a:r>
            <a:r>
              <a:rPr lang="en-US" sz="1100" dirty="0"/>
              <a:t>) { } }</a:t>
            </a: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sz="1100"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17</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8699" y="-10775"/>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3</a:t>
            </a:r>
            <a:endParaRPr sz="2400" dirty="0"/>
          </a:p>
        </p:txBody>
      </p:sp>
      <p:sp>
        <p:nvSpPr>
          <p:cNvPr id="2" name="Прямоугольник 1"/>
          <p:cNvSpPr/>
          <p:nvPr/>
        </p:nvSpPr>
        <p:spPr>
          <a:xfrm>
            <a:off x="4617075" y="576655"/>
            <a:ext cx="4050406" cy="3416320"/>
          </a:xfrm>
          <a:prstGeom prst="rect">
            <a:avLst/>
          </a:prstGeom>
        </p:spPr>
        <p:txBody>
          <a:bodyPr wrap="square">
            <a:spAutoFit/>
          </a:bodyPr>
          <a:lstStyle/>
          <a:p>
            <a:r>
              <a:rPr lang="en-US" sz="1200" dirty="0">
                <a:latin typeface="Work Sans Light" panose="020B0604020202020204" charset="0"/>
              </a:rPr>
              <a:t>The correct answer is 2 4 6 8 5. </a:t>
            </a:r>
            <a:endParaRPr lang="en-US" sz="1200" dirty="0" smtClean="0">
              <a:latin typeface="Work Sans Light" panose="020B0604020202020204" charset="0"/>
            </a:endParaRPr>
          </a:p>
          <a:p>
            <a:r>
              <a:rPr lang="en-US" sz="1200" dirty="0" smtClean="0">
                <a:latin typeface="Work Sans Light" panose="020B0604020202020204" charset="0"/>
              </a:rPr>
              <a:t>Let's </a:t>
            </a:r>
            <a:r>
              <a:rPr lang="en-US" sz="1200" dirty="0">
                <a:latin typeface="Work Sans Light" panose="020B0604020202020204" charset="0"/>
              </a:rPr>
              <a:t>walk through why that is. </a:t>
            </a:r>
            <a:endParaRPr lang="en-US" sz="1200" dirty="0" smtClean="0">
              <a:latin typeface="Work Sans Light" panose="020B0604020202020204" charset="0"/>
            </a:endParaRPr>
          </a:p>
          <a:p>
            <a:r>
              <a:rPr lang="en-US" sz="1200" dirty="0" smtClean="0">
                <a:latin typeface="Work Sans Light" panose="020B0604020202020204" charset="0"/>
              </a:rPr>
              <a:t>There </a:t>
            </a:r>
            <a:r>
              <a:rPr lang="en-US" sz="1200" dirty="0">
                <a:latin typeface="Work Sans Light" panose="020B0604020202020204" charset="0"/>
              </a:rPr>
              <a:t>is no </a:t>
            </a:r>
            <a:r>
              <a:rPr lang="en-US" sz="1200" dirty="0" smtClean="0">
                <a:latin typeface="Work Sans Light" panose="020B0604020202020204" charset="0"/>
              </a:rPr>
              <a:t>superclass, so </a:t>
            </a:r>
            <a:r>
              <a:rPr lang="en-US" sz="1200" dirty="0">
                <a:latin typeface="Work Sans Light" panose="020B0604020202020204" charset="0"/>
              </a:rPr>
              <a:t>we jump right to rule 2—the statics. There are three static blocks: on lines 2, 5, and 7.</a:t>
            </a:r>
          </a:p>
          <a:p>
            <a:r>
              <a:rPr lang="en-US" sz="1200" dirty="0">
                <a:latin typeface="Work Sans Light" panose="020B0604020202020204" charset="0"/>
              </a:rPr>
              <a:t>They run in that order. The static block on line 2 calls the add() method, which prints 2.</a:t>
            </a:r>
          </a:p>
          <a:p>
            <a:r>
              <a:rPr lang="en-US" sz="1200" dirty="0">
                <a:latin typeface="Work Sans Light" panose="020B0604020202020204" charset="0"/>
              </a:rPr>
              <a:t>The static block on line 5 calls the add() method, which prints 4. The last static </a:t>
            </a:r>
            <a:r>
              <a:rPr lang="en-US" sz="1200" dirty="0" smtClean="0">
                <a:latin typeface="Work Sans Light" panose="020B0604020202020204" charset="0"/>
              </a:rPr>
              <a:t>block, on </a:t>
            </a:r>
            <a:r>
              <a:rPr lang="en-US" sz="1200" dirty="0">
                <a:latin typeface="Work Sans Light" panose="020B0604020202020204" charset="0"/>
              </a:rPr>
              <a:t>line 7, calls new to instantiate the object. </a:t>
            </a:r>
            <a:endParaRPr lang="en-US" sz="1200" dirty="0" smtClean="0">
              <a:latin typeface="Work Sans Light" panose="020B0604020202020204" charset="0"/>
            </a:endParaRPr>
          </a:p>
          <a:p>
            <a:r>
              <a:rPr lang="en-US" sz="1200" dirty="0" smtClean="0">
                <a:latin typeface="Work Sans Light" panose="020B0604020202020204" charset="0"/>
              </a:rPr>
              <a:t>This </a:t>
            </a:r>
            <a:r>
              <a:rPr lang="en-US" sz="1200" dirty="0">
                <a:latin typeface="Work Sans Light" panose="020B0604020202020204" charset="0"/>
              </a:rPr>
              <a:t>means we can go on to rule 3 to look </a:t>
            </a:r>
            <a:r>
              <a:rPr lang="en-US" sz="1200" dirty="0" smtClean="0">
                <a:latin typeface="Work Sans Light" panose="020B0604020202020204" charset="0"/>
              </a:rPr>
              <a:t>at the </a:t>
            </a:r>
            <a:r>
              <a:rPr lang="en-US" sz="1200" dirty="0">
                <a:latin typeface="Work Sans Light" panose="020B0604020202020204" charset="0"/>
              </a:rPr>
              <a:t>instance variables and instance initializers. There are two of those: on lines 6 and 8.</a:t>
            </a:r>
          </a:p>
          <a:p>
            <a:r>
              <a:rPr lang="en-US" sz="1200" dirty="0">
                <a:latin typeface="Work Sans Light" panose="020B0604020202020204" charset="0"/>
              </a:rPr>
              <a:t>They both call the add() method and print 6 and 8, respectively. </a:t>
            </a:r>
            <a:endParaRPr lang="en-US" sz="1200" dirty="0" smtClean="0">
              <a:latin typeface="Work Sans Light" panose="020B0604020202020204" charset="0"/>
            </a:endParaRPr>
          </a:p>
          <a:p>
            <a:r>
              <a:rPr lang="en-US" sz="1200" dirty="0" smtClean="0">
                <a:latin typeface="Work Sans Light" panose="020B0604020202020204" charset="0"/>
              </a:rPr>
              <a:t>Finally</a:t>
            </a:r>
            <a:r>
              <a:rPr lang="en-US" sz="1200" dirty="0">
                <a:latin typeface="Work Sans Light" panose="020B0604020202020204" charset="0"/>
              </a:rPr>
              <a:t>, we go on to rule </a:t>
            </a:r>
            <a:r>
              <a:rPr lang="en-US" sz="1200" dirty="0" smtClean="0">
                <a:latin typeface="Work Sans Light" panose="020B0604020202020204" charset="0"/>
              </a:rPr>
              <a:t>4 and </a:t>
            </a:r>
            <a:r>
              <a:rPr lang="en-US" sz="1200" dirty="0">
                <a:latin typeface="Work Sans Light" panose="020B0604020202020204" charset="0"/>
              </a:rPr>
              <a:t>call the constructor, which calls the add() method one more time and prints 5.</a:t>
            </a:r>
            <a:endParaRPr lang="ru-RU" sz="1200" dirty="0"/>
          </a:p>
        </p:txBody>
      </p:sp>
    </p:spTree>
    <p:extLst>
      <p:ext uri="{BB962C8B-B14F-4D97-AF65-F5344CB8AC3E}">
        <p14:creationId xmlns:p14="http://schemas.microsoft.com/office/powerpoint/2010/main" val="1940282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18</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529868" y="984337"/>
            <a:ext cx="7654360" cy="3108543"/>
          </a:xfrm>
          <a:prstGeom prst="rect">
            <a:avLst/>
          </a:prstGeom>
        </p:spPr>
        <p:txBody>
          <a:bodyPr wrap="square">
            <a:spAutoFit/>
          </a:bodyPr>
          <a:lstStyle/>
          <a:p>
            <a:r>
              <a:rPr lang="en-US" dirty="0">
                <a:latin typeface="Work Sans Light" panose="020B0604020202020204" charset="0"/>
              </a:rPr>
              <a:t>In Chapter 1, we had an example of a class with a fi </a:t>
            </a:r>
            <a:r>
              <a:rPr lang="en-US" dirty="0" err="1">
                <a:latin typeface="Work Sans Light" panose="020B0604020202020204" charset="0"/>
              </a:rPr>
              <a:t>eld</a:t>
            </a:r>
            <a:r>
              <a:rPr lang="en-US" dirty="0">
                <a:latin typeface="Work Sans Light" panose="020B0604020202020204" charset="0"/>
              </a:rPr>
              <a:t> that wasn’t private</a:t>
            </a:r>
            <a:r>
              <a:rPr lang="en-US" dirty="0" smtClean="0">
                <a:latin typeface="Work Sans Light" panose="020B0604020202020204" charset="0"/>
              </a:rPr>
              <a:t>:</a:t>
            </a:r>
          </a:p>
          <a:p>
            <a:endParaRPr lang="en-US" dirty="0">
              <a:latin typeface="Work Sans Light" panose="020B0604020202020204" charset="0"/>
            </a:endParaRPr>
          </a:p>
          <a:p>
            <a:pPr marL="342900" indent="-342900">
              <a:buFont typeface="+mj-lt"/>
              <a:buAutoNum type="arabicPeriod"/>
            </a:pPr>
            <a:r>
              <a:rPr lang="en-US" dirty="0">
                <a:latin typeface="Work Sans Light" panose="020B0604020202020204" charset="0"/>
              </a:rPr>
              <a:t>public class Swan {</a:t>
            </a:r>
          </a:p>
          <a:p>
            <a:pPr marL="342900" indent="-342900">
              <a:buFont typeface="+mj-lt"/>
              <a:buAutoNum type="arabicPeriod"/>
            </a:pPr>
            <a:r>
              <a:rPr lang="en-US" dirty="0" smtClean="0">
                <a:latin typeface="Work Sans Light" panose="020B0604020202020204" charset="0"/>
              </a:rPr>
              <a:t>     </a:t>
            </a:r>
            <a:r>
              <a:rPr lang="en-US" dirty="0" err="1" smtClean="0">
                <a:latin typeface="Work Sans Light" panose="020B0604020202020204" charset="0"/>
              </a:rPr>
              <a:t>int</a:t>
            </a:r>
            <a:r>
              <a:rPr lang="en-US" dirty="0" smtClean="0">
                <a:latin typeface="Work Sans Light" panose="020B0604020202020204" charset="0"/>
              </a:rPr>
              <a:t> </a:t>
            </a:r>
            <a:r>
              <a:rPr lang="en-US" dirty="0" err="1">
                <a:latin typeface="Work Sans Light" panose="020B0604020202020204" charset="0"/>
              </a:rPr>
              <a:t>numberEggs</a:t>
            </a:r>
            <a:r>
              <a:rPr lang="en-US" dirty="0">
                <a:latin typeface="Work Sans Light" panose="020B0604020202020204" charset="0"/>
              </a:rPr>
              <a:t>; // instance variable</a:t>
            </a:r>
          </a:p>
          <a:p>
            <a:pPr marL="342900" indent="-342900">
              <a:buFont typeface="+mj-lt"/>
              <a:buAutoNum type="arabicPeriod"/>
            </a:pPr>
            <a:r>
              <a:rPr lang="ru-RU" dirty="0" smtClean="0"/>
              <a:t>}</a:t>
            </a:r>
            <a:endParaRPr lang="en-US" dirty="0" smtClean="0"/>
          </a:p>
          <a:p>
            <a:endParaRPr lang="ru-RU" dirty="0"/>
          </a:p>
          <a:p>
            <a:r>
              <a:rPr lang="en-US" dirty="0">
                <a:latin typeface="Work Sans Light" panose="020B0604020202020204" charset="0"/>
              </a:rPr>
              <a:t>Why do we care? Since there is default (package private) access, that means any class</a:t>
            </a:r>
          </a:p>
          <a:p>
            <a:r>
              <a:rPr lang="en-US" dirty="0">
                <a:latin typeface="Work Sans Light" panose="020B0604020202020204" charset="0"/>
              </a:rPr>
              <a:t>in the package can set </a:t>
            </a:r>
            <a:r>
              <a:rPr lang="en-US" dirty="0" err="1">
                <a:latin typeface="Work Sans Light" panose="020B0604020202020204" charset="0"/>
              </a:rPr>
              <a:t>numberEggs</a:t>
            </a:r>
            <a:r>
              <a:rPr lang="en-US" dirty="0">
                <a:latin typeface="Work Sans Light" panose="020B0604020202020204" charset="0"/>
              </a:rPr>
              <a:t>. We no longer have control of what gets set in our </a:t>
            </a:r>
            <a:r>
              <a:rPr lang="en-US" dirty="0" smtClean="0">
                <a:latin typeface="Work Sans Light" panose="020B0604020202020204" charset="0"/>
              </a:rPr>
              <a:t>own class</a:t>
            </a:r>
            <a:r>
              <a:rPr lang="en-US" dirty="0">
                <a:latin typeface="Work Sans Light" panose="020B0604020202020204" charset="0"/>
              </a:rPr>
              <a:t>. A caller could even write this</a:t>
            </a:r>
            <a:r>
              <a:rPr lang="en-US" dirty="0" smtClean="0">
                <a:latin typeface="Work Sans Light" panose="020B0604020202020204" charset="0"/>
              </a:rPr>
              <a:t>:</a:t>
            </a:r>
          </a:p>
          <a:p>
            <a:endParaRPr lang="en-US" dirty="0">
              <a:latin typeface="Work Sans Light" panose="020B0604020202020204" charset="0"/>
            </a:endParaRPr>
          </a:p>
          <a:p>
            <a:r>
              <a:rPr lang="en-US" dirty="0" err="1">
                <a:latin typeface="Work Sans Light" panose="020B0604020202020204" charset="0"/>
              </a:rPr>
              <a:t>mother.numberEggs</a:t>
            </a:r>
            <a:r>
              <a:rPr lang="en-US" dirty="0">
                <a:latin typeface="Work Sans Light" panose="020B0604020202020204" charset="0"/>
              </a:rPr>
              <a:t> = -1</a:t>
            </a:r>
            <a:r>
              <a:rPr lang="en-US" dirty="0" smtClean="0">
                <a:latin typeface="Work Sans Light" panose="020B0604020202020204" charset="0"/>
              </a:rPr>
              <a:t>;</a:t>
            </a:r>
          </a:p>
          <a:p>
            <a:endParaRPr lang="en-US" dirty="0">
              <a:latin typeface="Work Sans Light" panose="020B0604020202020204" charset="0"/>
            </a:endParaRPr>
          </a:p>
          <a:p>
            <a:r>
              <a:rPr lang="en-US" dirty="0">
                <a:latin typeface="Work Sans Light" panose="020B0604020202020204" charset="0"/>
              </a:rPr>
              <a:t>This is clearly no good. We do not want the mother Swan to have a negative number of</a:t>
            </a:r>
          </a:p>
          <a:p>
            <a:r>
              <a:rPr lang="en-US" dirty="0">
                <a:latin typeface="Work Sans Light" panose="020B0604020202020204" charset="0"/>
              </a:rPr>
              <a:t>eggs!</a:t>
            </a:r>
            <a:endParaRPr lang="ru-RU" dirty="0"/>
          </a:p>
        </p:txBody>
      </p:sp>
    </p:spTree>
    <p:extLst>
      <p:ext uri="{BB962C8B-B14F-4D97-AF65-F5344CB8AC3E}">
        <p14:creationId xmlns:p14="http://schemas.microsoft.com/office/powerpoint/2010/main" val="679985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19</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529868" y="984337"/>
            <a:ext cx="7654360" cy="3323987"/>
          </a:xfrm>
          <a:prstGeom prst="rect">
            <a:avLst/>
          </a:prstGeom>
        </p:spPr>
        <p:txBody>
          <a:bodyPr wrap="square">
            <a:spAutoFit/>
          </a:bodyPr>
          <a:lstStyle/>
          <a:p>
            <a:endParaRPr lang="en-US" dirty="0" smtClean="0">
              <a:latin typeface="Work Sans Light" panose="020B0604020202020204" charset="0"/>
            </a:endParaRPr>
          </a:p>
          <a:p>
            <a:r>
              <a:rPr lang="en-US" i="1" dirty="0">
                <a:latin typeface="Work Sans Light" panose="020B0604020202020204" charset="0"/>
              </a:rPr>
              <a:t>Encapsulation </a:t>
            </a:r>
            <a:r>
              <a:rPr lang="en-US" dirty="0">
                <a:latin typeface="Work Sans Light" panose="020B0604020202020204" charset="0"/>
              </a:rPr>
              <a:t>to the rescue. Encapsulation means we set up the class so only methods</a:t>
            </a:r>
          </a:p>
          <a:p>
            <a:r>
              <a:rPr lang="en-US" dirty="0">
                <a:latin typeface="Work Sans Light" panose="020B0604020202020204" charset="0"/>
              </a:rPr>
              <a:t>in the class with the variables can refer to the instance variables. Callers are required to </a:t>
            </a:r>
            <a:r>
              <a:rPr lang="en-US" dirty="0" smtClean="0">
                <a:latin typeface="Work Sans Light" panose="020B0604020202020204" charset="0"/>
              </a:rPr>
              <a:t>use these </a:t>
            </a:r>
            <a:r>
              <a:rPr lang="en-US" dirty="0">
                <a:latin typeface="Work Sans Light" panose="020B0604020202020204" charset="0"/>
              </a:rPr>
              <a:t>methods. </a:t>
            </a:r>
            <a:endParaRPr lang="en-US" dirty="0" smtClean="0">
              <a:latin typeface="Work Sans Light" panose="020B0604020202020204" charset="0"/>
            </a:endParaRPr>
          </a:p>
          <a:p>
            <a:r>
              <a:rPr lang="en-US" dirty="0" smtClean="0">
                <a:latin typeface="Work Sans Light" panose="020B0604020202020204" charset="0"/>
              </a:rPr>
              <a:t>Let’s </a:t>
            </a:r>
            <a:r>
              <a:rPr lang="en-US" dirty="0">
                <a:latin typeface="Work Sans Light" panose="020B0604020202020204" charset="0"/>
              </a:rPr>
              <a:t>take a look at our newly encapsulated Swan class</a:t>
            </a:r>
            <a:r>
              <a:rPr lang="en-US" dirty="0" smtClean="0">
                <a:latin typeface="Work Sans Light" panose="020B0604020202020204" charset="0"/>
              </a:rPr>
              <a:t>:</a:t>
            </a:r>
          </a:p>
          <a:p>
            <a:endParaRPr lang="en-US" dirty="0">
              <a:latin typeface="Work Sans Light" panose="020B0604020202020204" charset="0"/>
            </a:endParaRPr>
          </a:p>
          <a:p>
            <a:r>
              <a:rPr lang="en-US" dirty="0">
                <a:latin typeface="Work Sans Light" panose="020B0604020202020204" charset="0"/>
              </a:rPr>
              <a:t>1: public class Swan {</a:t>
            </a:r>
          </a:p>
          <a:p>
            <a:r>
              <a:rPr lang="nb-NO" dirty="0">
                <a:latin typeface="Work Sans Light" panose="020B0604020202020204" charset="0"/>
              </a:rPr>
              <a:t>2: </a:t>
            </a:r>
            <a:r>
              <a:rPr lang="nb-NO" dirty="0" smtClean="0">
                <a:latin typeface="Work Sans Light" panose="020B0604020202020204" charset="0"/>
              </a:rPr>
              <a:t>     private </a:t>
            </a:r>
            <a:r>
              <a:rPr lang="nb-NO" dirty="0">
                <a:latin typeface="Work Sans Light" panose="020B0604020202020204" charset="0"/>
              </a:rPr>
              <a:t>int numberEggs; // private</a:t>
            </a:r>
          </a:p>
          <a:p>
            <a:r>
              <a:rPr lang="en-US" dirty="0">
                <a:latin typeface="Work Sans Light" panose="020B0604020202020204" charset="0"/>
              </a:rPr>
              <a:t>3: </a:t>
            </a:r>
            <a:r>
              <a:rPr lang="en-US" dirty="0" smtClean="0">
                <a:latin typeface="Work Sans Light" panose="020B0604020202020204" charset="0"/>
              </a:rPr>
              <a:t>     public </a:t>
            </a:r>
            <a:r>
              <a:rPr lang="en-US" dirty="0" err="1">
                <a:latin typeface="Work Sans Light" panose="020B0604020202020204" charset="0"/>
              </a:rPr>
              <a:t>int</a:t>
            </a:r>
            <a:r>
              <a:rPr lang="en-US" dirty="0">
                <a:latin typeface="Work Sans Light" panose="020B0604020202020204" charset="0"/>
              </a:rPr>
              <a:t> </a:t>
            </a:r>
            <a:r>
              <a:rPr lang="en-US" dirty="0" err="1">
                <a:latin typeface="Work Sans Light" panose="020B0604020202020204" charset="0"/>
              </a:rPr>
              <a:t>getNumberEggs</a:t>
            </a:r>
            <a:r>
              <a:rPr lang="en-US" dirty="0">
                <a:latin typeface="Work Sans Light" panose="020B0604020202020204" charset="0"/>
              </a:rPr>
              <a:t>() { // getter</a:t>
            </a:r>
          </a:p>
          <a:p>
            <a:r>
              <a:rPr lang="en-US" dirty="0">
                <a:latin typeface="Work Sans Light" panose="020B0604020202020204" charset="0"/>
              </a:rPr>
              <a:t>4: </a:t>
            </a:r>
            <a:r>
              <a:rPr lang="en-US" dirty="0" smtClean="0">
                <a:latin typeface="Work Sans Light" panose="020B0604020202020204" charset="0"/>
              </a:rPr>
              <a:t>          return </a:t>
            </a:r>
            <a:r>
              <a:rPr lang="en-US" dirty="0" err="1">
                <a:latin typeface="Work Sans Light" panose="020B0604020202020204" charset="0"/>
              </a:rPr>
              <a:t>numberEggs</a:t>
            </a:r>
            <a:r>
              <a:rPr lang="en-US" dirty="0">
                <a:latin typeface="Work Sans Light" panose="020B0604020202020204" charset="0"/>
              </a:rPr>
              <a:t>;</a:t>
            </a:r>
          </a:p>
          <a:p>
            <a:r>
              <a:rPr lang="ru-RU" dirty="0"/>
              <a:t>5: </a:t>
            </a:r>
            <a:r>
              <a:rPr lang="en-US" dirty="0" smtClean="0"/>
              <a:t>      </a:t>
            </a:r>
            <a:r>
              <a:rPr lang="ru-RU" dirty="0" smtClean="0"/>
              <a:t>}</a:t>
            </a:r>
            <a:endParaRPr lang="ru-RU" dirty="0"/>
          </a:p>
          <a:p>
            <a:r>
              <a:rPr lang="en-US" dirty="0">
                <a:latin typeface="Work Sans Light" panose="020B0604020202020204" charset="0"/>
              </a:rPr>
              <a:t>6: </a:t>
            </a:r>
            <a:r>
              <a:rPr lang="en-US" dirty="0" smtClean="0">
                <a:latin typeface="Work Sans Light" panose="020B0604020202020204" charset="0"/>
              </a:rPr>
              <a:t>     public </a:t>
            </a:r>
            <a:r>
              <a:rPr lang="en-US" dirty="0">
                <a:latin typeface="Work Sans Light" panose="020B0604020202020204" charset="0"/>
              </a:rPr>
              <a:t>void </a:t>
            </a:r>
            <a:r>
              <a:rPr lang="en-US" dirty="0" err="1">
                <a:latin typeface="Work Sans Light" panose="020B0604020202020204" charset="0"/>
              </a:rPr>
              <a:t>setNumberEggs</a:t>
            </a:r>
            <a:r>
              <a:rPr lang="en-US" dirty="0">
                <a:latin typeface="Work Sans Light" panose="020B0604020202020204" charset="0"/>
              </a:rPr>
              <a:t>(</a:t>
            </a:r>
            <a:r>
              <a:rPr lang="en-US" dirty="0" err="1">
                <a:latin typeface="Work Sans Light" panose="020B0604020202020204" charset="0"/>
              </a:rPr>
              <a:t>int</a:t>
            </a:r>
            <a:r>
              <a:rPr lang="en-US" dirty="0">
                <a:latin typeface="Work Sans Light" panose="020B0604020202020204" charset="0"/>
              </a:rPr>
              <a:t> </a:t>
            </a:r>
            <a:r>
              <a:rPr lang="en-US" dirty="0" err="1">
                <a:latin typeface="Work Sans Light" panose="020B0604020202020204" charset="0"/>
              </a:rPr>
              <a:t>numberEggs</a:t>
            </a:r>
            <a:r>
              <a:rPr lang="en-US" dirty="0">
                <a:latin typeface="Work Sans Light" panose="020B0604020202020204" charset="0"/>
              </a:rPr>
              <a:t>) { // setter</a:t>
            </a:r>
          </a:p>
          <a:p>
            <a:r>
              <a:rPr lang="en-US" dirty="0">
                <a:latin typeface="Work Sans Light" panose="020B0604020202020204" charset="0"/>
              </a:rPr>
              <a:t>7: </a:t>
            </a:r>
            <a:r>
              <a:rPr lang="en-US" dirty="0" smtClean="0">
                <a:latin typeface="Work Sans Light" panose="020B0604020202020204" charset="0"/>
              </a:rPr>
              <a:t>          if </a:t>
            </a:r>
            <a:r>
              <a:rPr lang="en-US" dirty="0">
                <a:latin typeface="Work Sans Light" panose="020B0604020202020204" charset="0"/>
              </a:rPr>
              <a:t>(</a:t>
            </a:r>
            <a:r>
              <a:rPr lang="en-US" dirty="0" err="1">
                <a:latin typeface="Work Sans Light" panose="020B0604020202020204" charset="0"/>
              </a:rPr>
              <a:t>numberEggs</a:t>
            </a:r>
            <a:r>
              <a:rPr lang="en-US" dirty="0">
                <a:latin typeface="Work Sans Light" panose="020B0604020202020204" charset="0"/>
              </a:rPr>
              <a:t> &gt;= 0) // guard condition</a:t>
            </a:r>
          </a:p>
          <a:p>
            <a:r>
              <a:rPr lang="en-US" dirty="0">
                <a:latin typeface="Work Sans Light" panose="020B0604020202020204" charset="0"/>
              </a:rPr>
              <a:t>8: </a:t>
            </a:r>
            <a:r>
              <a:rPr lang="en-US" dirty="0" smtClean="0">
                <a:latin typeface="Work Sans Light" panose="020B0604020202020204" charset="0"/>
              </a:rPr>
              <a:t>          </a:t>
            </a:r>
            <a:r>
              <a:rPr lang="en-US" dirty="0" err="1" smtClean="0">
                <a:latin typeface="Work Sans Light" panose="020B0604020202020204" charset="0"/>
              </a:rPr>
              <a:t>this.numberEggs</a:t>
            </a:r>
            <a:r>
              <a:rPr lang="en-US" dirty="0" smtClean="0">
                <a:latin typeface="Work Sans Light" panose="020B0604020202020204" charset="0"/>
              </a:rPr>
              <a:t> </a:t>
            </a:r>
            <a:r>
              <a:rPr lang="en-US" dirty="0">
                <a:latin typeface="Work Sans Light" panose="020B0604020202020204" charset="0"/>
              </a:rPr>
              <a:t>= </a:t>
            </a:r>
            <a:r>
              <a:rPr lang="en-US" dirty="0" err="1">
                <a:latin typeface="Work Sans Light" panose="020B0604020202020204" charset="0"/>
              </a:rPr>
              <a:t>numberEggs</a:t>
            </a:r>
            <a:r>
              <a:rPr lang="en-US" dirty="0">
                <a:latin typeface="Work Sans Light" panose="020B0604020202020204" charset="0"/>
              </a:rPr>
              <a:t>;</a:t>
            </a:r>
          </a:p>
          <a:p>
            <a:r>
              <a:rPr lang="ru-RU" dirty="0"/>
              <a:t>9: } }</a:t>
            </a:r>
            <a:endParaRPr lang="en-US" dirty="0">
              <a:latin typeface="Work Sans Light" panose="020B0604020202020204" charset="0"/>
            </a:endParaRPr>
          </a:p>
        </p:txBody>
      </p:sp>
    </p:spTree>
    <p:extLst>
      <p:ext uri="{BB962C8B-B14F-4D97-AF65-F5344CB8AC3E}">
        <p14:creationId xmlns:p14="http://schemas.microsoft.com/office/powerpoint/2010/main" val="230306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ctrTitle"/>
          </p:nvPr>
        </p:nvSpPr>
        <p:spPr>
          <a:xfrm>
            <a:off x="992479" y="635077"/>
            <a:ext cx="6613974" cy="821189"/>
          </a:xfrm>
          <a:prstGeom prst="rect">
            <a:avLst/>
          </a:prstGeom>
          <a:noFill/>
          <a:ln>
            <a:noFill/>
          </a:ln>
        </p:spPr>
        <p:txBody>
          <a:bodyPr spcFirstLastPara="1" wrap="square" lIns="91425" tIns="91425" rIns="91425" bIns="91425" anchor="b" anchorCtr="0">
            <a:noAutofit/>
          </a:bodyPr>
          <a:lstStyle/>
          <a:p>
            <a:r>
              <a:rPr lang="en-US" dirty="0"/>
              <a:t>Overloading Constructors</a:t>
            </a:r>
            <a:endParaRPr sz="3000" b="1" i="0" u="none" strike="noStrike" cap="none" dirty="0">
              <a:solidFill>
                <a:schemeClr val="dk1"/>
              </a:solidFill>
              <a:latin typeface="Work Sans"/>
              <a:ea typeface="Work Sans"/>
              <a:cs typeface="Work Sans"/>
              <a:sym typeface="Work Sans"/>
            </a:endParaRPr>
          </a:p>
        </p:txBody>
      </p:sp>
      <p:sp>
        <p:nvSpPr>
          <p:cNvPr id="123" name="Google Shape;123;p23"/>
          <p:cNvSpPr txBox="1"/>
          <p:nvPr/>
        </p:nvSpPr>
        <p:spPr>
          <a:xfrm>
            <a:off x="7736276" y="134550"/>
            <a:ext cx="2232000" cy="1931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endParaRPr sz="9600" b="1" i="0" u="none" strike="noStrike" cap="none" dirty="0">
              <a:solidFill>
                <a:srgbClr val="000000"/>
              </a:solidFill>
              <a:latin typeface="Work Sans"/>
              <a:ea typeface="Work Sans"/>
              <a:cs typeface="Work Sans"/>
              <a:sym typeface="Work Sans"/>
            </a:endParaRPr>
          </a:p>
        </p:txBody>
      </p:sp>
      <p:sp>
        <p:nvSpPr>
          <p:cNvPr id="3" name="Прямоугольник 2"/>
          <p:cNvSpPr/>
          <p:nvPr/>
        </p:nvSpPr>
        <p:spPr>
          <a:xfrm>
            <a:off x="617690" y="1890762"/>
            <a:ext cx="7833360" cy="2031325"/>
          </a:xfrm>
          <a:prstGeom prst="rect">
            <a:avLst/>
          </a:prstGeom>
        </p:spPr>
        <p:txBody>
          <a:bodyPr wrap="square">
            <a:spAutoFit/>
          </a:bodyPr>
          <a:lstStyle/>
          <a:p>
            <a:r>
              <a:rPr lang="en-US" sz="1800" dirty="0">
                <a:latin typeface="Work Sans Light" panose="020B0604020202020204" charset="0"/>
              </a:rPr>
              <a:t>Up to now, you’ve only seen one constructor per class. You can have multiple </a:t>
            </a:r>
            <a:r>
              <a:rPr lang="en-US" sz="1800" dirty="0" smtClean="0">
                <a:latin typeface="Work Sans Light" panose="020B0604020202020204" charset="0"/>
              </a:rPr>
              <a:t>constructors</a:t>
            </a:r>
            <a:r>
              <a:rPr lang="ru-RU" sz="1800" dirty="0" smtClean="0">
                <a:latin typeface="Work Sans Light" panose="020B0604020202020204" charset="0"/>
              </a:rPr>
              <a:t> </a:t>
            </a:r>
            <a:r>
              <a:rPr lang="en-US" sz="1800" dirty="0" smtClean="0">
                <a:latin typeface="Work Sans Light" panose="020B0604020202020204" charset="0"/>
              </a:rPr>
              <a:t>in </a:t>
            </a:r>
            <a:r>
              <a:rPr lang="en-US" sz="1800" dirty="0">
                <a:latin typeface="Work Sans Light" panose="020B0604020202020204" charset="0"/>
              </a:rPr>
              <a:t>the same class as long as they have different method signatures. When overloading </a:t>
            </a:r>
            <a:r>
              <a:rPr lang="en-US" sz="1800" dirty="0" smtClean="0">
                <a:latin typeface="Work Sans Light" panose="020B0604020202020204" charset="0"/>
              </a:rPr>
              <a:t>methods,</a:t>
            </a:r>
            <a:r>
              <a:rPr lang="ru-RU" sz="1800" dirty="0" smtClean="0">
                <a:latin typeface="Work Sans Light" panose="020B0604020202020204" charset="0"/>
              </a:rPr>
              <a:t> </a:t>
            </a:r>
            <a:r>
              <a:rPr lang="en-US" sz="1800" dirty="0" smtClean="0">
                <a:latin typeface="Work Sans Light" panose="020B0604020202020204" charset="0"/>
              </a:rPr>
              <a:t>the </a:t>
            </a:r>
            <a:r>
              <a:rPr lang="en-US" sz="1800" dirty="0">
                <a:latin typeface="Work Sans Light" panose="020B0604020202020204" charset="0"/>
              </a:rPr>
              <a:t>method name and parameter list needed to match. </a:t>
            </a:r>
            <a:endParaRPr lang="ru-RU" sz="1800" dirty="0" smtClean="0">
              <a:latin typeface="Work Sans Light" panose="020B0604020202020204" charset="0"/>
            </a:endParaRPr>
          </a:p>
          <a:p>
            <a:r>
              <a:rPr lang="en-US" sz="1800" dirty="0" smtClean="0">
                <a:latin typeface="Work Sans Light" panose="020B0604020202020204" charset="0"/>
              </a:rPr>
              <a:t>With </a:t>
            </a:r>
            <a:r>
              <a:rPr lang="en-US" sz="1800" dirty="0">
                <a:latin typeface="Work Sans Light" panose="020B0604020202020204" charset="0"/>
              </a:rPr>
              <a:t>constructors, the name </a:t>
            </a:r>
            <a:r>
              <a:rPr lang="en-US" sz="1800" dirty="0" smtClean="0">
                <a:latin typeface="Work Sans Light" panose="020B0604020202020204" charset="0"/>
              </a:rPr>
              <a:t>is</a:t>
            </a:r>
            <a:r>
              <a:rPr lang="ru-RU" sz="1800" dirty="0" smtClean="0">
                <a:latin typeface="Work Sans Light" panose="020B0604020202020204" charset="0"/>
              </a:rPr>
              <a:t> </a:t>
            </a:r>
            <a:r>
              <a:rPr lang="en-US" sz="1800" dirty="0" smtClean="0">
                <a:latin typeface="Work Sans Light" panose="020B0604020202020204" charset="0"/>
              </a:rPr>
              <a:t>always </a:t>
            </a:r>
            <a:r>
              <a:rPr lang="en-US" sz="1800" dirty="0">
                <a:latin typeface="Work Sans Light" panose="020B0604020202020204" charset="0"/>
              </a:rPr>
              <a:t>the same since it has to be the same as the name of the class. This means </a:t>
            </a:r>
            <a:r>
              <a:rPr lang="en-US" sz="1800" dirty="0" smtClean="0">
                <a:latin typeface="Work Sans Light" panose="020B0604020202020204" charset="0"/>
              </a:rPr>
              <a:t>constructors</a:t>
            </a:r>
            <a:r>
              <a:rPr lang="ru-RU" sz="1800" dirty="0">
                <a:latin typeface="Work Sans Light" panose="020B0604020202020204" charset="0"/>
              </a:rPr>
              <a:t> </a:t>
            </a:r>
            <a:r>
              <a:rPr lang="en-US" sz="1800" dirty="0" smtClean="0">
                <a:latin typeface="Work Sans Light" panose="020B0604020202020204" charset="0"/>
              </a:rPr>
              <a:t>must </a:t>
            </a:r>
            <a:r>
              <a:rPr lang="en-US" sz="1800" dirty="0">
                <a:latin typeface="Work Sans Light" panose="020B0604020202020204" charset="0"/>
              </a:rPr>
              <a:t>have different parameters in order to be overloaded.</a:t>
            </a:r>
            <a:endParaRPr lang="ru-RU"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20</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420398" y="655926"/>
            <a:ext cx="7654360" cy="2215991"/>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sz="1200" dirty="0">
                <a:latin typeface="Work Sans Light" panose="020B0604020202020204" charset="0"/>
              </a:rPr>
              <a:t>1: public class Swan {</a:t>
            </a:r>
          </a:p>
          <a:p>
            <a:r>
              <a:rPr lang="nb-NO" sz="1200" dirty="0">
                <a:latin typeface="Work Sans Light" panose="020B0604020202020204" charset="0"/>
              </a:rPr>
              <a:t>2: </a:t>
            </a:r>
            <a:r>
              <a:rPr lang="nb-NO" sz="1200" dirty="0" smtClean="0">
                <a:latin typeface="Work Sans Light" panose="020B0604020202020204" charset="0"/>
              </a:rPr>
              <a:t>     private </a:t>
            </a:r>
            <a:r>
              <a:rPr lang="nb-NO" sz="1200" dirty="0">
                <a:latin typeface="Work Sans Light" panose="020B0604020202020204" charset="0"/>
              </a:rPr>
              <a:t>int numberEggs; // private</a:t>
            </a:r>
          </a:p>
          <a:p>
            <a:r>
              <a:rPr lang="en-US" sz="1200" dirty="0">
                <a:latin typeface="Work Sans Light" panose="020B0604020202020204" charset="0"/>
              </a:rPr>
              <a:t>3: </a:t>
            </a:r>
            <a:r>
              <a:rPr lang="en-US" sz="1200" dirty="0" smtClean="0">
                <a:latin typeface="Work Sans Light" panose="020B0604020202020204" charset="0"/>
              </a:rPr>
              <a:t>     public </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getNumberEggs</a:t>
            </a:r>
            <a:r>
              <a:rPr lang="en-US" sz="1200" dirty="0">
                <a:latin typeface="Work Sans Light" panose="020B0604020202020204" charset="0"/>
              </a:rPr>
              <a:t>() { // getter</a:t>
            </a:r>
          </a:p>
          <a:p>
            <a:r>
              <a:rPr lang="en-US" sz="1200" dirty="0">
                <a:latin typeface="Work Sans Light" panose="020B0604020202020204" charset="0"/>
              </a:rPr>
              <a:t>4: </a:t>
            </a:r>
            <a:r>
              <a:rPr lang="en-US" sz="1200" dirty="0" smtClean="0">
                <a:latin typeface="Work Sans Light" panose="020B0604020202020204" charset="0"/>
              </a:rPr>
              <a:t>          return </a:t>
            </a:r>
            <a:r>
              <a:rPr lang="en-US" sz="1200" dirty="0" err="1">
                <a:latin typeface="Work Sans Light" panose="020B0604020202020204" charset="0"/>
              </a:rPr>
              <a:t>numberEggs</a:t>
            </a:r>
            <a:r>
              <a:rPr lang="en-US" sz="1200" dirty="0">
                <a:latin typeface="Work Sans Light" panose="020B0604020202020204" charset="0"/>
              </a:rPr>
              <a:t>;</a:t>
            </a:r>
          </a:p>
          <a:p>
            <a:r>
              <a:rPr lang="ru-RU" sz="1200" dirty="0"/>
              <a:t>5: </a:t>
            </a:r>
            <a:r>
              <a:rPr lang="en-US" sz="1200" dirty="0" smtClean="0"/>
              <a:t>      </a:t>
            </a:r>
            <a:r>
              <a:rPr lang="ru-RU" sz="1200" dirty="0" smtClean="0"/>
              <a:t>}</a:t>
            </a:r>
            <a:endParaRPr lang="ru-RU" sz="1200" dirty="0"/>
          </a:p>
          <a:p>
            <a:r>
              <a:rPr lang="en-US" sz="1200" dirty="0">
                <a:latin typeface="Work Sans Light" panose="020B0604020202020204" charset="0"/>
              </a:rPr>
              <a:t>6: </a:t>
            </a:r>
            <a:r>
              <a:rPr lang="en-US" sz="1200" dirty="0" smtClean="0">
                <a:latin typeface="Work Sans Light" panose="020B0604020202020204" charset="0"/>
              </a:rPr>
              <a:t>     public </a:t>
            </a:r>
            <a:r>
              <a:rPr lang="en-US" sz="1200" dirty="0">
                <a:latin typeface="Work Sans Light" panose="020B0604020202020204" charset="0"/>
              </a:rPr>
              <a:t>void </a:t>
            </a:r>
            <a:r>
              <a:rPr lang="en-US" sz="1200" dirty="0" err="1">
                <a:latin typeface="Work Sans Light" panose="020B0604020202020204" charset="0"/>
              </a:rPr>
              <a:t>setNumberEggs</a:t>
            </a:r>
            <a:r>
              <a:rPr lang="en-US" sz="1200" dirty="0">
                <a:latin typeface="Work Sans Light" panose="020B0604020202020204" charset="0"/>
              </a:rPr>
              <a:t>(</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 { // setter</a:t>
            </a:r>
          </a:p>
          <a:p>
            <a:r>
              <a:rPr lang="en-US" sz="1200" dirty="0">
                <a:latin typeface="Work Sans Light" panose="020B0604020202020204" charset="0"/>
              </a:rPr>
              <a:t>7: </a:t>
            </a:r>
            <a:r>
              <a:rPr lang="en-US" sz="1200" dirty="0" smtClean="0">
                <a:latin typeface="Work Sans Light" panose="020B0604020202020204" charset="0"/>
              </a:rPr>
              <a:t>          if </a:t>
            </a:r>
            <a:r>
              <a:rPr lang="en-US" sz="1200" dirty="0">
                <a:latin typeface="Work Sans Light" panose="020B0604020202020204" charset="0"/>
              </a:rPr>
              <a:t>(</a:t>
            </a:r>
            <a:r>
              <a:rPr lang="en-US" sz="1200" dirty="0" err="1">
                <a:latin typeface="Work Sans Light" panose="020B0604020202020204" charset="0"/>
              </a:rPr>
              <a:t>numberEggs</a:t>
            </a:r>
            <a:r>
              <a:rPr lang="en-US" sz="1200" dirty="0">
                <a:latin typeface="Work Sans Light" panose="020B0604020202020204" charset="0"/>
              </a:rPr>
              <a:t> &gt;= 0) // guard condition</a:t>
            </a:r>
          </a:p>
          <a:p>
            <a:r>
              <a:rPr lang="en-US" sz="1200" dirty="0">
                <a:latin typeface="Work Sans Light" panose="020B0604020202020204" charset="0"/>
              </a:rPr>
              <a:t>8: </a:t>
            </a:r>
            <a:r>
              <a:rPr lang="en-US" sz="1200" dirty="0" smtClean="0">
                <a:latin typeface="Work Sans Light" panose="020B0604020202020204" charset="0"/>
              </a:rPr>
              <a:t>          </a:t>
            </a:r>
            <a:r>
              <a:rPr lang="en-US" sz="1200" dirty="0" err="1" smtClean="0">
                <a:latin typeface="Work Sans Light" panose="020B0604020202020204" charset="0"/>
              </a:rPr>
              <a:t>this.numberEggs</a:t>
            </a:r>
            <a:r>
              <a:rPr lang="en-US" sz="1200" dirty="0" smtClean="0">
                <a:latin typeface="Work Sans Light" panose="020B0604020202020204" charset="0"/>
              </a:rPr>
              <a:t> </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a:t>
            </a:r>
          </a:p>
          <a:p>
            <a:r>
              <a:rPr lang="ru-RU" sz="1200" dirty="0"/>
              <a:t>9: } }</a:t>
            </a:r>
            <a:endParaRPr lang="en-US" sz="1200" dirty="0">
              <a:latin typeface="Work Sans Light" panose="020B0604020202020204" charset="0"/>
            </a:endParaRPr>
          </a:p>
        </p:txBody>
      </p:sp>
      <p:sp>
        <p:nvSpPr>
          <p:cNvPr id="3" name="Прямоугольник 2"/>
          <p:cNvSpPr/>
          <p:nvPr/>
        </p:nvSpPr>
        <p:spPr>
          <a:xfrm>
            <a:off x="420398" y="2786353"/>
            <a:ext cx="8339071" cy="1754326"/>
          </a:xfrm>
          <a:prstGeom prst="rect">
            <a:avLst/>
          </a:prstGeom>
        </p:spPr>
        <p:txBody>
          <a:bodyPr wrap="square">
            <a:spAutoFit/>
          </a:bodyPr>
          <a:lstStyle/>
          <a:p>
            <a:r>
              <a:rPr lang="en-US" sz="1100" dirty="0">
                <a:latin typeface="Work Sans Light" panose="020B0604020202020204" charset="0"/>
              </a:rPr>
              <a:t>N</a:t>
            </a:r>
            <a:r>
              <a:rPr lang="en-US" sz="1200" dirty="0">
                <a:latin typeface="Work Sans Light" panose="020B0604020202020204" charset="0"/>
              </a:rPr>
              <a:t>ote </a:t>
            </a:r>
            <a:r>
              <a:rPr lang="en-US" sz="1200" dirty="0" err="1">
                <a:latin typeface="Work Sans Light" panose="020B0604020202020204" charset="0"/>
              </a:rPr>
              <a:t>numberEggs</a:t>
            </a:r>
            <a:r>
              <a:rPr lang="en-US" sz="1200" dirty="0">
                <a:latin typeface="Work Sans Light" panose="020B0604020202020204" charset="0"/>
              </a:rPr>
              <a:t> is now private on line 2. This means only code within the class </a:t>
            </a:r>
            <a:r>
              <a:rPr lang="en-US" sz="1200" dirty="0" smtClean="0">
                <a:latin typeface="Work Sans Light" panose="020B0604020202020204" charset="0"/>
              </a:rPr>
              <a:t>can read </a:t>
            </a:r>
            <a:r>
              <a:rPr lang="en-US" sz="1200" dirty="0">
                <a:latin typeface="Work Sans Light" panose="020B0604020202020204" charset="0"/>
              </a:rPr>
              <a:t>or write the value of </a:t>
            </a:r>
            <a:r>
              <a:rPr lang="en-US" sz="1200" dirty="0" err="1">
                <a:latin typeface="Work Sans Light" panose="020B0604020202020204" charset="0"/>
              </a:rPr>
              <a:t>numberEggs</a:t>
            </a:r>
            <a:r>
              <a:rPr lang="en-US" sz="1200" dirty="0">
                <a:latin typeface="Work Sans Light" panose="020B0604020202020204" charset="0"/>
              </a:rPr>
              <a:t>. Since we wrote the class, we know better than </a:t>
            </a:r>
            <a:r>
              <a:rPr lang="en-US" sz="1200" dirty="0" smtClean="0">
                <a:latin typeface="Work Sans Light" panose="020B0604020202020204" charset="0"/>
              </a:rPr>
              <a:t>to set </a:t>
            </a:r>
            <a:r>
              <a:rPr lang="en-US" sz="1200" dirty="0">
                <a:latin typeface="Work Sans Light" panose="020B0604020202020204" charset="0"/>
              </a:rPr>
              <a:t>a negative number of eggs. We added a method on lines 3–5 to read the value, which </a:t>
            </a:r>
            <a:r>
              <a:rPr lang="en-US" sz="1200" dirty="0" smtClean="0">
                <a:latin typeface="Work Sans Light" panose="020B0604020202020204" charset="0"/>
              </a:rPr>
              <a:t>is called </a:t>
            </a:r>
            <a:r>
              <a:rPr lang="en-US" sz="1200" dirty="0">
                <a:latin typeface="Work Sans Light" panose="020B0604020202020204" charset="0"/>
              </a:rPr>
              <a:t>an accessor method or a getter. We also added a method on lines 6–9 to update </a:t>
            </a:r>
            <a:r>
              <a:rPr lang="en-US" sz="1200" dirty="0" smtClean="0">
                <a:latin typeface="Work Sans Light" panose="020B0604020202020204" charset="0"/>
              </a:rPr>
              <a:t>the value</a:t>
            </a:r>
            <a:r>
              <a:rPr lang="en-US" sz="1200" dirty="0">
                <a:latin typeface="Work Sans Light" panose="020B0604020202020204" charset="0"/>
              </a:rPr>
              <a:t>, which is called a </a:t>
            </a:r>
            <a:r>
              <a:rPr lang="en-US" sz="1200" dirty="0" err="1">
                <a:latin typeface="Work Sans Light" panose="020B0604020202020204" charset="0"/>
              </a:rPr>
              <a:t>mutator</a:t>
            </a:r>
            <a:r>
              <a:rPr lang="en-US" sz="1200" dirty="0">
                <a:latin typeface="Work Sans Light" panose="020B0604020202020204" charset="0"/>
              </a:rPr>
              <a:t> method or a setter. The setter has an if statement in </a:t>
            </a:r>
            <a:r>
              <a:rPr lang="en-US" sz="1200" dirty="0" smtClean="0">
                <a:latin typeface="Work Sans Light" panose="020B0604020202020204" charset="0"/>
              </a:rPr>
              <a:t>this example </a:t>
            </a:r>
            <a:r>
              <a:rPr lang="en-US" sz="1200" dirty="0">
                <a:latin typeface="Work Sans Light" panose="020B0604020202020204" charset="0"/>
              </a:rPr>
              <a:t>to prevent setting the instance variable to an invalid value. This guard </a:t>
            </a:r>
            <a:r>
              <a:rPr lang="en-US" sz="1200" dirty="0" smtClean="0">
                <a:latin typeface="Work Sans Light" panose="020B0604020202020204" charset="0"/>
              </a:rPr>
              <a:t>condition protects </a:t>
            </a:r>
            <a:r>
              <a:rPr lang="en-US" sz="1200" dirty="0">
                <a:latin typeface="Work Sans Light" panose="020B0604020202020204" charset="0"/>
              </a:rPr>
              <a:t>the instance variable</a:t>
            </a:r>
            <a:r>
              <a:rPr lang="en-US" sz="1200" dirty="0" smtClean="0">
                <a:latin typeface="Work Sans Light" panose="020B0604020202020204" charset="0"/>
              </a:rPr>
              <a:t>.</a:t>
            </a:r>
          </a:p>
          <a:p>
            <a:endParaRPr lang="en-US" sz="1200" dirty="0">
              <a:latin typeface="Work Sans Light" panose="020B0604020202020204" charset="0"/>
            </a:endParaRPr>
          </a:p>
          <a:p>
            <a:r>
              <a:rPr lang="en-US" sz="1200" dirty="0">
                <a:latin typeface="Work Sans Light" panose="020B0604020202020204" charset="0"/>
              </a:rPr>
              <a:t>On line 8, we used the this keyword that we saw in constructors to differentiate </a:t>
            </a:r>
            <a:r>
              <a:rPr lang="en-US" sz="1200" dirty="0" smtClean="0">
                <a:latin typeface="Work Sans Light" panose="020B0604020202020204" charset="0"/>
              </a:rPr>
              <a:t>between the </a:t>
            </a:r>
            <a:r>
              <a:rPr lang="en-US" sz="1200" dirty="0">
                <a:latin typeface="Work Sans Light" panose="020B0604020202020204" charset="0"/>
              </a:rPr>
              <a:t>method parameter </a:t>
            </a:r>
            <a:r>
              <a:rPr lang="en-US" sz="1200" dirty="0" err="1">
                <a:latin typeface="Work Sans Light" panose="020B0604020202020204" charset="0"/>
              </a:rPr>
              <a:t>numberEggs</a:t>
            </a:r>
            <a:r>
              <a:rPr lang="en-US" sz="1200" dirty="0">
                <a:latin typeface="Work Sans Light" panose="020B0604020202020204" charset="0"/>
              </a:rPr>
              <a:t> and the instance variable </a:t>
            </a:r>
            <a:r>
              <a:rPr lang="en-US" sz="1200" dirty="0" err="1">
                <a:latin typeface="Work Sans Light" panose="020B0604020202020204" charset="0"/>
              </a:rPr>
              <a:t>numberEggs</a:t>
            </a:r>
            <a:r>
              <a:rPr lang="en-US" sz="1200" dirty="0">
                <a:latin typeface="Work Sans Light" panose="020B0604020202020204" charset="0"/>
              </a:rPr>
              <a:t>.</a:t>
            </a:r>
            <a:endParaRPr lang="ru-RU" sz="1200" dirty="0"/>
          </a:p>
        </p:txBody>
      </p:sp>
    </p:spTree>
    <p:extLst>
      <p:ext uri="{BB962C8B-B14F-4D97-AF65-F5344CB8AC3E}">
        <p14:creationId xmlns:p14="http://schemas.microsoft.com/office/powerpoint/2010/main" val="3530244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21</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420398" y="655926"/>
            <a:ext cx="7654360" cy="1292662"/>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sz="1200" dirty="0">
                <a:latin typeface="Work Sans Light" panose="020B0604020202020204" charset="0"/>
              </a:rPr>
              <a:t>For encapsulation, remember that data (an instance variable) is private and </a:t>
            </a:r>
            <a:r>
              <a:rPr lang="en-US" sz="1200" dirty="0" smtClean="0">
                <a:latin typeface="Work Sans Light" panose="020B0604020202020204" charset="0"/>
              </a:rPr>
              <a:t>getters/setters are </a:t>
            </a:r>
            <a:r>
              <a:rPr lang="en-US" sz="1200" dirty="0">
                <a:latin typeface="Work Sans Light" panose="020B0604020202020204" charset="0"/>
              </a:rPr>
              <a:t>public. Java </a:t>
            </a:r>
            <a:r>
              <a:rPr lang="en-US" sz="1200" dirty="0" smtClean="0">
                <a:latin typeface="Work Sans Light" panose="020B0604020202020204" charset="0"/>
              </a:rPr>
              <a:t>defines </a:t>
            </a:r>
            <a:r>
              <a:rPr lang="en-US" sz="1200" dirty="0">
                <a:latin typeface="Work Sans Light" panose="020B0604020202020204" charset="0"/>
              </a:rPr>
              <a:t>a naming convention that is used in </a:t>
            </a:r>
            <a:r>
              <a:rPr lang="en-US" sz="1200" i="1" dirty="0">
                <a:latin typeface="Work Sans Light" panose="020B0604020202020204" charset="0"/>
              </a:rPr>
              <a:t>JavaBeans</a:t>
            </a:r>
            <a:r>
              <a:rPr lang="en-US" sz="1200" dirty="0">
                <a:latin typeface="Work Sans Light" panose="020B0604020202020204" charset="0"/>
              </a:rPr>
              <a:t>. JavaBeans are </a:t>
            </a:r>
            <a:r>
              <a:rPr lang="en-US" sz="1200" dirty="0" smtClean="0">
                <a:latin typeface="Work Sans Light" panose="020B0604020202020204" charset="0"/>
              </a:rPr>
              <a:t>reusable software </a:t>
            </a:r>
            <a:r>
              <a:rPr lang="en-US" sz="1200" dirty="0">
                <a:latin typeface="Work Sans Light" panose="020B0604020202020204" charset="0"/>
              </a:rPr>
              <a:t>components. JavaBeans call an instance variable a </a:t>
            </a:r>
            <a:r>
              <a:rPr lang="en-US" sz="1200" i="1" dirty="0">
                <a:latin typeface="Work Sans Light" panose="020B0604020202020204" charset="0"/>
              </a:rPr>
              <a:t>property</a:t>
            </a:r>
            <a:r>
              <a:rPr lang="en-US" sz="1200" dirty="0">
                <a:latin typeface="Work Sans Light" panose="020B0604020202020204" charset="0"/>
              </a:rPr>
              <a:t>. The only thing you </a:t>
            </a:r>
            <a:r>
              <a:rPr lang="en-US" sz="1200" dirty="0" smtClean="0">
                <a:latin typeface="Work Sans Light" panose="020B0604020202020204" charset="0"/>
              </a:rPr>
              <a:t>need to </a:t>
            </a:r>
            <a:r>
              <a:rPr lang="en-US" sz="1200" dirty="0">
                <a:latin typeface="Work Sans Light" panose="020B0604020202020204" charset="0"/>
              </a:rPr>
              <a:t>know about JavaBeans for the exam is the naming conventions listed in Table 4.5.</a:t>
            </a:r>
          </a:p>
        </p:txBody>
      </p:sp>
      <p:pic>
        <p:nvPicPr>
          <p:cNvPr id="1026" name="Picture 2" descr="C:\Users\16680454\Downloads\OCA\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93" y="1948587"/>
            <a:ext cx="4154081" cy="279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7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891" y="-285742"/>
            <a:ext cx="5092200" cy="1360200"/>
          </a:xfrm>
        </p:spPr>
        <p:txBody>
          <a:bodyPr/>
          <a:lstStyle/>
          <a:p>
            <a:r>
              <a:rPr lang="en-US" b="0" dirty="0" smtClean="0"/>
              <a:t>Java Beans</a:t>
            </a:r>
            <a:endParaRPr lang="ru-RU" b="0" dirty="0"/>
          </a:p>
        </p:txBody>
      </p:sp>
      <p:sp>
        <p:nvSpPr>
          <p:cNvPr id="3" name="Текст 2"/>
          <p:cNvSpPr>
            <a:spLocks noGrp="1"/>
          </p:cNvSpPr>
          <p:nvPr>
            <p:ph type="body" idx="1"/>
          </p:nvPr>
        </p:nvSpPr>
        <p:spPr>
          <a:xfrm flipV="1">
            <a:off x="225206" y="4985528"/>
            <a:ext cx="3594600" cy="157972"/>
          </a:xfrm>
        </p:spPr>
        <p:txBody>
          <a:bodyPr/>
          <a:lstStyle/>
          <a:p>
            <a:endParaRPr lang="ru-RU" dirty="0"/>
          </a:p>
        </p:txBody>
      </p:sp>
      <p:sp>
        <p:nvSpPr>
          <p:cNvPr id="4" name="Текст 3"/>
          <p:cNvSpPr>
            <a:spLocks noGrp="1"/>
          </p:cNvSpPr>
          <p:nvPr>
            <p:ph type="body" idx="2"/>
          </p:nvPr>
        </p:nvSpPr>
        <p:spPr>
          <a:xfrm>
            <a:off x="4776668" y="5075443"/>
            <a:ext cx="3594600" cy="2133300"/>
          </a:xfrm>
        </p:spPr>
        <p:txBody>
          <a:bodyPr/>
          <a:lstStyle/>
          <a:p>
            <a:endParaRPr lang="ru-RU" dirty="0"/>
          </a:p>
        </p:txBody>
      </p:sp>
      <p:sp>
        <p:nvSpPr>
          <p:cNvPr id="5" name="Номер слайда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Прямоугольник 5"/>
          <p:cNvSpPr/>
          <p:nvPr/>
        </p:nvSpPr>
        <p:spPr>
          <a:xfrm>
            <a:off x="618186" y="1094198"/>
            <a:ext cx="7772400" cy="1200329"/>
          </a:xfrm>
          <a:prstGeom prst="rect">
            <a:avLst/>
          </a:prstGeom>
        </p:spPr>
        <p:txBody>
          <a:bodyPr wrap="square">
            <a:spAutoFit/>
          </a:bodyPr>
          <a:lstStyle/>
          <a:p>
            <a:r>
              <a:rPr lang="en-US" sz="1200" dirty="0">
                <a:latin typeface="Work Sans Light" panose="020B0604020202020204" charset="0"/>
              </a:rPr>
              <a:t>In computing based on the Java Platform, </a:t>
            </a:r>
            <a:r>
              <a:rPr lang="en-US" sz="1200" b="1" dirty="0">
                <a:latin typeface="Work Sans Light" panose="020B0604020202020204" charset="0"/>
              </a:rPr>
              <a:t>JavaBeans</a:t>
            </a:r>
            <a:r>
              <a:rPr lang="en-US" sz="1200" dirty="0">
                <a:latin typeface="Work Sans Light" panose="020B0604020202020204" charset="0"/>
              </a:rPr>
              <a:t> are classes that encapsulate many </a:t>
            </a:r>
            <a:r>
              <a:rPr lang="en-US" sz="1200" dirty="0">
                <a:latin typeface="Work Sans Light" panose="020B0604020202020204" charset="0"/>
                <a:hlinkClick r:id="rId2" tooltip="Object (computer science)"/>
              </a:rPr>
              <a:t>objects</a:t>
            </a:r>
            <a:r>
              <a:rPr lang="en-US" sz="1200" dirty="0">
                <a:latin typeface="Work Sans Light" panose="020B0604020202020204" charset="0"/>
              </a:rPr>
              <a:t> into a single object (the bean). They are </a:t>
            </a:r>
            <a:r>
              <a:rPr lang="en-US" sz="1200" dirty="0">
                <a:latin typeface="Work Sans Light" panose="020B0604020202020204" charset="0"/>
                <a:hlinkClick r:id="rId3" tooltip="Serialization"/>
              </a:rPr>
              <a:t>serializable</a:t>
            </a:r>
            <a:r>
              <a:rPr lang="en-US" sz="1200" dirty="0">
                <a:latin typeface="Work Sans Light" panose="020B0604020202020204" charset="0"/>
              </a:rPr>
              <a:t>, have a </a:t>
            </a:r>
            <a:r>
              <a:rPr lang="en-US" sz="1200" dirty="0">
                <a:latin typeface="Work Sans Light" panose="020B0604020202020204" charset="0"/>
                <a:hlinkClick r:id="rId4" tooltip="Nullary constructor"/>
              </a:rPr>
              <a:t>zero-argument constructor</a:t>
            </a:r>
            <a:r>
              <a:rPr lang="en-US" sz="1200" dirty="0">
                <a:latin typeface="Work Sans Light" panose="020B0604020202020204" charset="0"/>
              </a:rPr>
              <a:t>, and allow access to properties using </a:t>
            </a:r>
            <a:r>
              <a:rPr lang="en-US" sz="1200" dirty="0">
                <a:latin typeface="Work Sans Light" panose="020B0604020202020204" charset="0"/>
                <a:hlinkClick r:id="rId5" tooltip="Mutator method"/>
              </a:rPr>
              <a:t>getter and setter methods</a:t>
            </a:r>
            <a:r>
              <a:rPr lang="en-US" sz="1200" dirty="0">
                <a:latin typeface="Work Sans Light" panose="020B0604020202020204" charset="0"/>
              </a:rPr>
              <a:t>. The name "Bean" was given to encompass this standard, which aims to create </a:t>
            </a:r>
            <a:r>
              <a:rPr lang="en-US" sz="1200" dirty="0">
                <a:latin typeface="Work Sans Light" panose="020B0604020202020204" charset="0"/>
                <a:hlinkClick r:id="rId6" tooltip="Code reuse"/>
              </a:rPr>
              <a:t>reusable</a:t>
            </a:r>
            <a:r>
              <a:rPr lang="en-US" sz="1200" dirty="0">
                <a:latin typeface="Work Sans Light" panose="020B0604020202020204" charset="0"/>
              </a:rPr>
              <a:t> </a:t>
            </a:r>
            <a:r>
              <a:rPr lang="en-US" sz="1200" dirty="0">
                <a:latin typeface="Work Sans Light" panose="020B0604020202020204" charset="0"/>
                <a:hlinkClick r:id="rId7" tooltip="Component-based software engineering"/>
              </a:rPr>
              <a:t>software components</a:t>
            </a:r>
            <a:r>
              <a:rPr lang="en-US" sz="1200" dirty="0">
                <a:latin typeface="Work Sans Light" panose="020B0604020202020204" charset="0"/>
              </a:rPr>
              <a:t> for </a:t>
            </a:r>
            <a:r>
              <a:rPr lang="en-US" sz="1200" dirty="0">
                <a:latin typeface="Work Sans Light" panose="020B0604020202020204" charset="0"/>
                <a:hlinkClick r:id="rId8" tooltip="Java (programming language)"/>
              </a:rPr>
              <a:t>Java</a:t>
            </a:r>
            <a:r>
              <a:rPr lang="en-US" sz="1200" dirty="0">
                <a:latin typeface="Work Sans Light" panose="020B0604020202020204" charset="0"/>
              </a:rPr>
              <a:t>. </a:t>
            </a:r>
          </a:p>
          <a:p>
            <a:r>
              <a:rPr lang="en-US" sz="1200" dirty="0">
                <a:latin typeface="Work Sans Light" panose="020B0604020202020204" charset="0"/>
              </a:rPr>
              <a:t>It is a reusable software component written in Java that can be manipulated visually in an application builder tool. </a:t>
            </a:r>
            <a:endParaRPr lang="en-US" sz="1200" dirty="0">
              <a:effectLst/>
              <a:latin typeface="Work Sans Light" panose="020B0604020202020204" charset="0"/>
            </a:endParaRPr>
          </a:p>
        </p:txBody>
      </p:sp>
      <p:sp>
        <p:nvSpPr>
          <p:cNvPr id="7" name="Прямоугольник 6"/>
          <p:cNvSpPr/>
          <p:nvPr/>
        </p:nvSpPr>
        <p:spPr>
          <a:xfrm>
            <a:off x="618186" y="2191496"/>
            <a:ext cx="7566339" cy="2492990"/>
          </a:xfrm>
          <a:prstGeom prst="rect">
            <a:avLst/>
          </a:prstGeom>
        </p:spPr>
        <p:txBody>
          <a:bodyPr wrap="square">
            <a:spAutoFit/>
          </a:bodyPr>
          <a:lstStyle/>
          <a:p>
            <a:r>
              <a:rPr lang="en-US" sz="1200" dirty="0">
                <a:latin typeface="Work Sans Light" panose="020B0604020202020204" charset="0"/>
              </a:rPr>
              <a:t>In order to function as a JavaBean </a:t>
            </a:r>
            <a:r>
              <a:rPr lang="en-US" sz="1200" dirty="0">
                <a:latin typeface="Work Sans Light" panose="020B0604020202020204" charset="0"/>
                <a:hlinkClick r:id="rId9" tooltip="Class (computer science)"/>
              </a:rPr>
              <a:t>class</a:t>
            </a:r>
            <a:r>
              <a:rPr lang="en-US" sz="1200" dirty="0">
                <a:latin typeface="Work Sans Light" panose="020B0604020202020204" charset="0"/>
              </a:rPr>
              <a:t>, an object class must obey certain conventions about method naming, construction, and </a:t>
            </a:r>
            <a:r>
              <a:rPr lang="en-US" sz="1200" dirty="0" err="1">
                <a:latin typeface="Work Sans Light" panose="020B0604020202020204" charset="0"/>
              </a:rPr>
              <a:t>behaviour</a:t>
            </a:r>
            <a:r>
              <a:rPr lang="en-US" sz="1200" dirty="0">
                <a:latin typeface="Work Sans Light" panose="020B0604020202020204" charset="0"/>
              </a:rPr>
              <a:t>. These conventions make it possible to have tools that can use, reuse, replace, and connect Java Beans. </a:t>
            </a:r>
          </a:p>
          <a:p>
            <a:r>
              <a:rPr lang="en-US" sz="1200" dirty="0">
                <a:latin typeface="Work Sans Light" panose="020B0604020202020204" charset="0"/>
              </a:rPr>
              <a:t>The required conventions are as follows: </a:t>
            </a:r>
          </a:p>
          <a:p>
            <a:pPr marL="228600" indent="-228600">
              <a:buFont typeface="+mj-lt"/>
              <a:buAutoNum type="arabicPeriod"/>
            </a:pPr>
            <a:r>
              <a:rPr lang="en-US" sz="1200" dirty="0">
                <a:latin typeface="Work Sans Light" panose="020B0604020202020204" charset="0"/>
              </a:rPr>
              <a:t>The class must have a public </a:t>
            </a:r>
            <a:r>
              <a:rPr lang="en-US" sz="1200" dirty="0">
                <a:latin typeface="Work Sans Light" panose="020B0604020202020204" charset="0"/>
                <a:hlinkClick r:id="rId10" tooltip="Default constructor"/>
              </a:rPr>
              <a:t>default constructor</a:t>
            </a:r>
            <a:r>
              <a:rPr lang="en-US" sz="1200" dirty="0">
                <a:latin typeface="Work Sans Light" panose="020B0604020202020204" charset="0"/>
              </a:rPr>
              <a:t> (with no arguments). This allows easy instantiation within editing and activation frameworks.</a:t>
            </a:r>
          </a:p>
          <a:p>
            <a:pPr marL="228600" indent="-228600">
              <a:buFont typeface="+mj-lt"/>
              <a:buAutoNum type="arabicPeriod"/>
            </a:pPr>
            <a:r>
              <a:rPr lang="en-US" sz="1200" dirty="0">
                <a:latin typeface="Work Sans Light" panose="020B0604020202020204" charset="0"/>
              </a:rPr>
              <a:t>The class </a:t>
            </a:r>
            <a:r>
              <a:rPr lang="en-US" sz="1200" dirty="0">
                <a:latin typeface="Work Sans Light" panose="020B0604020202020204" charset="0"/>
                <a:hlinkClick r:id="rId11" tooltip="Property (programming)"/>
              </a:rPr>
              <a:t>properties</a:t>
            </a:r>
            <a:r>
              <a:rPr lang="en-US" sz="1200" dirty="0">
                <a:latin typeface="Work Sans Light" panose="020B0604020202020204" charset="0"/>
              </a:rPr>
              <a:t> must be accessible using </a:t>
            </a:r>
            <a:r>
              <a:rPr lang="en-US" sz="1200" i="1" dirty="0">
                <a:latin typeface="Work Sans Light" panose="020B0604020202020204" charset="0"/>
              </a:rPr>
              <a:t>get</a:t>
            </a:r>
            <a:r>
              <a:rPr lang="en-US" sz="1200" dirty="0">
                <a:latin typeface="Work Sans Light" panose="020B0604020202020204" charset="0"/>
              </a:rPr>
              <a:t>, </a:t>
            </a:r>
            <a:r>
              <a:rPr lang="en-US" sz="1200" i="1" dirty="0">
                <a:latin typeface="Work Sans Light" panose="020B0604020202020204" charset="0"/>
              </a:rPr>
              <a:t>set</a:t>
            </a:r>
            <a:r>
              <a:rPr lang="en-US" sz="1200" dirty="0">
                <a:latin typeface="Work Sans Light" panose="020B0604020202020204" charset="0"/>
              </a:rPr>
              <a:t>, </a:t>
            </a:r>
            <a:r>
              <a:rPr lang="en-US" sz="1200" i="1" dirty="0">
                <a:latin typeface="Work Sans Light" panose="020B0604020202020204" charset="0"/>
              </a:rPr>
              <a:t>is</a:t>
            </a:r>
            <a:r>
              <a:rPr lang="en-US" sz="1200" dirty="0">
                <a:latin typeface="Work Sans Light" panose="020B0604020202020204" charset="0"/>
              </a:rPr>
              <a:t> (can be used for </a:t>
            </a:r>
            <a:r>
              <a:rPr lang="en-US" sz="1200" dirty="0" err="1">
                <a:latin typeface="Work Sans Light" panose="020B0604020202020204" charset="0"/>
              </a:rPr>
              <a:t>boolean</a:t>
            </a:r>
            <a:r>
              <a:rPr lang="en-US" sz="1200" dirty="0">
                <a:latin typeface="Work Sans Light" panose="020B0604020202020204" charset="0"/>
              </a:rPr>
              <a:t> properties instead of get), </a:t>
            </a:r>
            <a:r>
              <a:rPr lang="en-US" sz="1200" i="1" dirty="0">
                <a:latin typeface="Work Sans Light" panose="020B0604020202020204" charset="0"/>
              </a:rPr>
              <a:t>to</a:t>
            </a:r>
            <a:r>
              <a:rPr lang="en-US" sz="1200" dirty="0">
                <a:latin typeface="Work Sans Light" panose="020B0604020202020204" charset="0"/>
              </a:rPr>
              <a:t> and other methods (so-called </a:t>
            </a:r>
            <a:r>
              <a:rPr lang="en-US" sz="1200" dirty="0">
                <a:latin typeface="Work Sans Light" panose="020B0604020202020204" charset="0"/>
                <a:hlinkClick r:id="rId12" tooltip="Accessor"/>
              </a:rPr>
              <a:t>accessor methods</a:t>
            </a:r>
            <a:r>
              <a:rPr lang="en-US" sz="1200" dirty="0">
                <a:latin typeface="Work Sans Light" panose="020B0604020202020204" charset="0"/>
              </a:rPr>
              <a:t> and </a:t>
            </a:r>
            <a:r>
              <a:rPr lang="en-US" sz="1200" dirty="0" err="1">
                <a:latin typeface="Work Sans Light" panose="020B0604020202020204" charset="0"/>
                <a:hlinkClick r:id="rId5" tooltip="Mutator method"/>
              </a:rPr>
              <a:t>mutator</a:t>
            </a:r>
            <a:r>
              <a:rPr lang="en-US" sz="1200" dirty="0">
                <a:latin typeface="Work Sans Light" panose="020B0604020202020204" charset="0"/>
                <a:hlinkClick r:id="rId5" tooltip="Mutator method"/>
              </a:rPr>
              <a:t> methods</a:t>
            </a:r>
            <a:r>
              <a:rPr lang="en-US" sz="1200" dirty="0">
                <a:latin typeface="Work Sans Light" panose="020B0604020202020204" charset="0"/>
              </a:rPr>
              <a:t>) according to a standard </a:t>
            </a:r>
            <a:r>
              <a:rPr lang="en-US" sz="1200" dirty="0">
                <a:latin typeface="Work Sans Light" panose="020B0604020202020204" charset="0"/>
                <a:hlinkClick r:id="rId13" tooltip="Naming conventions (programming)"/>
              </a:rPr>
              <a:t>naming convention</a:t>
            </a:r>
            <a:r>
              <a:rPr lang="en-US" sz="1200" dirty="0">
                <a:latin typeface="Work Sans Light" panose="020B0604020202020204" charset="0"/>
              </a:rPr>
              <a:t>. This allows easy automated inspection and updating of bean state within frameworks, many of which include custom editors for various types of properties. Setters can have one or more than one argument.</a:t>
            </a:r>
          </a:p>
          <a:p>
            <a:pPr marL="228600" indent="-228600">
              <a:buFont typeface="+mj-lt"/>
              <a:buAutoNum type="arabicPeriod"/>
            </a:pPr>
            <a:r>
              <a:rPr lang="en-US" sz="1200" dirty="0">
                <a:latin typeface="Work Sans Light" panose="020B0604020202020204" charset="0"/>
              </a:rPr>
              <a:t>The class should be </a:t>
            </a:r>
            <a:r>
              <a:rPr lang="en-US" sz="1200" dirty="0">
                <a:latin typeface="Work Sans Light" panose="020B0604020202020204" charset="0"/>
                <a:hlinkClick r:id="rId14" tooltip="Serialization"/>
              </a:rPr>
              <a:t>serializable</a:t>
            </a:r>
            <a:r>
              <a:rPr lang="en-US" sz="1200" dirty="0">
                <a:latin typeface="Work Sans Light" panose="020B0604020202020204" charset="0"/>
              </a:rPr>
              <a:t>. (This allows applications and frameworks to reliably save, store, and restore the bean's state in a manner independent of the </a:t>
            </a:r>
            <a:r>
              <a:rPr lang="en-US" sz="1200" dirty="0">
                <a:latin typeface="Work Sans Light" panose="020B0604020202020204" charset="0"/>
                <a:hlinkClick r:id="rId15" tooltip="Virtual machine"/>
              </a:rPr>
              <a:t>VM</a:t>
            </a:r>
            <a:r>
              <a:rPr lang="en-US" sz="1200" dirty="0">
                <a:latin typeface="Work Sans Light" panose="020B0604020202020204" charset="0"/>
              </a:rPr>
              <a:t> and of the platform.)</a:t>
            </a:r>
            <a:endParaRPr lang="en-US" sz="1200" dirty="0">
              <a:effectLst/>
              <a:latin typeface="Work Sans Light" panose="020B0604020202020204" charset="0"/>
            </a:endParaRPr>
          </a:p>
        </p:txBody>
      </p:sp>
    </p:spTree>
    <p:extLst>
      <p:ext uri="{BB962C8B-B14F-4D97-AF65-F5344CB8AC3E}">
        <p14:creationId xmlns:p14="http://schemas.microsoft.com/office/powerpoint/2010/main" val="1712160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7765" y="424055"/>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23</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420398" y="494940"/>
            <a:ext cx="7654360" cy="2123658"/>
          </a:xfrm>
          <a:prstGeom prst="rect">
            <a:avLst/>
          </a:prstGeom>
        </p:spPr>
        <p:txBody>
          <a:bodyPr wrap="square">
            <a:spAutoFit/>
          </a:bodyPr>
          <a:lstStyle/>
          <a:p>
            <a:endParaRPr lang="en-US" dirty="0" smtClean="0">
              <a:latin typeface="Work Sans Light" panose="020B0604020202020204" charset="0"/>
            </a:endParaRPr>
          </a:p>
          <a:p>
            <a:endParaRPr lang="en-US" sz="2000" dirty="0">
              <a:latin typeface="Work Sans Light" panose="020B0604020202020204" charset="0"/>
            </a:endParaRPr>
          </a:p>
          <a:p>
            <a:r>
              <a:rPr lang="en-US" dirty="0">
                <a:latin typeface="Work Sans Light" panose="020B0604020202020204" charset="0"/>
              </a:rPr>
              <a:t>12: private </a:t>
            </a:r>
            <a:r>
              <a:rPr lang="en-US" dirty="0" err="1">
                <a:latin typeface="Work Sans Light" panose="020B0604020202020204" charset="0"/>
              </a:rPr>
              <a:t>boolean</a:t>
            </a:r>
            <a:r>
              <a:rPr lang="en-US" dirty="0">
                <a:latin typeface="Work Sans Light" panose="020B0604020202020204" charset="0"/>
              </a:rPr>
              <a:t> playing;</a:t>
            </a:r>
          </a:p>
          <a:p>
            <a:r>
              <a:rPr lang="en-US" dirty="0">
                <a:latin typeface="Work Sans Light" panose="020B0604020202020204" charset="0"/>
              </a:rPr>
              <a:t>13: private String name;</a:t>
            </a:r>
          </a:p>
          <a:p>
            <a:r>
              <a:rPr lang="en-US" dirty="0">
                <a:latin typeface="Work Sans Light" panose="020B0604020202020204" charset="0"/>
              </a:rPr>
              <a:t>14: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getPlaying</a:t>
            </a:r>
            <a:r>
              <a:rPr lang="en-US" dirty="0">
                <a:latin typeface="Work Sans Light" panose="020B0604020202020204" charset="0"/>
              </a:rPr>
              <a:t>() { return playing; }</a:t>
            </a:r>
          </a:p>
          <a:p>
            <a:r>
              <a:rPr lang="en-US" dirty="0">
                <a:latin typeface="Work Sans Light" panose="020B0604020202020204" charset="0"/>
              </a:rPr>
              <a:t>15: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isPlaying</a:t>
            </a:r>
            <a:r>
              <a:rPr lang="en-US" dirty="0">
                <a:latin typeface="Work Sans Light" panose="020B0604020202020204" charset="0"/>
              </a:rPr>
              <a:t>() { return playing; }</a:t>
            </a:r>
          </a:p>
          <a:p>
            <a:r>
              <a:rPr lang="en-US" dirty="0">
                <a:latin typeface="Work Sans Light" panose="020B0604020202020204" charset="0"/>
              </a:rPr>
              <a:t>16: public String name() { return name; }</a:t>
            </a:r>
          </a:p>
          <a:p>
            <a:r>
              <a:rPr lang="en-US" dirty="0">
                <a:latin typeface="Work Sans Light" panose="020B0604020202020204" charset="0"/>
              </a:rPr>
              <a:t>17: public void </a:t>
            </a:r>
            <a:r>
              <a:rPr lang="en-US" dirty="0" err="1">
                <a:latin typeface="Work Sans Light" panose="020B0604020202020204" charset="0"/>
              </a:rPr>
              <a:t>updateName</a:t>
            </a:r>
            <a:r>
              <a:rPr lang="en-US" dirty="0">
                <a:latin typeface="Work Sans Light" panose="020B0604020202020204" charset="0"/>
              </a:rPr>
              <a:t>(String n) { name = n; }</a:t>
            </a:r>
          </a:p>
          <a:p>
            <a:r>
              <a:rPr lang="en-US" dirty="0">
                <a:latin typeface="Work Sans Light" panose="020B0604020202020204" charset="0"/>
              </a:rPr>
              <a:t>18: public void </a:t>
            </a:r>
            <a:r>
              <a:rPr lang="en-US" dirty="0" err="1">
                <a:latin typeface="Work Sans Light" panose="020B0604020202020204" charset="0"/>
              </a:rPr>
              <a:t>setname</a:t>
            </a:r>
            <a:r>
              <a:rPr lang="en-US" dirty="0">
                <a:latin typeface="Work Sans Light" panose="020B0604020202020204" charset="0"/>
              </a:rPr>
              <a:t>(String n) { name = n; }</a:t>
            </a:r>
          </a:p>
        </p:txBody>
      </p:sp>
      <p:sp>
        <p:nvSpPr>
          <p:cNvPr id="3" name="Прямоугольник 2"/>
          <p:cNvSpPr/>
          <p:nvPr/>
        </p:nvSpPr>
        <p:spPr>
          <a:xfrm>
            <a:off x="420398" y="2750378"/>
            <a:ext cx="8287554" cy="1815882"/>
          </a:xfrm>
          <a:prstGeom prst="rect">
            <a:avLst/>
          </a:prstGeom>
        </p:spPr>
        <p:txBody>
          <a:bodyPr wrap="square">
            <a:spAutoFit/>
          </a:bodyPr>
          <a:lstStyle/>
          <a:p>
            <a:r>
              <a:rPr lang="en-US" dirty="0">
                <a:latin typeface="Work Sans Light" panose="020B0604020202020204" charset="0"/>
              </a:rPr>
              <a:t>Lines 12 and 13 are good. They are private instance variables. </a:t>
            </a:r>
            <a:endParaRPr lang="en-US" dirty="0" smtClean="0">
              <a:latin typeface="Work Sans Light" panose="020B0604020202020204" charset="0"/>
            </a:endParaRPr>
          </a:p>
          <a:p>
            <a:r>
              <a:rPr lang="en-US" dirty="0" smtClean="0">
                <a:latin typeface="Work Sans Light" panose="020B0604020202020204" charset="0"/>
              </a:rPr>
              <a:t>Line </a:t>
            </a:r>
            <a:r>
              <a:rPr lang="en-US" dirty="0">
                <a:latin typeface="Work Sans Light" panose="020B0604020202020204" charset="0"/>
              </a:rPr>
              <a:t>14 doesn't follow </a:t>
            </a:r>
            <a:r>
              <a:rPr lang="en-US" dirty="0" smtClean="0">
                <a:latin typeface="Work Sans Light" panose="020B0604020202020204" charset="0"/>
              </a:rPr>
              <a:t>the JavaBeans </a:t>
            </a:r>
            <a:r>
              <a:rPr lang="en-US" dirty="0">
                <a:latin typeface="Work Sans Light" panose="020B0604020202020204" charset="0"/>
              </a:rPr>
              <a:t>naming conventions. Since playing is a </a:t>
            </a:r>
            <a:r>
              <a:rPr lang="en-US" dirty="0" err="1">
                <a:latin typeface="Work Sans Light" panose="020B0604020202020204" charset="0"/>
              </a:rPr>
              <a:t>boolean</a:t>
            </a:r>
            <a:r>
              <a:rPr lang="en-US" dirty="0">
                <a:latin typeface="Work Sans Light" panose="020B0604020202020204" charset="0"/>
              </a:rPr>
              <a:t>, the getter must begin with is.</a:t>
            </a:r>
          </a:p>
          <a:p>
            <a:r>
              <a:rPr lang="en-US" dirty="0">
                <a:latin typeface="Work Sans Light" panose="020B0604020202020204" charset="0"/>
              </a:rPr>
              <a:t>Line 15 is a correct getter for playing. </a:t>
            </a:r>
            <a:endParaRPr lang="en-US" dirty="0" smtClean="0">
              <a:latin typeface="Work Sans Light" panose="020B0604020202020204" charset="0"/>
            </a:endParaRPr>
          </a:p>
          <a:p>
            <a:r>
              <a:rPr lang="en-US" dirty="0" smtClean="0">
                <a:latin typeface="Work Sans Light" panose="020B0604020202020204" charset="0"/>
              </a:rPr>
              <a:t>Line </a:t>
            </a:r>
            <a:r>
              <a:rPr lang="en-US" dirty="0">
                <a:latin typeface="Work Sans Light" panose="020B0604020202020204" charset="0"/>
              </a:rPr>
              <a:t>16 doesn't follow the JavaBeans naming </a:t>
            </a:r>
            <a:r>
              <a:rPr lang="en-US" dirty="0" smtClean="0">
                <a:latin typeface="Work Sans Light" panose="020B0604020202020204" charset="0"/>
              </a:rPr>
              <a:t>conventions because </a:t>
            </a:r>
            <a:r>
              <a:rPr lang="en-US" dirty="0">
                <a:latin typeface="Work Sans Light" panose="020B0604020202020204" charset="0"/>
              </a:rPr>
              <a:t>it should be called </a:t>
            </a:r>
            <a:r>
              <a:rPr lang="en-US" dirty="0" err="1">
                <a:latin typeface="Work Sans Light" panose="020B0604020202020204" charset="0"/>
              </a:rPr>
              <a:t>getName</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Lines </a:t>
            </a:r>
            <a:r>
              <a:rPr lang="en-US" dirty="0">
                <a:latin typeface="Work Sans Light" panose="020B0604020202020204" charset="0"/>
              </a:rPr>
              <a:t>17 and 18 do not follow the </a:t>
            </a:r>
            <a:r>
              <a:rPr lang="en-US" dirty="0" smtClean="0">
                <a:latin typeface="Work Sans Light" panose="020B0604020202020204" charset="0"/>
              </a:rPr>
              <a:t>JavaBeans naming </a:t>
            </a:r>
            <a:r>
              <a:rPr lang="en-US" dirty="0">
                <a:latin typeface="Work Sans Light" panose="020B0604020202020204" charset="0"/>
              </a:rPr>
              <a:t>conventions because they should be named </a:t>
            </a:r>
            <a:r>
              <a:rPr lang="en-US" dirty="0" err="1">
                <a:latin typeface="Work Sans Light" panose="020B0604020202020204" charset="0"/>
              </a:rPr>
              <a:t>setName</a:t>
            </a:r>
            <a:r>
              <a:rPr lang="en-US" dirty="0">
                <a:latin typeface="Work Sans Light" panose="020B0604020202020204" charset="0"/>
              </a:rPr>
              <a:t>. Remember that Java is </a:t>
            </a:r>
            <a:r>
              <a:rPr lang="en-US" dirty="0" smtClean="0">
                <a:latin typeface="Work Sans Light" panose="020B0604020202020204" charset="0"/>
              </a:rPr>
              <a:t>case sensitive</a:t>
            </a:r>
            <a:r>
              <a:rPr lang="en-US" dirty="0">
                <a:latin typeface="Work Sans Light" panose="020B0604020202020204" charset="0"/>
              </a:rPr>
              <a:t>, so </a:t>
            </a:r>
            <a:r>
              <a:rPr lang="en-US" dirty="0" err="1">
                <a:latin typeface="Work Sans Light" panose="020B0604020202020204" charset="0"/>
              </a:rPr>
              <a:t>setname</a:t>
            </a:r>
            <a:r>
              <a:rPr lang="en-US" dirty="0">
                <a:latin typeface="Work Sans Light" panose="020B0604020202020204" charset="0"/>
              </a:rPr>
              <a:t> is not adequate to meet the naming convention.</a:t>
            </a:r>
            <a:endParaRPr lang="ru-RU" dirty="0"/>
          </a:p>
        </p:txBody>
      </p:sp>
    </p:spTree>
    <p:extLst>
      <p:ext uri="{BB962C8B-B14F-4D97-AF65-F5344CB8AC3E}">
        <p14:creationId xmlns:p14="http://schemas.microsoft.com/office/powerpoint/2010/main" val="26032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24</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Creating Immutable Classes</a:t>
            </a:r>
            <a:endParaRPr sz="2400" b="0" dirty="0"/>
          </a:p>
        </p:txBody>
      </p:sp>
      <p:sp>
        <p:nvSpPr>
          <p:cNvPr id="2" name="Прямоугольник 1"/>
          <p:cNvSpPr/>
          <p:nvPr/>
        </p:nvSpPr>
        <p:spPr>
          <a:xfrm>
            <a:off x="420398" y="655926"/>
            <a:ext cx="7654360" cy="3262432"/>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sz="1600" dirty="0">
                <a:latin typeface="Work Sans Light" panose="020B0604020202020204" charset="0"/>
              </a:rPr>
              <a:t>Encapsulating data is helpful because it prevents callers from making uncontrolled </a:t>
            </a:r>
            <a:r>
              <a:rPr lang="en-US" sz="1600" dirty="0" smtClean="0">
                <a:latin typeface="Work Sans Light" panose="020B0604020202020204" charset="0"/>
              </a:rPr>
              <a:t>changes to </a:t>
            </a:r>
            <a:r>
              <a:rPr lang="en-US" sz="1600" dirty="0">
                <a:latin typeface="Work Sans Light" panose="020B0604020202020204" charset="0"/>
              </a:rPr>
              <a:t>your class. Another common technique is making classes immutable so they cannot </a:t>
            </a:r>
            <a:r>
              <a:rPr lang="en-US" sz="1600" dirty="0" smtClean="0">
                <a:latin typeface="Work Sans Light" panose="020B0604020202020204" charset="0"/>
              </a:rPr>
              <a:t>be changed </a:t>
            </a:r>
            <a:r>
              <a:rPr lang="en-US" sz="1600" dirty="0">
                <a:latin typeface="Work Sans Light" panose="020B0604020202020204" charset="0"/>
              </a:rPr>
              <a:t>at all</a:t>
            </a:r>
            <a:r>
              <a:rPr lang="en-US" sz="1600" dirty="0" smtClean="0">
                <a:latin typeface="Work Sans Light" panose="020B0604020202020204" charset="0"/>
              </a:rPr>
              <a:t>.</a:t>
            </a:r>
          </a:p>
          <a:p>
            <a:endParaRPr lang="en-US" sz="1600" dirty="0">
              <a:latin typeface="Work Sans Light" panose="020B0604020202020204" charset="0"/>
            </a:endParaRPr>
          </a:p>
          <a:p>
            <a:r>
              <a:rPr lang="en-US" sz="1600" dirty="0">
                <a:latin typeface="Work Sans Light" panose="020B0604020202020204" charset="0"/>
              </a:rPr>
              <a:t>Immutable classes are helpful because you know they will always be the same. You </a:t>
            </a:r>
            <a:r>
              <a:rPr lang="en-US" sz="1600" dirty="0" smtClean="0">
                <a:latin typeface="Work Sans Light" panose="020B0604020202020204" charset="0"/>
              </a:rPr>
              <a:t>can pass </a:t>
            </a:r>
            <a:r>
              <a:rPr lang="en-US" sz="1600" dirty="0">
                <a:latin typeface="Work Sans Light" panose="020B0604020202020204" charset="0"/>
              </a:rPr>
              <a:t>them around your application with a guarantee that the caller didn’t change anything</a:t>
            </a:r>
            <a:r>
              <a:rPr lang="en-US" sz="1600" dirty="0" smtClean="0">
                <a:latin typeface="Work Sans Light" panose="020B0604020202020204" charset="0"/>
              </a:rPr>
              <a:t>.</a:t>
            </a:r>
          </a:p>
          <a:p>
            <a:endParaRPr lang="en-US" sz="1600" dirty="0">
              <a:latin typeface="Work Sans Light" panose="020B0604020202020204" charset="0"/>
            </a:endParaRPr>
          </a:p>
          <a:p>
            <a:r>
              <a:rPr lang="en-US" sz="1600" dirty="0">
                <a:latin typeface="Work Sans Light" panose="020B0604020202020204" charset="0"/>
              </a:rPr>
              <a:t>This helps make programs easier to maintain. It also helps with performance by </a:t>
            </a:r>
            <a:r>
              <a:rPr lang="en-US" sz="1600" dirty="0" smtClean="0">
                <a:latin typeface="Work Sans Light" panose="020B0604020202020204" charset="0"/>
              </a:rPr>
              <a:t>limiting the </a:t>
            </a:r>
            <a:r>
              <a:rPr lang="en-US" sz="1600" dirty="0">
                <a:latin typeface="Work Sans Light" panose="020B0604020202020204" charset="0"/>
              </a:rPr>
              <a:t>number of copies, as you saw with String in Chapter 3, “Core Java APIs.”</a:t>
            </a:r>
          </a:p>
        </p:txBody>
      </p:sp>
    </p:spTree>
    <p:extLst>
      <p:ext uri="{BB962C8B-B14F-4D97-AF65-F5344CB8AC3E}">
        <p14:creationId xmlns:p14="http://schemas.microsoft.com/office/powerpoint/2010/main" val="632099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25</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Creating Immutable Classes</a:t>
            </a:r>
            <a:endParaRPr sz="2400" b="0" dirty="0"/>
          </a:p>
        </p:txBody>
      </p:sp>
      <p:sp>
        <p:nvSpPr>
          <p:cNvPr id="2" name="Прямоугольник 1"/>
          <p:cNvSpPr/>
          <p:nvPr/>
        </p:nvSpPr>
        <p:spPr>
          <a:xfrm>
            <a:off x="516990" y="926383"/>
            <a:ext cx="7654360" cy="3693319"/>
          </a:xfrm>
          <a:prstGeom prst="rect">
            <a:avLst/>
          </a:prstGeom>
        </p:spPr>
        <p:txBody>
          <a:bodyPr wrap="square">
            <a:spAutoFit/>
          </a:bodyPr>
          <a:lstStyle/>
          <a:p>
            <a:endParaRPr lang="en-US" dirty="0" smtClean="0">
              <a:latin typeface="Work Sans Light" panose="020B0604020202020204" charset="0"/>
            </a:endParaRPr>
          </a:p>
          <a:p>
            <a:r>
              <a:rPr lang="en-US" sz="1200" dirty="0">
                <a:latin typeface="Work Sans Light" panose="020B0604020202020204" charset="0"/>
              </a:rPr>
              <a:t>One step in making a class immutable is to omit the setters. But wait: we still want the</a:t>
            </a:r>
          </a:p>
          <a:p>
            <a:r>
              <a:rPr lang="en-US" sz="1200" dirty="0">
                <a:latin typeface="Work Sans Light" panose="020B0604020202020204" charset="0"/>
              </a:rPr>
              <a:t>caller to be able to specify the initial value—we just don’t want it to change after the object</a:t>
            </a:r>
          </a:p>
          <a:p>
            <a:r>
              <a:rPr lang="en-US" sz="1200" dirty="0">
                <a:latin typeface="Work Sans Light" panose="020B0604020202020204" charset="0"/>
              </a:rPr>
              <a:t>is created. Constructors to the rescue</a:t>
            </a:r>
            <a:r>
              <a:rPr lang="en-US" sz="1200" dirty="0" smtClean="0">
                <a:latin typeface="Work Sans Light" panose="020B0604020202020204" charset="0"/>
              </a:rPr>
              <a:t>!</a:t>
            </a:r>
          </a:p>
          <a:p>
            <a:endParaRPr lang="en-US" sz="1200" dirty="0" smtClean="0">
              <a:latin typeface="Work Sans Light" panose="020B0604020202020204" charset="0"/>
            </a:endParaRPr>
          </a:p>
          <a:p>
            <a:pPr marL="228600" indent="-228600">
              <a:buFont typeface="+mj-lt"/>
              <a:buAutoNum type="arabicPeriod"/>
            </a:pPr>
            <a:r>
              <a:rPr lang="en-US" sz="1200" dirty="0">
                <a:latin typeface="Work Sans Light" panose="020B0604020202020204" charset="0"/>
              </a:rPr>
              <a:t>public class </a:t>
            </a:r>
            <a:r>
              <a:rPr lang="en-US" sz="1200" dirty="0" err="1">
                <a:latin typeface="Work Sans Light" panose="020B0604020202020204" charset="0"/>
              </a:rPr>
              <a:t>ImmutableSwan</a:t>
            </a:r>
            <a:r>
              <a:rPr lang="en-US" sz="1200" dirty="0">
                <a:latin typeface="Work Sans Light" panose="020B0604020202020204" charset="0"/>
              </a:rPr>
              <a:t> {</a:t>
            </a:r>
          </a:p>
          <a:p>
            <a:pPr marL="228600" indent="-228600">
              <a:buFont typeface="+mj-lt"/>
              <a:buAutoNum type="arabicPeriod"/>
            </a:pPr>
            <a:r>
              <a:rPr lang="en-US" sz="1200" dirty="0" smtClean="0">
                <a:latin typeface="Work Sans Light" panose="020B0604020202020204" charset="0"/>
              </a:rPr>
              <a:t>    private </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a:t>
            </a:r>
          </a:p>
          <a:p>
            <a:pPr marL="228600" indent="-228600">
              <a:buFont typeface="+mj-lt"/>
              <a:buAutoNum type="arabicPeriod"/>
            </a:pPr>
            <a:r>
              <a:rPr lang="en-US" sz="1200" dirty="0" smtClean="0">
                <a:latin typeface="Work Sans Light" panose="020B0604020202020204" charset="0"/>
              </a:rPr>
              <a:t>    public </a:t>
            </a:r>
            <a:r>
              <a:rPr lang="en-US" sz="1200" dirty="0" err="1">
                <a:latin typeface="Work Sans Light" panose="020B0604020202020204" charset="0"/>
              </a:rPr>
              <a:t>ImmutableSwan</a:t>
            </a:r>
            <a:r>
              <a:rPr lang="en-US" sz="1200" dirty="0">
                <a:latin typeface="Work Sans Light" panose="020B0604020202020204" charset="0"/>
              </a:rPr>
              <a:t>(</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 {</a:t>
            </a:r>
          </a:p>
          <a:p>
            <a:pPr marL="228600" indent="-228600">
              <a:buFont typeface="+mj-lt"/>
              <a:buAutoNum type="arabicPeriod"/>
            </a:pPr>
            <a:r>
              <a:rPr lang="en-US" sz="1200" dirty="0" smtClean="0">
                <a:latin typeface="Work Sans Light" panose="020B0604020202020204" charset="0"/>
              </a:rPr>
              <a:t>         </a:t>
            </a:r>
            <a:r>
              <a:rPr lang="en-US" sz="1200" dirty="0" err="1" smtClean="0">
                <a:latin typeface="Work Sans Light" panose="020B0604020202020204" charset="0"/>
              </a:rPr>
              <a:t>this.numberEggs</a:t>
            </a:r>
            <a:r>
              <a:rPr lang="en-US" sz="1200" dirty="0" smtClean="0">
                <a:latin typeface="Work Sans Light" panose="020B0604020202020204" charset="0"/>
              </a:rPr>
              <a:t> </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a:t>
            </a:r>
          </a:p>
          <a:p>
            <a:pPr marL="228600" indent="-228600">
              <a:buFont typeface="+mj-lt"/>
              <a:buAutoNum type="arabicPeriod"/>
            </a:pPr>
            <a:r>
              <a:rPr lang="en-US" sz="1200" dirty="0" smtClean="0"/>
              <a:t>     </a:t>
            </a:r>
            <a:r>
              <a:rPr lang="ru-RU" sz="1200" dirty="0" smtClean="0"/>
              <a:t>}</a:t>
            </a:r>
            <a:endParaRPr lang="ru-RU" sz="1200" dirty="0"/>
          </a:p>
          <a:p>
            <a:pPr marL="228600" indent="-228600">
              <a:buFont typeface="+mj-lt"/>
              <a:buAutoNum type="arabicPeriod"/>
            </a:pPr>
            <a:r>
              <a:rPr lang="en-US" sz="1200" dirty="0" smtClean="0">
                <a:latin typeface="Work Sans Light" panose="020B0604020202020204" charset="0"/>
              </a:rPr>
              <a:t>    public </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getNumberEggs</a:t>
            </a:r>
            <a:r>
              <a:rPr lang="en-US" sz="1200" dirty="0">
                <a:latin typeface="Work Sans Light" panose="020B0604020202020204" charset="0"/>
              </a:rPr>
              <a:t>() {</a:t>
            </a:r>
          </a:p>
          <a:p>
            <a:pPr marL="228600" indent="-228600">
              <a:buFont typeface="+mj-lt"/>
              <a:buAutoNum type="arabicPeriod"/>
            </a:pPr>
            <a:r>
              <a:rPr lang="en-US" sz="1200" dirty="0" smtClean="0">
                <a:latin typeface="Work Sans Light" panose="020B0604020202020204" charset="0"/>
              </a:rPr>
              <a:t>         return </a:t>
            </a:r>
            <a:r>
              <a:rPr lang="en-US" sz="1200" dirty="0" err="1">
                <a:latin typeface="Work Sans Light" panose="020B0604020202020204" charset="0"/>
              </a:rPr>
              <a:t>numberEggs</a:t>
            </a:r>
            <a:r>
              <a:rPr lang="en-US" sz="1200" dirty="0">
                <a:latin typeface="Work Sans Light" panose="020B0604020202020204" charset="0"/>
              </a:rPr>
              <a:t>;</a:t>
            </a:r>
          </a:p>
          <a:p>
            <a:pPr marL="228600" indent="-228600">
              <a:buFont typeface="+mj-lt"/>
              <a:buAutoNum type="arabicPeriod"/>
            </a:pPr>
            <a:r>
              <a:rPr lang="ru-RU" sz="1200" dirty="0"/>
              <a:t>} </a:t>
            </a:r>
            <a:r>
              <a:rPr lang="ru-RU" sz="1200" dirty="0" smtClean="0"/>
              <a:t>}</a:t>
            </a:r>
            <a:endParaRPr lang="en-US" sz="1200" dirty="0" smtClean="0"/>
          </a:p>
          <a:p>
            <a:pPr marL="228600" indent="-228600">
              <a:buFont typeface="+mj-lt"/>
              <a:buAutoNum type="arabicPeriod"/>
            </a:pPr>
            <a:endParaRPr lang="en-US" sz="1200" dirty="0">
              <a:latin typeface="Work Sans Light" panose="020B0604020202020204" charset="0"/>
            </a:endParaRPr>
          </a:p>
          <a:p>
            <a:r>
              <a:rPr lang="en-US" sz="1200" dirty="0">
                <a:latin typeface="Work Sans Light" panose="020B0604020202020204" charset="0"/>
              </a:rPr>
              <a:t>In this example, we don't have a setter. We do have a constructor that allows a value to</a:t>
            </a:r>
          </a:p>
          <a:p>
            <a:r>
              <a:rPr lang="en-US" sz="1200" dirty="0">
                <a:latin typeface="Work Sans Light" panose="020B0604020202020204" charset="0"/>
              </a:rPr>
              <a:t>be set. Remember, immutable is only measured after the object is constructed. Immutable</a:t>
            </a:r>
          </a:p>
          <a:p>
            <a:r>
              <a:rPr lang="en-US" sz="1200" dirty="0">
                <a:latin typeface="Work Sans Light" panose="020B0604020202020204" charset="0"/>
              </a:rPr>
              <a:t>classes are allowed to have values. They just can't change after instantiation</a:t>
            </a:r>
            <a:r>
              <a:rPr lang="en-US" sz="1200" dirty="0" smtClean="0">
                <a:latin typeface="Work Sans Light" panose="020B0604020202020204" charset="0"/>
              </a:rPr>
              <a:t>.</a:t>
            </a:r>
          </a:p>
          <a:p>
            <a:r>
              <a:rPr lang="en-US" sz="1200" dirty="0">
                <a:latin typeface="Work Sans Light" panose="020B0604020202020204" charset="0"/>
              </a:rPr>
              <a:t>To review, encapsulation refers to preventing callers from changing the instance </a:t>
            </a:r>
            <a:r>
              <a:rPr lang="en-US" sz="1200" dirty="0" smtClean="0">
                <a:latin typeface="Work Sans Light" panose="020B0604020202020204" charset="0"/>
              </a:rPr>
              <a:t>variables directly</a:t>
            </a:r>
            <a:r>
              <a:rPr lang="en-US" sz="1200" dirty="0">
                <a:latin typeface="Work Sans Light" panose="020B0604020202020204" charset="0"/>
              </a:rPr>
              <a:t>. Immutability refers to preventing callers from changing the instance variables at all.</a:t>
            </a:r>
          </a:p>
        </p:txBody>
      </p:sp>
    </p:spTree>
    <p:extLst>
      <p:ext uri="{BB962C8B-B14F-4D97-AF65-F5344CB8AC3E}">
        <p14:creationId xmlns:p14="http://schemas.microsoft.com/office/powerpoint/2010/main" val="625753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26</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Writing Simple Lambdas</a:t>
            </a:r>
            <a:endParaRPr sz="2400" b="0" dirty="0"/>
          </a:p>
        </p:txBody>
      </p:sp>
      <p:sp>
        <p:nvSpPr>
          <p:cNvPr id="2" name="Прямоугольник 1"/>
          <p:cNvSpPr/>
          <p:nvPr/>
        </p:nvSpPr>
        <p:spPr>
          <a:xfrm>
            <a:off x="471913" y="552895"/>
            <a:ext cx="7654360" cy="4216539"/>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dirty="0">
                <a:latin typeface="Work Sans Light" panose="020B0604020202020204" charset="0"/>
              </a:rPr>
              <a:t>In </a:t>
            </a:r>
            <a:r>
              <a:rPr lang="en-US" dirty="0" smtClean="0">
                <a:latin typeface="Work Sans Light" panose="020B0604020202020204" charset="0"/>
              </a:rPr>
              <a:t>Java 8</a:t>
            </a:r>
            <a:r>
              <a:rPr lang="en-US" dirty="0">
                <a:latin typeface="Work Sans Light" panose="020B0604020202020204" charset="0"/>
              </a:rPr>
              <a:t>, the language added the ability to write code using another style. </a:t>
            </a:r>
            <a:r>
              <a:rPr lang="en-US" i="1" dirty="0">
                <a:latin typeface="Work Sans Light" panose="020B0604020202020204" charset="0"/>
              </a:rPr>
              <a:t>Functional </a:t>
            </a:r>
            <a:r>
              <a:rPr lang="en-US" i="1" dirty="0" smtClean="0">
                <a:latin typeface="Work Sans Light" panose="020B0604020202020204" charset="0"/>
              </a:rPr>
              <a:t>programming </a:t>
            </a:r>
            <a:r>
              <a:rPr lang="en-US" dirty="0" smtClean="0">
                <a:latin typeface="Work Sans Light" panose="020B0604020202020204" charset="0"/>
              </a:rPr>
              <a:t>is </a:t>
            </a:r>
            <a:r>
              <a:rPr lang="en-US" dirty="0">
                <a:latin typeface="Work Sans Light" panose="020B0604020202020204" charset="0"/>
              </a:rPr>
              <a:t>a way of writing code more declaratively. You specify what you want to do </a:t>
            </a:r>
            <a:r>
              <a:rPr lang="en-US" dirty="0" smtClean="0">
                <a:latin typeface="Work Sans Light" panose="020B0604020202020204" charset="0"/>
              </a:rPr>
              <a:t>rather than </a:t>
            </a:r>
            <a:r>
              <a:rPr lang="en-US" dirty="0">
                <a:latin typeface="Work Sans Light" panose="020B0604020202020204" charset="0"/>
              </a:rPr>
              <a:t>dealing with the state of objects. You focus more on expressions than loops.</a:t>
            </a:r>
          </a:p>
          <a:p>
            <a:r>
              <a:rPr lang="en-US" dirty="0">
                <a:latin typeface="Work Sans Light" panose="020B0604020202020204" charset="0"/>
              </a:rPr>
              <a:t>Functional programming uses lambda expressions to write code. A </a:t>
            </a:r>
            <a:r>
              <a:rPr lang="en-US" i="1" dirty="0">
                <a:latin typeface="Work Sans Light" panose="020B0604020202020204" charset="0"/>
              </a:rPr>
              <a:t>lambda expression</a:t>
            </a:r>
          </a:p>
          <a:p>
            <a:r>
              <a:rPr lang="en-US" dirty="0">
                <a:latin typeface="Work Sans Light" panose="020B0604020202020204" charset="0"/>
              </a:rPr>
              <a:t>is a block of code that gets passed around. You can think of a lambda expression as </a:t>
            </a:r>
            <a:r>
              <a:rPr lang="en-US" dirty="0" smtClean="0">
                <a:latin typeface="Work Sans Light" panose="020B0604020202020204" charset="0"/>
              </a:rPr>
              <a:t>an</a:t>
            </a:r>
          </a:p>
          <a:p>
            <a:r>
              <a:rPr lang="en-US" dirty="0">
                <a:latin typeface="Work Sans Light" panose="020B0604020202020204" charset="0"/>
              </a:rPr>
              <a:t>anonymous method. It has parameters and a body just like full-</a:t>
            </a:r>
            <a:r>
              <a:rPr lang="en-US" dirty="0" err="1">
                <a:latin typeface="Work Sans Light" panose="020B0604020202020204" charset="0"/>
              </a:rPr>
              <a:t>fl</a:t>
            </a:r>
            <a:r>
              <a:rPr lang="en-US" dirty="0">
                <a:latin typeface="Work Sans Light" panose="020B0604020202020204" charset="0"/>
              </a:rPr>
              <a:t> edged methods do, but </a:t>
            </a:r>
            <a:r>
              <a:rPr lang="en-US" dirty="0" smtClean="0">
                <a:latin typeface="Work Sans Light" panose="020B0604020202020204" charset="0"/>
              </a:rPr>
              <a:t>it doesn’t </a:t>
            </a:r>
            <a:r>
              <a:rPr lang="en-US" dirty="0">
                <a:latin typeface="Work Sans Light" panose="020B0604020202020204" charset="0"/>
              </a:rPr>
              <a:t>have a name like a real method. Lambda expressions are often referred to as </a:t>
            </a:r>
            <a:r>
              <a:rPr lang="en-US" dirty="0" smtClean="0">
                <a:latin typeface="Work Sans Light" panose="020B0604020202020204" charset="0"/>
              </a:rPr>
              <a:t>lambdas for </a:t>
            </a:r>
            <a:r>
              <a:rPr lang="en-US" dirty="0">
                <a:latin typeface="Work Sans Light" panose="020B0604020202020204" charset="0"/>
              </a:rPr>
              <a:t>short. You might also know them as closures if Java isn’t your fi </a:t>
            </a:r>
            <a:r>
              <a:rPr lang="en-US" dirty="0" err="1">
                <a:latin typeface="Work Sans Light" panose="020B0604020202020204" charset="0"/>
              </a:rPr>
              <a:t>rst</a:t>
            </a:r>
            <a:r>
              <a:rPr lang="en-US" dirty="0">
                <a:latin typeface="Work Sans Light" panose="020B0604020202020204" charset="0"/>
              </a:rPr>
              <a:t> language. If </a:t>
            </a:r>
            <a:r>
              <a:rPr lang="en-US" dirty="0" smtClean="0">
                <a:latin typeface="Work Sans Light" panose="020B0604020202020204" charset="0"/>
              </a:rPr>
              <a:t>you had </a:t>
            </a:r>
            <a:r>
              <a:rPr lang="en-US" dirty="0">
                <a:latin typeface="Work Sans Light" panose="020B0604020202020204" charset="0"/>
              </a:rPr>
              <a:t>a bad experience with closures in the past, don’t worry. They are far simpler in Java.</a:t>
            </a:r>
          </a:p>
          <a:p>
            <a:r>
              <a:rPr lang="en-US" dirty="0">
                <a:latin typeface="Work Sans Light" panose="020B0604020202020204" charset="0"/>
              </a:rPr>
              <a:t>In other words, a lambda expression is like a method that you can pass as if it were a</a:t>
            </a:r>
          </a:p>
          <a:p>
            <a:r>
              <a:rPr lang="en-US" dirty="0">
                <a:latin typeface="Work Sans Light" panose="020B0604020202020204" charset="0"/>
              </a:rPr>
              <a:t>variable. For example, there are different ways to calculate age. One human year is </a:t>
            </a:r>
            <a:r>
              <a:rPr lang="en-US" dirty="0" smtClean="0">
                <a:latin typeface="Work Sans Light" panose="020B0604020202020204" charset="0"/>
              </a:rPr>
              <a:t>equivalent to </a:t>
            </a:r>
            <a:r>
              <a:rPr lang="en-US" dirty="0">
                <a:latin typeface="Work Sans Light" panose="020B0604020202020204" charset="0"/>
              </a:rPr>
              <a:t>seven dog years. You want to write a method that that takes an age() method </a:t>
            </a:r>
            <a:r>
              <a:rPr lang="en-US" dirty="0" smtClean="0">
                <a:latin typeface="Work Sans Light" panose="020B0604020202020204" charset="0"/>
              </a:rPr>
              <a:t>as input</a:t>
            </a:r>
            <a:r>
              <a:rPr lang="en-US" dirty="0">
                <a:latin typeface="Work Sans Light" panose="020B0604020202020204" charset="0"/>
              </a:rPr>
              <a:t>. To do this in an object-oriented program, you’d need to </a:t>
            </a:r>
            <a:r>
              <a:rPr lang="en-US" dirty="0" err="1">
                <a:latin typeface="Work Sans Light" panose="020B0604020202020204" charset="0"/>
              </a:rPr>
              <a:t>defi</a:t>
            </a:r>
            <a:r>
              <a:rPr lang="en-US" dirty="0">
                <a:latin typeface="Work Sans Light" panose="020B0604020202020204" charset="0"/>
              </a:rPr>
              <a:t> ne a Human subclass and </a:t>
            </a:r>
            <a:r>
              <a:rPr lang="en-US" dirty="0" smtClean="0">
                <a:latin typeface="Work Sans Light" panose="020B0604020202020204" charset="0"/>
              </a:rPr>
              <a:t>a Dog </a:t>
            </a:r>
            <a:r>
              <a:rPr lang="en-US" dirty="0">
                <a:latin typeface="Work Sans Light" panose="020B0604020202020204" charset="0"/>
              </a:rPr>
              <a:t>subclass. With lambdas, you can just pass in the relevant expression to calculate age.</a:t>
            </a:r>
          </a:p>
        </p:txBody>
      </p:sp>
    </p:spTree>
    <p:extLst>
      <p:ext uri="{BB962C8B-B14F-4D97-AF65-F5344CB8AC3E}">
        <p14:creationId xmlns:p14="http://schemas.microsoft.com/office/powerpoint/2010/main" val="625753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27</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Example</a:t>
            </a:r>
            <a:endParaRPr sz="2400" b="0" dirty="0"/>
          </a:p>
        </p:txBody>
      </p:sp>
      <p:sp>
        <p:nvSpPr>
          <p:cNvPr id="2" name="Прямоугольник 1"/>
          <p:cNvSpPr/>
          <p:nvPr/>
        </p:nvSpPr>
        <p:spPr>
          <a:xfrm>
            <a:off x="420398" y="655926"/>
            <a:ext cx="7654360" cy="3754874"/>
          </a:xfrm>
          <a:prstGeom prst="rect">
            <a:avLst/>
          </a:prstGeom>
        </p:spPr>
        <p:txBody>
          <a:bodyPr wrap="square">
            <a:spAutoFit/>
          </a:bodyPr>
          <a:lstStyle/>
          <a:p>
            <a:endParaRPr lang="en-US" dirty="0" smtClean="0">
              <a:latin typeface="Work Sans Light" panose="020B0604020202020204" charset="0"/>
            </a:endParaRPr>
          </a:p>
          <a:p>
            <a:r>
              <a:rPr lang="en-US" dirty="0">
                <a:latin typeface="Work Sans Light" panose="020B0604020202020204" charset="0"/>
              </a:rPr>
              <a:t>Our goal is to print out all the animals in a list according to some criteria. We’ll show you</a:t>
            </a:r>
          </a:p>
          <a:p>
            <a:r>
              <a:rPr lang="en-US" dirty="0">
                <a:latin typeface="Work Sans Light" panose="020B0604020202020204" charset="0"/>
              </a:rPr>
              <a:t>how to do this without lambdas to illustrate how lambdas are useful. We start out with </a:t>
            </a:r>
            <a:r>
              <a:rPr lang="en-US" dirty="0" smtClean="0">
                <a:latin typeface="Work Sans Light" panose="020B0604020202020204" charset="0"/>
              </a:rPr>
              <a:t>the Animal </a:t>
            </a:r>
            <a:r>
              <a:rPr lang="en-US" dirty="0">
                <a:latin typeface="Work Sans Light" panose="020B0604020202020204" charset="0"/>
              </a:rPr>
              <a:t>class</a:t>
            </a:r>
            <a:r>
              <a:rPr lang="en-US" dirty="0" smtClean="0">
                <a:latin typeface="Work Sans Light" panose="020B0604020202020204" charset="0"/>
              </a:rPr>
              <a:t>:</a:t>
            </a:r>
          </a:p>
          <a:p>
            <a:pPr marL="342900" indent="-342900">
              <a:buFont typeface="+mj-lt"/>
              <a:buAutoNum type="arabicPeriod"/>
            </a:pPr>
            <a:r>
              <a:rPr lang="en-US" dirty="0">
                <a:latin typeface="Work Sans Light" panose="020B0604020202020204" charset="0"/>
              </a:rPr>
              <a:t>public class Animal {</a:t>
            </a:r>
          </a:p>
          <a:p>
            <a:pPr marL="342900" indent="-342900">
              <a:buFont typeface="+mj-lt"/>
              <a:buAutoNum type="arabicPeriod"/>
            </a:pPr>
            <a:r>
              <a:rPr lang="en-US" dirty="0" smtClean="0">
                <a:latin typeface="Work Sans Light" panose="020B0604020202020204" charset="0"/>
              </a:rPr>
              <a:t>    private </a:t>
            </a:r>
            <a:r>
              <a:rPr lang="en-US" dirty="0">
                <a:latin typeface="Work Sans Light" panose="020B0604020202020204" charset="0"/>
              </a:rPr>
              <a:t>String species;</a:t>
            </a:r>
          </a:p>
          <a:p>
            <a:pPr marL="342900" indent="-342900">
              <a:buFont typeface="+mj-lt"/>
              <a:buAutoNum type="arabicPeriod"/>
            </a:pPr>
            <a:r>
              <a:rPr lang="en-US" dirty="0" smtClean="0">
                <a:latin typeface="Work Sans Light" panose="020B0604020202020204" charset="0"/>
              </a:rPr>
              <a:t>    private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canHop</a:t>
            </a:r>
            <a:r>
              <a:rPr lang="en-US" dirty="0">
                <a:latin typeface="Work Sans Light" panose="020B0604020202020204" charset="0"/>
              </a:rPr>
              <a:t>;</a:t>
            </a:r>
          </a:p>
          <a:p>
            <a:pPr marL="342900" indent="-342900">
              <a:buFont typeface="+mj-lt"/>
              <a:buAutoNum type="arabicPeriod"/>
            </a:pPr>
            <a:r>
              <a:rPr lang="en-US" dirty="0" smtClean="0">
                <a:latin typeface="Work Sans Light" panose="020B0604020202020204" charset="0"/>
              </a:rPr>
              <a:t>    private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canSwim</a:t>
            </a:r>
            <a:r>
              <a:rPr lang="en-US" dirty="0">
                <a:latin typeface="Work Sans Light" panose="020B0604020202020204" charset="0"/>
              </a:rPr>
              <a:t>;</a:t>
            </a:r>
          </a:p>
          <a:p>
            <a:pPr marL="342900" indent="-342900">
              <a:buFont typeface="+mj-lt"/>
              <a:buAutoNum type="arabicPeriod"/>
            </a:pPr>
            <a:r>
              <a:rPr lang="en-US" dirty="0" smtClean="0">
                <a:latin typeface="Work Sans Light" panose="020B0604020202020204" charset="0"/>
              </a:rPr>
              <a:t>    public </a:t>
            </a:r>
            <a:r>
              <a:rPr lang="en-US" dirty="0">
                <a:latin typeface="Work Sans Light" panose="020B0604020202020204" charset="0"/>
              </a:rPr>
              <a:t>Animal(String </a:t>
            </a:r>
            <a:r>
              <a:rPr lang="en-US" dirty="0" err="1">
                <a:latin typeface="Work Sans Light" panose="020B0604020202020204" charset="0"/>
              </a:rPr>
              <a:t>speciesName</a:t>
            </a:r>
            <a:r>
              <a:rPr lang="en-US" dirty="0">
                <a:latin typeface="Work Sans Light" panose="020B0604020202020204" charset="0"/>
              </a:rPr>
              <a:t>, </a:t>
            </a:r>
            <a:r>
              <a:rPr lang="en-US" dirty="0" err="1">
                <a:latin typeface="Work Sans Light" panose="020B0604020202020204" charset="0"/>
              </a:rPr>
              <a:t>boolean</a:t>
            </a:r>
            <a:r>
              <a:rPr lang="en-US" dirty="0">
                <a:latin typeface="Work Sans Light" panose="020B0604020202020204" charset="0"/>
              </a:rPr>
              <a:t> hopper, </a:t>
            </a:r>
            <a:r>
              <a:rPr lang="en-US" dirty="0" err="1">
                <a:latin typeface="Work Sans Light" panose="020B0604020202020204" charset="0"/>
              </a:rPr>
              <a:t>boolean</a:t>
            </a:r>
            <a:r>
              <a:rPr lang="en-US" dirty="0">
                <a:latin typeface="Work Sans Light" panose="020B0604020202020204" charset="0"/>
              </a:rPr>
              <a:t> swimmer) {</a:t>
            </a:r>
          </a:p>
          <a:p>
            <a:pPr marL="342900" indent="-342900">
              <a:buFont typeface="+mj-lt"/>
              <a:buAutoNum type="arabicPeriod"/>
            </a:pPr>
            <a:r>
              <a:rPr lang="en-US" dirty="0" smtClean="0">
                <a:latin typeface="Work Sans Light" panose="020B0604020202020204" charset="0"/>
              </a:rPr>
              <a:t>        species </a:t>
            </a:r>
            <a:r>
              <a:rPr lang="en-US" dirty="0">
                <a:latin typeface="Work Sans Light" panose="020B0604020202020204" charset="0"/>
              </a:rPr>
              <a:t>= </a:t>
            </a:r>
            <a:r>
              <a:rPr lang="en-US" dirty="0" err="1">
                <a:latin typeface="Work Sans Light" panose="020B0604020202020204" charset="0"/>
              </a:rPr>
              <a:t>speciesName</a:t>
            </a:r>
            <a:r>
              <a:rPr lang="en-US" dirty="0">
                <a:latin typeface="Work Sans Light" panose="020B0604020202020204" charset="0"/>
              </a:rPr>
              <a:t>;</a:t>
            </a:r>
          </a:p>
          <a:p>
            <a:pPr marL="342900" indent="-342900">
              <a:buFont typeface="+mj-lt"/>
              <a:buAutoNum type="arabicPeriod"/>
            </a:pPr>
            <a:r>
              <a:rPr lang="en-US" dirty="0" smtClean="0">
                <a:latin typeface="Work Sans Light" panose="020B0604020202020204" charset="0"/>
              </a:rPr>
              <a:t>        </a:t>
            </a:r>
            <a:r>
              <a:rPr lang="en-US" dirty="0" err="1" smtClean="0">
                <a:latin typeface="Work Sans Light" panose="020B0604020202020204" charset="0"/>
              </a:rPr>
              <a:t>canHop</a:t>
            </a:r>
            <a:r>
              <a:rPr lang="en-US" dirty="0" smtClean="0">
                <a:latin typeface="Work Sans Light" panose="020B0604020202020204" charset="0"/>
              </a:rPr>
              <a:t> </a:t>
            </a:r>
            <a:r>
              <a:rPr lang="en-US" dirty="0">
                <a:latin typeface="Work Sans Light" panose="020B0604020202020204" charset="0"/>
              </a:rPr>
              <a:t>= hopper;</a:t>
            </a:r>
          </a:p>
          <a:p>
            <a:pPr marL="342900" indent="-342900">
              <a:buFont typeface="+mj-lt"/>
              <a:buAutoNum type="arabicPeriod"/>
            </a:pPr>
            <a:r>
              <a:rPr lang="en-US" dirty="0" smtClean="0">
                <a:latin typeface="Work Sans Light" panose="020B0604020202020204" charset="0"/>
              </a:rPr>
              <a:t>        </a:t>
            </a:r>
            <a:r>
              <a:rPr lang="en-US" dirty="0" err="1" smtClean="0">
                <a:latin typeface="Work Sans Light" panose="020B0604020202020204" charset="0"/>
              </a:rPr>
              <a:t>canSwim</a:t>
            </a:r>
            <a:r>
              <a:rPr lang="en-US" dirty="0" smtClean="0">
                <a:latin typeface="Work Sans Light" panose="020B0604020202020204" charset="0"/>
              </a:rPr>
              <a:t> </a:t>
            </a:r>
            <a:r>
              <a:rPr lang="en-US" dirty="0">
                <a:latin typeface="Work Sans Light" panose="020B0604020202020204" charset="0"/>
              </a:rPr>
              <a:t>= swimmer;</a:t>
            </a:r>
          </a:p>
          <a:p>
            <a:pPr marL="342900" indent="-342900">
              <a:buFont typeface="+mj-lt"/>
              <a:buAutoNum type="arabicPeriod"/>
            </a:pPr>
            <a:r>
              <a:rPr lang="en-US" dirty="0" smtClean="0"/>
              <a:t>     </a:t>
            </a:r>
            <a:r>
              <a:rPr lang="ru-RU" dirty="0" smtClean="0"/>
              <a:t>}</a:t>
            </a:r>
            <a:endParaRPr lang="ru-RU" dirty="0"/>
          </a:p>
          <a:p>
            <a:pPr marL="342900" indent="-342900">
              <a:buFont typeface="+mj-lt"/>
              <a:buAutoNum type="arabicPeriod"/>
            </a:pPr>
            <a:r>
              <a:rPr lang="en-US" dirty="0" smtClean="0">
                <a:latin typeface="Work Sans Light" panose="020B0604020202020204" charset="0"/>
              </a:rPr>
              <a:t>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canHop</a:t>
            </a:r>
            <a:r>
              <a:rPr lang="en-US" dirty="0">
                <a:latin typeface="Work Sans Light" panose="020B0604020202020204" charset="0"/>
              </a:rPr>
              <a:t>() { return </a:t>
            </a:r>
            <a:r>
              <a:rPr lang="en-US" dirty="0" err="1">
                <a:latin typeface="Work Sans Light" panose="020B0604020202020204" charset="0"/>
              </a:rPr>
              <a:t>canHop</a:t>
            </a:r>
            <a:r>
              <a:rPr lang="en-US" dirty="0">
                <a:latin typeface="Work Sans Light" panose="020B0604020202020204" charset="0"/>
              </a:rPr>
              <a:t>; }</a:t>
            </a:r>
          </a:p>
          <a:p>
            <a:pPr marL="342900" indent="-342900">
              <a:buFont typeface="+mj-lt"/>
              <a:buAutoNum type="arabicPeriod"/>
            </a:pPr>
            <a:r>
              <a:rPr lang="en-US" dirty="0" smtClean="0">
                <a:latin typeface="Work Sans Light" panose="020B0604020202020204" charset="0"/>
              </a:rPr>
              <a:t>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canSwim</a:t>
            </a:r>
            <a:r>
              <a:rPr lang="en-US" dirty="0">
                <a:latin typeface="Work Sans Light" panose="020B0604020202020204" charset="0"/>
              </a:rPr>
              <a:t>() { return </a:t>
            </a:r>
            <a:r>
              <a:rPr lang="en-US" dirty="0" err="1">
                <a:latin typeface="Work Sans Light" panose="020B0604020202020204" charset="0"/>
              </a:rPr>
              <a:t>canSwim</a:t>
            </a:r>
            <a:r>
              <a:rPr lang="en-US" dirty="0">
                <a:latin typeface="Work Sans Light" panose="020B0604020202020204" charset="0"/>
              </a:rPr>
              <a:t>; }</a:t>
            </a:r>
          </a:p>
          <a:p>
            <a:pPr marL="342900" indent="-342900">
              <a:buFont typeface="+mj-lt"/>
              <a:buAutoNum type="arabicPeriod"/>
            </a:pPr>
            <a:r>
              <a:rPr lang="en-US" dirty="0" smtClean="0">
                <a:latin typeface="Work Sans Light" panose="020B0604020202020204" charset="0"/>
              </a:rPr>
              <a:t>    public </a:t>
            </a:r>
            <a:r>
              <a:rPr lang="en-US" dirty="0">
                <a:latin typeface="Work Sans Light" panose="020B0604020202020204" charset="0"/>
              </a:rPr>
              <a:t>String </a:t>
            </a:r>
            <a:r>
              <a:rPr lang="en-US" dirty="0" err="1">
                <a:latin typeface="Work Sans Light" panose="020B0604020202020204" charset="0"/>
              </a:rPr>
              <a:t>toString</a:t>
            </a:r>
            <a:r>
              <a:rPr lang="en-US" dirty="0">
                <a:latin typeface="Work Sans Light" panose="020B0604020202020204" charset="0"/>
              </a:rPr>
              <a:t>() { return species; }</a:t>
            </a:r>
          </a:p>
          <a:p>
            <a:pPr marL="342900" indent="-342900">
              <a:buFont typeface="+mj-lt"/>
              <a:buAutoNum type="arabicPeriod"/>
            </a:pPr>
            <a:r>
              <a:rPr lang="ru-RU" dirty="0"/>
              <a:t>}</a:t>
            </a:r>
            <a:endParaRPr lang="en-US" dirty="0">
              <a:latin typeface="Work Sans Light" panose="020B0604020202020204" charset="0"/>
            </a:endParaRPr>
          </a:p>
        </p:txBody>
      </p:sp>
    </p:spTree>
    <p:extLst>
      <p:ext uri="{BB962C8B-B14F-4D97-AF65-F5344CB8AC3E}">
        <p14:creationId xmlns:p14="http://schemas.microsoft.com/office/powerpoint/2010/main" val="625753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sz="1200" dirty="0"/>
              <a:t>The Animal class has three instance variables, which are set in the constructor. It </a:t>
            </a:r>
            <a:r>
              <a:rPr lang="en-US" sz="1200" dirty="0" smtClean="0"/>
              <a:t>has two </a:t>
            </a:r>
            <a:r>
              <a:rPr lang="en-US" sz="1200" dirty="0"/>
              <a:t>methods that get the state of whether the animal can hop or swim. It also has </a:t>
            </a:r>
            <a:r>
              <a:rPr lang="en-US" sz="1200" dirty="0" smtClean="0"/>
              <a:t>a </a:t>
            </a:r>
            <a:r>
              <a:rPr lang="en-US" sz="1200" dirty="0" err="1" smtClean="0"/>
              <a:t>toString</a:t>
            </a:r>
            <a:r>
              <a:rPr lang="en-US" sz="1200" dirty="0"/>
              <a:t>() method so we can easily identify the Animal in </a:t>
            </a:r>
            <a:r>
              <a:rPr lang="en-US" sz="1200" dirty="0" smtClean="0"/>
              <a:t>programs. </a:t>
            </a:r>
          </a:p>
          <a:p>
            <a:pPr marL="152400" indent="0">
              <a:buNone/>
            </a:pPr>
            <a:r>
              <a:rPr lang="en-US" sz="1200" dirty="0" smtClean="0"/>
              <a:t>We </a:t>
            </a:r>
            <a:r>
              <a:rPr lang="en-US" sz="1200" dirty="0"/>
              <a:t>plan to write a lot of different checks, so we want an interface.</a:t>
            </a:r>
            <a:endParaRPr sz="1200" dirty="0">
              <a:solidFill>
                <a:srgbClr val="000000"/>
              </a:solidFill>
              <a:highlight>
                <a:srgbClr val="FFFFFF"/>
              </a:highlight>
              <a:latin typeface="Arial"/>
              <a:ea typeface="Arial"/>
              <a:cs typeface="Arial"/>
              <a:sym typeface="Arial"/>
            </a:endParaRPr>
          </a:p>
          <a:p>
            <a:pPr marL="495300" indent="-342900">
              <a:buFont typeface="+mj-lt"/>
              <a:buAutoNum type="arabicPeriod"/>
            </a:pPr>
            <a:r>
              <a:rPr lang="en-US" sz="1400" dirty="0"/>
              <a:t>public interface </a:t>
            </a:r>
            <a:r>
              <a:rPr lang="en-US" sz="1400" dirty="0" err="1"/>
              <a:t>CheckTrait</a:t>
            </a:r>
            <a:r>
              <a:rPr lang="en-US" sz="1400" dirty="0"/>
              <a:t> {</a:t>
            </a:r>
          </a:p>
          <a:p>
            <a:pPr marL="495300" indent="-342900">
              <a:buFont typeface="+mj-lt"/>
              <a:buAutoNum type="arabicPeriod"/>
            </a:pPr>
            <a:r>
              <a:rPr lang="en-US" sz="1400" dirty="0" smtClean="0"/>
              <a:t>     </a:t>
            </a:r>
            <a:r>
              <a:rPr lang="en-US" sz="1400" dirty="0" err="1" smtClean="0"/>
              <a:t>boolean</a:t>
            </a:r>
            <a:r>
              <a:rPr lang="en-US" sz="1400" dirty="0" smtClean="0"/>
              <a:t> </a:t>
            </a:r>
            <a:r>
              <a:rPr lang="en-US" sz="1400" dirty="0"/>
              <a:t>test(Animal a);</a:t>
            </a:r>
          </a:p>
          <a:p>
            <a:pPr marL="495300" indent="-342900">
              <a:buFont typeface="+mj-lt"/>
              <a:buAutoNum type="arabicPeriod"/>
            </a:pPr>
            <a:r>
              <a:rPr lang="ru-RU" sz="1400" dirty="0" smtClean="0"/>
              <a:t>}</a:t>
            </a:r>
            <a:endParaRPr lang="en-US" sz="1400" dirty="0" smtClean="0"/>
          </a:p>
          <a:p>
            <a:pPr marL="495300" indent="-342900">
              <a:buFont typeface="+mj-lt"/>
              <a:buAutoNum type="arabicPeriod"/>
            </a:pPr>
            <a:r>
              <a:rPr lang="en-US" sz="1400" dirty="0" smtClean="0"/>
              <a:t>public </a:t>
            </a:r>
            <a:r>
              <a:rPr lang="en-US" sz="1400" dirty="0"/>
              <a:t>class </a:t>
            </a:r>
            <a:r>
              <a:rPr lang="en-US" sz="1400" dirty="0" err="1"/>
              <a:t>CheckIfHopper</a:t>
            </a:r>
            <a:r>
              <a:rPr lang="en-US" sz="1400" dirty="0"/>
              <a:t> implements </a:t>
            </a:r>
            <a:r>
              <a:rPr lang="en-US" sz="1400" dirty="0" err="1"/>
              <a:t>CheckTrait</a:t>
            </a:r>
            <a:r>
              <a:rPr lang="en-US" sz="1400" dirty="0"/>
              <a:t> {</a:t>
            </a:r>
          </a:p>
          <a:p>
            <a:pPr marL="495300" indent="-342900">
              <a:buFont typeface="+mj-lt"/>
              <a:buAutoNum type="arabicPeriod"/>
            </a:pPr>
            <a:r>
              <a:rPr lang="en-US" sz="1400" dirty="0" smtClean="0"/>
              <a:t>     public </a:t>
            </a:r>
            <a:r>
              <a:rPr lang="en-US" sz="1400" dirty="0" err="1"/>
              <a:t>boolean</a:t>
            </a:r>
            <a:r>
              <a:rPr lang="en-US" sz="1400" dirty="0"/>
              <a:t> test(Animal a) {</a:t>
            </a:r>
          </a:p>
          <a:p>
            <a:pPr marL="495300" indent="-342900">
              <a:buFont typeface="+mj-lt"/>
              <a:buAutoNum type="arabicPeriod"/>
            </a:pPr>
            <a:r>
              <a:rPr lang="en-US" sz="1400" dirty="0" smtClean="0"/>
              <a:t>           return </a:t>
            </a:r>
            <a:r>
              <a:rPr lang="en-US" sz="1400" dirty="0" err="1"/>
              <a:t>a.canHop</a:t>
            </a:r>
            <a:r>
              <a:rPr lang="en-US" sz="1400" dirty="0"/>
              <a:t>();</a:t>
            </a:r>
          </a:p>
          <a:p>
            <a:pPr marL="495300" indent="-342900">
              <a:buFont typeface="+mj-lt"/>
              <a:buAutoNum type="arabicPeriod"/>
            </a:pPr>
            <a:r>
              <a:rPr lang="en-US" sz="1400" dirty="0" smtClean="0"/>
              <a:t>     </a:t>
            </a:r>
            <a:r>
              <a:rPr lang="ru-RU" sz="1400" dirty="0" smtClean="0"/>
              <a:t>}</a:t>
            </a:r>
            <a:endParaRPr lang="ru-RU" sz="1400" dirty="0"/>
          </a:p>
          <a:p>
            <a:pPr marL="495300" indent="-342900">
              <a:buFont typeface="+mj-lt"/>
              <a:buAutoNum type="arabicPeriod"/>
            </a:pPr>
            <a:r>
              <a:rPr lang="ru-RU" sz="1400" dirty="0"/>
              <a:t>}</a:t>
            </a: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28</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Example</a:t>
            </a:r>
            <a:endParaRPr sz="2400" b="0" dirty="0"/>
          </a:p>
        </p:txBody>
      </p:sp>
    </p:spTree>
    <p:extLst>
      <p:ext uri="{BB962C8B-B14F-4D97-AF65-F5344CB8AC3E}">
        <p14:creationId xmlns:p14="http://schemas.microsoft.com/office/powerpoint/2010/main" val="1580976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84205" y="809814"/>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sz="1050" dirty="0"/>
              <a:t>1: public class </a:t>
            </a:r>
            <a:r>
              <a:rPr lang="en-US" sz="1050" dirty="0" err="1"/>
              <a:t>TraditionalSearch</a:t>
            </a:r>
            <a:r>
              <a:rPr lang="en-US" sz="1050" dirty="0"/>
              <a:t> {</a:t>
            </a:r>
          </a:p>
          <a:p>
            <a:pPr marL="152400" indent="0">
              <a:buNone/>
            </a:pPr>
            <a:r>
              <a:rPr lang="en-US" sz="1050" dirty="0"/>
              <a:t>2: </a:t>
            </a:r>
            <a:r>
              <a:rPr lang="en-US" sz="1050" dirty="0" smtClean="0"/>
              <a:t>      public </a:t>
            </a:r>
            <a:r>
              <a:rPr lang="en-US" sz="1050" dirty="0"/>
              <a:t>static void main(String[] </a:t>
            </a:r>
            <a:r>
              <a:rPr lang="en-US" sz="1050" dirty="0" err="1"/>
              <a:t>args</a:t>
            </a:r>
            <a:r>
              <a:rPr lang="en-US" sz="1050" dirty="0"/>
              <a:t>) {</a:t>
            </a:r>
          </a:p>
          <a:p>
            <a:pPr marL="152400" indent="0">
              <a:buNone/>
            </a:pPr>
            <a:r>
              <a:rPr lang="en-US" sz="1050" dirty="0"/>
              <a:t>3: </a:t>
            </a:r>
            <a:r>
              <a:rPr lang="en-US" sz="1050" dirty="0" smtClean="0"/>
              <a:t>           List&lt;Animal</a:t>
            </a:r>
            <a:r>
              <a:rPr lang="en-US" sz="1050" dirty="0"/>
              <a:t>&gt; animals = new </a:t>
            </a:r>
            <a:r>
              <a:rPr lang="en-US" sz="1050" dirty="0" err="1"/>
              <a:t>ArrayList</a:t>
            </a:r>
            <a:r>
              <a:rPr lang="en-US" sz="1050" dirty="0"/>
              <a:t>&lt;Animal&gt;(); // list of animals</a:t>
            </a:r>
          </a:p>
          <a:p>
            <a:pPr marL="152400" indent="0">
              <a:buNone/>
            </a:pPr>
            <a:r>
              <a:rPr lang="en-US" sz="1050" dirty="0"/>
              <a:t>4: </a:t>
            </a:r>
            <a:r>
              <a:rPr lang="en-US" sz="1050" dirty="0" smtClean="0"/>
              <a:t>           </a:t>
            </a:r>
            <a:r>
              <a:rPr lang="en-US" sz="1050" dirty="0" err="1" smtClean="0"/>
              <a:t>animals.add</a:t>
            </a:r>
            <a:r>
              <a:rPr lang="en-US" sz="1050" dirty="0" smtClean="0"/>
              <a:t>(new </a:t>
            </a:r>
            <a:r>
              <a:rPr lang="en-US" sz="1050" dirty="0"/>
              <a:t>Animal("fish", false, true));</a:t>
            </a:r>
          </a:p>
          <a:p>
            <a:pPr marL="152400" indent="0">
              <a:buNone/>
            </a:pPr>
            <a:r>
              <a:rPr lang="en-US" sz="1050" dirty="0"/>
              <a:t>5: </a:t>
            </a:r>
            <a:r>
              <a:rPr lang="en-US" sz="1050" dirty="0" smtClean="0"/>
              <a:t>           </a:t>
            </a:r>
            <a:r>
              <a:rPr lang="en-US" sz="1050" dirty="0" err="1" smtClean="0"/>
              <a:t>animals.add</a:t>
            </a:r>
            <a:r>
              <a:rPr lang="en-US" sz="1050" dirty="0" smtClean="0"/>
              <a:t>(new </a:t>
            </a:r>
            <a:r>
              <a:rPr lang="en-US" sz="1050" dirty="0"/>
              <a:t>Animal("kangaroo", true, false));</a:t>
            </a:r>
          </a:p>
          <a:p>
            <a:pPr marL="152400" indent="0">
              <a:buNone/>
            </a:pPr>
            <a:r>
              <a:rPr lang="en-US" sz="1050" dirty="0"/>
              <a:t>6: </a:t>
            </a:r>
            <a:r>
              <a:rPr lang="en-US" sz="1050" dirty="0" smtClean="0"/>
              <a:t>           </a:t>
            </a:r>
            <a:r>
              <a:rPr lang="en-US" sz="1050" dirty="0" err="1" smtClean="0"/>
              <a:t>animals.add</a:t>
            </a:r>
            <a:r>
              <a:rPr lang="en-US" sz="1050" dirty="0" smtClean="0"/>
              <a:t>(new </a:t>
            </a:r>
            <a:r>
              <a:rPr lang="en-US" sz="1050" dirty="0"/>
              <a:t>Animal("rabbit", true, false));</a:t>
            </a:r>
          </a:p>
          <a:p>
            <a:pPr marL="152400" indent="0">
              <a:buNone/>
            </a:pPr>
            <a:r>
              <a:rPr lang="en-US" sz="1050" dirty="0"/>
              <a:t>7: </a:t>
            </a:r>
            <a:r>
              <a:rPr lang="en-US" sz="1050" dirty="0" smtClean="0"/>
              <a:t>           </a:t>
            </a:r>
            <a:r>
              <a:rPr lang="en-US" sz="1050" dirty="0" err="1" smtClean="0"/>
              <a:t>animals.add</a:t>
            </a:r>
            <a:r>
              <a:rPr lang="en-US" sz="1050" dirty="0" smtClean="0"/>
              <a:t>(new </a:t>
            </a:r>
            <a:r>
              <a:rPr lang="en-US" sz="1050" dirty="0"/>
              <a:t>Animal("turtle", false, true</a:t>
            </a:r>
            <a:r>
              <a:rPr lang="en-US" sz="1050" dirty="0" smtClean="0"/>
              <a:t>));</a:t>
            </a:r>
            <a:endParaRPr lang="ru-RU" sz="1050" dirty="0"/>
          </a:p>
          <a:p>
            <a:pPr marL="152400" indent="0">
              <a:buNone/>
            </a:pPr>
            <a:r>
              <a:rPr lang="en-US" sz="1050" dirty="0"/>
              <a:t>9: </a:t>
            </a:r>
            <a:r>
              <a:rPr lang="en-US" sz="1050" dirty="0" smtClean="0"/>
              <a:t>          print(animals</a:t>
            </a:r>
            <a:r>
              <a:rPr lang="en-US" sz="1050" dirty="0"/>
              <a:t>, new </a:t>
            </a:r>
            <a:r>
              <a:rPr lang="en-US" sz="1050" dirty="0" err="1"/>
              <a:t>CheckIfHopper</a:t>
            </a:r>
            <a:r>
              <a:rPr lang="en-US" sz="1050" dirty="0"/>
              <a:t>()); // pass class that does check</a:t>
            </a:r>
          </a:p>
          <a:p>
            <a:pPr marL="152400" indent="0">
              <a:buNone/>
            </a:pPr>
            <a:r>
              <a:rPr lang="ru-RU" sz="1050" dirty="0"/>
              <a:t>10: </a:t>
            </a:r>
            <a:r>
              <a:rPr lang="en-US" sz="1050" dirty="0" smtClean="0"/>
              <a:t>   </a:t>
            </a:r>
            <a:r>
              <a:rPr lang="ru-RU" sz="1050" dirty="0" smtClean="0"/>
              <a:t>}</a:t>
            </a:r>
            <a:endParaRPr lang="ru-RU" sz="1050" dirty="0"/>
          </a:p>
          <a:p>
            <a:pPr marL="152400" indent="0">
              <a:buNone/>
            </a:pPr>
            <a:r>
              <a:rPr lang="en-US" sz="1050" dirty="0"/>
              <a:t>11: </a:t>
            </a:r>
            <a:r>
              <a:rPr lang="en-US" sz="1050" dirty="0" smtClean="0"/>
              <a:t>    private </a:t>
            </a:r>
            <a:r>
              <a:rPr lang="en-US" sz="1050" dirty="0"/>
              <a:t>static void print(List&lt;Animal&gt; animals, </a:t>
            </a:r>
            <a:r>
              <a:rPr lang="en-US" sz="1050" dirty="0" err="1"/>
              <a:t>CheckTrait</a:t>
            </a:r>
            <a:r>
              <a:rPr lang="en-US" sz="1050" dirty="0"/>
              <a:t> checker) {</a:t>
            </a:r>
          </a:p>
          <a:p>
            <a:pPr marL="152400" indent="0">
              <a:buNone/>
            </a:pPr>
            <a:r>
              <a:rPr lang="en-US" sz="1050" dirty="0"/>
              <a:t>12: </a:t>
            </a:r>
            <a:r>
              <a:rPr lang="en-US" sz="1050" dirty="0" smtClean="0"/>
              <a:t>       for </a:t>
            </a:r>
            <a:r>
              <a:rPr lang="en-US" sz="1050" dirty="0"/>
              <a:t>(Animal </a:t>
            </a:r>
            <a:r>
              <a:rPr lang="en-US" sz="1050" dirty="0" err="1"/>
              <a:t>animal</a:t>
            </a:r>
            <a:r>
              <a:rPr lang="en-US" sz="1050" dirty="0"/>
              <a:t> : animals) {</a:t>
            </a:r>
          </a:p>
          <a:p>
            <a:pPr marL="152400" indent="0">
              <a:buNone/>
            </a:pPr>
            <a:r>
              <a:rPr lang="en-US" sz="1050" dirty="0"/>
              <a:t>13: </a:t>
            </a:r>
            <a:r>
              <a:rPr lang="en-US" sz="1050" dirty="0" smtClean="0"/>
              <a:t>           if </a:t>
            </a:r>
            <a:r>
              <a:rPr lang="en-US" sz="1050" dirty="0"/>
              <a:t>(</a:t>
            </a:r>
            <a:r>
              <a:rPr lang="en-US" sz="1050" dirty="0" err="1"/>
              <a:t>checker.test</a:t>
            </a:r>
            <a:r>
              <a:rPr lang="en-US" sz="1050" dirty="0"/>
              <a:t>(animal)) // the general check</a:t>
            </a:r>
          </a:p>
          <a:p>
            <a:pPr marL="152400" indent="0">
              <a:buNone/>
            </a:pPr>
            <a:r>
              <a:rPr lang="en-US" sz="1050" dirty="0"/>
              <a:t>14: </a:t>
            </a:r>
            <a:r>
              <a:rPr lang="en-US" sz="1050" dirty="0" smtClean="0"/>
              <a:t>                </a:t>
            </a:r>
            <a:r>
              <a:rPr lang="en-US" sz="1050" dirty="0" err="1" smtClean="0"/>
              <a:t>System.out.print</a:t>
            </a:r>
            <a:r>
              <a:rPr lang="en-US" sz="1050" dirty="0" smtClean="0"/>
              <a:t>(animal </a:t>
            </a:r>
            <a:r>
              <a:rPr lang="en-US" sz="1050" dirty="0"/>
              <a:t>+ " </a:t>
            </a:r>
            <a:r>
              <a:rPr lang="en-US" sz="1050" dirty="0" smtClean="0"/>
              <a:t>");</a:t>
            </a:r>
            <a:r>
              <a:rPr lang="ru-RU" sz="1050" dirty="0" smtClean="0"/>
              <a:t>}</a:t>
            </a:r>
            <a:endParaRPr lang="ru-RU" sz="1050" dirty="0"/>
          </a:p>
          <a:p>
            <a:pPr marL="152400" indent="0">
              <a:buNone/>
            </a:pPr>
            <a:r>
              <a:rPr lang="en-US" sz="1050" dirty="0"/>
              <a:t>16: </a:t>
            </a:r>
            <a:r>
              <a:rPr lang="en-US" sz="1050" dirty="0" smtClean="0"/>
              <a:t>      </a:t>
            </a:r>
            <a:r>
              <a:rPr lang="en-US" sz="1050" dirty="0" err="1" smtClean="0"/>
              <a:t>System.out.println</a:t>
            </a:r>
            <a:r>
              <a:rPr lang="en-US" sz="1050" dirty="0" smtClean="0"/>
              <a:t>();</a:t>
            </a:r>
            <a:r>
              <a:rPr lang="ru-RU" sz="1050" dirty="0" smtClean="0"/>
              <a:t>}}</a:t>
            </a: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29</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Example</a:t>
            </a:r>
            <a:endParaRPr sz="2400" b="0" dirty="0"/>
          </a:p>
        </p:txBody>
      </p:sp>
    </p:spTree>
    <p:extLst>
      <p:ext uri="{BB962C8B-B14F-4D97-AF65-F5344CB8AC3E}">
        <p14:creationId xmlns:p14="http://schemas.microsoft.com/office/powerpoint/2010/main" val="1580976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659601" y="1022133"/>
            <a:ext cx="7244400" cy="20775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sz="1200" dirty="0"/>
              <a:t>public class Hamster {</a:t>
            </a:r>
          </a:p>
          <a:p>
            <a:pPr>
              <a:buFont typeface="+mj-lt"/>
              <a:buAutoNum type="arabicPeriod"/>
            </a:pPr>
            <a:r>
              <a:rPr lang="ru-RU" sz="1200" dirty="0" smtClean="0"/>
              <a:t>    </a:t>
            </a:r>
            <a:r>
              <a:rPr lang="en-US" sz="1200" dirty="0" smtClean="0"/>
              <a:t>private </a:t>
            </a:r>
            <a:r>
              <a:rPr lang="en-US" sz="1200" dirty="0"/>
              <a:t>String color;</a:t>
            </a:r>
          </a:p>
          <a:p>
            <a:pPr>
              <a:buFont typeface="+mj-lt"/>
              <a:buAutoNum type="arabicPeriod"/>
            </a:pPr>
            <a:r>
              <a:rPr lang="ru-RU" sz="1200" dirty="0" smtClean="0"/>
              <a:t>    </a:t>
            </a:r>
            <a:r>
              <a:rPr lang="en-US" sz="1200" dirty="0" smtClean="0"/>
              <a:t>private </a:t>
            </a:r>
            <a:r>
              <a:rPr lang="en-US" sz="1200" dirty="0" err="1"/>
              <a:t>int</a:t>
            </a:r>
            <a:r>
              <a:rPr lang="en-US" sz="1200" dirty="0"/>
              <a:t> weight;</a:t>
            </a:r>
          </a:p>
          <a:p>
            <a:pPr>
              <a:buFont typeface="+mj-lt"/>
              <a:buAutoNum type="arabicPeriod"/>
            </a:pPr>
            <a:r>
              <a:rPr lang="ru-RU" sz="1200" dirty="0" smtClean="0"/>
              <a:t>    </a:t>
            </a:r>
            <a:r>
              <a:rPr lang="en-US" sz="1200" dirty="0" smtClean="0"/>
              <a:t>public </a:t>
            </a:r>
            <a:r>
              <a:rPr lang="en-US" sz="1200" dirty="0"/>
              <a:t>Hamster(</a:t>
            </a:r>
            <a:r>
              <a:rPr lang="en-US" sz="1200" dirty="0" err="1"/>
              <a:t>int</a:t>
            </a:r>
            <a:r>
              <a:rPr lang="en-US" sz="1200" dirty="0"/>
              <a:t> weight) { // first constructor</a:t>
            </a:r>
          </a:p>
          <a:p>
            <a:pPr>
              <a:buFont typeface="+mj-lt"/>
              <a:buAutoNum type="arabicPeriod"/>
            </a:pPr>
            <a:r>
              <a:rPr lang="ru-RU" sz="1200" dirty="0" smtClean="0"/>
              <a:t>    </a:t>
            </a:r>
            <a:r>
              <a:rPr lang="en-US" sz="1200" dirty="0" err="1" smtClean="0"/>
              <a:t>this.weight</a:t>
            </a:r>
            <a:r>
              <a:rPr lang="en-US" sz="1200" dirty="0" smtClean="0"/>
              <a:t> </a:t>
            </a:r>
            <a:r>
              <a:rPr lang="en-US" sz="1200" dirty="0"/>
              <a:t>= weight;</a:t>
            </a:r>
          </a:p>
          <a:p>
            <a:pPr>
              <a:buFont typeface="+mj-lt"/>
              <a:buAutoNum type="arabicPeriod"/>
            </a:pPr>
            <a:r>
              <a:rPr lang="ru-RU" sz="1200" dirty="0" smtClean="0"/>
              <a:t>    </a:t>
            </a:r>
            <a:r>
              <a:rPr lang="en-US" sz="1200" dirty="0" smtClean="0"/>
              <a:t>color </a:t>
            </a:r>
            <a:r>
              <a:rPr lang="en-US" sz="1200" dirty="0"/>
              <a:t>= "brown";</a:t>
            </a:r>
          </a:p>
          <a:p>
            <a:pPr>
              <a:buFont typeface="+mj-lt"/>
              <a:buAutoNum type="arabicPeriod"/>
            </a:pPr>
            <a:r>
              <a:rPr lang="ru-RU" sz="1200" dirty="0"/>
              <a:t>}</a:t>
            </a:r>
          </a:p>
          <a:p>
            <a:pPr>
              <a:buFont typeface="+mj-lt"/>
              <a:buAutoNum type="arabicPeriod"/>
            </a:pPr>
            <a:r>
              <a:rPr lang="en-US" sz="1200" dirty="0"/>
              <a:t>public Hamster(</a:t>
            </a:r>
            <a:r>
              <a:rPr lang="en-US" sz="1200" dirty="0" err="1"/>
              <a:t>int</a:t>
            </a:r>
            <a:r>
              <a:rPr lang="en-US" sz="1200" dirty="0"/>
              <a:t> weight, String color) { // second constructor</a:t>
            </a:r>
          </a:p>
          <a:p>
            <a:pPr>
              <a:buFont typeface="+mj-lt"/>
              <a:buAutoNum type="arabicPeriod"/>
            </a:pPr>
            <a:r>
              <a:rPr lang="ru-RU" sz="1200" dirty="0" smtClean="0"/>
              <a:t>    </a:t>
            </a:r>
            <a:r>
              <a:rPr lang="en-US" sz="1200" dirty="0" err="1" smtClean="0"/>
              <a:t>this.weight</a:t>
            </a:r>
            <a:r>
              <a:rPr lang="en-US" sz="1200" dirty="0" smtClean="0"/>
              <a:t> </a:t>
            </a:r>
            <a:r>
              <a:rPr lang="en-US" sz="1200" dirty="0"/>
              <a:t>= weight;</a:t>
            </a:r>
          </a:p>
          <a:p>
            <a:pPr>
              <a:buFont typeface="+mj-lt"/>
              <a:buAutoNum type="arabicPeriod"/>
            </a:pPr>
            <a:r>
              <a:rPr lang="ru-RU" sz="1200" dirty="0" smtClean="0"/>
              <a:t>    </a:t>
            </a:r>
            <a:r>
              <a:rPr lang="en-US" sz="1200" dirty="0" err="1" smtClean="0"/>
              <a:t>this.color</a:t>
            </a:r>
            <a:r>
              <a:rPr lang="en-US" sz="1200" dirty="0" smtClean="0"/>
              <a:t> </a:t>
            </a:r>
            <a:r>
              <a:rPr lang="en-US" sz="1200" dirty="0"/>
              <a:t>= color;</a:t>
            </a:r>
          </a:p>
          <a:p>
            <a:pPr>
              <a:buFont typeface="+mj-lt"/>
              <a:buAutoNum type="arabicPeriod"/>
            </a:pPr>
            <a:r>
              <a:rPr lang="ru-RU" sz="1200" dirty="0" smtClean="0"/>
              <a:t>    }</a:t>
            </a:r>
            <a:endParaRPr lang="ru-RU" sz="1200" dirty="0"/>
          </a:p>
          <a:p>
            <a:pPr>
              <a:buFont typeface="+mj-lt"/>
              <a:buAutoNum type="arabicPeriod"/>
            </a:pPr>
            <a:r>
              <a:rPr lang="ru-RU" sz="1200" dirty="0"/>
              <a:t>}</a:t>
            </a: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151" name="Google Shape;151;p26"/>
          <p:cNvGrpSpPr/>
          <p:nvPr/>
        </p:nvGrpSpPr>
        <p:grpSpPr>
          <a:xfrm>
            <a:off x="7516119" y="711700"/>
            <a:ext cx="903434" cy="903434"/>
            <a:chOff x="2594325" y="1627175"/>
            <a:chExt cx="440850" cy="440850"/>
          </a:xfrm>
        </p:grpSpPr>
        <p:sp>
          <p:nvSpPr>
            <p:cNvPr id="152" name="Google Shape;152;p2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5" name="Google Shape;155;p26"/>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a:t>
            </a:fld>
            <a:endParaRPr sz="1300" b="1" i="0" u="none" strike="noStrike" cap="none">
              <a:solidFill>
                <a:schemeClr val="dk1"/>
              </a:solidFill>
              <a:latin typeface="Work Sans"/>
              <a:ea typeface="Work Sans"/>
              <a:cs typeface="Work Sans"/>
              <a:sym typeface="Work Sans"/>
            </a:endParaRPr>
          </a:p>
        </p:txBody>
      </p:sp>
      <p:sp>
        <p:nvSpPr>
          <p:cNvPr id="156" name="Google Shape;156;p26"/>
          <p:cNvSpPr txBox="1">
            <a:spLocks noGrp="1"/>
          </p:cNvSpPr>
          <p:nvPr>
            <p:ph type="title"/>
          </p:nvPr>
        </p:nvSpPr>
        <p:spPr>
          <a:xfrm>
            <a:off x="782330" y="5704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3347574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717186" y="1326933"/>
            <a:ext cx="7244400" cy="20775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sz="1400" dirty="0"/>
              <a:t>public Hamster(</a:t>
            </a:r>
            <a:r>
              <a:rPr lang="en-US" sz="1400" dirty="0" err="1"/>
              <a:t>int</a:t>
            </a:r>
            <a:r>
              <a:rPr lang="en-US" sz="1400" dirty="0"/>
              <a:t> weight) {</a:t>
            </a:r>
          </a:p>
          <a:p>
            <a:pPr>
              <a:buFont typeface="+mj-lt"/>
              <a:buAutoNum type="arabicPeriod"/>
            </a:pPr>
            <a:r>
              <a:rPr lang="ru-RU" sz="1400" dirty="0" smtClean="0"/>
              <a:t>     </a:t>
            </a:r>
            <a:r>
              <a:rPr lang="en-US" sz="1400" dirty="0" smtClean="0"/>
              <a:t>Hamster(weight</a:t>
            </a:r>
            <a:r>
              <a:rPr lang="en-US" sz="1400" dirty="0"/>
              <a:t>, "brown"); </a:t>
            </a:r>
          </a:p>
          <a:p>
            <a:pPr>
              <a:buFont typeface="+mj-lt"/>
              <a:buAutoNum type="arabicPeriod"/>
            </a:pPr>
            <a:r>
              <a:rPr lang="ru-RU" sz="1400" dirty="0" smtClean="0"/>
              <a:t>}</a:t>
            </a:r>
          </a:p>
          <a:p>
            <a:pPr>
              <a:buFont typeface="+mj-lt"/>
              <a:buAutoNum type="arabicPeriod"/>
            </a:pPr>
            <a:endParaRPr lang="ru-RU" sz="1400" dirty="0"/>
          </a:p>
          <a:p>
            <a:pPr marL="381000" indent="-228600">
              <a:buFont typeface="+mj-lt"/>
              <a:buAutoNum type="arabicPeriod"/>
            </a:pPr>
            <a:endParaRPr lang="en-US" sz="1400" dirty="0" smtClean="0"/>
          </a:p>
          <a:p>
            <a:pPr marL="495300" indent="-342900">
              <a:buFont typeface="+mj-lt"/>
              <a:buAutoNum type="arabicPeriod"/>
            </a:pPr>
            <a:r>
              <a:rPr lang="en-US" sz="1400" dirty="0"/>
              <a:t>public Hamster(</a:t>
            </a:r>
            <a:r>
              <a:rPr lang="en-US" sz="1400" dirty="0" err="1"/>
              <a:t>int</a:t>
            </a:r>
            <a:r>
              <a:rPr lang="en-US" sz="1400" dirty="0"/>
              <a:t> weight) {</a:t>
            </a:r>
          </a:p>
          <a:p>
            <a:pPr marL="495300" indent="-342900">
              <a:buFont typeface="+mj-lt"/>
              <a:buAutoNum type="arabicPeriod"/>
            </a:pPr>
            <a:r>
              <a:rPr lang="ru-RU" sz="1400" dirty="0" smtClean="0"/>
              <a:t>     </a:t>
            </a:r>
            <a:r>
              <a:rPr lang="en-US" sz="1400" dirty="0" smtClean="0"/>
              <a:t>new </a:t>
            </a:r>
            <a:r>
              <a:rPr lang="en-US" sz="1400" dirty="0"/>
              <a:t>Hamster(weight, "brown"); </a:t>
            </a:r>
          </a:p>
          <a:p>
            <a:pPr marL="495300" indent="-342900">
              <a:buFont typeface="+mj-lt"/>
              <a:buAutoNum type="arabicPeriod"/>
            </a:pPr>
            <a:r>
              <a:rPr lang="ru-RU" sz="1400" dirty="0"/>
              <a:t>}</a:t>
            </a:r>
            <a:endParaRPr sz="1400" dirty="0">
              <a:latin typeface="Work Sans"/>
              <a:ea typeface="Work Sans"/>
              <a:cs typeface="Work Sans"/>
              <a:sym typeface="Work Sans"/>
            </a:endParaRPr>
          </a:p>
        </p:txBody>
      </p:sp>
      <p:grpSp>
        <p:nvGrpSpPr>
          <p:cNvPr id="151" name="Google Shape;151;p26"/>
          <p:cNvGrpSpPr/>
          <p:nvPr/>
        </p:nvGrpSpPr>
        <p:grpSpPr>
          <a:xfrm>
            <a:off x="7516119" y="711700"/>
            <a:ext cx="903434" cy="903434"/>
            <a:chOff x="2594325" y="1627175"/>
            <a:chExt cx="440850" cy="440850"/>
          </a:xfrm>
        </p:grpSpPr>
        <p:sp>
          <p:nvSpPr>
            <p:cNvPr id="152" name="Google Shape;152;p2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5" name="Google Shape;155;p26"/>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4</a:t>
            </a:fld>
            <a:endParaRPr sz="1300" b="1" i="0" u="none" strike="noStrike" cap="none">
              <a:solidFill>
                <a:schemeClr val="dk1"/>
              </a:solidFill>
              <a:latin typeface="Work Sans"/>
              <a:ea typeface="Work Sans"/>
              <a:cs typeface="Work Sans"/>
              <a:sym typeface="Work Sans"/>
            </a:endParaRPr>
          </a:p>
        </p:txBody>
      </p:sp>
      <p:sp>
        <p:nvSpPr>
          <p:cNvPr id="156" name="Google Shape;156;p26"/>
          <p:cNvSpPr txBox="1">
            <a:spLocks noGrp="1"/>
          </p:cNvSpPr>
          <p:nvPr>
            <p:ph type="title"/>
          </p:nvPr>
        </p:nvSpPr>
        <p:spPr>
          <a:xfrm>
            <a:off x="782330" y="5704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 2</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1999748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659601" y="1020578"/>
            <a:ext cx="7244400" cy="20775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sz="1100" dirty="0"/>
              <a:t>public Hamster(</a:t>
            </a:r>
            <a:r>
              <a:rPr lang="en-US" sz="1100" dirty="0" err="1"/>
              <a:t>int</a:t>
            </a:r>
            <a:r>
              <a:rPr lang="en-US" sz="1100" dirty="0"/>
              <a:t> weight) {</a:t>
            </a:r>
          </a:p>
          <a:p>
            <a:pPr>
              <a:buFont typeface="+mj-lt"/>
              <a:buAutoNum type="arabicPeriod"/>
            </a:pPr>
            <a:r>
              <a:rPr lang="ru-RU" sz="1100" dirty="0" smtClean="0"/>
              <a:t>     </a:t>
            </a:r>
            <a:r>
              <a:rPr lang="en-US" sz="1100" dirty="0" smtClean="0"/>
              <a:t>Hamster(weight</a:t>
            </a:r>
            <a:r>
              <a:rPr lang="en-US" sz="1100" dirty="0"/>
              <a:t>, "brown"); </a:t>
            </a:r>
            <a:r>
              <a:rPr lang="ru-RU" sz="1100" dirty="0" smtClean="0"/>
              <a:t>            </a:t>
            </a:r>
            <a:r>
              <a:rPr lang="en-US" sz="1100" dirty="0" smtClean="0"/>
              <a:t>// </a:t>
            </a:r>
            <a:r>
              <a:rPr lang="en-US" sz="1100" dirty="0"/>
              <a:t>DOES NOT COMPILE</a:t>
            </a:r>
          </a:p>
          <a:p>
            <a:pPr>
              <a:buFont typeface="+mj-lt"/>
              <a:buAutoNum type="arabicPeriod"/>
            </a:pPr>
            <a:r>
              <a:rPr lang="ru-RU" sz="1100" dirty="0" smtClean="0"/>
              <a:t>}</a:t>
            </a:r>
          </a:p>
          <a:p>
            <a:pPr marL="152400" indent="0">
              <a:buNone/>
            </a:pPr>
            <a:r>
              <a:rPr lang="en-US" sz="1100" dirty="0"/>
              <a:t>Constructors can be called only by writing new before the name of the</a:t>
            </a:r>
          </a:p>
          <a:p>
            <a:pPr marL="152400" indent="0">
              <a:buNone/>
            </a:pPr>
            <a:r>
              <a:rPr lang="en-US" sz="1100" dirty="0"/>
              <a:t>constructor.</a:t>
            </a:r>
            <a:endParaRPr lang="ru-RU" sz="1100" dirty="0"/>
          </a:p>
          <a:p>
            <a:pPr marL="381000" indent="-228600">
              <a:buFont typeface="+mj-lt"/>
              <a:buAutoNum type="arabicPeriod"/>
            </a:pPr>
            <a:endParaRPr lang="en-US" sz="1100" dirty="0" smtClean="0"/>
          </a:p>
          <a:p>
            <a:pPr marL="495300" indent="-342900">
              <a:buFont typeface="+mj-lt"/>
              <a:buAutoNum type="arabicPeriod"/>
            </a:pPr>
            <a:r>
              <a:rPr lang="en-US" sz="1100" dirty="0"/>
              <a:t>public Hamster(</a:t>
            </a:r>
            <a:r>
              <a:rPr lang="en-US" sz="1100" dirty="0" err="1"/>
              <a:t>int</a:t>
            </a:r>
            <a:r>
              <a:rPr lang="en-US" sz="1100" dirty="0"/>
              <a:t> weight) {</a:t>
            </a:r>
          </a:p>
          <a:p>
            <a:pPr marL="495300" indent="-342900">
              <a:buFont typeface="+mj-lt"/>
              <a:buAutoNum type="arabicPeriod"/>
            </a:pPr>
            <a:r>
              <a:rPr lang="ru-RU" sz="1100" dirty="0" smtClean="0"/>
              <a:t>     </a:t>
            </a:r>
            <a:r>
              <a:rPr lang="en-US" sz="1100" dirty="0" smtClean="0"/>
              <a:t>new </a:t>
            </a:r>
            <a:r>
              <a:rPr lang="en-US" sz="1100" dirty="0"/>
              <a:t>Hamster(weight, "brown"); </a:t>
            </a:r>
            <a:r>
              <a:rPr lang="ru-RU" sz="1100" dirty="0" smtClean="0"/>
              <a:t>    </a:t>
            </a:r>
            <a:r>
              <a:rPr lang="en-US" sz="1100" dirty="0" smtClean="0"/>
              <a:t>// </a:t>
            </a:r>
            <a:r>
              <a:rPr lang="en-US" sz="1100" dirty="0"/>
              <a:t>Compiles but does not do what we want</a:t>
            </a:r>
          </a:p>
          <a:p>
            <a:pPr marL="495300" indent="-342900">
              <a:buFont typeface="+mj-lt"/>
              <a:buAutoNum type="arabicPeriod"/>
            </a:pPr>
            <a:r>
              <a:rPr lang="ru-RU" sz="1100" dirty="0" smtClean="0"/>
              <a:t>}</a:t>
            </a:r>
          </a:p>
          <a:p>
            <a:pPr marL="495300" indent="-342900">
              <a:buFont typeface="+mj-lt"/>
              <a:buAutoNum type="arabicPeriod"/>
            </a:pPr>
            <a:endParaRPr lang="ru-RU" sz="1100" dirty="0" smtClean="0"/>
          </a:p>
          <a:p>
            <a:pPr marL="152400" indent="0">
              <a:buNone/>
            </a:pPr>
            <a:r>
              <a:rPr lang="en-US" sz="1100" dirty="0"/>
              <a:t>When the </a:t>
            </a:r>
            <a:r>
              <a:rPr lang="en-US" sz="1100" dirty="0" smtClean="0"/>
              <a:t>constructor</a:t>
            </a:r>
            <a:r>
              <a:rPr lang="ru-RU" sz="1100" dirty="0" smtClean="0"/>
              <a:t> </a:t>
            </a:r>
            <a:r>
              <a:rPr lang="en-US" sz="1100" dirty="0" smtClean="0"/>
              <a:t>with </a:t>
            </a:r>
            <a:r>
              <a:rPr lang="en-US" sz="1100" dirty="0"/>
              <a:t>one parameter is called, it creates an object with the default weight and color. It </a:t>
            </a:r>
            <a:r>
              <a:rPr lang="en-US" sz="1100" dirty="0" smtClean="0"/>
              <a:t>then</a:t>
            </a:r>
            <a:r>
              <a:rPr lang="ru-RU" sz="1100" dirty="0" smtClean="0"/>
              <a:t> </a:t>
            </a:r>
            <a:r>
              <a:rPr lang="en-US" sz="1100" dirty="0" smtClean="0"/>
              <a:t>constructs </a:t>
            </a:r>
            <a:r>
              <a:rPr lang="en-US" sz="1100" dirty="0"/>
              <a:t>a different object with the desired weight and color and ignores the new object.</a:t>
            </a:r>
          </a:p>
          <a:p>
            <a:pPr marL="152400" indent="0">
              <a:buNone/>
            </a:pPr>
            <a:r>
              <a:rPr lang="en-US" sz="1100" dirty="0"/>
              <a:t>That's not what we want. We want weight and color set on the object we are trying </a:t>
            </a:r>
            <a:r>
              <a:rPr lang="en-US" sz="1100" dirty="0" smtClean="0"/>
              <a:t>to</a:t>
            </a:r>
            <a:r>
              <a:rPr lang="ru-RU" sz="1100" dirty="0" smtClean="0"/>
              <a:t> </a:t>
            </a:r>
            <a:r>
              <a:rPr lang="en-US" sz="1100" dirty="0" smtClean="0"/>
              <a:t>instantiate </a:t>
            </a:r>
            <a:r>
              <a:rPr lang="en-US" sz="1100" dirty="0"/>
              <a:t>in the </a:t>
            </a:r>
            <a:r>
              <a:rPr lang="en-US" sz="1100" dirty="0" smtClean="0"/>
              <a:t>first </a:t>
            </a:r>
            <a:r>
              <a:rPr lang="en-US" sz="1100" dirty="0"/>
              <a:t>place.</a:t>
            </a:r>
            <a:endParaRPr sz="1100" dirty="0">
              <a:latin typeface="Work Sans"/>
              <a:ea typeface="Work Sans"/>
              <a:cs typeface="Work Sans"/>
              <a:sym typeface="Work Sans"/>
            </a:endParaRPr>
          </a:p>
        </p:txBody>
      </p:sp>
      <p:grpSp>
        <p:nvGrpSpPr>
          <p:cNvPr id="151" name="Google Shape;151;p26"/>
          <p:cNvGrpSpPr/>
          <p:nvPr/>
        </p:nvGrpSpPr>
        <p:grpSpPr>
          <a:xfrm>
            <a:off x="7516119" y="711700"/>
            <a:ext cx="903434" cy="903434"/>
            <a:chOff x="2594325" y="1627175"/>
            <a:chExt cx="440850" cy="440850"/>
          </a:xfrm>
        </p:grpSpPr>
        <p:sp>
          <p:nvSpPr>
            <p:cNvPr id="152" name="Google Shape;152;p2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5" name="Google Shape;155;p26"/>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5</a:t>
            </a:fld>
            <a:endParaRPr sz="1300" b="1" i="0" u="none" strike="noStrike" cap="none">
              <a:solidFill>
                <a:schemeClr val="dk1"/>
              </a:solidFill>
              <a:latin typeface="Work Sans"/>
              <a:ea typeface="Work Sans"/>
              <a:cs typeface="Work Sans"/>
              <a:sym typeface="Work Sans"/>
            </a:endParaRPr>
          </a:p>
        </p:txBody>
      </p:sp>
      <p:sp>
        <p:nvSpPr>
          <p:cNvPr id="156" name="Google Shape;156;p26"/>
          <p:cNvSpPr txBox="1">
            <a:spLocks noGrp="1"/>
          </p:cNvSpPr>
          <p:nvPr>
            <p:ph type="title"/>
          </p:nvPr>
        </p:nvSpPr>
        <p:spPr>
          <a:xfrm>
            <a:off x="782330" y="5704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 2</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269663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717186" y="1433694"/>
            <a:ext cx="7853608" cy="3615978"/>
          </a:xfrm>
          <a:prstGeom prst="rect">
            <a:avLst/>
          </a:prstGeom>
          <a:noFill/>
          <a:ln>
            <a:noFill/>
          </a:ln>
        </p:spPr>
        <p:txBody>
          <a:bodyPr spcFirstLastPara="1" wrap="square" lIns="91425" tIns="91425" rIns="91425" bIns="91425" anchor="t" anchorCtr="0">
            <a:noAutofit/>
          </a:bodyPr>
          <a:lstStyle/>
          <a:p>
            <a:pPr marL="152400" indent="0">
              <a:buNone/>
            </a:pPr>
            <a:r>
              <a:rPr lang="en-US" sz="1200" dirty="0"/>
              <a:t>Java provides a solution: this—yes, the same keyword we used to refer to instance variables.</a:t>
            </a:r>
          </a:p>
          <a:p>
            <a:pPr marL="152400" indent="0">
              <a:buNone/>
            </a:pPr>
            <a:r>
              <a:rPr lang="en-US" sz="1200" dirty="0"/>
              <a:t>When this is used as if it were a method, Java calls another constructor on the same</a:t>
            </a:r>
          </a:p>
          <a:p>
            <a:pPr marL="152400" indent="0">
              <a:buNone/>
            </a:pPr>
            <a:r>
              <a:rPr lang="en-US" sz="1200" dirty="0"/>
              <a:t>instance of the class</a:t>
            </a:r>
            <a:r>
              <a:rPr lang="en-US" sz="1200" dirty="0" smtClean="0"/>
              <a:t>.</a:t>
            </a:r>
            <a:endParaRPr lang="ru-RU" sz="1200" dirty="0" smtClean="0"/>
          </a:p>
          <a:p>
            <a:pPr marL="152400" indent="0">
              <a:buNone/>
            </a:pPr>
            <a:endParaRPr lang="ru-RU" sz="1200" dirty="0" smtClean="0"/>
          </a:p>
          <a:p>
            <a:pPr marL="495300" indent="-342900">
              <a:buFont typeface="+mj-lt"/>
              <a:buAutoNum type="arabicPeriod"/>
            </a:pPr>
            <a:r>
              <a:rPr lang="en-US" sz="1400" dirty="0" smtClean="0"/>
              <a:t>public </a:t>
            </a:r>
            <a:r>
              <a:rPr lang="en-US" sz="1400" dirty="0"/>
              <a:t>Hamster(</a:t>
            </a:r>
            <a:r>
              <a:rPr lang="en-US" sz="1400" dirty="0" err="1"/>
              <a:t>int</a:t>
            </a:r>
            <a:r>
              <a:rPr lang="en-US" sz="1400" dirty="0"/>
              <a:t> weight) {</a:t>
            </a:r>
          </a:p>
          <a:p>
            <a:pPr marL="495300" indent="-342900">
              <a:buFont typeface="+mj-lt"/>
              <a:buAutoNum type="arabicPeriod"/>
            </a:pPr>
            <a:r>
              <a:rPr lang="ru-RU" sz="1400" dirty="0" smtClean="0"/>
              <a:t>     </a:t>
            </a:r>
            <a:r>
              <a:rPr lang="en-US" sz="1400" dirty="0" smtClean="0"/>
              <a:t>this(weight</a:t>
            </a:r>
            <a:r>
              <a:rPr lang="en-US" sz="1400" dirty="0"/>
              <a:t>, "brown");</a:t>
            </a:r>
          </a:p>
          <a:p>
            <a:pPr marL="495300" indent="-342900">
              <a:buFont typeface="+mj-lt"/>
              <a:buAutoNum type="arabicPeriod"/>
            </a:pPr>
            <a:r>
              <a:rPr lang="ru-RU" sz="1400" dirty="0" smtClean="0"/>
              <a:t>}</a:t>
            </a:r>
          </a:p>
          <a:p>
            <a:pPr marL="495300" indent="-342900">
              <a:buFont typeface="+mj-lt"/>
              <a:buAutoNum type="arabicPeriod"/>
            </a:pPr>
            <a:endParaRPr sz="1050" dirty="0">
              <a:solidFill>
                <a:srgbClr val="000000"/>
              </a:solidFill>
              <a:highlight>
                <a:srgbClr val="FFFFFF"/>
              </a:highlight>
              <a:latin typeface="Arial"/>
              <a:ea typeface="Arial"/>
              <a:cs typeface="Arial"/>
              <a:sym typeface="Arial"/>
            </a:endParaRPr>
          </a:p>
          <a:p>
            <a:pPr marL="152400" indent="0">
              <a:buNone/>
            </a:pPr>
            <a:r>
              <a:rPr lang="en-US" sz="1200" dirty="0"/>
              <a:t>Now Java calls the constructor that takes two parameters. weight and color </a:t>
            </a:r>
            <a:r>
              <a:rPr lang="en-US" sz="1200" dirty="0" smtClean="0"/>
              <a:t>get</a:t>
            </a:r>
            <a:r>
              <a:rPr lang="ru-RU" sz="1200" dirty="0" smtClean="0"/>
              <a:t> </a:t>
            </a:r>
            <a:r>
              <a:rPr lang="en-US" sz="1200" dirty="0" smtClean="0"/>
              <a:t>set </a:t>
            </a:r>
            <a:r>
              <a:rPr lang="en-US" sz="1200" dirty="0"/>
              <a:t>on this </a:t>
            </a:r>
            <a:r>
              <a:rPr lang="en-US" sz="1200" dirty="0" smtClean="0"/>
              <a:t>instance.</a:t>
            </a:r>
            <a:r>
              <a:rPr lang="ru-RU" sz="1200" dirty="0" smtClean="0"/>
              <a:t> </a:t>
            </a:r>
            <a:r>
              <a:rPr lang="en-US" sz="1200" dirty="0" smtClean="0"/>
              <a:t>this</a:t>
            </a:r>
            <a:r>
              <a:rPr lang="en-US" sz="1200" dirty="0"/>
              <a:t>() has one special rule you need to know. </a:t>
            </a:r>
            <a:endParaRPr lang="ru-RU" sz="1200" dirty="0" smtClean="0"/>
          </a:p>
          <a:p>
            <a:pPr marL="152400" indent="0">
              <a:buNone/>
            </a:pPr>
            <a:r>
              <a:rPr lang="en-US" sz="1200" dirty="0" smtClean="0"/>
              <a:t>If </a:t>
            </a:r>
            <a:r>
              <a:rPr lang="en-US" sz="1200" dirty="0"/>
              <a:t>you choose to call it, the this() </a:t>
            </a:r>
            <a:r>
              <a:rPr lang="en-US" sz="1200" dirty="0" smtClean="0"/>
              <a:t>call</a:t>
            </a:r>
            <a:r>
              <a:rPr lang="ru-RU" sz="1200" dirty="0" smtClean="0"/>
              <a:t> </a:t>
            </a:r>
            <a:r>
              <a:rPr lang="en-US" sz="1200" dirty="0" smtClean="0"/>
              <a:t>must </a:t>
            </a:r>
            <a:r>
              <a:rPr lang="en-US" sz="1200" dirty="0"/>
              <a:t>be the </a:t>
            </a:r>
            <a:r>
              <a:rPr lang="en-US" sz="1200" dirty="0" smtClean="0"/>
              <a:t>first </a:t>
            </a:r>
            <a:r>
              <a:rPr lang="en-US" sz="1200" dirty="0" smtClean="0"/>
              <a:t>non-commented </a:t>
            </a:r>
            <a:r>
              <a:rPr lang="en-US" sz="1200" dirty="0"/>
              <a:t>statement in the constructor.</a:t>
            </a:r>
            <a:endParaRPr sz="1200" dirty="0">
              <a:latin typeface="Work Sans"/>
              <a:ea typeface="Work Sans"/>
              <a:cs typeface="Work Sans"/>
              <a:sym typeface="Work Sans"/>
            </a:endParaRPr>
          </a:p>
        </p:txBody>
      </p:sp>
      <p:grpSp>
        <p:nvGrpSpPr>
          <p:cNvPr id="173" name="Google Shape;173;p28"/>
          <p:cNvGrpSpPr/>
          <p:nvPr/>
        </p:nvGrpSpPr>
        <p:grpSpPr>
          <a:xfrm>
            <a:off x="7516119" y="711700"/>
            <a:ext cx="903434" cy="903434"/>
            <a:chOff x="2594325" y="1627175"/>
            <a:chExt cx="440850" cy="440850"/>
          </a:xfrm>
        </p:grpSpPr>
        <p:sp>
          <p:nvSpPr>
            <p:cNvPr id="174" name="Google Shape;174;p2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2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77" name="Google Shape;177;p28"/>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6</a:t>
            </a:fld>
            <a:endParaRPr sz="1300" b="1" i="0" u="none" strike="noStrike" cap="none">
              <a:solidFill>
                <a:schemeClr val="dk1"/>
              </a:solidFill>
              <a:latin typeface="Work Sans"/>
              <a:ea typeface="Work Sans"/>
              <a:cs typeface="Work Sans"/>
              <a:sym typeface="Work Sans"/>
            </a:endParaRPr>
          </a:p>
        </p:txBody>
      </p:sp>
      <p:sp>
        <p:nvSpPr>
          <p:cNvPr id="178" name="Google Shape;178;p28"/>
          <p:cNvSpPr txBox="1">
            <a:spLocks noGrp="1"/>
          </p:cNvSpPr>
          <p:nvPr>
            <p:ph type="title"/>
          </p:nvPr>
        </p:nvSpPr>
        <p:spPr>
          <a:xfrm>
            <a:off x="640928" y="5357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 3</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2680675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body" idx="1"/>
          </p:nvPr>
        </p:nvSpPr>
        <p:spPr>
          <a:xfrm>
            <a:off x="742972" y="1762294"/>
            <a:ext cx="7784954" cy="2630984"/>
          </a:xfrm>
          <a:prstGeom prst="rect">
            <a:avLst/>
          </a:prstGeom>
          <a:noFill/>
          <a:ln>
            <a:noFill/>
          </a:ln>
        </p:spPr>
        <p:txBody>
          <a:bodyPr spcFirstLastPara="1" wrap="square" lIns="91425" tIns="91425" rIns="91425" bIns="91425" anchor="t" anchorCtr="0">
            <a:noAutofit/>
          </a:bodyPr>
          <a:lstStyle/>
          <a:p>
            <a:pPr marL="152400" indent="0">
              <a:buNone/>
            </a:pPr>
            <a:r>
              <a:rPr lang="en-US" sz="1200" dirty="0"/>
              <a:t>3: public Hamster(</a:t>
            </a:r>
            <a:r>
              <a:rPr lang="en-US" sz="1200" dirty="0" err="1"/>
              <a:t>int</a:t>
            </a:r>
            <a:r>
              <a:rPr lang="en-US" sz="1200" dirty="0"/>
              <a:t> weight) {</a:t>
            </a:r>
          </a:p>
          <a:p>
            <a:pPr marL="152400" indent="0">
              <a:buNone/>
            </a:pPr>
            <a:r>
              <a:rPr lang="en-US" sz="1200" dirty="0"/>
              <a:t>4: </a:t>
            </a:r>
            <a:r>
              <a:rPr lang="ru-RU" sz="1200" dirty="0" smtClean="0"/>
              <a:t>    </a:t>
            </a:r>
            <a:r>
              <a:rPr lang="en-US" sz="1200" dirty="0" err="1" smtClean="0"/>
              <a:t>System.out.println</a:t>
            </a:r>
            <a:r>
              <a:rPr lang="en-US" sz="1200" dirty="0"/>
              <a:t>("in constructor");</a:t>
            </a:r>
          </a:p>
          <a:p>
            <a:pPr marL="152400" indent="0">
              <a:buNone/>
            </a:pPr>
            <a:r>
              <a:rPr lang="en-US" sz="1200" dirty="0"/>
              <a:t>5: </a:t>
            </a:r>
            <a:r>
              <a:rPr lang="ru-RU" sz="1200" dirty="0" smtClean="0"/>
              <a:t>    </a:t>
            </a:r>
            <a:r>
              <a:rPr lang="en-US" sz="1200" dirty="0" smtClean="0"/>
              <a:t>// </a:t>
            </a:r>
            <a:r>
              <a:rPr lang="en-US" sz="1200" dirty="0"/>
              <a:t>ready to call this</a:t>
            </a:r>
          </a:p>
          <a:p>
            <a:pPr marL="152400" indent="0">
              <a:buNone/>
            </a:pPr>
            <a:r>
              <a:rPr lang="en-US" sz="1200" dirty="0"/>
              <a:t>6: </a:t>
            </a:r>
            <a:r>
              <a:rPr lang="ru-RU" sz="1200" dirty="0" smtClean="0"/>
              <a:t>    </a:t>
            </a:r>
            <a:r>
              <a:rPr lang="en-US" sz="1200" dirty="0" smtClean="0"/>
              <a:t>this(weight</a:t>
            </a:r>
            <a:r>
              <a:rPr lang="en-US" sz="1200" dirty="0"/>
              <a:t>, "brown"); // DOES NOT COMPILE</a:t>
            </a:r>
          </a:p>
          <a:p>
            <a:pPr marL="152400" indent="0">
              <a:buNone/>
            </a:pPr>
            <a:r>
              <a:rPr lang="ru-RU" sz="1200" dirty="0"/>
              <a:t>7: }</a:t>
            </a:r>
          </a:p>
          <a:p>
            <a:pPr marL="152400" indent="0">
              <a:buNone/>
            </a:pPr>
            <a:r>
              <a:rPr lang="en-US" sz="1200" dirty="0"/>
              <a:t>Even though a print statement on line 4 doesn't change any variables, it is still a Java statement</a:t>
            </a:r>
          </a:p>
          <a:p>
            <a:pPr marL="152400" indent="0">
              <a:buNone/>
            </a:pPr>
            <a:r>
              <a:rPr lang="en-US" sz="1200" dirty="0"/>
              <a:t>and is not allowed to be inserted before the call to this(). The comment on line 5 is</a:t>
            </a:r>
          </a:p>
          <a:p>
            <a:pPr marL="152400" indent="0">
              <a:buNone/>
            </a:pPr>
            <a:r>
              <a:rPr lang="en-US" sz="1200" dirty="0"/>
              <a:t>just </a:t>
            </a:r>
            <a:r>
              <a:rPr lang="en-US" sz="1200" dirty="0" smtClean="0"/>
              <a:t>fine</a:t>
            </a:r>
            <a:r>
              <a:rPr lang="en-US" sz="1200" dirty="0"/>
              <a:t>. Comments don't run Java statements and are allowed anywhere.</a:t>
            </a: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184" name="Google Shape;184;p29"/>
          <p:cNvGrpSpPr/>
          <p:nvPr/>
        </p:nvGrpSpPr>
        <p:grpSpPr>
          <a:xfrm>
            <a:off x="7516119" y="711700"/>
            <a:ext cx="903434" cy="903434"/>
            <a:chOff x="2594325" y="1627175"/>
            <a:chExt cx="440850" cy="440850"/>
          </a:xfrm>
        </p:grpSpPr>
        <p:sp>
          <p:nvSpPr>
            <p:cNvPr id="185" name="Google Shape;185;p2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2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88" name="Google Shape;188;p29"/>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7</a:t>
            </a:fld>
            <a:endParaRPr sz="1300" b="1" i="0" u="none" strike="noStrike" cap="none">
              <a:solidFill>
                <a:schemeClr val="dk1"/>
              </a:solidFill>
              <a:latin typeface="Work Sans"/>
              <a:ea typeface="Work Sans"/>
              <a:cs typeface="Work Sans"/>
              <a:sym typeface="Work Sans"/>
            </a:endParaRPr>
          </a:p>
        </p:txBody>
      </p:sp>
      <p:sp>
        <p:nvSpPr>
          <p:cNvPr id="189" name="Google Shape;189;p29"/>
          <p:cNvSpPr txBox="1">
            <a:spLocks noGrp="1"/>
          </p:cNvSpPr>
          <p:nvPr>
            <p:ph type="title"/>
          </p:nvPr>
        </p:nvSpPr>
        <p:spPr>
          <a:xfrm>
            <a:off x="640928" y="440875"/>
            <a:ext cx="6675000" cy="903300"/>
          </a:xfrm>
          <a:prstGeom prst="rect">
            <a:avLst/>
          </a:prstGeom>
          <a:noFill/>
          <a:ln>
            <a:noFill/>
          </a:ln>
        </p:spPr>
        <p:txBody>
          <a:bodyPr spcFirstLastPara="1" wrap="square" lIns="91425" tIns="91425" rIns="91425" bIns="91425" anchor="b" anchorCtr="0">
            <a:noAutofit/>
          </a:bodyPr>
          <a:lstStyle/>
          <a:p>
            <a:pPr lvl="0"/>
            <a:r>
              <a:rPr lang="en-US" b="0" dirty="0"/>
              <a:t>Example </a:t>
            </a:r>
            <a:r>
              <a:rPr lang="ru-RU" b="0" dirty="0" smtClean="0"/>
              <a:t>4</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body" idx="1"/>
          </p:nvPr>
        </p:nvSpPr>
        <p:spPr>
          <a:xfrm>
            <a:off x="554626" y="1396135"/>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400" dirty="0"/>
              <a:t>Overloaded constructors often call each other. One common technique is to have </a:t>
            </a:r>
            <a:r>
              <a:rPr lang="en-US" sz="1400" dirty="0" smtClean="0"/>
              <a:t>each</a:t>
            </a:r>
            <a:r>
              <a:rPr lang="ru-RU" sz="1400" dirty="0" smtClean="0"/>
              <a:t> </a:t>
            </a:r>
            <a:r>
              <a:rPr lang="en-US" sz="1400" dirty="0" smtClean="0"/>
              <a:t>constructor </a:t>
            </a:r>
            <a:r>
              <a:rPr lang="en-US" sz="1400" dirty="0"/>
              <a:t>add one parameter until getting to the constructor that does all the </a:t>
            </a:r>
            <a:r>
              <a:rPr lang="en-US" sz="1400" dirty="0" smtClean="0"/>
              <a:t>work.</a:t>
            </a:r>
            <a:r>
              <a:rPr lang="ru-RU" sz="1400" dirty="0" smtClean="0"/>
              <a:t> </a:t>
            </a:r>
          </a:p>
          <a:p>
            <a:pPr marL="152400" indent="0">
              <a:buNone/>
            </a:pPr>
            <a:r>
              <a:rPr lang="en-US" sz="1400" dirty="0" smtClean="0"/>
              <a:t>This </a:t>
            </a:r>
            <a:r>
              <a:rPr lang="en-US" sz="1400" dirty="0"/>
              <a:t>approach is called </a:t>
            </a:r>
            <a:r>
              <a:rPr lang="en-US" sz="1400" i="1" dirty="0"/>
              <a:t>constructor chaining</a:t>
            </a:r>
            <a:r>
              <a:rPr lang="en-US" sz="1400" dirty="0"/>
              <a:t>.</a:t>
            </a:r>
            <a:endParaRPr lang="en-US" sz="1400" dirty="0" smtClean="0"/>
          </a:p>
          <a:p>
            <a:pPr marL="127000" marR="0" lvl="0" indent="0" algn="l" rtl="0">
              <a:lnSpc>
                <a:spcPct val="100000"/>
              </a:lnSpc>
              <a:spcBef>
                <a:spcPts val="600"/>
              </a:spcBef>
              <a:spcAft>
                <a:spcPts val="0"/>
              </a:spcAft>
              <a:buClr>
                <a:schemeClr val="dk1"/>
              </a:buClr>
              <a:buSzPts val="1100"/>
              <a:buFont typeface="Arial"/>
              <a:buNone/>
            </a:pPr>
            <a:endParaRPr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17" name="Google Shape;217;p32"/>
          <p:cNvGrpSpPr/>
          <p:nvPr/>
        </p:nvGrpSpPr>
        <p:grpSpPr>
          <a:xfrm>
            <a:off x="7516119" y="711700"/>
            <a:ext cx="903434" cy="903434"/>
            <a:chOff x="2594325" y="1627175"/>
            <a:chExt cx="440850" cy="440850"/>
          </a:xfrm>
        </p:grpSpPr>
        <p:sp>
          <p:nvSpPr>
            <p:cNvPr id="218" name="Google Shape;218;p32"/>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 name="Google Shape;219;p32"/>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 name="Google Shape;220;p32"/>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21" name="Google Shape;221;p32"/>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8</a:t>
            </a:fld>
            <a:endParaRPr sz="1300" b="1" i="0" u="none" strike="noStrike" cap="none">
              <a:solidFill>
                <a:schemeClr val="dk1"/>
              </a:solidFill>
              <a:latin typeface="Work Sans"/>
              <a:ea typeface="Work Sans"/>
              <a:cs typeface="Work Sans"/>
              <a:sym typeface="Work Sans"/>
            </a:endParaRPr>
          </a:p>
        </p:txBody>
      </p:sp>
      <p:sp>
        <p:nvSpPr>
          <p:cNvPr id="222" name="Google Shape;222;p32"/>
          <p:cNvSpPr txBox="1">
            <a:spLocks noGrp="1"/>
          </p:cNvSpPr>
          <p:nvPr>
            <p:ph type="title"/>
          </p:nvPr>
        </p:nvSpPr>
        <p:spPr>
          <a:xfrm>
            <a:off x="640928" y="348954"/>
            <a:ext cx="6675000" cy="903300"/>
          </a:xfrm>
          <a:prstGeom prst="rect">
            <a:avLst/>
          </a:prstGeom>
          <a:noFill/>
          <a:ln>
            <a:noFill/>
          </a:ln>
        </p:spPr>
        <p:txBody>
          <a:bodyPr spcFirstLastPara="1" wrap="square" lIns="91425" tIns="91425" rIns="91425" bIns="91425" anchor="b" anchorCtr="0">
            <a:noAutofit/>
          </a:bodyPr>
          <a:lstStyle/>
          <a:p>
            <a:pPr lvl="0"/>
            <a:r>
              <a:rPr lang="en-US" b="0" dirty="0"/>
              <a:t>Constructor Chaining</a:t>
            </a:r>
            <a:endParaRPr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body" idx="1"/>
          </p:nvPr>
        </p:nvSpPr>
        <p:spPr>
          <a:xfrm>
            <a:off x="3893919" y="318744"/>
            <a:ext cx="7244400" cy="2077500"/>
          </a:xfrm>
          <a:prstGeom prst="rect">
            <a:avLst/>
          </a:prstGeom>
          <a:noFill/>
          <a:ln>
            <a:noFill/>
          </a:ln>
        </p:spPr>
        <p:txBody>
          <a:bodyPr spcFirstLastPara="1" wrap="square" lIns="91425" tIns="91425" rIns="91425" bIns="91425" anchor="t" anchorCtr="0">
            <a:noAutofit/>
          </a:bodyPr>
          <a:lstStyle/>
          <a:p>
            <a:pPr marL="381000" indent="-228600">
              <a:buFont typeface="+mj-lt"/>
              <a:buAutoNum type="arabicPeriod"/>
            </a:pPr>
            <a:r>
              <a:rPr lang="en-US" sz="800" dirty="0"/>
              <a:t>public class Mouse {</a:t>
            </a:r>
          </a:p>
          <a:p>
            <a:pPr marL="381000" indent="-228600">
              <a:buFont typeface="+mj-lt"/>
              <a:buAutoNum type="arabicPeriod"/>
            </a:pPr>
            <a:r>
              <a:rPr lang="en-US" sz="800" dirty="0" smtClean="0"/>
              <a:t>     private </a:t>
            </a:r>
            <a:r>
              <a:rPr lang="en-US" sz="800" dirty="0" err="1"/>
              <a:t>int</a:t>
            </a:r>
            <a:r>
              <a:rPr lang="en-US" sz="800" dirty="0"/>
              <a:t> </a:t>
            </a:r>
            <a:r>
              <a:rPr lang="en-US" sz="800" dirty="0" err="1"/>
              <a:t>numTeeth</a:t>
            </a:r>
            <a:r>
              <a:rPr lang="en-US" sz="800" dirty="0"/>
              <a:t>;</a:t>
            </a:r>
          </a:p>
          <a:p>
            <a:pPr marL="381000" indent="-228600">
              <a:buFont typeface="+mj-lt"/>
              <a:buAutoNum type="arabicPeriod"/>
            </a:pPr>
            <a:r>
              <a:rPr lang="en-US" sz="800" dirty="0" smtClean="0"/>
              <a:t>     private </a:t>
            </a:r>
            <a:r>
              <a:rPr lang="en-US" sz="800" dirty="0" err="1"/>
              <a:t>int</a:t>
            </a:r>
            <a:r>
              <a:rPr lang="en-US" sz="800" dirty="0"/>
              <a:t> </a:t>
            </a:r>
            <a:r>
              <a:rPr lang="en-US" sz="800" dirty="0" err="1"/>
              <a:t>numWhiskers</a:t>
            </a:r>
            <a:r>
              <a:rPr lang="en-US" sz="800" dirty="0"/>
              <a:t>;</a:t>
            </a:r>
          </a:p>
          <a:p>
            <a:pPr marL="381000" indent="-228600">
              <a:buFont typeface="+mj-lt"/>
              <a:buAutoNum type="arabicPeriod"/>
            </a:pPr>
            <a:r>
              <a:rPr lang="en-US" sz="800" dirty="0" smtClean="0"/>
              <a:t>     private </a:t>
            </a:r>
            <a:r>
              <a:rPr lang="en-US" sz="800" dirty="0" err="1"/>
              <a:t>int</a:t>
            </a:r>
            <a:r>
              <a:rPr lang="en-US" sz="800" dirty="0"/>
              <a:t> weight;</a:t>
            </a:r>
          </a:p>
          <a:p>
            <a:pPr marL="381000" indent="-228600">
              <a:buFont typeface="+mj-lt"/>
              <a:buAutoNum type="arabicPeriod"/>
            </a:pPr>
            <a:r>
              <a:rPr lang="en-US" sz="800" dirty="0" smtClean="0"/>
              <a:t>     public </a:t>
            </a:r>
            <a:r>
              <a:rPr lang="en-US" sz="800" dirty="0"/>
              <a:t>Mouse(</a:t>
            </a:r>
            <a:r>
              <a:rPr lang="en-US" sz="800" dirty="0" err="1"/>
              <a:t>int</a:t>
            </a:r>
            <a:r>
              <a:rPr lang="en-US" sz="800" dirty="0"/>
              <a:t> weight) {</a:t>
            </a:r>
          </a:p>
          <a:p>
            <a:pPr marL="381000" indent="-228600">
              <a:buFont typeface="+mj-lt"/>
              <a:buAutoNum type="arabicPeriod"/>
            </a:pPr>
            <a:r>
              <a:rPr lang="en-US" sz="800" dirty="0" smtClean="0"/>
              <a:t>         this(weight</a:t>
            </a:r>
            <a:r>
              <a:rPr lang="en-US" sz="800" dirty="0"/>
              <a:t>, 16); // calls constructor with 2 parameters</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Mouse(</a:t>
            </a:r>
            <a:r>
              <a:rPr lang="en-US" sz="800" dirty="0" err="1"/>
              <a:t>int</a:t>
            </a:r>
            <a:r>
              <a:rPr lang="en-US" sz="800" dirty="0"/>
              <a:t> weight, </a:t>
            </a:r>
            <a:r>
              <a:rPr lang="en-US" sz="800" dirty="0" err="1"/>
              <a:t>int</a:t>
            </a:r>
            <a:r>
              <a:rPr lang="en-US" sz="800" dirty="0"/>
              <a:t> </a:t>
            </a:r>
            <a:r>
              <a:rPr lang="en-US" sz="800" dirty="0" err="1"/>
              <a:t>numTeeth</a:t>
            </a:r>
            <a:r>
              <a:rPr lang="en-US" sz="800" dirty="0"/>
              <a:t>) {</a:t>
            </a:r>
          </a:p>
          <a:p>
            <a:pPr marL="381000" indent="-228600">
              <a:buFont typeface="+mj-lt"/>
              <a:buAutoNum type="arabicPeriod"/>
            </a:pPr>
            <a:r>
              <a:rPr lang="en-US" sz="800" dirty="0" smtClean="0"/>
              <a:t>         this(weight</a:t>
            </a:r>
            <a:r>
              <a:rPr lang="en-US" sz="800" dirty="0"/>
              <a:t>, </a:t>
            </a:r>
            <a:r>
              <a:rPr lang="en-US" sz="800" dirty="0" err="1"/>
              <a:t>numTeeth</a:t>
            </a:r>
            <a:r>
              <a:rPr lang="en-US" sz="800" dirty="0"/>
              <a:t>, 6); // calls constructor with 3 parameters</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Mouse(</a:t>
            </a:r>
            <a:r>
              <a:rPr lang="en-US" sz="800" dirty="0" err="1"/>
              <a:t>int</a:t>
            </a:r>
            <a:r>
              <a:rPr lang="en-US" sz="800" dirty="0"/>
              <a:t> weight, </a:t>
            </a:r>
            <a:r>
              <a:rPr lang="en-US" sz="800" dirty="0" err="1"/>
              <a:t>int</a:t>
            </a:r>
            <a:r>
              <a:rPr lang="en-US" sz="800" dirty="0"/>
              <a:t> </a:t>
            </a:r>
            <a:r>
              <a:rPr lang="en-US" sz="800" dirty="0" err="1"/>
              <a:t>numTeeth</a:t>
            </a:r>
            <a:r>
              <a:rPr lang="en-US" sz="800" dirty="0"/>
              <a:t>, </a:t>
            </a:r>
            <a:r>
              <a:rPr lang="en-US" sz="800" dirty="0" err="1"/>
              <a:t>int</a:t>
            </a:r>
            <a:r>
              <a:rPr lang="en-US" sz="800" dirty="0"/>
              <a:t> </a:t>
            </a:r>
            <a:r>
              <a:rPr lang="en-US" sz="800" dirty="0" err="1"/>
              <a:t>numWhiskers</a:t>
            </a:r>
            <a:r>
              <a:rPr lang="en-US" sz="800" dirty="0"/>
              <a:t>) {</a:t>
            </a:r>
          </a:p>
          <a:p>
            <a:pPr marL="381000" indent="-228600">
              <a:buFont typeface="+mj-lt"/>
              <a:buAutoNum type="arabicPeriod"/>
            </a:pPr>
            <a:r>
              <a:rPr lang="en-US" sz="800" dirty="0" smtClean="0"/>
              <a:t>         </a:t>
            </a:r>
            <a:r>
              <a:rPr lang="en-US" sz="800" dirty="0" err="1" smtClean="0"/>
              <a:t>this.weight</a:t>
            </a:r>
            <a:r>
              <a:rPr lang="en-US" sz="800" dirty="0" smtClean="0"/>
              <a:t> </a:t>
            </a:r>
            <a:r>
              <a:rPr lang="en-US" sz="800" dirty="0"/>
              <a:t>= weight;</a:t>
            </a:r>
          </a:p>
          <a:p>
            <a:pPr marL="381000" indent="-228600">
              <a:buFont typeface="+mj-lt"/>
              <a:buAutoNum type="arabicPeriod"/>
            </a:pPr>
            <a:r>
              <a:rPr lang="en-US" sz="800" dirty="0" smtClean="0"/>
              <a:t>         </a:t>
            </a:r>
            <a:r>
              <a:rPr lang="en-US" sz="800" dirty="0" err="1" smtClean="0"/>
              <a:t>this.numTeeth</a:t>
            </a:r>
            <a:r>
              <a:rPr lang="en-US" sz="800" dirty="0" smtClean="0"/>
              <a:t> </a:t>
            </a:r>
            <a:r>
              <a:rPr lang="en-US" sz="800" dirty="0"/>
              <a:t>= </a:t>
            </a:r>
            <a:r>
              <a:rPr lang="en-US" sz="800" dirty="0" err="1"/>
              <a:t>numTeeth</a:t>
            </a:r>
            <a:r>
              <a:rPr lang="en-US" sz="800" dirty="0"/>
              <a:t>;</a:t>
            </a:r>
          </a:p>
          <a:p>
            <a:pPr marL="381000" indent="-228600">
              <a:buFont typeface="+mj-lt"/>
              <a:buAutoNum type="arabicPeriod"/>
            </a:pPr>
            <a:r>
              <a:rPr lang="en-US" sz="800" dirty="0" smtClean="0"/>
              <a:t>         </a:t>
            </a:r>
            <a:r>
              <a:rPr lang="en-US" sz="800" dirty="0" err="1" smtClean="0"/>
              <a:t>this.numWhiskers</a:t>
            </a:r>
            <a:r>
              <a:rPr lang="en-US" sz="800" dirty="0" smtClean="0"/>
              <a:t> </a:t>
            </a:r>
            <a:r>
              <a:rPr lang="en-US" sz="800" dirty="0"/>
              <a:t>= </a:t>
            </a:r>
            <a:r>
              <a:rPr lang="en-US" sz="800" dirty="0" err="1"/>
              <a:t>numWhiskers</a:t>
            </a:r>
            <a:r>
              <a:rPr lang="en-US" sz="800" dirty="0"/>
              <a:t>;</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void print() {</a:t>
            </a:r>
          </a:p>
          <a:p>
            <a:pPr marL="381000" indent="-228600">
              <a:buFont typeface="+mj-lt"/>
              <a:buAutoNum type="arabicPeriod"/>
            </a:pPr>
            <a:r>
              <a:rPr lang="en-US" sz="800" dirty="0" smtClean="0"/>
              <a:t>         </a:t>
            </a:r>
            <a:r>
              <a:rPr lang="en-US" sz="800" dirty="0" err="1" smtClean="0"/>
              <a:t>System.out.println</a:t>
            </a:r>
            <a:r>
              <a:rPr lang="en-US" sz="800" dirty="0" smtClean="0"/>
              <a:t>(weight </a:t>
            </a:r>
            <a:r>
              <a:rPr lang="en-US" sz="800" dirty="0"/>
              <a:t>+ " " + </a:t>
            </a:r>
            <a:r>
              <a:rPr lang="en-US" sz="800" dirty="0" err="1"/>
              <a:t>numTeeth</a:t>
            </a:r>
            <a:r>
              <a:rPr lang="en-US" sz="800" dirty="0"/>
              <a:t> + " " + </a:t>
            </a:r>
            <a:r>
              <a:rPr lang="en-US" sz="800" dirty="0" err="1"/>
              <a:t>numWhiskers</a:t>
            </a:r>
            <a:r>
              <a:rPr lang="en-US" sz="800" dirty="0"/>
              <a:t>);</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static void main(String[] </a:t>
            </a:r>
            <a:r>
              <a:rPr lang="en-US" sz="800" dirty="0" err="1"/>
              <a:t>args</a:t>
            </a:r>
            <a:r>
              <a:rPr lang="en-US" sz="800" dirty="0"/>
              <a:t>) {</a:t>
            </a:r>
          </a:p>
          <a:p>
            <a:pPr marL="381000" indent="-228600">
              <a:buFont typeface="+mj-lt"/>
              <a:buAutoNum type="arabicPeriod"/>
            </a:pPr>
            <a:r>
              <a:rPr lang="en-US" sz="800" dirty="0" smtClean="0"/>
              <a:t>         Mouse </a:t>
            </a:r>
            <a:r>
              <a:rPr lang="en-US" sz="800" dirty="0" err="1"/>
              <a:t>mouse</a:t>
            </a:r>
            <a:r>
              <a:rPr lang="en-US" sz="800" dirty="0"/>
              <a:t> = new Mouse(15);</a:t>
            </a:r>
          </a:p>
          <a:p>
            <a:pPr marL="381000" indent="-228600">
              <a:buFont typeface="+mj-lt"/>
              <a:buAutoNum type="arabicPeriod"/>
            </a:pPr>
            <a:r>
              <a:rPr lang="en-US" sz="800" dirty="0" smtClean="0"/>
              <a:t>         </a:t>
            </a:r>
            <a:r>
              <a:rPr lang="en-US" sz="800" dirty="0" err="1" smtClean="0"/>
              <a:t>mouse.print</a:t>
            </a:r>
            <a:r>
              <a:rPr lang="en-US" sz="800" dirty="0" smtClean="0"/>
              <a:t>();</a:t>
            </a:r>
          </a:p>
          <a:p>
            <a:pPr marL="381000" indent="-228600">
              <a:buFont typeface="+mj-lt"/>
              <a:buAutoNum type="arabicPeriod"/>
            </a:pPr>
            <a:r>
              <a:rPr lang="ru-RU" sz="800" dirty="0" smtClean="0"/>
              <a:t>}</a:t>
            </a:r>
            <a:r>
              <a:rPr lang="en-US" sz="800" dirty="0" smtClean="0"/>
              <a:t>}</a:t>
            </a:r>
            <a:endParaRPr sz="8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28" name="Google Shape;228;p33"/>
          <p:cNvGrpSpPr/>
          <p:nvPr/>
        </p:nvGrpSpPr>
        <p:grpSpPr>
          <a:xfrm>
            <a:off x="7516119" y="711700"/>
            <a:ext cx="903434" cy="903434"/>
            <a:chOff x="2594325" y="1627175"/>
            <a:chExt cx="440850" cy="440850"/>
          </a:xfrm>
        </p:grpSpPr>
        <p:sp>
          <p:nvSpPr>
            <p:cNvPr id="229" name="Google Shape;229;p33"/>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33"/>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33"/>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32" name="Google Shape;232;p33"/>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9</a:t>
            </a:fld>
            <a:endParaRPr sz="1300" b="1" i="0" u="none" strike="noStrike" cap="none">
              <a:solidFill>
                <a:schemeClr val="dk1"/>
              </a:solidFill>
              <a:latin typeface="Work Sans"/>
              <a:ea typeface="Work Sans"/>
              <a:cs typeface="Work Sans"/>
              <a:sym typeface="Work Sans"/>
            </a:endParaRPr>
          </a:p>
        </p:txBody>
      </p:sp>
      <p:sp>
        <p:nvSpPr>
          <p:cNvPr id="233" name="Google Shape;233;p33"/>
          <p:cNvSpPr txBox="1">
            <a:spLocks noGrp="1"/>
          </p:cNvSpPr>
          <p:nvPr>
            <p:ph type="title"/>
          </p:nvPr>
        </p:nvSpPr>
        <p:spPr>
          <a:xfrm>
            <a:off x="640928" y="530394"/>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
        <p:nvSpPr>
          <p:cNvPr id="2" name="Прямоугольник 1"/>
          <p:cNvSpPr/>
          <p:nvPr/>
        </p:nvSpPr>
        <p:spPr>
          <a:xfrm>
            <a:off x="558024" y="1007028"/>
            <a:ext cx="3397449" cy="2462213"/>
          </a:xfrm>
          <a:prstGeom prst="rect">
            <a:avLst/>
          </a:prstGeom>
        </p:spPr>
        <p:txBody>
          <a:bodyPr wrap="square">
            <a:spAutoFit/>
          </a:bodyPr>
          <a:lstStyle/>
          <a:p>
            <a:r>
              <a:rPr lang="en-US" dirty="0">
                <a:latin typeface="Work Sans Light" panose="020B0604020202020204" charset="0"/>
              </a:rPr>
              <a:t>This code prints 15 16 6. The main() method calls the constructor with one parameter.</a:t>
            </a:r>
          </a:p>
          <a:p>
            <a:r>
              <a:rPr lang="en-US" dirty="0">
                <a:latin typeface="Work Sans Light" panose="020B0604020202020204" charset="0"/>
              </a:rPr>
              <a:t>That constructor adds a second hard-coded value and calls the constructor with </a:t>
            </a:r>
            <a:r>
              <a:rPr lang="en-US" dirty="0" smtClean="0">
                <a:latin typeface="Work Sans Light" panose="020B0604020202020204" charset="0"/>
              </a:rPr>
              <a:t>two parameters</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That </a:t>
            </a:r>
            <a:r>
              <a:rPr lang="en-US" dirty="0">
                <a:latin typeface="Work Sans Light" panose="020B0604020202020204" charset="0"/>
              </a:rPr>
              <a:t>constructor adds one more hard-coded value and calls the </a:t>
            </a:r>
            <a:r>
              <a:rPr lang="en-US" dirty="0" smtClean="0">
                <a:latin typeface="Work Sans Light" panose="020B0604020202020204" charset="0"/>
              </a:rPr>
              <a:t>constructor with </a:t>
            </a:r>
            <a:r>
              <a:rPr lang="en-US" dirty="0">
                <a:latin typeface="Work Sans Light" panose="020B0604020202020204" charset="0"/>
              </a:rPr>
              <a:t>three parameters. The three-parameter constructor assigns the instance variables.</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4278</Words>
  <Application>Microsoft Office PowerPoint</Application>
  <PresentationFormat>Экран (16:9)</PresentationFormat>
  <Paragraphs>665</Paragraphs>
  <Slides>29</Slides>
  <Notes>28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29</vt:i4>
      </vt:variant>
    </vt:vector>
  </HeadingPairs>
  <TitlesOfParts>
    <vt:vector size="36" baseType="lpstr">
      <vt:lpstr>Arial</vt:lpstr>
      <vt:lpstr>Work Sans</vt:lpstr>
      <vt:lpstr>Courier New</vt:lpstr>
      <vt:lpstr>Calibri</vt:lpstr>
      <vt:lpstr>Work Sans Light</vt:lpstr>
      <vt:lpstr>Jacquenetta template</vt:lpstr>
      <vt:lpstr>Jacquenetta template</vt:lpstr>
      <vt:lpstr>Chapter 4: Methods and Encapsulation</vt:lpstr>
      <vt:lpstr>Overloading Constructors</vt:lpstr>
      <vt:lpstr>Example </vt:lpstr>
      <vt:lpstr>Example 2 </vt:lpstr>
      <vt:lpstr>Example 2 </vt:lpstr>
      <vt:lpstr>Example 3 </vt:lpstr>
      <vt:lpstr>Example 4</vt:lpstr>
      <vt:lpstr>Constructor Chaining</vt:lpstr>
      <vt:lpstr>Example </vt:lpstr>
      <vt:lpstr>Final Fields</vt:lpstr>
      <vt:lpstr>Order of Initialization</vt:lpstr>
      <vt:lpstr>Example   </vt:lpstr>
      <vt:lpstr>Example   </vt:lpstr>
      <vt:lpstr>Example 2</vt:lpstr>
      <vt:lpstr>Example 2</vt:lpstr>
      <vt:lpstr>Example 3</vt:lpstr>
      <vt:lpstr>Example 3</vt:lpstr>
      <vt:lpstr>Encapsulating Data</vt:lpstr>
      <vt:lpstr>Encapsulating Data</vt:lpstr>
      <vt:lpstr>Encapsulating Data</vt:lpstr>
      <vt:lpstr>Encapsulating Data</vt:lpstr>
      <vt:lpstr>Java Beans</vt:lpstr>
      <vt:lpstr>Encapsulating Data</vt:lpstr>
      <vt:lpstr>Creating Immutable Classes</vt:lpstr>
      <vt:lpstr>Creating Immutable Classes</vt:lpstr>
      <vt:lpstr>Writing Simple Lambdas</vt:lpstr>
      <vt:lpstr>Lambda Example</vt:lpstr>
      <vt:lpstr>Lambda Example</vt:lpstr>
      <vt:lpstr>Lambda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 and Encapsulation</dc:title>
  <cp:lastModifiedBy>Красильников Григорий Олегович</cp:lastModifiedBy>
  <cp:revision>152</cp:revision>
  <dcterms:modified xsi:type="dcterms:W3CDTF">2018-10-29T14:48:52Z</dcterms:modified>
</cp:coreProperties>
</file>