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76"/>
  </p:notesMasterIdLst>
  <p:sldIdLst>
    <p:sldId id="256" r:id="rId3"/>
    <p:sldId id="257" r:id="rId4"/>
    <p:sldId id="258" r:id="rId5"/>
    <p:sldId id="259" r:id="rId6"/>
    <p:sldId id="260" r:id="rId7"/>
    <p:sldId id="332" r:id="rId8"/>
    <p:sldId id="261" r:id="rId9"/>
    <p:sldId id="262" r:id="rId10"/>
    <p:sldId id="263" r:id="rId11"/>
    <p:sldId id="333" r:id="rId12"/>
    <p:sldId id="264" r:id="rId13"/>
    <p:sldId id="334" r:id="rId14"/>
    <p:sldId id="265" r:id="rId15"/>
    <p:sldId id="266" r:id="rId16"/>
    <p:sldId id="267" r:id="rId17"/>
    <p:sldId id="268" r:id="rId18"/>
    <p:sldId id="335" r:id="rId19"/>
    <p:sldId id="269" r:id="rId20"/>
    <p:sldId id="270" r:id="rId21"/>
    <p:sldId id="336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2" r:id="rId33"/>
    <p:sldId id="337" r:id="rId34"/>
    <p:sldId id="285" r:id="rId35"/>
    <p:sldId id="338" r:id="rId36"/>
    <p:sldId id="339" r:id="rId37"/>
    <p:sldId id="340" r:id="rId38"/>
    <p:sldId id="286" r:id="rId39"/>
    <p:sldId id="287" r:id="rId40"/>
    <p:sldId id="341" r:id="rId41"/>
    <p:sldId id="343" r:id="rId42"/>
    <p:sldId id="344" r:id="rId43"/>
    <p:sldId id="342" r:id="rId44"/>
    <p:sldId id="345" r:id="rId45"/>
    <p:sldId id="346" r:id="rId46"/>
    <p:sldId id="347" r:id="rId47"/>
    <p:sldId id="348" r:id="rId48"/>
    <p:sldId id="288" r:id="rId49"/>
    <p:sldId id="289" r:id="rId50"/>
    <p:sldId id="331" r:id="rId51"/>
    <p:sldId id="349" r:id="rId52"/>
    <p:sldId id="350" r:id="rId53"/>
    <p:sldId id="351" r:id="rId54"/>
    <p:sldId id="352" r:id="rId55"/>
    <p:sldId id="353" r:id="rId56"/>
    <p:sldId id="354" r:id="rId57"/>
    <p:sldId id="355" r:id="rId58"/>
    <p:sldId id="356" r:id="rId59"/>
    <p:sldId id="357" r:id="rId60"/>
    <p:sldId id="358" r:id="rId61"/>
    <p:sldId id="360" r:id="rId62"/>
    <p:sldId id="361" r:id="rId63"/>
    <p:sldId id="362" r:id="rId64"/>
    <p:sldId id="363" r:id="rId65"/>
    <p:sldId id="364" r:id="rId66"/>
    <p:sldId id="365" r:id="rId67"/>
    <p:sldId id="366" r:id="rId68"/>
    <p:sldId id="367" r:id="rId69"/>
    <p:sldId id="368" r:id="rId70"/>
    <p:sldId id="369" r:id="rId71"/>
    <p:sldId id="370" r:id="rId72"/>
    <p:sldId id="371" r:id="rId73"/>
    <p:sldId id="372" r:id="rId74"/>
    <p:sldId id="373" r:id="rId7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7"/>
      <p:bold r:id="rId78"/>
      <p:italic r:id="rId79"/>
      <p:boldItalic r:id="rId80"/>
    </p:embeddedFont>
    <p:embeddedFont>
      <p:font typeface="Work Sans Light" panose="020B0604020202020204" charset="0"/>
      <p:regular r:id="rId81"/>
      <p:bold r:id="rId82"/>
    </p:embeddedFont>
    <p:embeddedFont>
      <p:font typeface="Work Sans" panose="020B0604020202020204" charset="0"/>
      <p:regular r:id="rId83"/>
      <p:bold r:id="rId8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0DC052-81E8-4359-B63C-8EBAB5E0D418}">
  <a:tblStyle styleId="{DD0DC052-81E8-4359-B63C-8EBAB5E0D4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66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font" Target="fonts/font8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font" Target="fonts/font3.fntdata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font" Target="fonts/font1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font" Target="fonts/font4.fntdata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font" Target="fonts/font7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font" Target="fonts/font2.fntdata"/><Relationship Id="rId81" Type="http://schemas.openxmlformats.org/officeDocument/2006/relationships/font" Target="fonts/font5.fntdata"/><Relationship Id="rId86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91969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360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3b941c95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43b941c95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777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3b941c95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43b941c95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5796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3b941c95a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43b941c95a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668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3b941c95a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43b941c95a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2847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3b941c95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43b941c95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9494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3b941c95a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43b941c95a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2375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3b941c95a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43b941c95a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8674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3b941c95a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43b941c95a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187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3b941c95a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43b941c95a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9427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3b941c95a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43b941c95a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832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908c1c8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908c1c8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038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3b941c95a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43b941c95a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534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3b941c95a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43b941c95a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8255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3b941c95a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g43b941c95a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12392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3b941c95a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g43b941c95a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39791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3b941c95a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43b941c95a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6729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3b941c95a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43b941c95a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54058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3b941c95a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43b941c95a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29287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3b941c95a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g43b941c95a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5712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3b941c95a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g43b941c95a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24566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3b941c95a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43b941c95a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3837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908c1c8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33908c1c8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8798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3b941c95a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g43b941c95a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4330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3b941c95a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g43b941c95a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98778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3b941c95a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g43b941c95a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98778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3b941c95a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g43b941c95a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21263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3b941c95a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g43b941c95a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21263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3b941c95a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g43b941c95a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21263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3b941c95a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g43b941c95a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21263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3b941c95a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43b941c95a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тип желаемого массива не Object, на вход toArray() обязательно нужно передать массив нужного типа.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переданного в toArray() массива недостаточно, метод создаст и вернет новый массив, заполненный значениями из ArrayList.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4666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43b941c95a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g43b941c95a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51972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3b941c95a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43b941c95a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тип желаемого массива не Object, на вход toArray() обязательно нужно передать массив нужного типа.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переданного в toArray() массива недостаточно, метод создаст и вернет новый массив, заполненный значениями из ArrayList.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466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3b941c95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43b941c95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35262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3b941c95a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43b941c95a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тип желаемого массива не Object, на вход toArray() обязательно нужно передать массив нужного типа.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переданного в toArray() массива недостаточно, метод создаст и вернет новый массив, заполненный значениями из ArrayList.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4666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3b941c95a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43b941c95a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тип желаемого массива не Object, на вход toArray() обязательно нужно передать массив нужного типа.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переданного в toArray() массива недостаточно, метод создаст и вернет новый массив, заполненный значениями из ArrayList.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4666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3b941c95a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43b941c95a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тип желаемого массива не Object, на вход toArray() обязательно нужно передать массив нужного типа.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переданного в toArray() массива недостаточно, метод создаст и вернет новый массив, заполненный значениями из ArrayList.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4666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3b941c95a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43b941c95a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тип желаемого массива не Object, на вход toArray() обязательно нужно передать массив нужного типа.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переданного в toArray() массива недостаточно, метод создаст и вернет новый массив, заполненный значениями из ArrayList.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4666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3b941c95a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43b941c95a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тип желаемого массива не Object, на вход toArray() обязательно нужно передать массив нужного типа.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переданного в toArray() массива недостаточно, метод создаст и вернет новый массив, заполненный значениями из ArrayList.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4666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3b941c95a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43b941c95a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тип желаемого массива не Object, на вход toArray() обязательно нужно передать массив нужного типа.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переданного в toArray() массива недостаточно, метод создаст и вернет новый массив, заполненный значениями из ArrayList.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4666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3b941c95a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43b941c95a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тип желаемого массива не Object, на вход toArray() обязательно нужно передать массив нужного типа.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переданного в toArray() массива недостаточно, метод создаст и вернет новый массив, заполненный значениями из ArrayList.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4666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3cf235e6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g43cf235e6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массива достаточно, toArray() вернет переданный на вход массив.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51457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43b941c95a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g43b941c95a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48468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43b941c95a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0" name="Google Shape;910;g43b941c95a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623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3b941c95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43b941c95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13983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3cf235e6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g43cf235e6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массива достаточно, toArray() вернет переданный на вход массив.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51457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3cf235e6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g43cf235e6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массива достаточно, toArray() вернет переданный на вход массив.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51457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3cf235e6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g43cf235e6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массива достаточно, toArray() вернет переданный на вход массив.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51457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3cf235e6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g43cf235e6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массива достаточно, toArray() вернет переданный на вход массив.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51457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3cf235e6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g43cf235e6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массива достаточно, toArray() вернет переданный на вход массив.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51457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3cf235e6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g43cf235e6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массива достаточно, toArray() вернет переданный на вход массив.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51457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3cf235e6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g43cf235e6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массива достаточно, toArray() вернет переданный на вход массив.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51457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3cf235e6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g43cf235e6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массива достаточно, toArray() вернет переданный на вход массив.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514571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3cf235e6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g43cf235e6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массива достаточно, toArray() вернет переданный на вход массив.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51457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3cf235e6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g43cf235e6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массива достаточно, toArray() вернет переданный на вход массив.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5145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3b941c95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43b941c95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865634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3cf235e6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g43cf235e6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массива достаточно, toArray() вернет переданный на вход массив.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51457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3cf235e6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g43cf235e6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массива достаточно, toArray() вернет переданный на вход массив.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51457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3cf235e6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g43cf235e6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массива достаточно, toArray() вернет переданный на вход массив.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51457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3cf235e6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g43cf235e6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массива достаточно, toArray() вернет переданный на вход массив.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514571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3cf235e6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g43cf235e6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массива достаточно, toArray() вернет переданный на вход массив.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514571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3cf235e6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g43cf235e6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массива достаточно, toArray() вернет переданный на вход массив.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514571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3cf235e6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g43cf235e6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массива достаточно, toArray() вернет переданный на вход массив.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514571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3cf235e6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g43cf235e6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массива достаточно, toArray() вернет переданный на вход массив.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51457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3cf235e6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g43cf235e6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массива достаточно, toArray() вернет переданный на вход массив.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514571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3cf235e6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g43cf235e6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массива достаточно, toArray() вернет переданный на вход массив.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5145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3b941c95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43b941c95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945792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3cf235e6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g43cf235e6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массива достаточно, toArray() вернет переданный на вход массив.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514571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3cf235e6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g43cf235e6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массива достаточно, toArray() вернет переданный на вход массив.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514571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3cf235e6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g43cf235e6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массива достаточно, toArray() вернет переданный на вход массив.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514571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3cf235e6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g43cf235e6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массива достаточно, toArray() вернет переданный на вход массив.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5145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3b941c95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43b941c95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2026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3b941c95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43b941c95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53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">
  <p:cSld name="BLANK_1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▪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□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□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□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○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■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●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○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■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▪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□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□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□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○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■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●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○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■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ork Sans Light"/>
              <a:buNone/>
              <a:defRPr sz="1500" b="0" i="0" u="none" strike="noStrike" cap="non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ork Sans Light"/>
              <a:buNone/>
              <a:defRPr sz="1500" b="0" i="0" u="none" strike="noStrike" cap="non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ork Sans Light"/>
              <a:buNone/>
              <a:defRPr sz="1500" b="0" i="0" u="none" strike="noStrike" cap="non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ork Sans Light"/>
              <a:buNone/>
              <a:defRPr sz="1500" b="0" i="0" u="none" strike="noStrike" cap="non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ork Sans Light"/>
              <a:buNone/>
              <a:defRPr sz="1500" b="0" i="0" u="none" strike="noStrike" cap="non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ork Sans Light"/>
              <a:buNone/>
              <a:defRPr sz="1500" b="0" i="0" u="none" strike="noStrike" cap="non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ork Sans Light"/>
              <a:buNone/>
              <a:defRPr sz="1500" b="0" i="0" u="none" strike="noStrike" cap="non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ork Sans Light"/>
              <a:buNone/>
              <a:defRPr sz="1500" b="0" i="0" u="none" strike="noStrike" cap="non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ork Sans Light"/>
              <a:buNone/>
              <a:defRPr sz="1500" b="0" i="0" u="none" strike="noStrike" cap="non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▪"/>
              <a:defRPr sz="3200" b="0" i="1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□"/>
              <a:defRPr sz="3200" b="0" i="1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□"/>
              <a:defRPr sz="3200" b="0" i="1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□"/>
              <a:defRPr sz="3200" b="0" i="1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○"/>
              <a:defRPr sz="3200" b="0" i="1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3200" b="0" i="1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●"/>
              <a:defRPr sz="3200" b="0" i="1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○"/>
              <a:defRPr sz="3200" b="0" i="1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3200" b="0" i="1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▪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▪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▪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1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□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□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□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○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■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●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○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■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sz="3200" i="1"/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 i="1"/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9pPr>
          </a:lstStyle>
          <a:p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Font typeface="Work Sans"/>
              <a:buNone/>
              <a:defRPr sz="1800" b="1">
                <a:latin typeface="Work Sans"/>
                <a:ea typeface="Work Sans"/>
                <a:cs typeface="Work Sans"/>
                <a:sym typeface="Work Sans"/>
              </a:defRPr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▪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□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□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□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○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■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●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○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■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ctrTitle"/>
          </p:nvPr>
        </p:nvSpPr>
        <p:spPr>
          <a:xfrm>
            <a:off x="872619" y="652997"/>
            <a:ext cx="4667968" cy="30025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Chapter </a:t>
            </a:r>
            <a:r>
              <a:rPr lang="ru-RU" dirty="0" smtClean="0"/>
              <a:t>4</a:t>
            </a:r>
            <a:r>
              <a:rPr lang="en" dirty="0" smtClean="0"/>
              <a:t>: </a:t>
            </a:r>
            <a:r>
              <a:rPr lang="en-US" dirty="0"/>
              <a:t>Methods and</a:t>
            </a:r>
            <a:br>
              <a:rPr lang="en-US" dirty="0"/>
            </a:br>
            <a:r>
              <a:rPr lang="en-US" dirty="0"/>
              <a:t>Encapsulation</a:t>
            </a:r>
            <a:endParaRPr dirty="0"/>
          </a:p>
        </p:txBody>
      </p:sp>
      <p:grpSp>
        <p:nvGrpSpPr>
          <p:cNvPr id="100" name="Google Shape;100;p21"/>
          <p:cNvGrpSpPr/>
          <p:nvPr/>
        </p:nvGrpSpPr>
        <p:grpSpPr>
          <a:xfrm>
            <a:off x="6867248" y="652997"/>
            <a:ext cx="1580904" cy="1684493"/>
            <a:chOff x="5970800" y="1619250"/>
            <a:chExt cx="428650" cy="456725"/>
          </a:xfrm>
        </p:grpSpPr>
        <p:sp>
          <p:nvSpPr>
            <p:cNvPr id="101" name="Google Shape;101;p2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717186" y="1433694"/>
            <a:ext cx="7853608" cy="3615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void walk1() {}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final void walk2() {}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static final void walk3() {}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final static void walk4() {}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modifier void walk5() {} // DOES NOT COMPILE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void final walk6() {} // DOES NOT COMPILE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final public void walk7() {}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2400" indent="0">
              <a:buNone/>
            </a:pPr>
            <a:r>
              <a:rPr lang="en-US" sz="800" dirty="0"/>
              <a:t>walk1() is a valid method declaration with no optional </a:t>
            </a:r>
            <a:r>
              <a:rPr lang="en-US" sz="800" dirty="0" err="1" smtClean="0"/>
              <a:t>specifier</a:t>
            </a:r>
            <a:r>
              <a:rPr lang="en-US" sz="800" dirty="0"/>
              <a:t>. This is okay; it </a:t>
            </a:r>
            <a:r>
              <a:rPr lang="en-US" sz="800" dirty="0" smtClean="0"/>
              <a:t>is optional</a:t>
            </a:r>
            <a:r>
              <a:rPr lang="en-US" sz="800" dirty="0"/>
              <a:t>, after all. walk2() is a valid method declaration, with final as the </a:t>
            </a:r>
            <a:r>
              <a:rPr lang="en-US" sz="800" dirty="0" smtClean="0"/>
              <a:t>optional </a:t>
            </a:r>
            <a:r>
              <a:rPr lang="en-US" sz="800" dirty="0" err="1" smtClean="0"/>
              <a:t>specifier</a:t>
            </a:r>
            <a:r>
              <a:rPr lang="en-US" sz="800" dirty="0"/>
              <a:t>. walk3() and walk4() are valid method declarations with both final and </a:t>
            </a:r>
            <a:r>
              <a:rPr lang="en-US" sz="800" dirty="0" smtClean="0"/>
              <a:t>static as </a:t>
            </a:r>
            <a:r>
              <a:rPr lang="en-US" sz="800" dirty="0"/>
              <a:t>optional </a:t>
            </a:r>
            <a:r>
              <a:rPr lang="en-US" sz="800" dirty="0" err="1" smtClean="0"/>
              <a:t>specifiers</a:t>
            </a:r>
            <a:r>
              <a:rPr lang="en-US" sz="800" dirty="0"/>
              <a:t>. The order of these two keywords doesn’t matter. walk5() </a:t>
            </a:r>
            <a:r>
              <a:rPr lang="en-US" sz="800" dirty="0" smtClean="0"/>
              <a:t>doesn’t compile </a:t>
            </a:r>
            <a:r>
              <a:rPr lang="en-US" sz="800" dirty="0"/>
              <a:t>because </a:t>
            </a:r>
            <a:r>
              <a:rPr lang="en-US" sz="800" i="1" dirty="0" smtClean="0"/>
              <a:t>modifier </a:t>
            </a:r>
            <a:r>
              <a:rPr lang="en-US" sz="800" dirty="0"/>
              <a:t>is not a valid optional </a:t>
            </a:r>
            <a:r>
              <a:rPr lang="en-US" sz="800" dirty="0" err="1" smtClean="0"/>
              <a:t>specifier</a:t>
            </a:r>
            <a:r>
              <a:rPr lang="en-US" sz="800" dirty="0"/>
              <a:t>. walk6() doesn’t compile </a:t>
            </a:r>
            <a:r>
              <a:rPr lang="en-US" sz="800" dirty="0" smtClean="0"/>
              <a:t>because the </a:t>
            </a:r>
            <a:r>
              <a:rPr lang="en-US" sz="800" dirty="0"/>
              <a:t>optional </a:t>
            </a:r>
            <a:r>
              <a:rPr lang="en-US" sz="800" dirty="0" err="1" smtClean="0"/>
              <a:t>specifier</a:t>
            </a:r>
            <a:r>
              <a:rPr lang="en-US" sz="800" dirty="0" smtClean="0"/>
              <a:t> </a:t>
            </a:r>
            <a:r>
              <a:rPr lang="en-US" sz="800" dirty="0"/>
              <a:t>is after the return </a:t>
            </a:r>
            <a:r>
              <a:rPr lang="en-US" sz="800" dirty="0" smtClean="0"/>
              <a:t>type. </a:t>
            </a:r>
          </a:p>
          <a:p>
            <a:pPr marL="152400" indent="0">
              <a:buNone/>
            </a:pPr>
            <a:r>
              <a:rPr lang="en-US" sz="800" dirty="0" smtClean="0"/>
              <a:t>walk7</a:t>
            </a:r>
            <a:r>
              <a:rPr lang="en-US" sz="800" dirty="0"/>
              <a:t>() does compile. Java allows the optional </a:t>
            </a:r>
            <a:r>
              <a:rPr lang="en-US" sz="800" dirty="0" err="1" smtClean="0"/>
              <a:t>specif</a:t>
            </a:r>
            <a:r>
              <a:rPr lang="en-US" sz="800" dirty="0" err="1"/>
              <a:t>i</a:t>
            </a:r>
            <a:r>
              <a:rPr lang="en-US" sz="800" dirty="0" err="1" smtClean="0"/>
              <a:t>ers</a:t>
            </a:r>
            <a:r>
              <a:rPr lang="en-US" sz="800" dirty="0" smtClean="0"/>
              <a:t> </a:t>
            </a:r>
            <a:r>
              <a:rPr lang="en-US" sz="800" dirty="0"/>
              <a:t>to appear before the </a:t>
            </a:r>
            <a:r>
              <a:rPr lang="en-US" sz="800" dirty="0" smtClean="0"/>
              <a:t>access modifier</a:t>
            </a:r>
            <a:r>
              <a:rPr lang="en-US" sz="800" dirty="0"/>
              <a:t>. This is a weird case and not one you need to know for the exam.</a:t>
            </a:r>
            <a:endParaRPr sz="8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73" name="Google Shape;173;p28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174" name="Google Shape;174;p2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2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10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869148" y="847600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b="0" dirty="0" smtClean="0"/>
              <a:t>Example</a:t>
            </a:r>
            <a:endParaRPr b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067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634599" y="1561709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dirty="0"/>
              <a:t>The next item in a method declaration is the return type. The return type might be </a:t>
            </a:r>
            <a:r>
              <a:rPr lang="en-US" dirty="0" smtClean="0"/>
              <a:t>an actual </a:t>
            </a:r>
            <a:r>
              <a:rPr lang="en-US" dirty="0"/>
              <a:t>Java type such as String or int. If there is no return type, the void keyword is used.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2400" indent="0">
              <a:buNone/>
            </a:pPr>
            <a:r>
              <a:rPr lang="en-US" dirty="0"/>
              <a:t>When checking return types, you also have to look inside the method body. </a:t>
            </a:r>
            <a:r>
              <a:rPr lang="en-US" dirty="0" smtClean="0"/>
              <a:t>Methods with </a:t>
            </a:r>
            <a:r>
              <a:rPr lang="en-US" dirty="0"/>
              <a:t>a return type other than void are required to have a return statement inside </a:t>
            </a:r>
            <a:r>
              <a:rPr lang="en-US" dirty="0" smtClean="0"/>
              <a:t>the method </a:t>
            </a:r>
            <a:r>
              <a:rPr lang="en-US" dirty="0"/>
              <a:t>body. This return statement must include the primitive or object to be returned.</a:t>
            </a:r>
          </a:p>
          <a:p>
            <a:pPr marL="152400" indent="0">
              <a:buNone/>
            </a:pPr>
            <a:r>
              <a:rPr lang="en-US" dirty="0"/>
              <a:t>Methods that have a return type of void are permitted to have a return statement with </a:t>
            </a:r>
            <a:r>
              <a:rPr lang="en-US" dirty="0" smtClean="0"/>
              <a:t>no value </a:t>
            </a:r>
            <a:r>
              <a:rPr lang="en-US" dirty="0"/>
              <a:t>returned or omit the return statement entirely.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84" name="Google Shape;184;p29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185" name="Google Shape;185;p2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2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11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640928" y="440875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Return Type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body" idx="1"/>
          </p:nvPr>
        </p:nvSpPr>
        <p:spPr>
          <a:xfrm>
            <a:off x="869150" y="1725482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void walk1() { }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void walk2() { return; }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String walk3() { return ""; }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String walk4() { } </a:t>
            </a:r>
            <a:endParaRPr lang="en-US" sz="1400" dirty="0" smtClean="0"/>
          </a:p>
          <a:p>
            <a:pPr marL="495300" indent="-342900">
              <a:buFont typeface="+mj-lt"/>
              <a:buAutoNum type="arabicPeriod"/>
            </a:pPr>
            <a:r>
              <a:rPr lang="en-US" sz="1400" dirty="0" smtClean="0"/>
              <a:t>public </a:t>
            </a:r>
            <a:r>
              <a:rPr lang="en-US" sz="1400" dirty="0"/>
              <a:t>walk5() { </a:t>
            </a:r>
            <a:r>
              <a:rPr lang="en-US" sz="1400" dirty="0" smtClean="0"/>
              <a:t>}</a:t>
            </a:r>
            <a:endParaRPr lang="en-US" sz="1400" dirty="0"/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String walk6(</a:t>
            </a:r>
            <a:r>
              <a:rPr lang="en-US" sz="1400" dirty="0" err="1"/>
              <a:t>int</a:t>
            </a:r>
            <a:r>
              <a:rPr lang="en-US" sz="1400" dirty="0"/>
              <a:t> a) { if (a == 4) return ""; </a:t>
            </a:r>
            <a:r>
              <a:rPr lang="en-US" sz="1400" dirty="0" smtClean="0"/>
              <a:t>}</a:t>
            </a: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95" name="Google Shape;195;p30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196" name="Google Shape;196;p3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3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12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869148" y="847600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b="0" dirty="0" smtClean="0"/>
              <a:t>Example</a:t>
            </a:r>
            <a:endParaRPr b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75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body" idx="1"/>
          </p:nvPr>
        </p:nvSpPr>
        <p:spPr>
          <a:xfrm>
            <a:off x="717186" y="1344180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void walk1() { }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void walk2() { return; }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String walk3() { return ""; }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String walk4() { } // DOES NOT COMPILE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walk5() { } // DOES NOT COMPILE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String walk6(</a:t>
            </a:r>
            <a:r>
              <a:rPr lang="en-US" sz="1400" dirty="0" err="1"/>
              <a:t>int</a:t>
            </a:r>
            <a:r>
              <a:rPr lang="en-US" sz="1400" dirty="0"/>
              <a:t> a) { if (a == 4) return ""; } // DOES NOT COMPILE</a:t>
            </a: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indent="0">
              <a:buNone/>
            </a:pPr>
            <a:endParaRPr lang="en-US" sz="1100" dirty="0" smtClean="0"/>
          </a:p>
          <a:p>
            <a:pPr marL="152400" indent="0">
              <a:buNone/>
            </a:pPr>
            <a:r>
              <a:rPr lang="en-US" sz="1100" dirty="0" smtClean="0"/>
              <a:t>Since </a:t>
            </a:r>
            <a:r>
              <a:rPr lang="en-US" sz="1100" dirty="0"/>
              <a:t>the return type of walk1() is void, the return statement is optional. walk2() </a:t>
            </a:r>
            <a:r>
              <a:rPr lang="en-US" sz="1100" dirty="0" smtClean="0"/>
              <a:t>shows the </a:t>
            </a:r>
            <a:r>
              <a:rPr lang="en-US" sz="1100" dirty="0"/>
              <a:t>optional return statement that correctly doesn’t return anything. walk3() is a </a:t>
            </a:r>
            <a:r>
              <a:rPr lang="en-US" sz="1100" dirty="0" smtClean="0"/>
              <a:t>valid method </a:t>
            </a:r>
            <a:r>
              <a:rPr lang="en-US" sz="1100" dirty="0"/>
              <a:t>with a String return type and a return statement that returns a String. walk4</a:t>
            </a:r>
            <a:r>
              <a:rPr lang="en-US" sz="1100" dirty="0" smtClean="0"/>
              <a:t>() doesn’t </a:t>
            </a:r>
            <a:r>
              <a:rPr lang="en-US" sz="1100" dirty="0"/>
              <a:t>compile because the return statement is missing. walk5() doesn’t compile </a:t>
            </a:r>
            <a:r>
              <a:rPr lang="en-US" sz="1100" dirty="0" smtClean="0"/>
              <a:t>because the </a:t>
            </a:r>
            <a:r>
              <a:rPr lang="en-US" sz="1100" dirty="0"/>
              <a:t>return type is </a:t>
            </a:r>
            <a:r>
              <a:rPr lang="en-US" sz="1100" dirty="0" smtClean="0"/>
              <a:t>missing.</a:t>
            </a:r>
          </a:p>
          <a:p>
            <a:pPr marL="152400" indent="0">
              <a:buNone/>
            </a:pPr>
            <a:r>
              <a:rPr lang="en-US" sz="1100" dirty="0" smtClean="0"/>
              <a:t>walk6</a:t>
            </a:r>
            <a:r>
              <a:rPr lang="en-US" sz="1100" dirty="0"/>
              <a:t>() is a little tricky. There is a return statement, but it doesn’t always get run. If a is </a:t>
            </a:r>
            <a:r>
              <a:rPr lang="en-US" sz="1100" dirty="0" smtClean="0"/>
              <a:t>6, the </a:t>
            </a:r>
            <a:r>
              <a:rPr lang="en-US" sz="1100" dirty="0"/>
              <a:t>return statement doesn’t get executed. Since the String always needs to be returned, </a:t>
            </a:r>
            <a:r>
              <a:rPr lang="en-US" sz="1100" dirty="0" smtClean="0"/>
              <a:t>the compiler </a:t>
            </a:r>
            <a:r>
              <a:rPr lang="en-US" sz="1100" dirty="0"/>
              <a:t>complains.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95" name="Google Shape;195;p30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196" name="Google Shape;196;p3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3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13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869148" y="847600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b="0" dirty="0" smtClean="0"/>
              <a:t>Example</a:t>
            </a:r>
            <a:endParaRPr b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>
            <a:spLocks noGrp="1"/>
          </p:cNvSpPr>
          <p:nvPr>
            <p:ph type="body" idx="1"/>
          </p:nvPr>
        </p:nvSpPr>
        <p:spPr>
          <a:xfrm>
            <a:off x="453159" y="865602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>
              <a:buSzPts val="1100"/>
              <a:buNone/>
            </a:pPr>
            <a:r>
              <a:rPr lang="en-US" sz="1200" dirty="0"/>
              <a:t>When returning a value, it needs to be assignable to the return type.</a:t>
            </a:r>
            <a:endParaRPr sz="12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indent="0">
              <a:buNone/>
            </a:pPr>
            <a:r>
              <a:rPr lang="en-US" sz="1200" dirty="0"/>
              <a:t>The type </a:t>
            </a:r>
            <a:r>
              <a:rPr lang="en-US" sz="1200" dirty="0" smtClean="0"/>
              <a:t>of the </a:t>
            </a:r>
            <a:r>
              <a:rPr lang="en-US" sz="1200" dirty="0"/>
              <a:t>local variable matches the return type of the method. Then you return that local </a:t>
            </a:r>
            <a:r>
              <a:rPr lang="en-US" sz="1200" dirty="0" smtClean="0"/>
              <a:t>variable instead </a:t>
            </a:r>
            <a:r>
              <a:rPr lang="en-US" sz="1200" dirty="0"/>
              <a:t>of the value directly:</a:t>
            </a:r>
          </a:p>
          <a:p>
            <a:pPr marL="152400" indent="0">
              <a:buNone/>
            </a:pP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integerExpanded</a:t>
            </a:r>
            <a:r>
              <a:rPr lang="en-US" sz="1200" dirty="0"/>
              <a:t>() {</a:t>
            </a:r>
          </a:p>
          <a:p>
            <a:pPr marL="152400" indent="0">
              <a:buNone/>
            </a:pPr>
            <a:r>
              <a:rPr lang="en-US" sz="1200" dirty="0" err="1"/>
              <a:t>int</a:t>
            </a:r>
            <a:r>
              <a:rPr lang="en-US" sz="1200" dirty="0"/>
              <a:t> temp = 9;</a:t>
            </a:r>
          </a:p>
          <a:p>
            <a:pPr marL="152400" indent="0">
              <a:buNone/>
            </a:pPr>
            <a:r>
              <a:rPr lang="en-US" sz="1200" dirty="0"/>
              <a:t>return temp;</a:t>
            </a:r>
          </a:p>
          <a:p>
            <a:pPr marL="152400" indent="0">
              <a:buNone/>
            </a:pPr>
            <a:r>
              <a:rPr lang="ru-RU" sz="1200" dirty="0"/>
              <a:t>}</a:t>
            </a:r>
          </a:p>
          <a:p>
            <a:pPr marL="152400" indent="0">
              <a:buNone/>
            </a:pP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longExpanded</a:t>
            </a:r>
            <a:r>
              <a:rPr lang="en-US" sz="1200" dirty="0"/>
              <a:t>() {</a:t>
            </a:r>
          </a:p>
          <a:p>
            <a:pPr marL="152400" indent="0">
              <a:buNone/>
            </a:pPr>
            <a:r>
              <a:rPr lang="en-US" sz="1200" dirty="0" err="1"/>
              <a:t>int</a:t>
            </a:r>
            <a:r>
              <a:rPr lang="en-US" sz="1200" dirty="0"/>
              <a:t> temp = 9L; // DOES NOT COMPILE</a:t>
            </a:r>
          </a:p>
          <a:p>
            <a:pPr marL="152400" indent="0">
              <a:buNone/>
            </a:pPr>
            <a:r>
              <a:rPr lang="en-US" sz="1200" dirty="0"/>
              <a:t>return temp;</a:t>
            </a:r>
          </a:p>
          <a:p>
            <a:pPr marL="152400" indent="0">
              <a:buNone/>
            </a:pPr>
            <a:r>
              <a:rPr lang="ru-RU" sz="1200" dirty="0"/>
              <a:t>}</a:t>
            </a:r>
          </a:p>
          <a:p>
            <a:pPr marL="152400" indent="0">
              <a:buNone/>
            </a:pPr>
            <a:r>
              <a:rPr lang="en-US" sz="1200" dirty="0"/>
              <a:t>This shows more clearly why you can’t return a long primitive in a method that returns</a:t>
            </a:r>
          </a:p>
          <a:p>
            <a:pPr marL="152400" indent="0">
              <a:buNone/>
            </a:pPr>
            <a:r>
              <a:rPr lang="en-US" sz="1200" dirty="0"/>
              <a:t>an int. You can’t stuff that long into an </a:t>
            </a:r>
            <a:r>
              <a:rPr lang="en-US" sz="1200" dirty="0" err="1"/>
              <a:t>int</a:t>
            </a:r>
            <a:r>
              <a:rPr lang="en-US" sz="1200" dirty="0"/>
              <a:t> variable, so you can’t return it directly either.</a:t>
            </a:r>
            <a:endParaRPr sz="12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06" name="Google Shape;206;p31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207" name="Google Shape;207;p31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3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14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>
            <a:spLocks noGrp="1"/>
          </p:cNvSpPr>
          <p:nvPr>
            <p:ph type="body" idx="1"/>
          </p:nvPr>
        </p:nvSpPr>
        <p:spPr>
          <a:xfrm>
            <a:off x="717186" y="1675452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dirty="0"/>
              <a:t>Method names follow the same rules as we practiced with variable names in Chapter 1</a:t>
            </a:r>
            <a:r>
              <a:rPr lang="en-US" dirty="0" smtClean="0"/>
              <a:t>, “</a:t>
            </a:r>
            <a:r>
              <a:rPr lang="en-US" dirty="0"/>
              <a:t>Java Building Blocks.” To review, an </a:t>
            </a:r>
            <a:r>
              <a:rPr lang="en-US" dirty="0" smtClean="0"/>
              <a:t>identifier </a:t>
            </a:r>
            <a:r>
              <a:rPr lang="en-US" dirty="0"/>
              <a:t>may only contain letters, numbers, $, or _.</a:t>
            </a:r>
          </a:p>
          <a:p>
            <a:pPr marL="152400" indent="0">
              <a:buNone/>
            </a:pPr>
            <a:r>
              <a:rPr lang="en-US" dirty="0"/>
              <a:t>Also, the </a:t>
            </a:r>
            <a:r>
              <a:rPr lang="en-US" dirty="0" smtClean="0"/>
              <a:t>first </a:t>
            </a:r>
            <a:r>
              <a:rPr lang="en-US" dirty="0"/>
              <a:t>character is not allowed to be a number, and reserved words are not allowed.</a:t>
            </a:r>
          </a:p>
          <a:p>
            <a:pPr marL="152400" indent="0">
              <a:buNone/>
            </a:pPr>
            <a:r>
              <a:rPr lang="en-US" dirty="0"/>
              <a:t>By convention, methods begin with a lowercase letter but are not required to.</a:t>
            </a:r>
            <a:endParaRPr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17" name="Google Shape;217;p32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218" name="Google Shape;218;p32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2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2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p3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15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648791" y="530394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Method Name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>
            <a:spLocks noGrp="1"/>
          </p:cNvSpPr>
          <p:nvPr>
            <p:ph type="body" idx="1"/>
          </p:nvPr>
        </p:nvSpPr>
        <p:spPr>
          <a:xfrm>
            <a:off x="869150" y="1725482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Font typeface="+mj-lt"/>
              <a:buAutoNum type="arabicPeriod"/>
            </a:pPr>
            <a:r>
              <a:rPr lang="en-US" sz="1800" dirty="0"/>
              <a:t>public void walk1() { }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800" dirty="0"/>
              <a:t>public void 2walk() { </a:t>
            </a:r>
            <a:r>
              <a:rPr lang="en-US" sz="1800" dirty="0" smtClean="0"/>
              <a:t>}</a:t>
            </a:r>
            <a:endParaRPr lang="en-US" sz="1800" dirty="0"/>
          </a:p>
          <a:p>
            <a:pPr marL="495300" indent="-342900">
              <a:buFont typeface="+mj-lt"/>
              <a:buAutoNum type="arabicPeriod"/>
            </a:pPr>
            <a:r>
              <a:rPr lang="en-US" sz="1800" dirty="0"/>
              <a:t>public walk3 void() { </a:t>
            </a:r>
            <a:r>
              <a:rPr lang="en-US" sz="1800" dirty="0" smtClean="0"/>
              <a:t>}</a:t>
            </a:r>
            <a:endParaRPr lang="en-US" sz="1800" dirty="0"/>
          </a:p>
          <a:p>
            <a:pPr marL="495300" indent="-342900">
              <a:buFont typeface="+mj-lt"/>
              <a:buAutoNum type="arabicPeriod"/>
            </a:pPr>
            <a:r>
              <a:rPr lang="en-US" sz="1800" dirty="0"/>
              <a:t>public void Walk_$() { }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800" dirty="0"/>
              <a:t>public void() { </a:t>
            </a:r>
            <a:r>
              <a:rPr lang="en-US" sz="1800" dirty="0" smtClean="0"/>
              <a:t>}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28" name="Google Shape;228;p33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229" name="Google Shape;229;p3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3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16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869148" y="847600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b="0" dirty="0" smtClean="0"/>
              <a:t>Example</a:t>
            </a:r>
            <a:endParaRPr b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>
            <a:spLocks noGrp="1"/>
          </p:cNvSpPr>
          <p:nvPr>
            <p:ph type="body" idx="1"/>
          </p:nvPr>
        </p:nvSpPr>
        <p:spPr>
          <a:xfrm>
            <a:off x="717186" y="1310060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Font typeface="+mj-lt"/>
              <a:buAutoNum type="arabicPeriod"/>
            </a:pPr>
            <a:r>
              <a:rPr lang="en-US" dirty="0"/>
              <a:t>public void walk1() { }</a:t>
            </a:r>
          </a:p>
          <a:p>
            <a:pPr marL="495300" indent="-342900">
              <a:buFont typeface="+mj-lt"/>
              <a:buAutoNum type="arabicPeriod"/>
            </a:pPr>
            <a:r>
              <a:rPr lang="en-US" dirty="0"/>
              <a:t>public void 2walk() { } // DOES NOT COMPILE</a:t>
            </a:r>
          </a:p>
          <a:p>
            <a:pPr marL="495300" indent="-342900">
              <a:buFont typeface="+mj-lt"/>
              <a:buAutoNum type="arabicPeriod"/>
            </a:pPr>
            <a:r>
              <a:rPr lang="en-US" dirty="0"/>
              <a:t>public walk3 void() { } // DOES NOT COMPILE</a:t>
            </a:r>
          </a:p>
          <a:p>
            <a:pPr marL="495300" indent="-342900">
              <a:buFont typeface="+mj-lt"/>
              <a:buAutoNum type="arabicPeriod"/>
            </a:pPr>
            <a:r>
              <a:rPr lang="en-US" dirty="0"/>
              <a:t>public void Walk_$() { }</a:t>
            </a:r>
          </a:p>
          <a:p>
            <a:pPr marL="495300" indent="-342900">
              <a:buFont typeface="+mj-lt"/>
              <a:buAutoNum type="arabicPeriod"/>
            </a:pPr>
            <a:r>
              <a:rPr lang="en-US" dirty="0"/>
              <a:t>public void() { } // DOES NOT COMPILE</a:t>
            </a:r>
            <a:endParaRPr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Arial"/>
              <a:cs typeface="Arial"/>
              <a:sym typeface="Arial"/>
            </a:endParaRPr>
          </a:p>
          <a:p>
            <a:pPr marL="152400" indent="0">
              <a:buNone/>
            </a:pPr>
            <a:r>
              <a:rPr lang="en-US" sz="1200" dirty="0" smtClean="0"/>
              <a:t>walk1</a:t>
            </a:r>
            <a:r>
              <a:rPr lang="en-US" sz="1200" dirty="0"/>
              <a:t>() is a valid method declaration with a traditional name. 2walk() doesn't </a:t>
            </a:r>
            <a:r>
              <a:rPr lang="en-US" sz="1200" dirty="0" smtClean="0"/>
              <a:t>compile because identifiers </a:t>
            </a:r>
            <a:r>
              <a:rPr lang="en-US" sz="1200" dirty="0"/>
              <a:t>are not allowed to begin with numbers. walk3() doesn't compile </a:t>
            </a:r>
            <a:r>
              <a:rPr lang="en-US" sz="1200" dirty="0" smtClean="0"/>
              <a:t>because the </a:t>
            </a:r>
            <a:r>
              <a:rPr lang="en-US" sz="1200" dirty="0"/>
              <a:t>method name is before the return type. Walk_$() is a valid method declaration. While </a:t>
            </a:r>
            <a:r>
              <a:rPr lang="en-US" sz="1200" dirty="0" smtClean="0"/>
              <a:t>it certainly </a:t>
            </a:r>
            <a:r>
              <a:rPr lang="en-US" sz="1200" dirty="0"/>
              <a:t>isn't good practice to start a method name with a capital letter and end with </a:t>
            </a:r>
            <a:r>
              <a:rPr lang="en-US" sz="1200" dirty="0" smtClean="0"/>
              <a:t>punctuation, it </a:t>
            </a:r>
            <a:r>
              <a:rPr lang="en-US" sz="1200" dirty="0"/>
              <a:t>is legal. The </a:t>
            </a:r>
            <a:r>
              <a:rPr lang="en-US" sz="1200" dirty="0" smtClean="0"/>
              <a:t>final </a:t>
            </a:r>
            <a:r>
              <a:rPr lang="en-US" sz="1200" dirty="0"/>
              <a:t>line of code doesn't compile because the method name is missing.</a:t>
            </a:r>
            <a:endParaRPr sz="12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28" name="Google Shape;228;p33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229" name="Google Shape;229;p3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3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17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869148" y="847600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b="0" dirty="0" smtClean="0"/>
              <a:t>Example</a:t>
            </a:r>
            <a:endParaRPr b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915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>
            <a:spLocks noGrp="1"/>
          </p:cNvSpPr>
          <p:nvPr>
            <p:ph type="body" idx="1"/>
          </p:nvPr>
        </p:nvSpPr>
        <p:spPr>
          <a:xfrm>
            <a:off x="869150" y="1725482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dirty="0"/>
              <a:t>Although the parameter list is required, it doesn’t have to contain any parameters. </a:t>
            </a:r>
            <a:r>
              <a:rPr lang="en-US" dirty="0" smtClean="0"/>
              <a:t>This means </a:t>
            </a:r>
            <a:r>
              <a:rPr lang="en-US" dirty="0"/>
              <a:t>you can just have an empty pair of parentheses after the method name, such as </a:t>
            </a:r>
            <a:r>
              <a:rPr lang="en-US" dirty="0" smtClean="0"/>
              <a:t>void nap</a:t>
            </a:r>
            <a:r>
              <a:rPr lang="en-US" dirty="0"/>
              <a:t>(){}. </a:t>
            </a:r>
            <a:r>
              <a:rPr lang="en-US" dirty="0" smtClean="0"/>
              <a:t>If </a:t>
            </a:r>
            <a:r>
              <a:rPr lang="en-US" dirty="0"/>
              <a:t>you do have multiple parameters, you separate them with a comma</a:t>
            </a:r>
            <a:r>
              <a:rPr lang="en-US" dirty="0" smtClean="0"/>
              <a:t>.</a:t>
            </a:r>
          </a:p>
          <a:p>
            <a:pPr marL="152400" indent="0">
              <a:buNone/>
            </a:pPr>
            <a:r>
              <a:rPr lang="en-US" dirty="0"/>
              <a:t>There </a:t>
            </a:r>
            <a:r>
              <a:rPr lang="en-US" dirty="0" smtClean="0"/>
              <a:t>are a </a:t>
            </a:r>
            <a:r>
              <a:rPr lang="en-US" dirty="0"/>
              <a:t>couple more rules for the parameter list that you’ll see when we cover </a:t>
            </a:r>
            <a:r>
              <a:rPr lang="en-US" dirty="0" err="1"/>
              <a:t>varargs</a:t>
            </a:r>
            <a:r>
              <a:rPr lang="en-US" dirty="0"/>
              <a:t> shortly.</a:t>
            </a:r>
            <a:endParaRPr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39" name="Google Shape;239;p34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240" name="Google Shape;240;p34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3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18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4" name="Google Shape;244;p34"/>
          <p:cNvSpPr txBox="1">
            <a:spLocks noGrp="1"/>
          </p:cNvSpPr>
          <p:nvPr>
            <p:ph type="title"/>
          </p:nvPr>
        </p:nvSpPr>
        <p:spPr>
          <a:xfrm>
            <a:off x="640928" y="530394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Parameter List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>
            <a:spLocks noGrp="1"/>
          </p:cNvSpPr>
          <p:nvPr>
            <p:ph type="body" idx="1"/>
          </p:nvPr>
        </p:nvSpPr>
        <p:spPr>
          <a:xfrm>
            <a:off x="869150" y="1725482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Font typeface="+mj-lt"/>
              <a:buAutoNum type="arabicPeriod"/>
            </a:pPr>
            <a:r>
              <a:rPr lang="en-US" sz="1800" dirty="0"/>
              <a:t>public void walk1() { }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800" dirty="0"/>
              <a:t>public void walk2 { </a:t>
            </a:r>
            <a:r>
              <a:rPr lang="en-US" sz="1800" dirty="0" smtClean="0"/>
              <a:t>}</a:t>
            </a:r>
            <a:endParaRPr lang="en-US" sz="1800" dirty="0"/>
          </a:p>
          <a:p>
            <a:pPr marL="495300" indent="-342900">
              <a:buFont typeface="+mj-lt"/>
              <a:buAutoNum type="arabicPeriod"/>
            </a:pPr>
            <a:r>
              <a:rPr lang="en-US" sz="1800" dirty="0"/>
              <a:t>public void walk3(</a:t>
            </a:r>
            <a:r>
              <a:rPr lang="en-US" sz="1800" dirty="0" err="1"/>
              <a:t>int</a:t>
            </a:r>
            <a:r>
              <a:rPr lang="en-US" sz="1800" dirty="0"/>
              <a:t> a) { }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800" dirty="0"/>
              <a:t>public void walk4(</a:t>
            </a:r>
            <a:r>
              <a:rPr lang="en-US" sz="1800" dirty="0" err="1"/>
              <a:t>int</a:t>
            </a:r>
            <a:r>
              <a:rPr lang="en-US" sz="1800" dirty="0"/>
              <a:t> a; </a:t>
            </a:r>
            <a:r>
              <a:rPr lang="en-US" sz="1800" dirty="0" err="1"/>
              <a:t>int</a:t>
            </a:r>
            <a:r>
              <a:rPr lang="en-US" sz="1800" dirty="0"/>
              <a:t> b) { </a:t>
            </a:r>
            <a:r>
              <a:rPr lang="en-US" sz="1800" dirty="0" smtClean="0"/>
              <a:t>}</a:t>
            </a:r>
            <a:endParaRPr lang="en-US" sz="1800" dirty="0"/>
          </a:p>
          <a:p>
            <a:pPr marL="495300" indent="-342900">
              <a:buFont typeface="+mj-lt"/>
              <a:buAutoNum type="arabicPeriod"/>
            </a:pPr>
            <a:r>
              <a:rPr lang="en-US" sz="1800" dirty="0"/>
              <a:t>public void walk5(</a:t>
            </a:r>
            <a:r>
              <a:rPr lang="en-US" sz="1800" dirty="0" err="1"/>
              <a:t>int</a:t>
            </a:r>
            <a:r>
              <a:rPr lang="en-US" sz="1800" dirty="0"/>
              <a:t> a, </a:t>
            </a:r>
            <a:r>
              <a:rPr lang="en-US" sz="1800" dirty="0" err="1"/>
              <a:t>int</a:t>
            </a:r>
            <a:r>
              <a:rPr lang="en-US" sz="1800" dirty="0"/>
              <a:t> b) { }</a:t>
            </a: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50" name="Google Shape;250;p35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251" name="Google Shape;251;p35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3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19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5" name="Google Shape;255;p35"/>
          <p:cNvSpPr txBox="1">
            <a:spLocks noGrp="1"/>
          </p:cNvSpPr>
          <p:nvPr>
            <p:ph type="title"/>
          </p:nvPr>
        </p:nvSpPr>
        <p:spPr>
          <a:xfrm>
            <a:off x="869148" y="847600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b="0" dirty="0" smtClean="0"/>
              <a:t>Example</a:t>
            </a:r>
            <a:endParaRPr b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823900" y="1347400"/>
            <a:ext cx="3594600" cy="2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sz="900" b="1" dirty="0"/>
              <a:t>Working with Methods and Encapsulation</a:t>
            </a:r>
          </a:p>
          <a:p>
            <a:pPr marL="127000" indent="0">
              <a:buNone/>
            </a:pPr>
            <a:r>
              <a:rPr lang="en-US" sz="900" dirty="0"/>
              <a:t>■ Create methods with arguments and return values; including</a:t>
            </a:r>
          </a:p>
          <a:p>
            <a:pPr marL="127000" indent="0">
              <a:buNone/>
            </a:pPr>
            <a:r>
              <a:rPr lang="en-US" sz="900" dirty="0"/>
              <a:t>overloaded methods</a:t>
            </a:r>
          </a:p>
          <a:p>
            <a:pPr marL="127000" indent="0">
              <a:buNone/>
            </a:pPr>
            <a:r>
              <a:rPr lang="en-US" sz="900" dirty="0"/>
              <a:t>■ Apply the static keyword to methods and fields</a:t>
            </a:r>
          </a:p>
          <a:p>
            <a:pPr marL="127000" indent="0">
              <a:buNone/>
            </a:pPr>
            <a:r>
              <a:rPr lang="en-US" sz="900" dirty="0"/>
              <a:t>■ Create and overload constructors; include impact on default</a:t>
            </a:r>
          </a:p>
          <a:p>
            <a:pPr marL="127000" indent="0">
              <a:buNone/>
            </a:pPr>
            <a:r>
              <a:rPr lang="en-US" sz="900" dirty="0"/>
              <a:t>constructors</a:t>
            </a:r>
          </a:p>
          <a:p>
            <a:pPr marL="127000" indent="0">
              <a:buNone/>
            </a:pPr>
            <a:r>
              <a:rPr lang="en-US" sz="900" dirty="0"/>
              <a:t>■ Apply access modifiers</a:t>
            </a:r>
          </a:p>
          <a:p>
            <a:pPr marL="127000" indent="0">
              <a:buNone/>
            </a:pPr>
            <a:r>
              <a:rPr lang="en-US" sz="900" dirty="0"/>
              <a:t>■ Apply encapsulation principles to a class</a:t>
            </a:r>
          </a:p>
          <a:p>
            <a:pPr marL="127000" indent="0">
              <a:buNone/>
            </a:pPr>
            <a:r>
              <a:rPr lang="en-US" sz="900" dirty="0"/>
              <a:t>■ Determine the effect upon object references and primitive</a:t>
            </a:r>
          </a:p>
          <a:p>
            <a:pPr marL="127000" indent="0">
              <a:buNone/>
            </a:pPr>
            <a:r>
              <a:rPr lang="en-US" sz="900" dirty="0"/>
              <a:t>values when they are passed into methods that change the</a:t>
            </a:r>
          </a:p>
          <a:p>
            <a:pPr marL="127000" indent="0">
              <a:buNone/>
            </a:pPr>
            <a:r>
              <a:rPr lang="en-US" sz="900" dirty="0"/>
              <a:t>values</a:t>
            </a:r>
            <a:endParaRPr sz="900" dirty="0"/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OCA EXAM OBJECTIVES COVERED IN THIS CHAPTER:</a:t>
            </a:r>
            <a:endParaRPr sz="1400" dirty="0"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2"/>
          </p:nvPr>
        </p:nvSpPr>
        <p:spPr>
          <a:xfrm>
            <a:off x="4671053" y="1613829"/>
            <a:ext cx="3594600" cy="2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sz="1200" b="1" dirty="0"/>
              <a:t>Working with Selected classes from the Java API</a:t>
            </a:r>
          </a:p>
          <a:p>
            <a:pPr marL="127000" indent="0">
              <a:buNone/>
            </a:pPr>
            <a:r>
              <a:rPr lang="en-US" sz="1200" dirty="0"/>
              <a:t>■ Write a simple Lambda expression that consumes a Lambda</a:t>
            </a:r>
          </a:p>
          <a:p>
            <a:pPr marL="127000" indent="0">
              <a:buNone/>
            </a:pPr>
            <a:r>
              <a:rPr lang="en-US" sz="1200" dirty="0"/>
              <a:t>Predicate expression</a:t>
            </a:r>
            <a:endParaRPr sz="1000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13" name="Google Shape;113;p22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14" name="Google Shape;114;p22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2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2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2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>
            <a:spLocks noGrp="1"/>
          </p:cNvSpPr>
          <p:nvPr>
            <p:ph type="body" idx="1"/>
          </p:nvPr>
        </p:nvSpPr>
        <p:spPr>
          <a:xfrm>
            <a:off x="634599" y="1252254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Font typeface="+mj-lt"/>
              <a:buAutoNum type="arabicPeriod"/>
            </a:pPr>
            <a:r>
              <a:rPr lang="en-US" sz="1800" dirty="0"/>
              <a:t>public void walk1() { }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800" dirty="0"/>
              <a:t>public void walk2 { } // DOES NOT COMPILE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800" dirty="0"/>
              <a:t>public void walk3(</a:t>
            </a:r>
            <a:r>
              <a:rPr lang="en-US" sz="1800" dirty="0" err="1"/>
              <a:t>int</a:t>
            </a:r>
            <a:r>
              <a:rPr lang="en-US" sz="1800" dirty="0"/>
              <a:t> a) { }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800" dirty="0"/>
              <a:t>public void walk4(</a:t>
            </a:r>
            <a:r>
              <a:rPr lang="en-US" sz="1800" dirty="0" err="1"/>
              <a:t>int</a:t>
            </a:r>
            <a:r>
              <a:rPr lang="en-US" sz="1800" dirty="0"/>
              <a:t> a; </a:t>
            </a:r>
            <a:r>
              <a:rPr lang="en-US" sz="1800" dirty="0" err="1"/>
              <a:t>int</a:t>
            </a:r>
            <a:r>
              <a:rPr lang="en-US" sz="1800" dirty="0"/>
              <a:t> b) { } // DOES NOT COMPILE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800" dirty="0"/>
              <a:t>public void walk5(</a:t>
            </a:r>
            <a:r>
              <a:rPr lang="en-US" sz="1800" dirty="0" err="1"/>
              <a:t>int</a:t>
            </a:r>
            <a:r>
              <a:rPr lang="en-US" sz="1800" dirty="0"/>
              <a:t> a, </a:t>
            </a:r>
            <a:r>
              <a:rPr lang="en-US" sz="1800" dirty="0" err="1"/>
              <a:t>int</a:t>
            </a:r>
            <a:r>
              <a:rPr lang="en-US" sz="1800" dirty="0"/>
              <a:t> b) { }</a:t>
            </a: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indent="0">
              <a:buNone/>
            </a:pPr>
            <a:r>
              <a:rPr lang="en-US" sz="1200" dirty="0"/>
              <a:t>walk1() is a valid method declaration without any parameters. walk2() doesn't </a:t>
            </a:r>
            <a:r>
              <a:rPr lang="en-US" sz="1200" dirty="0" smtClean="0"/>
              <a:t>compile because </a:t>
            </a:r>
            <a:r>
              <a:rPr lang="en-US" sz="1200" dirty="0"/>
              <a:t>it is missing the parentheses around the parameter list. walk3() is a valid </a:t>
            </a:r>
            <a:r>
              <a:rPr lang="en-US" sz="1200" dirty="0" smtClean="0"/>
              <a:t>method declaration </a:t>
            </a:r>
            <a:r>
              <a:rPr lang="en-US" sz="1200" dirty="0"/>
              <a:t>with one parameter. walk4() doesn't compile because the parameters are </a:t>
            </a:r>
            <a:r>
              <a:rPr lang="en-US" sz="1200" dirty="0" smtClean="0"/>
              <a:t>separated by </a:t>
            </a:r>
            <a:r>
              <a:rPr lang="en-US" sz="1200" dirty="0"/>
              <a:t>a semicolon rather than a comma. Semicolons are for separating statements, </a:t>
            </a:r>
            <a:r>
              <a:rPr lang="en-US" sz="1200" dirty="0" smtClean="0"/>
              <a:t>not parameter </a:t>
            </a:r>
            <a:r>
              <a:rPr lang="en-US" sz="1200" dirty="0"/>
              <a:t>lists. walk5() is a valid method declaration with two parameters.</a:t>
            </a:r>
            <a:endParaRPr sz="12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50" name="Google Shape;250;p35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251" name="Google Shape;251;p35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3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20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5" name="Google Shape;255;p35"/>
          <p:cNvSpPr txBox="1">
            <a:spLocks noGrp="1"/>
          </p:cNvSpPr>
          <p:nvPr>
            <p:ph type="title"/>
          </p:nvPr>
        </p:nvSpPr>
        <p:spPr>
          <a:xfrm>
            <a:off x="869148" y="847600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b="0" dirty="0" smtClean="0"/>
              <a:t>Example</a:t>
            </a:r>
            <a:endParaRPr b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671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>
            <a:spLocks noGrp="1"/>
          </p:cNvSpPr>
          <p:nvPr>
            <p:ph type="body" idx="1"/>
          </p:nvPr>
        </p:nvSpPr>
        <p:spPr>
          <a:xfrm>
            <a:off x="869150" y="1725482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400" dirty="0"/>
              <a:t>In Java, code can indicate that something went wrong by throwing an exception. We’ll </a:t>
            </a:r>
            <a:r>
              <a:rPr lang="en-US" sz="1400" dirty="0" smtClean="0"/>
              <a:t>cover this </a:t>
            </a:r>
            <a:r>
              <a:rPr lang="en-US" sz="1400" dirty="0"/>
              <a:t>in Chapter 6, “Exceptions.” For now, you just need to know that it is optional </a:t>
            </a:r>
            <a:r>
              <a:rPr lang="en-US" sz="1400" dirty="0" smtClean="0"/>
              <a:t>and where </a:t>
            </a:r>
            <a:r>
              <a:rPr lang="en-US" sz="1400" dirty="0"/>
              <a:t>in the method signature it goes if present. In the example, </a:t>
            </a:r>
            <a:r>
              <a:rPr lang="en-US" sz="1400" dirty="0" err="1"/>
              <a:t>InterruptedException</a:t>
            </a:r>
            <a:r>
              <a:rPr lang="en-US" sz="1400" dirty="0"/>
              <a:t> is </a:t>
            </a:r>
            <a:r>
              <a:rPr lang="en-US" sz="1400" dirty="0" smtClean="0"/>
              <a:t>a type </a:t>
            </a:r>
            <a:r>
              <a:rPr lang="en-US" sz="1400" dirty="0"/>
              <a:t>of Exception. You can list as many types of exceptions as you want in this clause </a:t>
            </a:r>
            <a:r>
              <a:rPr lang="en-US" sz="1400" dirty="0" smtClean="0"/>
              <a:t>separated by </a:t>
            </a:r>
            <a:r>
              <a:rPr lang="en-US" sz="1400" dirty="0"/>
              <a:t>commas.</a:t>
            </a: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95300" indent="-342900">
              <a:buFont typeface="+mj-lt"/>
              <a:buAutoNum type="arabicPeriod"/>
            </a:pPr>
            <a:endParaRPr lang="en-US" sz="1400" dirty="0" smtClean="0"/>
          </a:p>
          <a:p>
            <a:pPr marL="495300" indent="-342900">
              <a:buFont typeface="+mj-lt"/>
              <a:buAutoNum type="arabicPeriod"/>
            </a:pPr>
            <a:r>
              <a:rPr lang="en-US" sz="1400" dirty="0" smtClean="0"/>
              <a:t>public </a:t>
            </a:r>
            <a:r>
              <a:rPr lang="en-US" sz="1400" dirty="0"/>
              <a:t>void </a:t>
            </a:r>
            <a:r>
              <a:rPr lang="en-US" sz="1400" dirty="0" err="1"/>
              <a:t>zeroExceptions</a:t>
            </a:r>
            <a:r>
              <a:rPr lang="en-US" sz="1400" dirty="0"/>
              <a:t>() { }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void </a:t>
            </a:r>
            <a:r>
              <a:rPr lang="en-US" sz="1400" dirty="0" err="1"/>
              <a:t>oneException</a:t>
            </a:r>
            <a:r>
              <a:rPr lang="en-US" sz="1400" dirty="0"/>
              <a:t>() throws </a:t>
            </a:r>
            <a:r>
              <a:rPr lang="en-US" sz="1400" dirty="0" err="1"/>
              <a:t>IllegalArgumentException</a:t>
            </a:r>
            <a:r>
              <a:rPr lang="en-US" sz="1400" dirty="0"/>
              <a:t> { }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void </a:t>
            </a:r>
            <a:r>
              <a:rPr lang="en-US" sz="1400" dirty="0" err="1"/>
              <a:t>twoExceptions</a:t>
            </a:r>
            <a:r>
              <a:rPr lang="en-US" sz="1400" dirty="0"/>
              <a:t>() throws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 err="1"/>
              <a:t>IllegalArgumentException</a:t>
            </a:r>
            <a:r>
              <a:rPr lang="en-US" sz="1400" dirty="0"/>
              <a:t>, </a:t>
            </a:r>
            <a:r>
              <a:rPr lang="en-US" sz="1400" dirty="0" err="1"/>
              <a:t>InterruptedException</a:t>
            </a:r>
            <a:r>
              <a:rPr lang="en-US" sz="1400" dirty="0"/>
              <a:t> { }</a:t>
            </a: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61" name="Google Shape;261;p36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262" name="Google Shape;262;p36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6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6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5" name="Google Shape;265;p3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21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66" name="Google Shape;266;p36"/>
          <p:cNvSpPr txBox="1">
            <a:spLocks noGrp="1"/>
          </p:cNvSpPr>
          <p:nvPr>
            <p:ph type="title"/>
          </p:nvPr>
        </p:nvSpPr>
        <p:spPr>
          <a:xfrm>
            <a:off x="770418" y="570483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Optional Exception List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>
            <a:spLocks noGrp="1"/>
          </p:cNvSpPr>
          <p:nvPr>
            <p:ph type="body" idx="1"/>
          </p:nvPr>
        </p:nvSpPr>
        <p:spPr>
          <a:xfrm>
            <a:off x="813503" y="1615134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400" dirty="0"/>
              <a:t>The </a:t>
            </a:r>
            <a:r>
              <a:rPr lang="en-US" sz="1400" dirty="0" smtClean="0"/>
              <a:t>final </a:t>
            </a:r>
            <a:r>
              <a:rPr lang="en-US" sz="1400" dirty="0"/>
              <a:t>part of a method declaration is the method body (except for abstract methods </a:t>
            </a:r>
            <a:r>
              <a:rPr lang="en-US" sz="1400" dirty="0" smtClean="0"/>
              <a:t>and interfaces). </a:t>
            </a:r>
            <a:r>
              <a:rPr lang="en-US" sz="1400" dirty="0"/>
              <a:t>A </a:t>
            </a:r>
            <a:r>
              <a:rPr lang="en-US" sz="1400" dirty="0" smtClean="0"/>
              <a:t>method body </a:t>
            </a:r>
            <a:r>
              <a:rPr lang="en-US" sz="1400" dirty="0"/>
              <a:t>is simply a code block. It has braces that contain zero or more Java statements</a:t>
            </a:r>
            <a:r>
              <a:rPr lang="en-US" sz="1400" dirty="0" smtClean="0"/>
              <a:t>.</a:t>
            </a:r>
          </a:p>
          <a:p>
            <a:pPr marL="152400" indent="0"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void walk1() { }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void walk2; // DOES NOT COMPILE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void walk3(</a:t>
            </a:r>
            <a:r>
              <a:rPr lang="en-US" sz="1400" dirty="0" err="1"/>
              <a:t>int</a:t>
            </a:r>
            <a:r>
              <a:rPr lang="en-US" sz="1400" dirty="0"/>
              <a:t> a) { </a:t>
            </a:r>
            <a:r>
              <a:rPr lang="en-US" sz="1400" dirty="0" err="1"/>
              <a:t>int</a:t>
            </a:r>
            <a:r>
              <a:rPr lang="en-US" sz="1400" dirty="0"/>
              <a:t> name = 5; </a:t>
            </a:r>
            <a:r>
              <a:rPr lang="en-US" sz="1400" dirty="0" smtClean="0"/>
              <a:t>}</a:t>
            </a:r>
          </a:p>
          <a:p>
            <a:pPr marL="495300" indent="-342900">
              <a:buFont typeface="+mj-lt"/>
              <a:buAutoNum type="arabicPeriod"/>
            </a:pPr>
            <a:endParaRPr lang="en-US" sz="1400" dirty="0" smtClean="0"/>
          </a:p>
          <a:p>
            <a:pPr marL="152400" indent="0">
              <a:buNone/>
            </a:pPr>
            <a:r>
              <a:rPr lang="en-US" sz="1400" dirty="0" smtClean="0"/>
              <a:t>walk1</a:t>
            </a:r>
            <a:r>
              <a:rPr lang="en-US" sz="1400" dirty="0"/>
              <a:t>() is a valid method declaration without an empty method body. walk2</a:t>
            </a:r>
            <a:r>
              <a:rPr lang="en-US" sz="1400" dirty="0" smtClean="0"/>
              <a:t>() doesn't compile </a:t>
            </a:r>
            <a:r>
              <a:rPr lang="en-US" sz="1400" dirty="0"/>
              <a:t>because it is missing the braces around the empty method body. walk3() is a </a:t>
            </a:r>
            <a:r>
              <a:rPr lang="en-US" sz="1400" dirty="0" smtClean="0"/>
              <a:t>valid method </a:t>
            </a:r>
            <a:r>
              <a:rPr lang="en-US" sz="1400" dirty="0"/>
              <a:t>declaration with one statement in the method body.</a:t>
            </a: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72" name="Google Shape;272;p37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273" name="Google Shape;273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276;p3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22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77" name="Google Shape;277;p37"/>
          <p:cNvSpPr txBox="1">
            <a:spLocks noGrp="1"/>
          </p:cNvSpPr>
          <p:nvPr>
            <p:ph type="title"/>
          </p:nvPr>
        </p:nvSpPr>
        <p:spPr>
          <a:xfrm>
            <a:off x="841119" y="440875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Method Body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>
            <a:spLocks noGrp="1"/>
          </p:cNvSpPr>
          <p:nvPr>
            <p:ph type="body" idx="1"/>
          </p:nvPr>
        </p:nvSpPr>
        <p:spPr>
          <a:xfrm>
            <a:off x="869150" y="1725482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400" dirty="0"/>
              <a:t>As you saw in the previous chapter, a method may use a </a:t>
            </a:r>
            <a:r>
              <a:rPr lang="en-US" sz="1400" dirty="0" err="1"/>
              <a:t>vararg</a:t>
            </a:r>
            <a:r>
              <a:rPr lang="en-US" sz="1400" dirty="0"/>
              <a:t> parameter (variable </a:t>
            </a:r>
            <a:r>
              <a:rPr lang="en-US" sz="1400" dirty="0" smtClean="0"/>
              <a:t>argument) as </a:t>
            </a:r>
            <a:r>
              <a:rPr lang="en-US" sz="1400" dirty="0"/>
              <a:t>if it is an array. It is a little different than an array, though. </a:t>
            </a:r>
            <a:endParaRPr lang="en-US" sz="1400" dirty="0" smtClean="0"/>
          </a:p>
          <a:p>
            <a:pPr marL="152400" indent="0">
              <a:buNone/>
            </a:pPr>
            <a:r>
              <a:rPr lang="en-US" sz="1400" dirty="0" smtClean="0"/>
              <a:t>A </a:t>
            </a:r>
            <a:r>
              <a:rPr lang="en-US" sz="1400" dirty="0" err="1"/>
              <a:t>vararg</a:t>
            </a:r>
            <a:r>
              <a:rPr lang="en-US" sz="1400" dirty="0"/>
              <a:t> </a:t>
            </a:r>
            <a:r>
              <a:rPr lang="en-US" sz="1400" dirty="0" smtClean="0"/>
              <a:t>parameter must </a:t>
            </a:r>
            <a:r>
              <a:rPr lang="en-US" sz="1400" dirty="0"/>
              <a:t>be the last element in a method’s parameter list. This implies you are only allowed </a:t>
            </a:r>
            <a:r>
              <a:rPr lang="en-US" sz="1400" dirty="0" smtClean="0"/>
              <a:t>to have </a:t>
            </a:r>
            <a:r>
              <a:rPr lang="en-US" sz="1400" dirty="0"/>
              <a:t>one </a:t>
            </a:r>
            <a:r>
              <a:rPr lang="en-US" sz="1400" dirty="0" err="1"/>
              <a:t>vararg</a:t>
            </a:r>
            <a:r>
              <a:rPr lang="en-US" sz="1400" dirty="0"/>
              <a:t> parameter per method.</a:t>
            </a: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void walk1(int... </a:t>
            </a:r>
            <a:r>
              <a:rPr lang="en-US" sz="1400" dirty="0" err="1"/>
              <a:t>nums</a:t>
            </a:r>
            <a:r>
              <a:rPr lang="en-US" sz="1400" dirty="0"/>
              <a:t>) { }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void walk2(</a:t>
            </a:r>
            <a:r>
              <a:rPr lang="en-US" sz="1400" dirty="0" err="1"/>
              <a:t>int</a:t>
            </a:r>
            <a:r>
              <a:rPr lang="en-US" sz="1400" dirty="0"/>
              <a:t> start, int... </a:t>
            </a:r>
            <a:r>
              <a:rPr lang="en-US" sz="1400" dirty="0" err="1"/>
              <a:t>nums</a:t>
            </a:r>
            <a:r>
              <a:rPr lang="en-US" sz="1400" dirty="0"/>
              <a:t>) { }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void walk3(int... </a:t>
            </a:r>
            <a:r>
              <a:rPr lang="en-US" sz="1400" dirty="0" err="1"/>
              <a:t>nums</a:t>
            </a:r>
            <a:r>
              <a:rPr lang="en-US" sz="1400" dirty="0"/>
              <a:t>, </a:t>
            </a:r>
            <a:r>
              <a:rPr lang="en-US" sz="1400" dirty="0" err="1"/>
              <a:t>int</a:t>
            </a:r>
            <a:r>
              <a:rPr lang="en-US" sz="1400" dirty="0"/>
              <a:t> start) { </a:t>
            </a:r>
            <a:r>
              <a:rPr lang="en-US" sz="1400" dirty="0" smtClean="0"/>
              <a:t>}</a:t>
            </a:r>
            <a:endParaRPr lang="en-US" sz="1400" dirty="0"/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void walk4(int... start, int... </a:t>
            </a:r>
            <a:r>
              <a:rPr lang="en-US" sz="1400" dirty="0" err="1"/>
              <a:t>nums</a:t>
            </a:r>
            <a:r>
              <a:rPr lang="en-US" sz="1400" dirty="0"/>
              <a:t>) { </a:t>
            </a:r>
            <a:r>
              <a:rPr lang="en-US" sz="1400" dirty="0" smtClean="0"/>
              <a:t>}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83" name="Google Shape;283;p38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284" name="Google Shape;284;p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7" name="Google Shape;287;p3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23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8" name="Google Shape;288;p38"/>
          <p:cNvSpPr txBox="1">
            <a:spLocks noGrp="1"/>
          </p:cNvSpPr>
          <p:nvPr>
            <p:ph type="title"/>
          </p:nvPr>
        </p:nvSpPr>
        <p:spPr>
          <a:xfrm>
            <a:off x="640928" y="413952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0" dirty="0"/>
              <a:t>Working with </a:t>
            </a:r>
            <a:r>
              <a:rPr lang="en-US" b="0" dirty="0" err="1"/>
              <a:t>Varargs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body" idx="1"/>
          </p:nvPr>
        </p:nvSpPr>
        <p:spPr>
          <a:xfrm>
            <a:off x="634599" y="1299250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Font typeface="+mj-lt"/>
              <a:buAutoNum type="arabicPeriod"/>
            </a:pPr>
            <a:r>
              <a:rPr lang="en-US" dirty="0"/>
              <a:t>public void walk1(int... </a:t>
            </a:r>
            <a:r>
              <a:rPr lang="en-US" dirty="0" err="1"/>
              <a:t>nums</a:t>
            </a:r>
            <a:r>
              <a:rPr lang="en-US" dirty="0"/>
              <a:t>) { }</a:t>
            </a:r>
          </a:p>
          <a:p>
            <a:pPr marL="495300" indent="-342900">
              <a:buFont typeface="+mj-lt"/>
              <a:buAutoNum type="arabicPeriod"/>
            </a:pPr>
            <a:r>
              <a:rPr lang="en-US" dirty="0"/>
              <a:t>public void walk2(</a:t>
            </a:r>
            <a:r>
              <a:rPr lang="en-US" dirty="0" err="1"/>
              <a:t>int</a:t>
            </a:r>
            <a:r>
              <a:rPr lang="en-US" dirty="0"/>
              <a:t> start, int... </a:t>
            </a:r>
            <a:r>
              <a:rPr lang="en-US" dirty="0" err="1"/>
              <a:t>nums</a:t>
            </a:r>
            <a:r>
              <a:rPr lang="en-US" dirty="0"/>
              <a:t>) { }</a:t>
            </a:r>
          </a:p>
          <a:p>
            <a:pPr marL="495300" indent="-342900">
              <a:buFont typeface="+mj-lt"/>
              <a:buAutoNum type="arabicPeriod"/>
            </a:pPr>
            <a:r>
              <a:rPr lang="en-US" dirty="0"/>
              <a:t>public void walk3(int... </a:t>
            </a:r>
            <a:r>
              <a:rPr lang="en-US" dirty="0" err="1"/>
              <a:t>nums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start) { } // DOES NOT COMPILE</a:t>
            </a:r>
          </a:p>
          <a:p>
            <a:pPr marL="495300" indent="-342900">
              <a:buFont typeface="+mj-lt"/>
              <a:buAutoNum type="arabicPeriod"/>
            </a:pPr>
            <a:r>
              <a:rPr lang="en-US" dirty="0"/>
              <a:t>public void walk4(int... start, int... </a:t>
            </a:r>
            <a:r>
              <a:rPr lang="en-US" dirty="0" err="1"/>
              <a:t>nums</a:t>
            </a:r>
            <a:r>
              <a:rPr lang="en-US" dirty="0"/>
              <a:t>) { } // DOES NOT COMPILE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2400" indent="0">
              <a:buNone/>
            </a:pPr>
            <a:r>
              <a:rPr lang="en-US" sz="1400" dirty="0"/>
              <a:t>walk1() is a valid method declaration with one </a:t>
            </a:r>
            <a:r>
              <a:rPr lang="en-US" sz="1400" dirty="0" err="1"/>
              <a:t>vararg</a:t>
            </a:r>
            <a:r>
              <a:rPr lang="en-US" sz="1400" dirty="0"/>
              <a:t> parameter. walk2() is a valid</a:t>
            </a:r>
          </a:p>
          <a:p>
            <a:pPr marL="152400" indent="0">
              <a:buNone/>
            </a:pPr>
            <a:r>
              <a:rPr lang="en-US" sz="1400" dirty="0"/>
              <a:t>method declaration with one </a:t>
            </a:r>
            <a:r>
              <a:rPr lang="en-US" sz="1400" dirty="0" err="1"/>
              <a:t>int</a:t>
            </a:r>
            <a:r>
              <a:rPr lang="en-US" sz="1400" dirty="0"/>
              <a:t> parameter and one </a:t>
            </a:r>
            <a:r>
              <a:rPr lang="en-US" sz="1400" dirty="0" err="1"/>
              <a:t>vararg</a:t>
            </a:r>
            <a:r>
              <a:rPr lang="en-US" sz="1400" dirty="0"/>
              <a:t> parameter. walk3() and</a:t>
            </a:r>
          </a:p>
          <a:p>
            <a:pPr marL="152400" indent="0">
              <a:buNone/>
            </a:pPr>
            <a:r>
              <a:rPr lang="en-US" sz="1400" dirty="0"/>
              <a:t>walk4() do not compile because they have a </a:t>
            </a:r>
            <a:r>
              <a:rPr lang="en-US" sz="1400" dirty="0" err="1"/>
              <a:t>vararg</a:t>
            </a:r>
            <a:r>
              <a:rPr lang="en-US" sz="1400" dirty="0"/>
              <a:t> parameter in a position that is not </a:t>
            </a:r>
            <a:r>
              <a:rPr lang="en-US" sz="1400" dirty="0" smtClean="0"/>
              <a:t>the last </a:t>
            </a:r>
            <a:r>
              <a:rPr lang="en-US" sz="1400" dirty="0"/>
              <a:t>one.</a:t>
            </a: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94" name="Google Shape;294;p39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295" name="Google Shape;295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3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24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/>
          </p:nvPr>
        </p:nvSpPr>
        <p:spPr>
          <a:xfrm>
            <a:off x="869148" y="847600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b="0" dirty="0" smtClean="0"/>
              <a:t>Example</a:t>
            </a:r>
            <a:endParaRPr b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>
            <a:spLocks noGrp="1"/>
          </p:cNvSpPr>
          <p:nvPr>
            <p:ph type="body" idx="1"/>
          </p:nvPr>
        </p:nvSpPr>
        <p:spPr>
          <a:xfrm>
            <a:off x="514574" y="1073350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400" dirty="0"/>
              <a:t>When calling a method with a </a:t>
            </a:r>
            <a:r>
              <a:rPr lang="en-US" sz="1400" dirty="0" err="1"/>
              <a:t>vararg</a:t>
            </a:r>
            <a:r>
              <a:rPr lang="en-US" sz="1400" dirty="0"/>
              <a:t> parameter, you have a choice. You can pass in </a:t>
            </a:r>
            <a:r>
              <a:rPr lang="en-US" sz="1400" dirty="0" smtClean="0"/>
              <a:t>an array</a:t>
            </a:r>
            <a:r>
              <a:rPr lang="en-US" sz="1400" dirty="0"/>
              <a:t>, or you can list the elements of the array and let Java create it for you. You can </a:t>
            </a:r>
            <a:r>
              <a:rPr lang="en-US" sz="1400" dirty="0" smtClean="0"/>
              <a:t>even omit </a:t>
            </a:r>
            <a:r>
              <a:rPr lang="en-US" sz="1400" dirty="0"/>
              <a:t>the </a:t>
            </a:r>
            <a:r>
              <a:rPr lang="en-US" sz="1400" dirty="0" err="1"/>
              <a:t>vararg</a:t>
            </a:r>
            <a:r>
              <a:rPr lang="en-US" sz="1400" dirty="0"/>
              <a:t> values in the method call and Java will create an array of length zero </a:t>
            </a:r>
            <a:r>
              <a:rPr lang="en-US" sz="1400" dirty="0" smtClean="0"/>
              <a:t>for you</a:t>
            </a:r>
            <a:r>
              <a:rPr lang="en-US" sz="1400" dirty="0"/>
              <a:t>.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2400" indent="0">
              <a:buNone/>
            </a:pPr>
            <a:r>
              <a:rPr lang="en-US" sz="1200" dirty="0" smtClean="0"/>
              <a:t>15</a:t>
            </a:r>
            <a:r>
              <a:rPr lang="en-US" sz="1200" dirty="0"/>
              <a:t>: public static void walk(</a:t>
            </a:r>
            <a:r>
              <a:rPr lang="en-US" sz="1200" dirty="0" err="1"/>
              <a:t>int</a:t>
            </a:r>
            <a:r>
              <a:rPr lang="en-US" sz="1200" dirty="0"/>
              <a:t> start, int... </a:t>
            </a:r>
            <a:r>
              <a:rPr lang="en-US" sz="1200" dirty="0" err="1"/>
              <a:t>nums</a:t>
            </a:r>
            <a:r>
              <a:rPr lang="en-US" sz="1200" dirty="0"/>
              <a:t>) {</a:t>
            </a:r>
          </a:p>
          <a:p>
            <a:pPr marL="152400" indent="0">
              <a:buNone/>
            </a:pPr>
            <a:r>
              <a:rPr lang="en-US" sz="1200" dirty="0"/>
              <a:t>16: </a:t>
            </a:r>
            <a:r>
              <a:rPr lang="en-US" sz="1200" dirty="0" err="1"/>
              <a:t>System.out.println</a:t>
            </a:r>
            <a:r>
              <a:rPr lang="en-US" sz="1200" dirty="0"/>
              <a:t>(</a:t>
            </a:r>
            <a:r>
              <a:rPr lang="en-US" sz="1200" dirty="0" err="1"/>
              <a:t>nums.length</a:t>
            </a:r>
            <a:r>
              <a:rPr lang="en-US" sz="1200" dirty="0"/>
              <a:t>);</a:t>
            </a:r>
          </a:p>
          <a:p>
            <a:pPr marL="152400" indent="0">
              <a:buNone/>
            </a:pPr>
            <a:r>
              <a:rPr lang="ru-RU" sz="1200" dirty="0"/>
              <a:t>17: }</a:t>
            </a:r>
          </a:p>
          <a:p>
            <a:pPr marL="152400" indent="0">
              <a:buNone/>
            </a:pPr>
            <a:r>
              <a:rPr lang="en-US" sz="1200" dirty="0"/>
              <a:t>18: 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pPr marL="152400" indent="0">
              <a:buNone/>
            </a:pPr>
            <a:r>
              <a:rPr lang="en-US" sz="1200" dirty="0"/>
              <a:t>19: walk(1); </a:t>
            </a:r>
          </a:p>
          <a:p>
            <a:pPr marL="152400" indent="0">
              <a:buNone/>
            </a:pPr>
            <a:r>
              <a:rPr lang="en-US" sz="1200" dirty="0"/>
              <a:t>20: walk(1, 2); 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2400" indent="0">
              <a:buNone/>
            </a:pPr>
            <a:r>
              <a:rPr lang="en-US" sz="1200" dirty="0"/>
              <a:t>21: walk(1, 2, 3); </a:t>
            </a:r>
          </a:p>
          <a:p>
            <a:pPr marL="152400" indent="0">
              <a:buNone/>
            </a:pPr>
            <a:r>
              <a:rPr lang="en-US" sz="1200" dirty="0"/>
              <a:t>22: walk(1, new </a:t>
            </a:r>
            <a:r>
              <a:rPr lang="en-US" sz="1200" dirty="0" err="1"/>
              <a:t>int</a:t>
            </a:r>
            <a:r>
              <a:rPr lang="en-US" sz="1200" dirty="0"/>
              <a:t>[] {4, 5}); </a:t>
            </a:r>
          </a:p>
          <a:p>
            <a:pPr marL="152400" indent="0">
              <a:buNone/>
            </a:pPr>
            <a:r>
              <a:rPr lang="ru-RU" sz="1200" dirty="0"/>
              <a:t>23: }</a:t>
            </a:r>
            <a:endParaRPr sz="12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305" name="Google Shape;305;p40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306" name="Google Shape;306;p4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9" name="Google Shape;309;p4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25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10" name="Google Shape;310;p40"/>
          <p:cNvSpPr txBox="1">
            <a:spLocks noGrp="1"/>
          </p:cNvSpPr>
          <p:nvPr>
            <p:ph type="title"/>
          </p:nvPr>
        </p:nvSpPr>
        <p:spPr>
          <a:xfrm>
            <a:off x="640928" y="621700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b="0" dirty="0" err="1" smtClean="0"/>
              <a:t>Varargs</a:t>
            </a:r>
            <a:endParaRPr b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>
            <a:spLocks noGrp="1"/>
          </p:cNvSpPr>
          <p:nvPr>
            <p:ph type="body" idx="1"/>
          </p:nvPr>
        </p:nvSpPr>
        <p:spPr>
          <a:xfrm>
            <a:off x="537092" y="894526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400" dirty="0"/>
              <a:t>15: public static void walk(</a:t>
            </a:r>
            <a:r>
              <a:rPr lang="en-US" sz="1400" dirty="0" err="1"/>
              <a:t>int</a:t>
            </a:r>
            <a:r>
              <a:rPr lang="en-US" sz="1400" dirty="0"/>
              <a:t> start, int... </a:t>
            </a:r>
            <a:r>
              <a:rPr lang="en-US" sz="1400" dirty="0" err="1"/>
              <a:t>nums</a:t>
            </a:r>
            <a:r>
              <a:rPr lang="en-US" sz="1400" dirty="0"/>
              <a:t>) {</a:t>
            </a:r>
          </a:p>
          <a:p>
            <a:pPr marL="152400" indent="0">
              <a:buNone/>
            </a:pPr>
            <a:r>
              <a:rPr lang="en-US" sz="1400" dirty="0"/>
              <a:t>16: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nums.length</a:t>
            </a:r>
            <a:r>
              <a:rPr lang="en-US" sz="1400" dirty="0"/>
              <a:t>);</a:t>
            </a:r>
          </a:p>
          <a:p>
            <a:pPr marL="152400" indent="0">
              <a:buNone/>
            </a:pPr>
            <a:r>
              <a:rPr lang="en-US" sz="1400" dirty="0"/>
              <a:t>17: }</a:t>
            </a:r>
          </a:p>
          <a:p>
            <a:pPr marL="152400" indent="0">
              <a:buNone/>
            </a:pPr>
            <a:r>
              <a:rPr lang="en-US" sz="1400" dirty="0"/>
              <a:t>18: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marL="152400" indent="0">
              <a:buNone/>
            </a:pPr>
            <a:r>
              <a:rPr lang="en-US" sz="1400" dirty="0"/>
              <a:t>19: walk(1); // 0</a:t>
            </a:r>
          </a:p>
          <a:p>
            <a:pPr marL="152400" indent="0">
              <a:buNone/>
            </a:pPr>
            <a:r>
              <a:rPr lang="en-US" sz="1400" dirty="0"/>
              <a:t>20: walk(1, 2); // 1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2400" indent="0">
              <a:buNone/>
            </a:pPr>
            <a:r>
              <a:rPr lang="en-US" sz="1400" dirty="0"/>
              <a:t>21: walk(1, 2, 3); // 2</a:t>
            </a:r>
          </a:p>
          <a:p>
            <a:pPr marL="152400" indent="0">
              <a:buNone/>
            </a:pPr>
            <a:r>
              <a:rPr lang="en-US" sz="1400" dirty="0"/>
              <a:t>22: walk(1, new </a:t>
            </a:r>
            <a:r>
              <a:rPr lang="en-US" sz="1400" dirty="0" err="1"/>
              <a:t>int</a:t>
            </a:r>
            <a:r>
              <a:rPr lang="en-US" sz="1400" dirty="0"/>
              <a:t>[] {4, 5}); // 2</a:t>
            </a:r>
          </a:p>
          <a:p>
            <a:pPr marL="152400" indent="0">
              <a:buNone/>
            </a:pPr>
            <a:r>
              <a:rPr lang="en-US" sz="1400" dirty="0"/>
              <a:t>23: 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indent="0">
              <a:buNone/>
            </a:pPr>
            <a:r>
              <a:rPr lang="en-US" sz="1200" dirty="0"/>
              <a:t>Line 19 passes 1 as start but nothing else. This means Java creates an array of length 0 </a:t>
            </a:r>
            <a:r>
              <a:rPr lang="en-US" sz="1200" dirty="0" smtClean="0"/>
              <a:t>for </a:t>
            </a:r>
            <a:r>
              <a:rPr lang="en-US" sz="1200" dirty="0" err="1" smtClean="0"/>
              <a:t>nums</a:t>
            </a:r>
            <a:r>
              <a:rPr lang="en-US" sz="1200" dirty="0"/>
              <a:t>. Line 20 passes 1 as start and one more value. Java converts this one value to an array </a:t>
            </a:r>
            <a:r>
              <a:rPr lang="en-US" sz="1200" dirty="0" smtClean="0"/>
              <a:t>of length </a:t>
            </a:r>
            <a:r>
              <a:rPr lang="en-US" sz="1200" dirty="0"/>
              <a:t>1. Line 21 passes 1 as start and two more values. Java converts these two values to </a:t>
            </a:r>
            <a:r>
              <a:rPr lang="en-US" sz="1200" dirty="0" smtClean="0"/>
              <a:t>an array </a:t>
            </a:r>
            <a:r>
              <a:rPr lang="en-US" sz="1200" dirty="0"/>
              <a:t>of length 2. Line 22 passes 1 as start and an array of length 2 directly as </a:t>
            </a:r>
            <a:r>
              <a:rPr lang="en-US" sz="1200" dirty="0" err="1"/>
              <a:t>nums</a:t>
            </a:r>
            <a:r>
              <a:rPr lang="en-US" sz="1200" dirty="0"/>
              <a:t>.</a:t>
            </a:r>
            <a:endParaRPr sz="12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316" name="Google Shape;316;p41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317" name="Google Shape;317;p41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0" name="Google Shape;320;p4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26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21" name="Google Shape;321;p41"/>
          <p:cNvSpPr txBox="1">
            <a:spLocks noGrp="1"/>
          </p:cNvSpPr>
          <p:nvPr>
            <p:ph type="title"/>
          </p:nvPr>
        </p:nvSpPr>
        <p:spPr>
          <a:xfrm>
            <a:off x="537092" y="170050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dirty="0" smtClean="0"/>
              <a:t>Example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>
            <a:spLocks noGrp="1"/>
          </p:cNvSpPr>
          <p:nvPr>
            <p:ph type="body" idx="1"/>
          </p:nvPr>
        </p:nvSpPr>
        <p:spPr>
          <a:xfrm>
            <a:off x="717186" y="1490231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en-US" sz="1400" dirty="0" smtClean="0"/>
          </a:p>
          <a:p>
            <a:pPr marL="152400" indent="0">
              <a:buNone/>
            </a:pPr>
            <a:r>
              <a:rPr lang="en-US" dirty="0" smtClean="0"/>
              <a:t>You’ve </a:t>
            </a:r>
            <a:r>
              <a:rPr lang="en-US" dirty="0"/>
              <a:t>seen that Java will create an empty array if no parameters are passed for </a:t>
            </a:r>
            <a:r>
              <a:rPr lang="en-US" dirty="0" smtClean="0"/>
              <a:t>a </a:t>
            </a:r>
            <a:r>
              <a:rPr lang="en-US" dirty="0" err="1" smtClean="0"/>
              <a:t>vararg</a:t>
            </a:r>
            <a:r>
              <a:rPr lang="en-US" dirty="0"/>
              <a:t>. However, it is still possible to pass null explicitly:</a:t>
            </a:r>
          </a:p>
          <a:p>
            <a:pPr marL="152400" indent="0">
              <a:buNone/>
            </a:pPr>
            <a:r>
              <a:rPr lang="en-US" dirty="0"/>
              <a:t>walk(1, null); // throws a </a:t>
            </a:r>
            <a:r>
              <a:rPr lang="en-US" dirty="0" err="1"/>
              <a:t>NullPointerException</a:t>
            </a:r>
            <a:endParaRPr lang="en-US" dirty="0"/>
          </a:p>
          <a:p>
            <a:pPr marL="152400" indent="0">
              <a:buNone/>
            </a:pPr>
            <a:r>
              <a:rPr lang="en-US" dirty="0"/>
              <a:t>Since null isn’t an </a:t>
            </a:r>
            <a:r>
              <a:rPr lang="en-US" dirty="0" err="1"/>
              <a:t>int</a:t>
            </a:r>
            <a:r>
              <a:rPr lang="en-US" dirty="0"/>
              <a:t>, Java treats it as an array reference that happens to be null. </a:t>
            </a:r>
            <a:r>
              <a:rPr lang="en-US" dirty="0" smtClean="0"/>
              <a:t>It just </a:t>
            </a:r>
            <a:r>
              <a:rPr lang="en-US" dirty="0"/>
              <a:t>passes on the null array object to walk. Then the walk() method throws an </a:t>
            </a:r>
            <a:r>
              <a:rPr lang="en-US" dirty="0" smtClean="0"/>
              <a:t>exception because </a:t>
            </a:r>
            <a:r>
              <a:rPr lang="en-US" dirty="0"/>
              <a:t>it tries to determine the length of null.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327" name="Google Shape;327;p42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328" name="Google Shape;328;p42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2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2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1" name="Google Shape;331;p4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27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32" name="Google Shape;332;p42"/>
          <p:cNvSpPr txBox="1">
            <a:spLocks noGrp="1"/>
          </p:cNvSpPr>
          <p:nvPr>
            <p:ph type="title"/>
          </p:nvPr>
        </p:nvSpPr>
        <p:spPr>
          <a:xfrm>
            <a:off x="602700" y="536097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/>
              <a:t>Varargs</a:t>
            </a:r>
            <a:endParaRPr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>
            <a:spLocks noGrp="1"/>
          </p:cNvSpPr>
          <p:nvPr>
            <p:ph type="body" idx="1"/>
          </p:nvPr>
        </p:nvSpPr>
        <p:spPr>
          <a:xfrm>
            <a:off x="634599" y="1339250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400" dirty="0"/>
              <a:t>Accessing a </a:t>
            </a:r>
            <a:r>
              <a:rPr lang="en-US" sz="1400" dirty="0" err="1"/>
              <a:t>vararg</a:t>
            </a:r>
            <a:r>
              <a:rPr lang="en-US" sz="1400" dirty="0"/>
              <a:t> parameter is also just like accessing an array. It uses array </a:t>
            </a:r>
            <a:r>
              <a:rPr lang="en-US" sz="1400" dirty="0" smtClean="0"/>
              <a:t>indexing. For </a:t>
            </a:r>
            <a:r>
              <a:rPr lang="en-US" sz="1400" dirty="0"/>
              <a:t>example:</a:t>
            </a:r>
          </a:p>
          <a:p>
            <a:pPr marL="152400" indent="0">
              <a:buNone/>
            </a:pPr>
            <a:r>
              <a:rPr lang="en-US" sz="1400" dirty="0"/>
              <a:t>16: public static void run(int... </a:t>
            </a:r>
            <a:r>
              <a:rPr lang="en-US" sz="1400" dirty="0" err="1"/>
              <a:t>nums</a:t>
            </a:r>
            <a:r>
              <a:rPr lang="en-US" sz="1400" dirty="0"/>
              <a:t>) {</a:t>
            </a:r>
          </a:p>
          <a:p>
            <a:pPr marL="152400" indent="0">
              <a:buNone/>
            </a:pPr>
            <a:r>
              <a:rPr lang="en-US" sz="1400" dirty="0"/>
              <a:t>17: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nums</a:t>
            </a:r>
            <a:r>
              <a:rPr lang="en-US" sz="1400" dirty="0"/>
              <a:t>[1]);</a:t>
            </a:r>
          </a:p>
          <a:p>
            <a:pPr marL="152400" indent="0">
              <a:buNone/>
            </a:pPr>
            <a:r>
              <a:rPr lang="ru-RU" sz="1400" dirty="0"/>
              <a:t>18: }</a:t>
            </a:r>
          </a:p>
          <a:p>
            <a:pPr marL="152400" indent="0">
              <a:buNone/>
            </a:pPr>
            <a:r>
              <a:rPr lang="en-US" sz="1400" dirty="0"/>
              <a:t>19: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marL="152400" indent="0">
              <a:buNone/>
            </a:pPr>
            <a:r>
              <a:rPr lang="en-US" sz="1400" dirty="0"/>
              <a:t>20: run(11, 22); // 22</a:t>
            </a:r>
          </a:p>
          <a:p>
            <a:pPr marL="152400" indent="0">
              <a:buNone/>
            </a:pPr>
            <a:r>
              <a:rPr lang="ru-RU" sz="1400" dirty="0"/>
              <a:t>21: }</a:t>
            </a:r>
          </a:p>
          <a:p>
            <a:pPr marL="152400" indent="0">
              <a:buNone/>
            </a:pPr>
            <a:r>
              <a:rPr lang="en-US" sz="1400" dirty="0"/>
              <a:t>Line 20 calls a </a:t>
            </a:r>
            <a:r>
              <a:rPr lang="en-US" sz="1400" dirty="0" err="1"/>
              <a:t>vararg</a:t>
            </a:r>
            <a:r>
              <a:rPr lang="en-US" sz="1400" dirty="0"/>
              <a:t> parameter two parameters. When the method gets called, it </a:t>
            </a:r>
            <a:r>
              <a:rPr lang="en-US" sz="1400" dirty="0" smtClean="0"/>
              <a:t>sees an </a:t>
            </a:r>
            <a:r>
              <a:rPr lang="en-US" sz="1400" dirty="0"/>
              <a:t>array of size 2. Since indexes are 0 based, 22 is printed.</a:t>
            </a: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338" name="Google Shape;338;p43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339" name="Google Shape;339;p4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" name="Google Shape;342;p4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28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43" name="Google Shape;343;p43"/>
          <p:cNvSpPr txBox="1">
            <a:spLocks noGrp="1"/>
          </p:cNvSpPr>
          <p:nvPr>
            <p:ph type="title"/>
          </p:nvPr>
        </p:nvSpPr>
        <p:spPr>
          <a:xfrm>
            <a:off x="693535" y="606464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b="0" dirty="0" err="1" smtClean="0"/>
              <a:t>Accesing</a:t>
            </a:r>
            <a:r>
              <a:rPr lang="en-US" b="0" dirty="0" smtClean="0"/>
              <a:t> values</a:t>
            </a:r>
            <a:endParaRPr b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>
            <a:spLocks noGrp="1"/>
          </p:cNvSpPr>
          <p:nvPr>
            <p:ph type="body" idx="1"/>
          </p:nvPr>
        </p:nvSpPr>
        <p:spPr>
          <a:xfrm>
            <a:off x="869150" y="1725482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dirty="0"/>
              <a:t>You already saw that there are four access </a:t>
            </a:r>
            <a:r>
              <a:rPr lang="en-US" dirty="0" smtClean="0"/>
              <a:t>modifiers</a:t>
            </a:r>
            <a:r>
              <a:rPr lang="en-US" dirty="0"/>
              <a:t>: public, private, protected, </a:t>
            </a:r>
            <a:r>
              <a:rPr lang="en-US" dirty="0" smtClean="0"/>
              <a:t>and default </a:t>
            </a:r>
            <a:r>
              <a:rPr lang="en-US" dirty="0"/>
              <a:t>access. We are going to discuss them in order from most restrictive to least restrictive:</a:t>
            </a:r>
          </a:p>
          <a:p>
            <a:pPr marL="152400" indent="0">
              <a:buNone/>
            </a:pPr>
            <a:r>
              <a:rPr lang="en-US" dirty="0"/>
              <a:t>■ private: Only accessible within the same class</a:t>
            </a:r>
          </a:p>
          <a:p>
            <a:pPr marL="152400" indent="0">
              <a:buNone/>
            </a:pPr>
            <a:r>
              <a:rPr lang="en-US" dirty="0"/>
              <a:t>■ default (package private) access: private and other classes in the same package</a:t>
            </a:r>
          </a:p>
          <a:p>
            <a:pPr marL="152400" indent="0">
              <a:buNone/>
            </a:pPr>
            <a:r>
              <a:rPr lang="en-US" dirty="0"/>
              <a:t>■ protected: default access and child classes</a:t>
            </a:r>
          </a:p>
          <a:p>
            <a:pPr marL="152400" indent="0">
              <a:buNone/>
            </a:pPr>
            <a:r>
              <a:rPr lang="en-US" dirty="0"/>
              <a:t>■ public: protected and classes in the other packages</a:t>
            </a:r>
            <a:endParaRPr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349" name="Google Shape;349;p44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350" name="Google Shape;350;p44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4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4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4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29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54" name="Google Shape;354;p44"/>
          <p:cNvSpPr txBox="1">
            <a:spLocks noGrp="1"/>
          </p:cNvSpPr>
          <p:nvPr>
            <p:ph type="title"/>
          </p:nvPr>
        </p:nvSpPr>
        <p:spPr>
          <a:xfrm>
            <a:off x="717757" y="621700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0" dirty="0"/>
              <a:t>Applying Access Modifiers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ctrTitle"/>
          </p:nvPr>
        </p:nvSpPr>
        <p:spPr>
          <a:xfrm>
            <a:off x="992479" y="635077"/>
            <a:ext cx="3864000" cy="82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0" dirty="0"/>
              <a:t>Designing Methods</a:t>
            </a:r>
            <a:endParaRPr sz="3000" b="1" i="0" u="none" strike="noStrike" cap="none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4</a:t>
            </a:r>
            <a:r>
              <a:rPr lang="en" sz="9600" b="1" i="0" u="none" strike="noStrike" cap="none" dirty="0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i="0" u="none" strike="noStrike" cap="none" dirty="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15" y="1505669"/>
            <a:ext cx="5768772" cy="3051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45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360" name="Google Shape;360;p45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5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5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3" name="Google Shape;363;p4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30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64" name="Google Shape;364;p45"/>
          <p:cNvSpPr txBox="1">
            <a:spLocks noGrp="1"/>
          </p:cNvSpPr>
          <p:nvPr>
            <p:ph type="title"/>
          </p:nvPr>
        </p:nvSpPr>
        <p:spPr>
          <a:xfrm>
            <a:off x="841119" y="566375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Private Access</a:t>
            </a:r>
            <a:endParaRPr dirty="0"/>
          </a:p>
        </p:txBody>
      </p:sp>
      <p:pic>
        <p:nvPicPr>
          <p:cNvPr id="1026" name="Picture 2" descr="C:\Users\16680454\Downloads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873" y="1628704"/>
            <a:ext cx="3984286" cy="280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08591" y="1615133"/>
            <a:ext cx="39815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Private access is easy. Only code in the same class can call private methods or access</a:t>
            </a:r>
          </a:p>
          <a:p>
            <a:r>
              <a:rPr lang="en-US" dirty="0"/>
              <a:t>private fields.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69147" y="2583653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1: package </a:t>
            </a:r>
            <a:r>
              <a:rPr lang="en-US" dirty="0" err="1"/>
              <a:t>pond.duck</a:t>
            </a:r>
            <a:r>
              <a:rPr lang="en-US" dirty="0"/>
              <a:t>;</a:t>
            </a:r>
          </a:p>
          <a:p>
            <a:r>
              <a:rPr lang="en-US" dirty="0"/>
              <a:t>2: public class </a:t>
            </a:r>
            <a:r>
              <a:rPr lang="en-US" dirty="0" err="1"/>
              <a:t>FatherDuck</a:t>
            </a:r>
            <a:r>
              <a:rPr lang="en-US" dirty="0"/>
              <a:t> {</a:t>
            </a:r>
          </a:p>
          <a:p>
            <a:r>
              <a:rPr lang="nb-NO" dirty="0"/>
              <a:t>3: private String noise = "quack";</a:t>
            </a:r>
          </a:p>
          <a:p>
            <a:r>
              <a:rPr lang="en-US" dirty="0"/>
              <a:t>4: private void quack() {</a:t>
            </a:r>
          </a:p>
          <a:p>
            <a:r>
              <a:rPr lang="en-US" dirty="0"/>
              <a:t>5: </a:t>
            </a:r>
            <a:r>
              <a:rPr lang="en-US" dirty="0" err="1"/>
              <a:t>System.out.println</a:t>
            </a:r>
            <a:r>
              <a:rPr lang="en-US" dirty="0"/>
              <a:t>(noise</a:t>
            </a:r>
            <a:r>
              <a:rPr lang="en-US" dirty="0" smtClean="0"/>
              <a:t>);</a:t>
            </a:r>
            <a:endParaRPr lang="en-US" dirty="0"/>
          </a:p>
          <a:p>
            <a:r>
              <a:rPr lang="ru-RU" dirty="0"/>
              <a:t>6: }</a:t>
            </a:r>
          </a:p>
          <a:p>
            <a:r>
              <a:rPr lang="en-US" dirty="0"/>
              <a:t>7: private void </a:t>
            </a:r>
            <a:r>
              <a:rPr lang="en-US" dirty="0" err="1"/>
              <a:t>makeNoise</a:t>
            </a:r>
            <a:r>
              <a:rPr lang="en-US" dirty="0"/>
              <a:t>() {</a:t>
            </a:r>
          </a:p>
          <a:p>
            <a:r>
              <a:rPr lang="en-US" dirty="0"/>
              <a:t>8: quack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ru-RU" dirty="0"/>
              <a:t>9: }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7"/>
          <p:cNvSpPr txBox="1">
            <a:spLocks noGrp="1"/>
          </p:cNvSpPr>
          <p:nvPr>
            <p:ph type="body" idx="1"/>
          </p:nvPr>
        </p:nvSpPr>
        <p:spPr>
          <a:xfrm>
            <a:off x="717185" y="1252253"/>
            <a:ext cx="7548465" cy="310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400" dirty="0"/>
              <a:t>So far, so good. </a:t>
            </a:r>
            <a:r>
              <a:rPr lang="en-US" sz="1400" dirty="0" err="1"/>
              <a:t>FatherDuck</a:t>
            </a:r>
            <a:r>
              <a:rPr lang="en-US" sz="1400" dirty="0"/>
              <a:t> makes a call to private method quack() on line 8 and </a:t>
            </a:r>
            <a:r>
              <a:rPr lang="en-US" sz="1400" dirty="0" smtClean="0"/>
              <a:t>uses private </a:t>
            </a:r>
            <a:r>
              <a:rPr lang="en-US" sz="1400" dirty="0"/>
              <a:t>instance variable noise on line 5.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lvl="0" indent="0">
              <a:buSzPts val="1100"/>
              <a:buNone/>
            </a:pPr>
            <a:r>
              <a:rPr lang="en-US" sz="1400" dirty="0"/>
              <a:t>Now we add another class:</a:t>
            </a: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indent="0">
              <a:buNone/>
            </a:pPr>
            <a:r>
              <a:rPr lang="en-US" sz="1400" dirty="0"/>
              <a:t>1: package </a:t>
            </a:r>
            <a:r>
              <a:rPr lang="en-US" sz="1400" dirty="0" err="1"/>
              <a:t>pond.duck</a:t>
            </a:r>
            <a:r>
              <a:rPr lang="en-US" sz="1400" dirty="0"/>
              <a:t>;</a:t>
            </a:r>
          </a:p>
          <a:p>
            <a:pPr marL="152400" indent="0">
              <a:buNone/>
            </a:pPr>
            <a:r>
              <a:rPr lang="en-US" sz="1400" dirty="0"/>
              <a:t>2: public class </a:t>
            </a:r>
            <a:r>
              <a:rPr lang="en-US" sz="1400" dirty="0" err="1"/>
              <a:t>BadDuckling</a:t>
            </a:r>
            <a:r>
              <a:rPr lang="en-US" sz="1400" dirty="0"/>
              <a:t> {</a:t>
            </a:r>
          </a:p>
          <a:p>
            <a:pPr marL="152400" indent="0">
              <a:buNone/>
            </a:pPr>
            <a:r>
              <a:rPr lang="en-US" sz="1400" dirty="0"/>
              <a:t>3: public void </a:t>
            </a:r>
            <a:r>
              <a:rPr lang="en-US" sz="1400" dirty="0" err="1"/>
              <a:t>makeNoise</a:t>
            </a:r>
            <a:r>
              <a:rPr lang="en-US" sz="1400" dirty="0"/>
              <a:t>() {</a:t>
            </a:r>
          </a:p>
          <a:p>
            <a:pPr marL="152400" indent="0">
              <a:buNone/>
            </a:pPr>
            <a:r>
              <a:rPr lang="en-US" sz="1400" dirty="0"/>
              <a:t>4: </a:t>
            </a:r>
            <a:r>
              <a:rPr lang="en-US" sz="1400" dirty="0" err="1"/>
              <a:t>FatherDuck</a:t>
            </a:r>
            <a:r>
              <a:rPr lang="en-US" sz="1400" dirty="0"/>
              <a:t> duck = new </a:t>
            </a:r>
            <a:r>
              <a:rPr lang="en-US" sz="1400" dirty="0" err="1"/>
              <a:t>FatherDuck</a:t>
            </a:r>
            <a:r>
              <a:rPr lang="en-US" sz="1400" dirty="0"/>
              <a:t>();</a:t>
            </a:r>
          </a:p>
          <a:p>
            <a:pPr marL="152400" indent="0">
              <a:buNone/>
            </a:pPr>
            <a:r>
              <a:rPr lang="en-US" sz="1400" dirty="0"/>
              <a:t>5: </a:t>
            </a:r>
            <a:r>
              <a:rPr lang="en-US" sz="1400" dirty="0" err="1"/>
              <a:t>duck.quack</a:t>
            </a:r>
            <a:r>
              <a:rPr lang="en-US" sz="1400" dirty="0"/>
              <a:t>(); </a:t>
            </a:r>
          </a:p>
          <a:p>
            <a:pPr marL="152400" indent="0">
              <a:buNone/>
            </a:pPr>
            <a:r>
              <a:rPr lang="en-US" sz="1400" dirty="0"/>
              <a:t>6: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duck.noise</a:t>
            </a:r>
            <a:r>
              <a:rPr lang="en-US" sz="1400" dirty="0"/>
              <a:t>); </a:t>
            </a:r>
          </a:p>
          <a:p>
            <a:pPr marL="152400" indent="0">
              <a:buNone/>
            </a:pPr>
            <a:r>
              <a:rPr lang="ru-RU" sz="1400" dirty="0"/>
              <a:t>7: } }</a:t>
            </a: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382" name="Google Shape;382;p47"/>
          <p:cNvGrpSpPr/>
          <p:nvPr/>
        </p:nvGrpSpPr>
        <p:grpSpPr>
          <a:xfrm>
            <a:off x="7627868" y="530260"/>
            <a:ext cx="903434" cy="903434"/>
            <a:chOff x="2594325" y="1627175"/>
            <a:chExt cx="440850" cy="440850"/>
          </a:xfrm>
        </p:grpSpPr>
        <p:sp>
          <p:nvSpPr>
            <p:cNvPr id="383" name="Google Shape;383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6" name="Google Shape;386;p4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31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7" name="Google Shape;387;p47"/>
          <p:cNvSpPr txBox="1">
            <a:spLocks noGrp="1"/>
          </p:cNvSpPr>
          <p:nvPr>
            <p:ph type="title"/>
          </p:nvPr>
        </p:nvSpPr>
        <p:spPr>
          <a:xfrm>
            <a:off x="869148" y="847600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dirty="0" smtClean="0"/>
              <a:t>Example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  <p:pic>
        <p:nvPicPr>
          <p:cNvPr id="9" name="Picture 2" descr="C:\Users\16680454\Downloads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320" y="1849380"/>
            <a:ext cx="3481015" cy="244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7"/>
          <p:cNvSpPr txBox="1">
            <a:spLocks noGrp="1"/>
          </p:cNvSpPr>
          <p:nvPr>
            <p:ph type="body" idx="1"/>
          </p:nvPr>
        </p:nvSpPr>
        <p:spPr>
          <a:xfrm>
            <a:off x="717185" y="1252253"/>
            <a:ext cx="7548465" cy="310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400" dirty="0" smtClean="0"/>
              <a:t>1</a:t>
            </a:r>
            <a:r>
              <a:rPr lang="en-US" sz="1400" dirty="0"/>
              <a:t>: package </a:t>
            </a:r>
            <a:r>
              <a:rPr lang="en-US" sz="1400" dirty="0" err="1"/>
              <a:t>pond.duck</a:t>
            </a:r>
            <a:r>
              <a:rPr lang="en-US" sz="1400" dirty="0"/>
              <a:t>;</a:t>
            </a:r>
          </a:p>
          <a:p>
            <a:pPr marL="152400" indent="0">
              <a:buNone/>
            </a:pPr>
            <a:r>
              <a:rPr lang="en-US" sz="1400" dirty="0"/>
              <a:t>2: public class </a:t>
            </a:r>
            <a:r>
              <a:rPr lang="en-US" sz="1400" dirty="0" err="1"/>
              <a:t>BadDuckling</a:t>
            </a:r>
            <a:r>
              <a:rPr lang="en-US" sz="1400" dirty="0"/>
              <a:t> {</a:t>
            </a:r>
          </a:p>
          <a:p>
            <a:pPr marL="152400" indent="0">
              <a:buNone/>
            </a:pPr>
            <a:r>
              <a:rPr lang="en-US" sz="1400" dirty="0"/>
              <a:t>3: public void </a:t>
            </a:r>
            <a:r>
              <a:rPr lang="en-US" sz="1400" dirty="0" err="1"/>
              <a:t>makeNoise</a:t>
            </a:r>
            <a:r>
              <a:rPr lang="en-US" sz="1400" dirty="0"/>
              <a:t>() {</a:t>
            </a:r>
          </a:p>
          <a:p>
            <a:pPr marL="152400" indent="0">
              <a:buNone/>
            </a:pPr>
            <a:r>
              <a:rPr lang="en-US" sz="1400" dirty="0"/>
              <a:t>4: </a:t>
            </a:r>
            <a:r>
              <a:rPr lang="en-US" sz="1400" dirty="0" err="1"/>
              <a:t>FatherDuck</a:t>
            </a:r>
            <a:r>
              <a:rPr lang="en-US" sz="1400" dirty="0"/>
              <a:t> duck = new </a:t>
            </a:r>
            <a:r>
              <a:rPr lang="en-US" sz="1400" dirty="0" err="1"/>
              <a:t>FatherDuck</a:t>
            </a:r>
            <a:r>
              <a:rPr lang="en-US" sz="1400" dirty="0"/>
              <a:t>();</a:t>
            </a:r>
          </a:p>
          <a:p>
            <a:pPr marL="152400" indent="0">
              <a:buNone/>
            </a:pPr>
            <a:r>
              <a:rPr lang="en-US" sz="1400" dirty="0"/>
              <a:t>5: </a:t>
            </a:r>
            <a:r>
              <a:rPr lang="en-US" sz="1400" dirty="0" err="1"/>
              <a:t>duck.quack</a:t>
            </a:r>
            <a:r>
              <a:rPr lang="en-US" sz="1400" dirty="0"/>
              <a:t>(); // DOES NOT COMPILE</a:t>
            </a:r>
          </a:p>
          <a:p>
            <a:pPr marL="152400" indent="0">
              <a:buNone/>
            </a:pPr>
            <a:r>
              <a:rPr lang="en-US" sz="1400" dirty="0"/>
              <a:t>6: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duck.noise</a:t>
            </a:r>
            <a:r>
              <a:rPr lang="en-US" sz="1400" dirty="0"/>
              <a:t>); // DOES NOT COMPILE</a:t>
            </a:r>
          </a:p>
          <a:p>
            <a:pPr marL="152400" indent="0">
              <a:buNone/>
            </a:pPr>
            <a:r>
              <a:rPr lang="ru-RU" sz="1400" dirty="0"/>
              <a:t>7: } }</a:t>
            </a: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indent="0">
              <a:buNone/>
            </a:pPr>
            <a:endParaRPr lang="en-US" sz="1400" dirty="0" smtClean="0"/>
          </a:p>
          <a:p>
            <a:pPr marL="152400" indent="0">
              <a:buNone/>
            </a:pPr>
            <a:r>
              <a:rPr lang="en-US" sz="1400" dirty="0" err="1" smtClean="0"/>
              <a:t>BadDuckling</a:t>
            </a:r>
            <a:r>
              <a:rPr lang="en-US" sz="1400" dirty="0" smtClean="0"/>
              <a:t> </a:t>
            </a:r>
            <a:r>
              <a:rPr lang="en-US" sz="1400" dirty="0"/>
              <a:t>is trying to access members it has no business touching. On line 5, it </a:t>
            </a:r>
            <a:r>
              <a:rPr lang="en-US" sz="1400" dirty="0" smtClean="0"/>
              <a:t>tries to </a:t>
            </a:r>
            <a:r>
              <a:rPr lang="en-US" sz="1400" dirty="0"/>
              <a:t>access a private method in another class. On line 6, it tries to access a private </a:t>
            </a:r>
            <a:r>
              <a:rPr lang="en-US" sz="1400" dirty="0" smtClean="0"/>
              <a:t>instance variable </a:t>
            </a:r>
            <a:r>
              <a:rPr lang="en-US" sz="1400" dirty="0"/>
              <a:t>in another class. Both generate compiler errors.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6" name="Google Shape;386;p4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32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7" name="Google Shape;387;p47"/>
          <p:cNvSpPr txBox="1">
            <a:spLocks noGrp="1"/>
          </p:cNvSpPr>
          <p:nvPr>
            <p:ph type="title"/>
          </p:nvPr>
        </p:nvSpPr>
        <p:spPr>
          <a:xfrm>
            <a:off x="869148" y="847600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dirty="0" smtClean="0"/>
              <a:t>Example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  <p:pic>
        <p:nvPicPr>
          <p:cNvPr id="9" name="Picture 2" descr="C:\Users\16680454\Downloads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840" y="460399"/>
            <a:ext cx="3393440" cy="238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66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0"/>
          <p:cNvSpPr txBox="1">
            <a:spLocks noGrp="1"/>
          </p:cNvSpPr>
          <p:nvPr>
            <p:ph type="body" idx="1"/>
          </p:nvPr>
        </p:nvSpPr>
        <p:spPr>
          <a:xfrm>
            <a:off x="813503" y="1319755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en-US" sz="1800" dirty="0" smtClean="0"/>
          </a:p>
          <a:p>
            <a:pPr marL="152400" indent="0">
              <a:buNone/>
            </a:pPr>
            <a:r>
              <a:rPr lang="en-US" sz="1800" dirty="0" smtClean="0"/>
              <a:t>When </a:t>
            </a:r>
            <a:r>
              <a:rPr lang="en-US" sz="1800" dirty="0"/>
              <a:t>there is no access </a:t>
            </a:r>
            <a:r>
              <a:rPr lang="en-US" sz="1800" dirty="0" smtClean="0"/>
              <a:t>modifier</a:t>
            </a:r>
            <a:r>
              <a:rPr lang="en-US" sz="1800" dirty="0"/>
              <a:t>, </a:t>
            </a:r>
            <a:r>
              <a:rPr lang="en-US" sz="1800" dirty="0" smtClean="0"/>
              <a:t>Java uses </a:t>
            </a:r>
            <a:r>
              <a:rPr lang="en-US" sz="1800" dirty="0"/>
              <a:t>the default, which is package private access. This means that the member is “</a:t>
            </a:r>
            <a:r>
              <a:rPr lang="en-US" sz="1800" dirty="0" smtClean="0"/>
              <a:t>private” to </a:t>
            </a:r>
            <a:r>
              <a:rPr lang="en-US" sz="1800" dirty="0"/>
              <a:t>classes in the same package. In other words, only classes in the package may access it.</a:t>
            </a: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15" name="Google Shape;415;p50"/>
          <p:cNvGrpSpPr/>
          <p:nvPr/>
        </p:nvGrpSpPr>
        <p:grpSpPr>
          <a:xfrm>
            <a:off x="7516119" y="487642"/>
            <a:ext cx="903434" cy="903434"/>
            <a:chOff x="2594325" y="1627175"/>
            <a:chExt cx="440850" cy="440850"/>
          </a:xfrm>
        </p:grpSpPr>
        <p:sp>
          <p:nvSpPr>
            <p:cNvPr id="416" name="Google Shape;416;p5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9" name="Google Shape;419;p5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33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20" name="Google Shape;420;p50"/>
          <p:cNvSpPr txBox="1">
            <a:spLocks noGrp="1"/>
          </p:cNvSpPr>
          <p:nvPr>
            <p:ph type="title"/>
          </p:nvPr>
        </p:nvSpPr>
        <p:spPr>
          <a:xfrm>
            <a:off x="663257" y="266392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Default (Package Private) Access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0"/>
          <p:cNvSpPr txBox="1">
            <a:spLocks noGrp="1"/>
          </p:cNvSpPr>
          <p:nvPr>
            <p:ph type="body" idx="1"/>
          </p:nvPr>
        </p:nvSpPr>
        <p:spPr>
          <a:xfrm>
            <a:off x="717186" y="1028196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Font typeface="+mj-lt"/>
              <a:buAutoNum type="arabicPeriod"/>
            </a:pPr>
            <a:r>
              <a:rPr lang="en-US" sz="1400" dirty="0" smtClean="0"/>
              <a:t>package </a:t>
            </a:r>
            <a:r>
              <a:rPr lang="en-US" sz="1400" dirty="0" err="1"/>
              <a:t>pond.duck</a:t>
            </a:r>
            <a:r>
              <a:rPr lang="en-US" sz="1400" dirty="0"/>
              <a:t>;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class </a:t>
            </a:r>
            <a:r>
              <a:rPr lang="en-US" sz="1400" dirty="0" err="1"/>
              <a:t>MotherDuck</a:t>
            </a:r>
            <a:r>
              <a:rPr lang="en-US" sz="1400" dirty="0"/>
              <a:t> {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String noise = "quack";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void quack() {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 err="1"/>
              <a:t>System.out.println</a:t>
            </a:r>
            <a:r>
              <a:rPr lang="en-US" sz="1400" dirty="0"/>
              <a:t>(noise); // default access is ok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400" dirty="0"/>
              <a:t>}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private void </a:t>
            </a:r>
            <a:r>
              <a:rPr lang="en-US" sz="1400" dirty="0" err="1"/>
              <a:t>makeNoise</a:t>
            </a:r>
            <a:r>
              <a:rPr lang="en-US" sz="1400" dirty="0"/>
              <a:t>() {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quack</a:t>
            </a:r>
            <a:r>
              <a:rPr lang="en-US" sz="1400" dirty="0" smtClean="0"/>
              <a:t>(); </a:t>
            </a:r>
            <a:r>
              <a:rPr lang="en-US" sz="1400" dirty="0"/>
              <a:t>// default access is ok</a:t>
            </a:r>
            <a:endParaRPr lang="en-US" sz="1400" dirty="0" smtClean="0"/>
          </a:p>
          <a:p>
            <a:pPr marL="495300" indent="-342900">
              <a:buFont typeface="+mj-lt"/>
              <a:buAutoNum type="arabicPeriod"/>
            </a:pPr>
            <a:r>
              <a:rPr lang="ru-RU" sz="1400" dirty="0" smtClean="0"/>
              <a:t>} }</a:t>
            </a:r>
            <a:endParaRPr sz="14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2400" indent="0">
              <a:buNone/>
            </a:pPr>
            <a:r>
              <a:rPr lang="en-US" sz="1400" dirty="0" err="1"/>
              <a:t>MotherDuck</a:t>
            </a:r>
            <a:r>
              <a:rPr lang="en-US" sz="1400" dirty="0"/>
              <a:t> can call quack() and refer to noise. After all, members in the same </a:t>
            </a:r>
            <a:r>
              <a:rPr lang="en-US" sz="1400" dirty="0" smtClean="0"/>
              <a:t>class are </a:t>
            </a:r>
            <a:r>
              <a:rPr lang="en-US" sz="1400" dirty="0"/>
              <a:t>certainly in the same package. The big difference is </a:t>
            </a:r>
            <a:r>
              <a:rPr lang="en-US" sz="1400" dirty="0" err="1"/>
              <a:t>MotherDuck</a:t>
            </a:r>
            <a:r>
              <a:rPr lang="en-US" sz="1400" dirty="0"/>
              <a:t> lets other classes in </a:t>
            </a:r>
            <a:r>
              <a:rPr lang="en-US" sz="1400" dirty="0" smtClean="0"/>
              <a:t>the same </a:t>
            </a:r>
            <a:r>
              <a:rPr lang="en-US" sz="1400" dirty="0"/>
              <a:t>package access members (due to being package private) whereas </a:t>
            </a:r>
            <a:r>
              <a:rPr lang="en-US" sz="1400" dirty="0" err="1"/>
              <a:t>FatherDuck</a:t>
            </a:r>
            <a:r>
              <a:rPr lang="en-US" sz="1400" dirty="0"/>
              <a:t> </a:t>
            </a:r>
            <a:r>
              <a:rPr lang="en-US" sz="1400" dirty="0" smtClean="0"/>
              <a:t>doesn’t(due </a:t>
            </a:r>
            <a:r>
              <a:rPr lang="en-US" sz="1400" dirty="0"/>
              <a:t>to being private).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19" name="Google Shape;419;p5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34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20" name="Google Shape;420;p50"/>
          <p:cNvSpPr txBox="1">
            <a:spLocks noGrp="1"/>
          </p:cNvSpPr>
          <p:nvPr>
            <p:ph type="title"/>
          </p:nvPr>
        </p:nvSpPr>
        <p:spPr>
          <a:xfrm>
            <a:off x="663257" y="266392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Example 1</a:t>
            </a:r>
            <a:endParaRPr dirty="0"/>
          </a:p>
        </p:txBody>
      </p:sp>
      <p:pic>
        <p:nvPicPr>
          <p:cNvPr id="9" name="Picture 2" descr="C:\Users\16680454\Downloads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305" y="597585"/>
            <a:ext cx="3376893" cy="237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06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0"/>
          <p:cNvSpPr txBox="1">
            <a:spLocks noGrp="1"/>
          </p:cNvSpPr>
          <p:nvPr>
            <p:ph type="body" idx="1"/>
          </p:nvPr>
        </p:nvSpPr>
        <p:spPr>
          <a:xfrm>
            <a:off x="717186" y="1232598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Font typeface="+mj-lt"/>
              <a:buAutoNum type="arabicPeriod"/>
            </a:pPr>
            <a:r>
              <a:rPr lang="en-US" dirty="0"/>
              <a:t>package </a:t>
            </a:r>
            <a:r>
              <a:rPr lang="en-US" dirty="0" err="1"/>
              <a:t>pond.duck</a:t>
            </a:r>
            <a:r>
              <a:rPr lang="en-US" dirty="0"/>
              <a:t>;</a:t>
            </a:r>
          </a:p>
          <a:p>
            <a:pPr marL="495300" indent="-342900">
              <a:buFont typeface="+mj-lt"/>
              <a:buAutoNum type="arabicPeriod"/>
            </a:pPr>
            <a:r>
              <a:rPr lang="en-US" dirty="0"/>
              <a:t>public class </a:t>
            </a:r>
            <a:r>
              <a:rPr lang="en-US" dirty="0" err="1"/>
              <a:t>GoodDuckling</a:t>
            </a:r>
            <a:r>
              <a:rPr lang="en-US" dirty="0"/>
              <a:t> {</a:t>
            </a:r>
          </a:p>
          <a:p>
            <a:pPr marL="495300" indent="-342900">
              <a:buFont typeface="+mj-lt"/>
              <a:buAutoNum type="arabicPeriod"/>
            </a:pPr>
            <a:r>
              <a:rPr lang="en-US" dirty="0"/>
              <a:t>public void </a:t>
            </a:r>
            <a:r>
              <a:rPr lang="en-US" dirty="0" err="1"/>
              <a:t>makeNoise</a:t>
            </a:r>
            <a:r>
              <a:rPr lang="en-US" dirty="0"/>
              <a:t>() {</a:t>
            </a:r>
          </a:p>
          <a:p>
            <a:pPr marL="495300" indent="-342900">
              <a:buFont typeface="+mj-lt"/>
              <a:buAutoNum type="arabicPeriod"/>
            </a:pPr>
            <a:r>
              <a:rPr lang="en-US" dirty="0" err="1"/>
              <a:t>MotherDuck</a:t>
            </a:r>
            <a:r>
              <a:rPr lang="en-US" dirty="0"/>
              <a:t> duck = new </a:t>
            </a:r>
            <a:r>
              <a:rPr lang="en-US" dirty="0" err="1"/>
              <a:t>MotherDuck</a:t>
            </a:r>
            <a:r>
              <a:rPr lang="en-US" dirty="0"/>
              <a:t>();</a:t>
            </a:r>
          </a:p>
          <a:p>
            <a:pPr marL="495300" indent="-342900">
              <a:buFont typeface="+mj-lt"/>
              <a:buAutoNum type="arabicPeriod"/>
            </a:pPr>
            <a:r>
              <a:rPr lang="en-US" dirty="0" err="1"/>
              <a:t>duck.quack</a:t>
            </a:r>
            <a:r>
              <a:rPr lang="en-US" dirty="0"/>
              <a:t>(); // default access</a:t>
            </a:r>
          </a:p>
          <a:p>
            <a:pPr marL="495300" indent="-342900">
              <a:buFont typeface="+mj-lt"/>
              <a:buAutoNum type="arabicPeriod"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duck.noise</a:t>
            </a:r>
            <a:r>
              <a:rPr lang="en-US" dirty="0"/>
              <a:t>); // default access</a:t>
            </a:r>
          </a:p>
          <a:p>
            <a:pPr marL="495300" indent="-342900">
              <a:buFont typeface="+mj-lt"/>
              <a:buAutoNum type="arabicPeriod"/>
            </a:pPr>
            <a:r>
              <a:rPr lang="ru-RU" dirty="0"/>
              <a:t>} </a:t>
            </a:r>
            <a:r>
              <a:rPr lang="ru-RU" dirty="0" smtClean="0"/>
              <a:t>}</a:t>
            </a:r>
            <a:endParaRPr lang="en-US" dirty="0" smtClean="0"/>
          </a:p>
          <a:p>
            <a:pPr marL="152400" indent="0">
              <a:buNone/>
            </a:pPr>
            <a:r>
              <a:rPr lang="en-US" dirty="0" err="1"/>
              <a:t>GoodDuckling</a:t>
            </a:r>
            <a:r>
              <a:rPr lang="en-US" dirty="0"/>
              <a:t> succeeds in learning to quack() and make noise by copying its </a:t>
            </a:r>
            <a:r>
              <a:rPr lang="en-US" dirty="0" smtClean="0"/>
              <a:t>mother. Notice </a:t>
            </a:r>
            <a:r>
              <a:rPr lang="en-US" dirty="0"/>
              <a:t>that all the classes we’ve covered so far are in the same package </a:t>
            </a:r>
            <a:r>
              <a:rPr lang="en-US" dirty="0" err="1"/>
              <a:t>pond.duck</a:t>
            </a:r>
            <a:r>
              <a:rPr lang="en-US" dirty="0"/>
              <a:t>. </a:t>
            </a:r>
            <a:r>
              <a:rPr lang="en-US" dirty="0" smtClean="0"/>
              <a:t>This allows </a:t>
            </a:r>
            <a:r>
              <a:rPr lang="en-US" dirty="0"/>
              <a:t>default (package private) access to work.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19" name="Google Shape;419;p5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35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20" name="Google Shape;420;p50"/>
          <p:cNvSpPr txBox="1">
            <a:spLocks noGrp="1"/>
          </p:cNvSpPr>
          <p:nvPr>
            <p:ph type="title"/>
          </p:nvPr>
        </p:nvSpPr>
        <p:spPr>
          <a:xfrm>
            <a:off x="663257" y="266392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Example 2</a:t>
            </a:r>
            <a:endParaRPr dirty="0"/>
          </a:p>
        </p:txBody>
      </p:sp>
      <p:pic>
        <p:nvPicPr>
          <p:cNvPr id="9" name="Picture 2" descr="C:\Users\16680454\Downloads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47" y="458831"/>
            <a:ext cx="3614652" cy="254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1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0"/>
          <p:cNvSpPr txBox="1">
            <a:spLocks noGrp="1"/>
          </p:cNvSpPr>
          <p:nvPr>
            <p:ph type="body" idx="1"/>
          </p:nvPr>
        </p:nvSpPr>
        <p:spPr>
          <a:xfrm>
            <a:off x="634599" y="1135479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200" dirty="0"/>
              <a:t>In this same pond, a swan just gave birth to a baby swan. A baby swan is called a cygnet.</a:t>
            </a:r>
          </a:p>
          <a:p>
            <a:pPr marL="152400" indent="0">
              <a:buNone/>
            </a:pPr>
            <a:r>
              <a:rPr lang="en-US" sz="1200" dirty="0"/>
              <a:t>The cygnet sees the ducklings learning to quack and decides to learn from </a:t>
            </a:r>
            <a:r>
              <a:rPr lang="en-US" sz="1200" dirty="0" err="1"/>
              <a:t>MotherDuck</a:t>
            </a:r>
            <a:r>
              <a:rPr lang="en-US" sz="1200" dirty="0"/>
              <a:t> as well.</a:t>
            </a:r>
            <a:endParaRPr lang="en-US" sz="1200" dirty="0" smtClean="0"/>
          </a:p>
          <a:p>
            <a:pPr marL="495300" indent="-342900">
              <a:buFont typeface="+mj-lt"/>
              <a:buAutoNum type="arabicPeriod"/>
            </a:pPr>
            <a:r>
              <a:rPr lang="en-US" sz="1200" dirty="0"/>
              <a:t>package </a:t>
            </a:r>
            <a:r>
              <a:rPr lang="en-US" sz="1200" dirty="0" err="1"/>
              <a:t>pond.swan</a:t>
            </a:r>
            <a:r>
              <a:rPr lang="en-US" sz="1200" dirty="0"/>
              <a:t>;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200" dirty="0"/>
              <a:t>import </a:t>
            </a:r>
            <a:r>
              <a:rPr lang="en-US" sz="1200" dirty="0" err="1"/>
              <a:t>pond.duck.MotherDuck</a:t>
            </a:r>
            <a:r>
              <a:rPr lang="en-US" sz="1200" dirty="0"/>
              <a:t>; // import another </a:t>
            </a:r>
            <a:r>
              <a:rPr lang="en-US" sz="1200" dirty="0" smtClean="0"/>
              <a:t>package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200" dirty="0"/>
              <a:t>public class </a:t>
            </a:r>
            <a:r>
              <a:rPr lang="en-US" sz="1200" dirty="0" err="1"/>
              <a:t>BadCygnet</a:t>
            </a:r>
            <a:r>
              <a:rPr lang="en-US" sz="1200" dirty="0"/>
              <a:t> {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200" dirty="0"/>
              <a:t>public void </a:t>
            </a:r>
            <a:r>
              <a:rPr lang="en-US" sz="1200" dirty="0" err="1"/>
              <a:t>makeNoise</a:t>
            </a:r>
            <a:r>
              <a:rPr lang="en-US" sz="1200" dirty="0"/>
              <a:t>() {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200" dirty="0" err="1"/>
              <a:t>MotherDuck</a:t>
            </a:r>
            <a:r>
              <a:rPr lang="en-US" sz="1200" dirty="0"/>
              <a:t> duck = new </a:t>
            </a:r>
            <a:r>
              <a:rPr lang="en-US" sz="1200" dirty="0" err="1"/>
              <a:t>MotherDuck</a:t>
            </a:r>
            <a:r>
              <a:rPr lang="en-US" sz="1200" dirty="0"/>
              <a:t>();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200" dirty="0" err="1"/>
              <a:t>duck.quack</a:t>
            </a:r>
            <a:r>
              <a:rPr lang="en-US" sz="1200" dirty="0"/>
              <a:t>(); // DOES NOT COMPILE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200" dirty="0" err="1"/>
              <a:t>System.out.println</a:t>
            </a:r>
            <a:r>
              <a:rPr lang="en-US" sz="1200" dirty="0"/>
              <a:t>(</a:t>
            </a:r>
            <a:r>
              <a:rPr lang="en-US" sz="1200" dirty="0" err="1"/>
              <a:t>duck.noise</a:t>
            </a:r>
            <a:r>
              <a:rPr lang="en-US" sz="1200" dirty="0"/>
              <a:t>); // DOES NOT COMPILE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200" dirty="0"/>
              <a:t>} </a:t>
            </a:r>
            <a:r>
              <a:rPr lang="ru-RU" sz="1200" dirty="0" smtClean="0"/>
              <a:t>}</a:t>
            </a:r>
            <a:endParaRPr lang="en-US" sz="1200" dirty="0" smtClean="0"/>
          </a:p>
          <a:p>
            <a:pPr marL="495300" indent="-342900">
              <a:buFont typeface="+mj-lt"/>
              <a:buAutoNum type="arabicPeriod"/>
            </a:pPr>
            <a:endParaRPr lang="en-US" sz="1200" dirty="0"/>
          </a:p>
          <a:p>
            <a:pPr marL="152400" indent="0">
              <a:buNone/>
            </a:pPr>
            <a:r>
              <a:rPr lang="en-US" sz="1200" dirty="0" err="1"/>
              <a:t>BadCygnet</a:t>
            </a:r>
            <a:r>
              <a:rPr lang="en-US" sz="1200" dirty="0"/>
              <a:t> is in the </a:t>
            </a:r>
            <a:r>
              <a:rPr lang="en-US" sz="1200" dirty="0" err="1"/>
              <a:t>pond.swan</a:t>
            </a:r>
            <a:r>
              <a:rPr lang="en-US" sz="1200" dirty="0"/>
              <a:t> package and the code </a:t>
            </a:r>
            <a:r>
              <a:rPr lang="en-US" sz="1200" dirty="0" smtClean="0"/>
              <a:t>doesn’t compile. Remember </a:t>
            </a:r>
            <a:r>
              <a:rPr lang="en-US" sz="1200" dirty="0"/>
              <a:t>that when there is no access </a:t>
            </a:r>
            <a:r>
              <a:rPr lang="en-US" sz="1200" dirty="0" smtClean="0"/>
              <a:t>modifier</a:t>
            </a:r>
            <a:r>
              <a:rPr lang="en-US" sz="1200" dirty="0"/>
              <a:t>, only classes in the same package </a:t>
            </a:r>
            <a:r>
              <a:rPr lang="en-US" sz="1200" dirty="0" smtClean="0"/>
              <a:t>can access </a:t>
            </a:r>
            <a:r>
              <a:rPr lang="en-US" sz="1200" dirty="0"/>
              <a:t>it.</a:t>
            </a:r>
            <a:endParaRPr sz="12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15" name="Google Shape;415;p50"/>
          <p:cNvGrpSpPr/>
          <p:nvPr/>
        </p:nvGrpSpPr>
        <p:grpSpPr>
          <a:xfrm>
            <a:off x="7516119" y="487642"/>
            <a:ext cx="903434" cy="903434"/>
            <a:chOff x="2594325" y="1627175"/>
            <a:chExt cx="440850" cy="440850"/>
          </a:xfrm>
        </p:grpSpPr>
        <p:sp>
          <p:nvSpPr>
            <p:cNvPr id="416" name="Google Shape;416;p5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9" name="Google Shape;419;p5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36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20" name="Google Shape;420;p50"/>
          <p:cNvSpPr txBox="1">
            <a:spLocks noGrp="1"/>
          </p:cNvSpPr>
          <p:nvPr>
            <p:ph type="title"/>
          </p:nvPr>
        </p:nvSpPr>
        <p:spPr>
          <a:xfrm>
            <a:off x="663257" y="266392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Example 3</a:t>
            </a:r>
            <a:endParaRPr dirty="0"/>
          </a:p>
        </p:txBody>
      </p:sp>
      <p:pic>
        <p:nvPicPr>
          <p:cNvPr id="9" name="Picture 2" descr="C:\Users\16680454\Downloads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819" y="1777728"/>
            <a:ext cx="3275171" cy="230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7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body" idx="1"/>
          </p:nvPr>
        </p:nvSpPr>
        <p:spPr>
          <a:xfrm>
            <a:off x="869150" y="1725482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400" dirty="0"/>
              <a:t>Protected access allows everything that default (package private) access allows and </a:t>
            </a:r>
            <a:r>
              <a:rPr lang="en-US" sz="1400" dirty="0" smtClean="0"/>
              <a:t>more. The </a:t>
            </a:r>
            <a:r>
              <a:rPr lang="en-US" sz="1400" dirty="0"/>
              <a:t>protected access </a:t>
            </a:r>
            <a:r>
              <a:rPr lang="en-US" sz="1400" dirty="0" smtClean="0"/>
              <a:t>modifier </a:t>
            </a:r>
            <a:r>
              <a:rPr lang="en-US" sz="1400" dirty="0"/>
              <a:t>adds the ability to access members of a parent class. </a:t>
            </a:r>
            <a:r>
              <a:rPr lang="en-US" sz="1400" dirty="0" smtClean="0"/>
              <a:t>We’ll cover </a:t>
            </a:r>
            <a:r>
              <a:rPr lang="en-US" sz="1400" dirty="0"/>
              <a:t>creating subclasses in depth in Chapter 5. For now, we’ll cover the simplest </a:t>
            </a:r>
            <a:r>
              <a:rPr lang="en-US" sz="1400" dirty="0" smtClean="0"/>
              <a:t>possible use </a:t>
            </a:r>
            <a:r>
              <a:rPr lang="en-US" sz="1400" dirty="0"/>
              <a:t>of a child class.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26" name="Google Shape;426;p51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427" name="Google Shape;427;p51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1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5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37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671286" y="570483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 Protected </a:t>
            </a:r>
            <a:r>
              <a:rPr lang="en-US" dirty="0"/>
              <a:t>Access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2"/>
          <p:cNvSpPr txBox="1">
            <a:spLocks noGrp="1"/>
          </p:cNvSpPr>
          <p:nvPr>
            <p:ph type="body" idx="1"/>
          </p:nvPr>
        </p:nvSpPr>
        <p:spPr>
          <a:xfrm>
            <a:off x="869150" y="1725482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1" name="Google Shape;441;p5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38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2" name="Google Shape;442;p52"/>
          <p:cNvSpPr txBox="1">
            <a:spLocks noGrp="1"/>
          </p:cNvSpPr>
          <p:nvPr>
            <p:ph type="title"/>
          </p:nvPr>
        </p:nvSpPr>
        <p:spPr>
          <a:xfrm>
            <a:off x="732731" y="220171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Class </a:t>
            </a:r>
            <a:r>
              <a:rPr lang="en-US" dirty="0" smtClean="0"/>
              <a:t>Hierarchy</a:t>
            </a:r>
            <a:endParaRPr dirty="0"/>
          </a:p>
        </p:txBody>
      </p:sp>
      <p:pic>
        <p:nvPicPr>
          <p:cNvPr id="2050" name="Picture 2" descr="C:\Users\16680454\Downloads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45" y="671821"/>
            <a:ext cx="4010680" cy="374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826593" y="1053482"/>
            <a:ext cx="512609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Work Sans Light" panose="020B0604020202020204" charset="0"/>
              </a:rPr>
              <a:t>First, we create a Bird class and give protected access to its members: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Work Sans Light" panose="020B0604020202020204" charset="0"/>
              </a:rPr>
              <a:t>package </a:t>
            </a:r>
            <a:r>
              <a:rPr lang="en-US" dirty="0" err="1">
                <a:latin typeface="Work Sans Light" panose="020B0604020202020204" charset="0"/>
              </a:rPr>
              <a:t>pond.shore</a:t>
            </a:r>
            <a:r>
              <a:rPr lang="en-US" dirty="0">
                <a:latin typeface="Work Sans Light" panose="020B0604020202020204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Work Sans Light" panose="020B0604020202020204" charset="0"/>
              </a:rPr>
              <a:t>public class Bird {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Work Sans Light" panose="020B0604020202020204" charset="0"/>
              </a:rPr>
              <a:t>protected String text = "floating"; // protected access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Work Sans Light" panose="020B0604020202020204" charset="0"/>
              </a:rPr>
              <a:t>protected void </a:t>
            </a:r>
            <a:r>
              <a:rPr lang="en-US" dirty="0" err="1">
                <a:latin typeface="Work Sans Light" panose="020B0604020202020204" charset="0"/>
              </a:rPr>
              <a:t>floatInWater</a:t>
            </a:r>
            <a:r>
              <a:rPr lang="en-US" dirty="0">
                <a:latin typeface="Work Sans Light" panose="020B0604020202020204" charset="0"/>
              </a:rPr>
              <a:t>() { // protected access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Work Sans Light" panose="020B0604020202020204" charset="0"/>
              </a:rPr>
              <a:t>System.out.println</a:t>
            </a:r>
            <a:r>
              <a:rPr lang="en-US" dirty="0">
                <a:latin typeface="Work Sans Light" panose="020B0604020202020204" charset="0"/>
              </a:rPr>
              <a:t>(text);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} }</a:t>
            </a:r>
          </a:p>
          <a:p>
            <a:r>
              <a:rPr lang="en-US" dirty="0">
                <a:latin typeface="Work Sans Light" panose="020B0604020202020204" charset="0"/>
              </a:rPr>
              <a:t>Next we create a subclass: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Work Sans Light" panose="020B0604020202020204" charset="0"/>
              </a:rPr>
              <a:t>package </a:t>
            </a:r>
            <a:r>
              <a:rPr lang="en-US" dirty="0" err="1">
                <a:latin typeface="Work Sans Light" panose="020B0604020202020204" charset="0"/>
              </a:rPr>
              <a:t>pond.goose</a:t>
            </a:r>
            <a:r>
              <a:rPr lang="en-US" dirty="0">
                <a:latin typeface="Work Sans Light" panose="020B0604020202020204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Work Sans Light" panose="020B0604020202020204" charset="0"/>
              </a:rPr>
              <a:t>import </a:t>
            </a:r>
            <a:r>
              <a:rPr lang="en-US" dirty="0" err="1">
                <a:latin typeface="Work Sans Light" panose="020B0604020202020204" charset="0"/>
              </a:rPr>
              <a:t>pond.shore.Bird</a:t>
            </a:r>
            <a:r>
              <a:rPr lang="en-US" dirty="0">
                <a:latin typeface="Work Sans Light" panose="020B0604020202020204" charset="0"/>
              </a:rPr>
              <a:t>; // in a different package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Work Sans Light" panose="020B0604020202020204" charset="0"/>
              </a:rPr>
              <a:t>public class Gosling extends Bird { // extends means create subclass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Work Sans Light" panose="020B0604020202020204" charset="0"/>
              </a:rPr>
              <a:t>public void swim()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Work Sans Light" panose="020B0604020202020204" charset="0"/>
              </a:rPr>
              <a:t>floatInWater</a:t>
            </a:r>
            <a:r>
              <a:rPr lang="en-US" dirty="0">
                <a:latin typeface="Work Sans Light" panose="020B0604020202020204" charset="0"/>
              </a:rPr>
              <a:t>(); // calling protected member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Work Sans Light" panose="020B0604020202020204" charset="0"/>
              </a:rPr>
              <a:t>System.out.println</a:t>
            </a:r>
            <a:r>
              <a:rPr lang="en-US" dirty="0">
                <a:latin typeface="Work Sans Light" panose="020B0604020202020204" charset="0"/>
              </a:rPr>
              <a:t>(text); // calling protected member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}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body" idx="1"/>
          </p:nvPr>
        </p:nvSpPr>
        <p:spPr>
          <a:xfrm>
            <a:off x="717186" y="1433694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400" dirty="0"/>
              <a:t>Remember that protected also gives us access to everything that default access </a:t>
            </a:r>
            <a:r>
              <a:rPr lang="en-US" sz="1400" dirty="0" smtClean="0"/>
              <a:t>does. This </a:t>
            </a:r>
            <a:r>
              <a:rPr lang="en-US" sz="1400" dirty="0"/>
              <a:t>means that a class in the same package as Bird can access its protected members.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package </a:t>
            </a:r>
            <a:r>
              <a:rPr lang="en-US" sz="1400" dirty="0" err="1"/>
              <a:t>pond.shore</a:t>
            </a:r>
            <a:r>
              <a:rPr lang="en-US" sz="1400" dirty="0"/>
              <a:t>; // same package as Bird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class </a:t>
            </a:r>
            <a:r>
              <a:rPr lang="en-US" sz="1400" dirty="0" err="1"/>
              <a:t>BirdWatcher</a:t>
            </a:r>
            <a:r>
              <a:rPr lang="en-US" sz="1400" dirty="0"/>
              <a:t> {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void </a:t>
            </a:r>
            <a:r>
              <a:rPr lang="en-US" sz="1400" dirty="0" err="1"/>
              <a:t>watchBird</a:t>
            </a:r>
            <a:r>
              <a:rPr lang="en-US" sz="1400" dirty="0"/>
              <a:t>() {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Bird </a:t>
            </a:r>
            <a:r>
              <a:rPr lang="en-US" sz="1400" dirty="0" err="1"/>
              <a:t>bird</a:t>
            </a:r>
            <a:r>
              <a:rPr lang="en-US" sz="1400" dirty="0"/>
              <a:t> = new Bird();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 err="1"/>
              <a:t>bird.floatInWater</a:t>
            </a:r>
            <a:r>
              <a:rPr lang="en-US" sz="1400" dirty="0"/>
              <a:t>(); // calling protected member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bird.text</a:t>
            </a:r>
            <a:r>
              <a:rPr lang="en-US" sz="1400" dirty="0"/>
              <a:t>); // calling protected member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400" dirty="0"/>
              <a:t>} }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26" name="Google Shape;426;p51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427" name="Google Shape;427;p51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1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5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39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810565" y="413952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Example 1</a:t>
            </a:r>
            <a:endParaRPr dirty="0"/>
          </a:p>
        </p:txBody>
      </p:sp>
      <p:pic>
        <p:nvPicPr>
          <p:cNvPr id="9" name="Picture 2" descr="C:\Users\16680454\Downloads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396" y="2249458"/>
            <a:ext cx="2554528" cy="238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35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4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130" name="Google Shape;130;p24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4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4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2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4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62" y="670577"/>
            <a:ext cx="5108185" cy="107050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62" y="1741086"/>
            <a:ext cx="5169145" cy="27721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body" idx="1"/>
          </p:nvPr>
        </p:nvSpPr>
        <p:spPr>
          <a:xfrm>
            <a:off x="717186" y="985578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dirty="0"/>
              <a:t>Now let’s try the same thing from a different package:</a:t>
            </a:r>
          </a:p>
          <a:p>
            <a:pPr marL="381000" indent="-228600">
              <a:buFont typeface="+mj-lt"/>
              <a:buAutoNum type="arabicPeriod"/>
            </a:pPr>
            <a:r>
              <a:rPr lang="en-US" dirty="0"/>
              <a:t>package </a:t>
            </a:r>
            <a:r>
              <a:rPr lang="en-US" dirty="0" err="1"/>
              <a:t>pond.inland</a:t>
            </a:r>
            <a:r>
              <a:rPr lang="en-US" dirty="0"/>
              <a:t>;</a:t>
            </a:r>
          </a:p>
          <a:p>
            <a:pPr marL="381000" indent="-228600">
              <a:buFont typeface="+mj-lt"/>
              <a:buAutoNum type="arabicPeriod"/>
            </a:pPr>
            <a:r>
              <a:rPr lang="en-US" dirty="0"/>
              <a:t>import </a:t>
            </a:r>
            <a:r>
              <a:rPr lang="en-US" dirty="0" err="1"/>
              <a:t>pond.shore.Bird</a:t>
            </a:r>
            <a:r>
              <a:rPr lang="en-US" dirty="0"/>
              <a:t>; // different package than Bird</a:t>
            </a:r>
          </a:p>
          <a:p>
            <a:pPr marL="381000" indent="-228600">
              <a:buFont typeface="+mj-lt"/>
              <a:buAutoNum type="arabicPeriod"/>
            </a:pPr>
            <a:r>
              <a:rPr lang="en-US" dirty="0"/>
              <a:t>public class </a:t>
            </a:r>
            <a:r>
              <a:rPr lang="en-US" dirty="0" err="1"/>
              <a:t>BirdWatcherFromAfar</a:t>
            </a:r>
            <a:r>
              <a:rPr lang="en-US" dirty="0"/>
              <a:t> {</a:t>
            </a:r>
          </a:p>
          <a:p>
            <a:pPr marL="381000" indent="-228600">
              <a:buFont typeface="+mj-lt"/>
              <a:buAutoNum type="arabicPeriod"/>
            </a:pPr>
            <a:r>
              <a:rPr lang="en-US" dirty="0"/>
              <a:t>public void </a:t>
            </a:r>
            <a:r>
              <a:rPr lang="en-US" dirty="0" err="1"/>
              <a:t>watchBird</a:t>
            </a:r>
            <a:r>
              <a:rPr lang="en-US" dirty="0"/>
              <a:t>() {</a:t>
            </a:r>
          </a:p>
          <a:p>
            <a:pPr marL="381000" indent="-228600">
              <a:buFont typeface="+mj-lt"/>
              <a:buAutoNum type="arabicPeriod"/>
            </a:pPr>
            <a:r>
              <a:rPr lang="en-US" dirty="0"/>
              <a:t>Bird </a:t>
            </a:r>
            <a:r>
              <a:rPr lang="en-US" dirty="0" err="1"/>
              <a:t>bird</a:t>
            </a:r>
            <a:r>
              <a:rPr lang="en-US" dirty="0"/>
              <a:t> = new Bird();</a:t>
            </a:r>
          </a:p>
          <a:p>
            <a:pPr marL="381000" indent="-228600">
              <a:buFont typeface="+mj-lt"/>
              <a:buAutoNum type="arabicPeriod"/>
            </a:pPr>
            <a:r>
              <a:rPr lang="en-US" dirty="0" err="1"/>
              <a:t>bird.floatInWater</a:t>
            </a:r>
            <a:r>
              <a:rPr lang="en-US" dirty="0"/>
              <a:t>(); 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81000" indent="-228600">
              <a:buFont typeface="+mj-lt"/>
              <a:buAutoNum type="arabicPeriod"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bird.text</a:t>
            </a:r>
            <a:r>
              <a:rPr lang="en-US" dirty="0"/>
              <a:t>); </a:t>
            </a:r>
          </a:p>
          <a:p>
            <a:pPr marL="381000" indent="-228600">
              <a:buFont typeface="+mj-lt"/>
              <a:buAutoNum type="arabicPeriod"/>
            </a:pPr>
            <a:r>
              <a:rPr lang="ru-RU" dirty="0"/>
              <a:t>} }</a:t>
            </a: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26" name="Google Shape;426;p51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427" name="Google Shape;427;p51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1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5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40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767603" y="62725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Example 2</a:t>
            </a:r>
            <a:endParaRPr dirty="0"/>
          </a:p>
        </p:txBody>
      </p:sp>
      <p:pic>
        <p:nvPicPr>
          <p:cNvPr id="9" name="Picture 2" descr="C:\Users\16680454\Downloads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494" y="2072455"/>
            <a:ext cx="2872409" cy="268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27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body" idx="1"/>
          </p:nvPr>
        </p:nvSpPr>
        <p:spPr>
          <a:xfrm>
            <a:off x="717186" y="985578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 indent="-228600">
              <a:buFont typeface="+mj-lt"/>
              <a:buAutoNum type="arabicPeriod"/>
            </a:pPr>
            <a:r>
              <a:rPr lang="en-US" dirty="0" smtClean="0"/>
              <a:t>package </a:t>
            </a:r>
            <a:r>
              <a:rPr lang="en-US" dirty="0" err="1"/>
              <a:t>pond.inland</a:t>
            </a:r>
            <a:r>
              <a:rPr lang="en-US" dirty="0"/>
              <a:t>;</a:t>
            </a:r>
          </a:p>
          <a:p>
            <a:pPr marL="381000" indent="-228600">
              <a:buFont typeface="+mj-lt"/>
              <a:buAutoNum type="arabicPeriod"/>
            </a:pPr>
            <a:r>
              <a:rPr lang="en-US" dirty="0"/>
              <a:t>import </a:t>
            </a:r>
            <a:r>
              <a:rPr lang="en-US" dirty="0" err="1"/>
              <a:t>pond.shore.Bird</a:t>
            </a:r>
            <a:r>
              <a:rPr lang="en-US" dirty="0"/>
              <a:t>; // different package than Bird</a:t>
            </a:r>
          </a:p>
          <a:p>
            <a:pPr marL="381000" indent="-228600">
              <a:buFont typeface="+mj-lt"/>
              <a:buAutoNum type="arabicPeriod"/>
            </a:pPr>
            <a:r>
              <a:rPr lang="en-US" dirty="0"/>
              <a:t>public class </a:t>
            </a:r>
            <a:r>
              <a:rPr lang="en-US" dirty="0" err="1"/>
              <a:t>BirdWatcherFromAfar</a:t>
            </a:r>
            <a:r>
              <a:rPr lang="en-US" dirty="0"/>
              <a:t> {</a:t>
            </a:r>
          </a:p>
          <a:p>
            <a:pPr marL="381000" indent="-228600">
              <a:buFont typeface="+mj-lt"/>
              <a:buAutoNum type="arabicPeriod"/>
            </a:pPr>
            <a:r>
              <a:rPr lang="en-US" dirty="0"/>
              <a:t>public void </a:t>
            </a:r>
            <a:r>
              <a:rPr lang="en-US" dirty="0" err="1"/>
              <a:t>watchBird</a:t>
            </a:r>
            <a:r>
              <a:rPr lang="en-US" dirty="0"/>
              <a:t>() {</a:t>
            </a:r>
          </a:p>
          <a:p>
            <a:pPr marL="381000" indent="-228600">
              <a:buFont typeface="+mj-lt"/>
              <a:buAutoNum type="arabicPeriod"/>
            </a:pPr>
            <a:r>
              <a:rPr lang="en-US" dirty="0"/>
              <a:t>Bird </a:t>
            </a:r>
            <a:r>
              <a:rPr lang="en-US" dirty="0" err="1"/>
              <a:t>bird</a:t>
            </a:r>
            <a:r>
              <a:rPr lang="en-US" dirty="0"/>
              <a:t> = new Bird();</a:t>
            </a:r>
          </a:p>
          <a:p>
            <a:pPr marL="381000" indent="-228600">
              <a:buFont typeface="+mj-lt"/>
              <a:buAutoNum type="arabicPeriod"/>
            </a:pPr>
            <a:r>
              <a:rPr lang="en-US" dirty="0" err="1"/>
              <a:t>bird.floatInWater</a:t>
            </a:r>
            <a:r>
              <a:rPr lang="en-US" dirty="0"/>
              <a:t>(); // DOES NOT COMPILE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81000" indent="-228600">
              <a:buFont typeface="+mj-lt"/>
              <a:buAutoNum type="arabicPeriod"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bird.text</a:t>
            </a:r>
            <a:r>
              <a:rPr lang="en-US" dirty="0"/>
              <a:t>); // DOES NOT COMPILE</a:t>
            </a:r>
          </a:p>
          <a:p>
            <a:pPr marL="381000" indent="-228600">
              <a:buFont typeface="+mj-lt"/>
              <a:buAutoNum type="arabicPeriod"/>
            </a:pPr>
            <a:r>
              <a:rPr lang="ru-RU" dirty="0"/>
              <a:t>} }</a:t>
            </a:r>
          </a:p>
          <a:p>
            <a:pPr marL="152400" indent="0">
              <a:buNone/>
            </a:pPr>
            <a:r>
              <a:rPr lang="en-US" sz="1200" dirty="0" err="1"/>
              <a:t>BirdWatcherFromAfar</a:t>
            </a:r>
            <a:r>
              <a:rPr lang="en-US" sz="1200" dirty="0"/>
              <a:t> is not in the same package as Bird and it doesn’t inherit </a:t>
            </a:r>
            <a:r>
              <a:rPr lang="en-US" sz="1200" dirty="0" smtClean="0"/>
              <a:t>from Bird</a:t>
            </a:r>
            <a:r>
              <a:rPr lang="en-US" sz="1200" dirty="0"/>
              <a:t>. This means that it is not allowed to access protected members of Bird.</a:t>
            </a:r>
          </a:p>
          <a:p>
            <a:pPr marL="152400" indent="0">
              <a:buNone/>
            </a:pPr>
            <a:r>
              <a:rPr lang="en-US" sz="1200" dirty="0" smtClean="0"/>
              <a:t>Subclasses </a:t>
            </a:r>
            <a:r>
              <a:rPr lang="en-US" sz="1200" dirty="0"/>
              <a:t>and classes in the same package are the only </a:t>
            </a:r>
            <a:r>
              <a:rPr lang="en-US" sz="1200" dirty="0" smtClean="0"/>
              <a:t>ones allowed </a:t>
            </a:r>
            <a:r>
              <a:rPr lang="en-US" sz="1200" dirty="0"/>
              <a:t>to access </a:t>
            </a:r>
            <a:r>
              <a:rPr lang="en-US" sz="1200" dirty="0" smtClean="0"/>
              <a:t>protected members</a:t>
            </a:r>
            <a:r>
              <a:rPr lang="en-US" sz="1200" dirty="0"/>
              <a:t>.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0" name="Google Shape;430;p5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41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767603" y="62725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Example 2</a:t>
            </a:r>
            <a:endParaRPr dirty="0"/>
          </a:p>
        </p:txBody>
      </p:sp>
      <p:pic>
        <p:nvPicPr>
          <p:cNvPr id="9" name="Picture 2" descr="C:\Users\16680454\Downloads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91" y="442961"/>
            <a:ext cx="2417455" cy="225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6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body" idx="1"/>
          </p:nvPr>
        </p:nvSpPr>
        <p:spPr>
          <a:xfrm>
            <a:off x="453159" y="521883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200" dirty="0"/>
              <a:t>1: package </a:t>
            </a:r>
            <a:r>
              <a:rPr lang="en-US" sz="1200" dirty="0" err="1"/>
              <a:t>pond.swan</a:t>
            </a:r>
            <a:r>
              <a:rPr lang="en-US" sz="1200" dirty="0"/>
              <a:t>;</a:t>
            </a:r>
          </a:p>
          <a:p>
            <a:pPr marL="152400" indent="0">
              <a:buNone/>
            </a:pPr>
            <a:r>
              <a:rPr lang="en-US" sz="1200" dirty="0"/>
              <a:t>2: import </a:t>
            </a:r>
            <a:r>
              <a:rPr lang="en-US" sz="1200" dirty="0" err="1"/>
              <a:t>pond.shore.Bird</a:t>
            </a:r>
            <a:r>
              <a:rPr lang="en-US" sz="1200" dirty="0"/>
              <a:t>; // in different package than Bird</a:t>
            </a:r>
          </a:p>
          <a:p>
            <a:pPr marL="152400" indent="0">
              <a:buNone/>
            </a:pPr>
            <a:r>
              <a:rPr lang="en-US" sz="1200" dirty="0"/>
              <a:t>3: public class Swan extends Bird { // but subclass of bird</a:t>
            </a:r>
          </a:p>
          <a:p>
            <a:pPr marL="152400" indent="0">
              <a:buNone/>
            </a:pPr>
            <a:r>
              <a:rPr lang="en-US" sz="1200" dirty="0"/>
              <a:t>4: public void swim() {</a:t>
            </a:r>
          </a:p>
          <a:p>
            <a:pPr marL="152400" indent="0">
              <a:buNone/>
            </a:pPr>
            <a:r>
              <a:rPr lang="en-US" sz="1200" dirty="0"/>
              <a:t>5: </a:t>
            </a:r>
            <a:r>
              <a:rPr lang="en-US" sz="1200" dirty="0" err="1"/>
              <a:t>floatInWater</a:t>
            </a:r>
            <a:r>
              <a:rPr lang="en-US" sz="1200" dirty="0"/>
              <a:t>(); // package access to superclass</a:t>
            </a:r>
          </a:p>
          <a:p>
            <a:pPr marL="152400" indent="0">
              <a:buNone/>
            </a:pPr>
            <a:r>
              <a:rPr lang="en-US" sz="1200" dirty="0"/>
              <a:t>6: </a:t>
            </a:r>
            <a:r>
              <a:rPr lang="en-US" sz="1200" dirty="0" err="1"/>
              <a:t>System.out.println</a:t>
            </a:r>
            <a:r>
              <a:rPr lang="en-US" sz="1200" dirty="0"/>
              <a:t>(text); // package access to superclass</a:t>
            </a:r>
          </a:p>
          <a:p>
            <a:pPr marL="152400" indent="0">
              <a:buNone/>
            </a:pPr>
            <a:r>
              <a:rPr lang="ru-RU" sz="1200" dirty="0"/>
              <a:t>7: }</a:t>
            </a:r>
          </a:p>
          <a:p>
            <a:pPr marL="152400" indent="0">
              <a:buNone/>
            </a:pPr>
            <a:r>
              <a:rPr lang="en-US" sz="1200" dirty="0"/>
              <a:t>8: public void </a:t>
            </a:r>
            <a:r>
              <a:rPr lang="en-US" sz="1200" dirty="0" err="1"/>
              <a:t>helpOtherSwanSwim</a:t>
            </a:r>
            <a:r>
              <a:rPr lang="en-US" sz="1200" dirty="0"/>
              <a:t>() {</a:t>
            </a:r>
          </a:p>
          <a:p>
            <a:pPr marL="152400" indent="0">
              <a:buNone/>
            </a:pPr>
            <a:r>
              <a:rPr lang="en-US" sz="1200" dirty="0"/>
              <a:t>9: Swan other = new Swan();</a:t>
            </a:r>
          </a:p>
          <a:p>
            <a:pPr marL="152400" indent="0">
              <a:buNone/>
            </a:pPr>
            <a:r>
              <a:rPr lang="en-US" sz="1200" dirty="0"/>
              <a:t>10: </a:t>
            </a:r>
            <a:r>
              <a:rPr lang="en-US" sz="1200" dirty="0" err="1"/>
              <a:t>other.floatInWater</a:t>
            </a:r>
            <a:r>
              <a:rPr lang="en-US" sz="1200" dirty="0"/>
              <a:t>(); // package access to superclass</a:t>
            </a:r>
          </a:p>
          <a:p>
            <a:pPr marL="152400" indent="0">
              <a:buNone/>
            </a:pPr>
            <a:r>
              <a:rPr lang="en-US" sz="1200" dirty="0"/>
              <a:t>11: </a:t>
            </a:r>
            <a:r>
              <a:rPr lang="en-US" sz="1200" dirty="0" err="1"/>
              <a:t>System.out.println</a:t>
            </a:r>
            <a:r>
              <a:rPr lang="en-US" sz="1200" dirty="0"/>
              <a:t>(</a:t>
            </a:r>
            <a:r>
              <a:rPr lang="en-US" sz="1200" dirty="0" err="1"/>
              <a:t>other.text</a:t>
            </a:r>
            <a:r>
              <a:rPr lang="en-US" sz="1200" dirty="0"/>
              <a:t>);// package access to superclass</a:t>
            </a:r>
          </a:p>
          <a:p>
            <a:pPr marL="152400" indent="0">
              <a:buNone/>
            </a:pPr>
            <a:r>
              <a:rPr lang="ru-RU" sz="1200" dirty="0"/>
              <a:t>12: }</a:t>
            </a:r>
          </a:p>
          <a:p>
            <a:pPr marL="152400" indent="0">
              <a:buNone/>
            </a:pPr>
            <a:r>
              <a:rPr lang="en-US" sz="1200" dirty="0"/>
              <a:t>13: public void </a:t>
            </a:r>
            <a:r>
              <a:rPr lang="en-US" sz="1200" dirty="0" err="1"/>
              <a:t>helpOtherBirdSwim</a:t>
            </a:r>
            <a:r>
              <a:rPr lang="en-US" sz="1200" dirty="0"/>
              <a:t>() {</a:t>
            </a:r>
          </a:p>
          <a:p>
            <a:pPr marL="152400" indent="0">
              <a:buNone/>
            </a:pPr>
            <a:r>
              <a:rPr lang="en-US" sz="1200" dirty="0"/>
              <a:t>14: Bird other = new Bird();</a:t>
            </a:r>
          </a:p>
          <a:p>
            <a:pPr marL="152400" indent="0">
              <a:buNone/>
            </a:pPr>
            <a:r>
              <a:rPr lang="en-US" sz="1200" dirty="0"/>
              <a:t>15: </a:t>
            </a:r>
            <a:r>
              <a:rPr lang="en-US" sz="1200" dirty="0" err="1"/>
              <a:t>other.floatInWater</a:t>
            </a:r>
            <a:r>
              <a:rPr lang="en-US" sz="1200" dirty="0"/>
              <a:t>(); </a:t>
            </a:r>
            <a:endParaRPr lang="en-US" sz="1200" dirty="0" smtClean="0"/>
          </a:p>
          <a:p>
            <a:pPr marL="152400" indent="0">
              <a:buNone/>
            </a:pPr>
            <a:r>
              <a:rPr lang="en-US" sz="1200" dirty="0" smtClean="0"/>
              <a:t>16</a:t>
            </a:r>
            <a:r>
              <a:rPr lang="en-US" sz="1200" dirty="0"/>
              <a:t>: </a:t>
            </a:r>
            <a:r>
              <a:rPr lang="en-US" sz="1200" dirty="0" err="1"/>
              <a:t>System.out.println</a:t>
            </a:r>
            <a:r>
              <a:rPr lang="en-US" sz="1200" dirty="0"/>
              <a:t>(</a:t>
            </a:r>
            <a:r>
              <a:rPr lang="en-US" sz="1200" dirty="0" err="1"/>
              <a:t>other.text</a:t>
            </a:r>
            <a:r>
              <a:rPr lang="en-US" sz="1200" dirty="0" smtClean="0"/>
              <a:t>);}}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0" name="Google Shape;430;p5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42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588699" y="-112877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Example 3 (</a:t>
            </a:r>
            <a:r>
              <a:rPr lang="en-US" sz="2400" dirty="0" err="1" smtClean="0"/>
              <a:t>Brainf</a:t>
            </a:r>
            <a:r>
              <a:rPr lang="en-US" sz="2400" dirty="0" smtClean="0"/>
              <a:t>***)</a:t>
            </a:r>
            <a:endParaRPr sz="2400" dirty="0"/>
          </a:p>
        </p:txBody>
      </p:sp>
      <p:pic>
        <p:nvPicPr>
          <p:cNvPr id="9" name="Picture 2" descr="C:\Users\16680454\Downloads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490" y="430358"/>
            <a:ext cx="3204688" cy="29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35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body" idx="1"/>
          </p:nvPr>
        </p:nvSpPr>
        <p:spPr>
          <a:xfrm>
            <a:off x="453159" y="521883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200" dirty="0"/>
              <a:t>1: package </a:t>
            </a:r>
            <a:r>
              <a:rPr lang="en-US" sz="1200" dirty="0" err="1"/>
              <a:t>pond.swan</a:t>
            </a:r>
            <a:r>
              <a:rPr lang="en-US" sz="1200" dirty="0"/>
              <a:t>;</a:t>
            </a:r>
          </a:p>
          <a:p>
            <a:pPr marL="152400" indent="0">
              <a:buNone/>
            </a:pPr>
            <a:r>
              <a:rPr lang="en-US" sz="1200" dirty="0"/>
              <a:t>2: import </a:t>
            </a:r>
            <a:r>
              <a:rPr lang="en-US" sz="1200" dirty="0" err="1"/>
              <a:t>pond.shore.Bird</a:t>
            </a:r>
            <a:r>
              <a:rPr lang="en-US" sz="1200" dirty="0"/>
              <a:t>; // in different package than Bird</a:t>
            </a:r>
          </a:p>
          <a:p>
            <a:pPr marL="152400" indent="0">
              <a:buNone/>
            </a:pPr>
            <a:r>
              <a:rPr lang="en-US" sz="1200" dirty="0"/>
              <a:t>3: public class Swan extends Bird { // but subclass of bird</a:t>
            </a:r>
          </a:p>
          <a:p>
            <a:pPr marL="152400" indent="0">
              <a:buNone/>
            </a:pPr>
            <a:r>
              <a:rPr lang="en-US" sz="1200" dirty="0"/>
              <a:t>4: public void swim() {</a:t>
            </a:r>
          </a:p>
          <a:p>
            <a:pPr marL="152400" indent="0">
              <a:buNone/>
            </a:pPr>
            <a:r>
              <a:rPr lang="en-US" sz="1200" dirty="0"/>
              <a:t>5: </a:t>
            </a:r>
            <a:r>
              <a:rPr lang="en-US" sz="1200" dirty="0" err="1"/>
              <a:t>floatInWater</a:t>
            </a:r>
            <a:r>
              <a:rPr lang="en-US" sz="1200" dirty="0"/>
              <a:t>(); // package access to superclass</a:t>
            </a:r>
          </a:p>
          <a:p>
            <a:pPr marL="152400" indent="0">
              <a:buNone/>
            </a:pPr>
            <a:r>
              <a:rPr lang="en-US" sz="1200" dirty="0"/>
              <a:t>6: </a:t>
            </a:r>
            <a:r>
              <a:rPr lang="en-US" sz="1200" dirty="0" err="1"/>
              <a:t>System.out.println</a:t>
            </a:r>
            <a:r>
              <a:rPr lang="en-US" sz="1200" dirty="0"/>
              <a:t>(text); // package access to superclass</a:t>
            </a:r>
          </a:p>
          <a:p>
            <a:pPr marL="152400" indent="0">
              <a:buNone/>
            </a:pPr>
            <a:r>
              <a:rPr lang="ru-RU" sz="1200" dirty="0"/>
              <a:t>7: }</a:t>
            </a:r>
          </a:p>
          <a:p>
            <a:pPr marL="152400" indent="0">
              <a:buNone/>
            </a:pPr>
            <a:r>
              <a:rPr lang="en-US" sz="1200" dirty="0"/>
              <a:t>8: public void </a:t>
            </a:r>
            <a:r>
              <a:rPr lang="en-US" sz="1200" dirty="0" err="1"/>
              <a:t>helpOtherSwanSwim</a:t>
            </a:r>
            <a:r>
              <a:rPr lang="en-US" sz="1200" dirty="0"/>
              <a:t>() {</a:t>
            </a:r>
          </a:p>
          <a:p>
            <a:pPr marL="152400" indent="0">
              <a:buNone/>
            </a:pPr>
            <a:r>
              <a:rPr lang="en-US" sz="1200" dirty="0"/>
              <a:t>9: Swan other = new Swan();</a:t>
            </a:r>
          </a:p>
          <a:p>
            <a:pPr marL="152400" indent="0">
              <a:buNone/>
            </a:pPr>
            <a:r>
              <a:rPr lang="en-US" sz="1200" dirty="0"/>
              <a:t>10: </a:t>
            </a:r>
            <a:r>
              <a:rPr lang="en-US" sz="1200" dirty="0" err="1"/>
              <a:t>other.floatInWater</a:t>
            </a:r>
            <a:r>
              <a:rPr lang="en-US" sz="1200" dirty="0"/>
              <a:t>(); // package access to superclass</a:t>
            </a:r>
          </a:p>
          <a:p>
            <a:pPr marL="152400" indent="0">
              <a:buNone/>
            </a:pPr>
            <a:r>
              <a:rPr lang="en-US" sz="1200" dirty="0"/>
              <a:t>11: </a:t>
            </a:r>
            <a:r>
              <a:rPr lang="en-US" sz="1200" dirty="0" err="1"/>
              <a:t>System.out.println</a:t>
            </a:r>
            <a:r>
              <a:rPr lang="en-US" sz="1200" dirty="0"/>
              <a:t>(</a:t>
            </a:r>
            <a:r>
              <a:rPr lang="en-US" sz="1200" dirty="0" err="1"/>
              <a:t>other.text</a:t>
            </a:r>
            <a:r>
              <a:rPr lang="en-US" sz="1200" dirty="0"/>
              <a:t>);// package access to superclass</a:t>
            </a:r>
          </a:p>
          <a:p>
            <a:pPr marL="152400" indent="0">
              <a:buNone/>
            </a:pPr>
            <a:r>
              <a:rPr lang="ru-RU" sz="1200" dirty="0"/>
              <a:t>12: }</a:t>
            </a:r>
          </a:p>
          <a:p>
            <a:pPr marL="152400" indent="0">
              <a:buNone/>
            </a:pPr>
            <a:r>
              <a:rPr lang="en-US" sz="1200" dirty="0"/>
              <a:t>13: public void </a:t>
            </a:r>
            <a:r>
              <a:rPr lang="en-US" sz="1200" dirty="0" err="1"/>
              <a:t>helpOtherBirdSwim</a:t>
            </a:r>
            <a:r>
              <a:rPr lang="en-US" sz="1200" dirty="0"/>
              <a:t>() {</a:t>
            </a:r>
          </a:p>
          <a:p>
            <a:pPr marL="152400" indent="0">
              <a:buNone/>
            </a:pPr>
            <a:r>
              <a:rPr lang="en-US" sz="1200" dirty="0"/>
              <a:t>14: Bird other = new Bird();</a:t>
            </a:r>
          </a:p>
          <a:p>
            <a:pPr marL="152400" indent="0">
              <a:buNone/>
            </a:pPr>
            <a:r>
              <a:rPr lang="en-US" sz="1200" dirty="0"/>
              <a:t>15: </a:t>
            </a:r>
            <a:r>
              <a:rPr lang="en-US" sz="1200" dirty="0" err="1"/>
              <a:t>other.floatInWater</a:t>
            </a:r>
            <a:r>
              <a:rPr lang="en-US" sz="1200" dirty="0"/>
              <a:t>(); // DOES NOT COMPILE</a:t>
            </a:r>
          </a:p>
          <a:p>
            <a:pPr marL="152400" indent="0">
              <a:buNone/>
            </a:pPr>
            <a:r>
              <a:rPr lang="en-US" sz="1200" dirty="0"/>
              <a:t>16: </a:t>
            </a:r>
            <a:r>
              <a:rPr lang="en-US" sz="1200" dirty="0" err="1"/>
              <a:t>System.out.println</a:t>
            </a:r>
            <a:r>
              <a:rPr lang="en-US" sz="1200" dirty="0"/>
              <a:t>(</a:t>
            </a:r>
            <a:r>
              <a:rPr lang="en-US" sz="1200" dirty="0" err="1"/>
              <a:t>other.text</a:t>
            </a:r>
            <a:r>
              <a:rPr lang="en-US" sz="1200" dirty="0" smtClean="0"/>
              <a:t>);}} </a:t>
            </a:r>
            <a:r>
              <a:rPr lang="en-US" sz="1200" dirty="0"/>
              <a:t>// DOES NOT </a:t>
            </a:r>
            <a:r>
              <a:rPr lang="en-US" sz="1200" dirty="0" smtClean="0"/>
              <a:t>COMPILE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0" name="Google Shape;430;p5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43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588699" y="-112877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Example 3 (</a:t>
            </a:r>
            <a:r>
              <a:rPr lang="en-US" sz="2400" dirty="0" err="1" smtClean="0"/>
              <a:t>Brainf</a:t>
            </a:r>
            <a:r>
              <a:rPr lang="en-US" sz="2400" dirty="0" smtClean="0"/>
              <a:t>***)</a:t>
            </a:r>
            <a:endParaRPr sz="2400" dirty="0"/>
          </a:p>
        </p:txBody>
      </p:sp>
      <p:pic>
        <p:nvPicPr>
          <p:cNvPr id="9" name="Picture 2" descr="C:\Users\16680454\Downloads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266" y="399626"/>
            <a:ext cx="3449345" cy="322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04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body" idx="1"/>
          </p:nvPr>
        </p:nvSpPr>
        <p:spPr>
          <a:xfrm>
            <a:off x="471326" y="642996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0" name="Google Shape;430;p5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44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584368" y="62736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Example 3 (</a:t>
            </a:r>
            <a:r>
              <a:rPr lang="en-US" sz="2400" dirty="0" err="1" smtClean="0"/>
              <a:t>Brainf</a:t>
            </a:r>
            <a:r>
              <a:rPr lang="en-US" sz="2400" dirty="0" smtClean="0"/>
              <a:t>***). Explanation</a:t>
            </a:r>
            <a:endParaRPr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29868" y="984337"/>
            <a:ext cx="76543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Swan is not in the same package as Bird, but </a:t>
            </a:r>
            <a:r>
              <a:rPr lang="en-US" dirty="0" smtClean="0"/>
              <a:t>does extend </a:t>
            </a:r>
            <a:r>
              <a:rPr lang="en-US" dirty="0"/>
              <a:t>it—which implies it has access to the protected members of Bird since it is a subclass.</a:t>
            </a:r>
          </a:p>
          <a:p>
            <a:r>
              <a:rPr lang="en-US" dirty="0" smtClean="0"/>
              <a:t>Lines </a:t>
            </a:r>
            <a:r>
              <a:rPr lang="en-US" dirty="0"/>
              <a:t>5 and 6 refer to protected members via inheriting them.</a:t>
            </a:r>
          </a:p>
          <a:p>
            <a:r>
              <a:rPr lang="en-US" dirty="0"/>
              <a:t>Lines 10 and 11 also successfully use protected members of Bird. This is allowed</a:t>
            </a:r>
          </a:p>
          <a:p>
            <a:r>
              <a:rPr lang="en-US" dirty="0"/>
              <a:t>because these lines refer to a Swan object. Swan inherits from Bird so this is okay. It is sort</a:t>
            </a:r>
          </a:p>
          <a:p>
            <a:r>
              <a:rPr lang="en-US" dirty="0"/>
              <a:t>of a two-phase check. The Swan class is allowed to use protected members of Bird and we</a:t>
            </a:r>
          </a:p>
          <a:p>
            <a:r>
              <a:rPr lang="en-US" dirty="0"/>
              <a:t>are referring to a Swan object. Granted, it is a Swan object created on line 9 rather than an</a:t>
            </a:r>
          </a:p>
          <a:p>
            <a:r>
              <a:rPr lang="en-US" dirty="0"/>
              <a:t>inherited one, but it is still a Swan object</a:t>
            </a:r>
            <a:r>
              <a:rPr lang="en-US" dirty="0" smtClean="0"/>
              <a:t>.</a:t>
            </a:r>
          </a:p>
          <a:p>
            <a:r>
              <a:rPr lang="en-US" dirty="0"/>
              <a:t>Lines 15 and 16 do </a:t>
            </a:r>
            <a:r>
              <a:rPr lang="en-US" i="1" dirty="0"/>
              <a:t>not </a:t>
            </a:r>
            <a:r>
              <a:rPr lang="en-US" dirty="0"/>
              <a:t>compile. Wait a minute. They are almost exactly the same as</a:t>
            </a:r>
          </a:p>
          <a:p>
            <a:r>
              <a:rPr lang="en-US" dirty="0"/>
              <a:t>lines 10 and 11! There’s one key difference. This time a Bird reference is used. It is created</a:t>
            </a:r>
          </a:p>
          <a:p>
            <a:r>
              <a:rPr lang="en-US" dirty="0"/>
              <a:t>on line 14. Bird is in a different package, and this code isn’t inheriting from Bird, so it</a:t>
            </a:r>
          </a:p>
          <a:p>
            <a:r>
              <a:rPr lang="en-US" dirty="0"/>
              <a:t>doesn’t get to use protected members. </a:t>
            </a:r>
            <a:r>
              <a:rPr lang="en-US" dirty="0" smtClean="0"/>
              <a:t>We </a:t>
            </a:r>
            <a:r>
              <a:rPr lang="en-US" dirty="0"/>
              <a:t>just got through saying repeatedly</a:t>
            </a:r>
          </a:p>
          <a:p>
            <a:r>
              <a:rPr lang="en-US" dirty="0"/>
              <a:t>that Swan inherits from Bird. And it does. However, the variable reference isn’t a Swan.</a:t>
            </a:r>
          </a:p>
          <a:p>
            <a:r>
              <a:rPr lang="en-US" dirty="0"/>
              <a:t>The code just happens to be in the Swan class.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28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body" idx="1"/>
          </p:nvPr>
        </p:nvSpPr>
        <p:spPr>
          <a:xfrm>
            <a:off x="531882" y="782275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200" dirty="0"/>
              <a:t>package </a:t>
            </a:r>
            <a:r>
              <a:rPr lang="en-US" sz="1200" dirty="0" err="1"/>
              <a:t>pond.goose</a:t>
            </a:r>
            <a:r>
              <a:rPr lang="en-US" sz="1200" dirty="0"/>
              <a:t>;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import </a:t>
            </a:r>
            <a:r>
              <a:rPr lang="en-US" sz="1200" dirty="0" err="1"/>
              <a:t>pond.shore.Bird</a:t>
            </a:r>
            <a:r>
              <a:rPr lang="en-US" sz="1200" dirty="0"/>
              <a:t>;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public class Goose extends Bird {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public void </a:t>
            </a:r>
            <a:r>
              <a:rPr lang="en-US" sz="1200" dirty="0" err="1"/>
              <a:t>helpGooseSwim</a:t>
            </a:r>
            <a:r>
              <a:rPr lang="en-US" sz="1200" dirty="0"/>
              <a:t>() {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Goose other = new Goose();</a:t>
            </a:r>
          </a:p>
          <a:p>
            <a:pPr>
              <a:buFont typeface="+mj-lt"/>
              <a:buAutoNum type="arabicPeriod"/>
            </a:pPr>
            <a:r>
              <a:rPr lang="en-US" sz="1200" dirty="0" err="1"/>
              <a:t>other.floatInWater</a:t>
            </a:r>
            <a:r>
              <a:rPr lang="en-US" sz="1200" dirty="0"/>
              <a:t>();</a:t>
            </a:r>
          </a:p>
          <a:p>
            <a:pPr>
              <a:buFont typeface="+mj-lt"/>
              <a:buAutoNum type="arabicPeriod"/>
            </a:pPr>
            <a:r>
              <a:rPr lang="en-US" sz="1200" dirty="0" err="1"/>
              <a:t>System.out.println</a:t>
            </a:r>
            <a:r>
              <a:rPr lang="en-US" sz="1200" dirty="0"/>
              <a:t>(</a:t>
            </a:r>
            <a:r>
              <a:rPr lang="en-US" sz="1200" dirty="0" err="1"/>
              <a:t>other.text</a:t>
            </a:r>
            <a:r>
              <a:rPr lang="en-US" sz="1200" dirty="0"/>
              <a:t>);</a:t>
            </a:r>
          </a:p>
          <a:p>
            <a:pPr>
              <a:buFont typeface="+mj-lt"/>
              <a:buAutoNum type="arabicPeriod"/>
            </a:pPr>
            <a:r>
              <a:rPr lang="ru-RU" sz="1200" dirty="0"/>
              <a:t>}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public void </a:t>
            </a:r>
            <a:r>
              <a:rPr lang="en-US" sz="1200" dirty="0" err="1"/>
              <a:t>helpOtherGooseSwim</a:t>
            </a:r>
            <a:r>
              <a:rPr lang="en-US" sz="1200" dirty="0"/>
              <a:t>() {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Bird other = new Goose();</a:t>
            </a:r>
          </a:p>
          <a:p>
            <a:pPr>
              <a:buFont typeface="+mj-lt"/>
              <a:buAutoNum type="arabicPeriod"/>
            </a:pPr>
            <a:r>
              <a:rPr lang="en-US" sz="1200" dirty="0" err="1"/>
              <a:t>other.floatInWater</a:t>
            </a:r>
            <a:r>
              <a:rPr lang="en-US" sz="1200" dirty="0"/>
              <a:t>(); </a:t>
            </a:r>
          </a:p>
          <a:p>
            <a:pPr>
              <a:buFont typeface="+mj-lt"/>
              <a:buAutoNum type="arabicPeriod"/>
            </a:pPr>
            <a:r>
              <a:rPr lang="en-US" sz="1200" dirty="0" err="1"/>
              <a:t>System.out.println</a:t>
            </a:r>
            <a:r>
              <a:rPr lang="en-US" sz="1200" dirty="0"/>
              <a:t>(</a:t>
            </a:r>
            <a:r>
              <a:rPr lang="en-US" sz="1200" dirty="0" err="1"/>
              <a:t>other.text</a:t>
            </a:r>
            <a:r>
              <a:rPr lang="en-US" sz="1200" dirty="0"/>
              <a:t>); </a:t>
            </a:r>
          </a:p>
          <a:p>
            <a:pPr>
              <a:buFont typeface="+mj-lt"/>
              <a:buAutoNum type="arabicPeriod"/>
            </a:pPr>
            <a:r>
              <a:rPr lang="ru-RU" sz="1200" dirty="0"/>
              <a:t>} }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0" name="Google Shape;430;p5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45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588699" y="-10775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Example 4</a:t>
            </a:r>
            <a:endParaRPr sz="2400" dirty="0"/>
          </a:p>
        </p:txBody>
      </p:sp>
      <p:pic>
        <p:nvPicPr>
          <p:cNvPr id="9" name="Picture 2" descr="C:\Users\16680454\Downloads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547" y="536354"/>
            <a:ext cx="4166982" cy="389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58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body" idx="1"/>
          </p:nvPr>
        </p:nvSpPr>
        <p:spPr>
          <a:xfrm>
            <a:off x="531882" y="782275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200" dirty="0"/>
              <a:t>package </a:t>
            </a:r>
            <a:r>
              <a:rPr lang="en-US" sz="1200" dirty="0" err="1"/>
              <a:t>pond.goose</a:t>
            </a:r>
            <a:r>
              <a:rPr lang="en-US" sz="1200" dirty="0"/>
              <a:t>;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import </a:t>
            </a:r>
            <a:r>
              <a:rPr lang="en-US" sz="1200" dirty="0" err="1"/>
              <a:t>pond.shore.Bird</a:t>
            </a:r>
            <a:r>
              <a:rPr lang="en-US" sz="1200" dirty="0"/>
              <a:t>;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public class Goose extends Bird {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public void </a:t>
            </a:r>
            <a:r>
              <a:rPr lang="en-US" sz="1200" dirty="0" err="1"/>
              <a:t>helpGooseSwim</a:t>
            </a:r>
            <a:r>
              <a:rPr lang="en-US" sz="1200" dirty="0"/>
              <a:t>() {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Goose other = new Goose();</a:t>
            </a:r>
          </a:p>
          <a:p>
            <a:pPr>
              <a:buFont typeface="+mj-lt"/>
              <a:buAutoNum type="arabicPeriod"/>
            </a:pPr>
            <a:r>
              <a:rPr lang="en-US" sz="1200" dirty="0" err="1"/>
              <a:t>other.floatInWater</a:t>
            </a:r>
            <a:r>
              <a:rPr lang="en-US" sz="1200" dirty="0"/>
              <a:t>();</a:t>
            </a:r>
          </a:p>
          <a:p>
            <a:pPr>
              <a:buFont typeface="+mj-lt"/>
              <a:buAutoNum type="arabicPeriod"/>
            </a:pPr>
            <a:r>
              <a:rPr lang="en-US" sz="1200" dirty="0" err="1"/>
              <a:t>System.out.println</a:t>
            </a:r>
            <a:r>
              <a:rPr lang="en-US" sz="1200" dirty="0"/>
              <a:t>(</a:t>
            </a:r>
            <a:r>
              <a:rPr lang="en-US" sz="1200" dirty="0" err="1"/>
              <a:t>other.text</a:t>
            </a:r>
            <a:r>
              <a:rPr lang="en-US" sz="1200" dirty="0"/>
              <a:t>);</a:t>
            </a:r>
          </a:p>
          <a:p>
            <a:pPr>
              <a:buFont typeface="+mj-lt"/>
              <a:buAutoNum type="arabicPeriod"/>
            </a:pPr>
            <a:r>
              <a:rPr lang="ru-RU" sz="1200" dirty="0"/>
              <a:t>}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public void </a:t>
            </a:r>
            <a:r>
              <a:rPr lang="en-US" sz="1200" dirty="0" err="1"/>
              <a:t>helpOtherGooseSwim</a:t>
            </a:r>
            <a:r>
              <a:rPr lang="en-US" sz="1200" dirty="0"/>
              <a:t>() {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Bird other = new Goose();</a:t>
            </a:r>
          </a:p>
          <a:p>
            <a:pPr>
              <a:buFont typeface="+mj-lt"/>
              <a:buAutoNum type="arabicPeriod"/>
            </a:pPr>
            <a:r>
              <a:rPr lang="en-US" sz="1200" dirty="0" err="1"/>
              <a:t>other.floatInWater</a:t>
            </a:r>
            <a:r>
              <a:rPr lang="en-US" sz="1200" dirty="0"/>
              <a:t>(); </a:t>
            </a:r>
            <a:r>
              <a:rPr lang="en-US" sz="1200" dirty="0" smtClean="0"/>
              <a:t>// DOES NOT COMPILE</a:t>
            </a:r>
            <a:endParaRPr lang="en-US" sz="1200" dirty="0"/>
          </a:p>
          <a:p>
            <a:pPr>
              <a:buFont typeface="+mj-lt"/>
              <a:buAutoNum type="arabicPeriod"/>
            </a:pPr>
            <a:r>
              <a:rPr lang="en-US" sz="1200" dirty="0" err="1"/>
              <a:t>System.out.println</a:t>
            </a:r>
            <a:r>
              <a:rPr lang="en-US" sz="1200" dirty="0"/>
              <a:t>(</a:t>
            </a:r>
            <a:r>
              <a:rPr lang="en-US" sz="1200" dirty="0" err="1"/>
              <a:t>other.text</a:t>
            </a:r>
            <a:r>
              <a:rPr lang="en-US" sz="1200" dirty="0"/>
              <a:t>); </a:t>
            </a:r>
            <a:r>
              <a:rPr lang="en-US" sz="1200" dirty="0" smtClean="0"/>
              <a:t>// DOES NOT COMPILE</a:t>
            </a:r>
            <a:endParaRPr lang="en-US" sz="1200" dirty="0"/>
          </a:p>
          <a:p>
            <a:pPr>
              <a:buFont typeface="+mj-lt"/>
              <a:buAutoNum type="arabicPeriod"/>
            </a:pPr>
            <a:r>
              <a:rPr lang="ru-RU" sz="1200" dirty="0"/>
              <a:t>} }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0" name="Google Shape;430;p5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46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588699" y="-10775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Example 4</a:t>
            </a:r>
            <a:endParaRPr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796059" y="678231"/>
            <a:ext cx="36515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first </a:t>
            </a:r>
            <a:r>
              <a:rPr lang="en-US" dirty="0"/>
              <a:t>method is </a:t>
            </a:r>
            <a:r>
              <a:rPr lang="en-US" dirty="0" smtClean="0"/>
              <a:t>fine</a:t>
            </a:r>
            <a:r>
              <a:rPr lang="en-US" dirty="0"/>
              <a:t>. In fact, it </a:t>
            </a:r>
            <a:r>
              <a:rPr lang="en-US" dirty="0" smtClean="0"/>
              <a:t>is equivalent </a:t>
            </a:r>
            <a:r>
              <a:rPr lang="en-US" dirty="0"/>
              <a:t>to the Swan example. Goose </a:t>
            </a:r>
            <a:r>
              <a:rPr lang="en-US" dirty="0" smtClean="0"/>
              <a:t>extends Bird</a:t>
            </a:r>
            <a:r>
              <a:rPr lang="en-US" dirty="0"/>
              <a:t>. Since we are in the Goose subclass and referring to a Goose reference, it can </a:t>
            </a:r>
            <a:r>
              <a:rPr lang="en-US" dirty="0" smtClean="0"/>
              <a:t>access protected </a:t>
            </a:r>
            <a:r>
              <a:rPr lang="en-US" dirty="0"/>
              <a:t>members.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second method is a problem. Although the object happens to </a:t>
            </a:r>
            <a:r>
              <a:rPr lang="en-US" dirty="0" smtClean="0"/>
              <a:t>be a </a:t>
            </a:r>
            <a:r>
              <a:rPr lang="en-US" dirty="0"/>
              <a:t>Goose, it is stored in a Bird reference. We are not allowed to refer to members of the Bird</a:t>
            </a:r>
          </a:p>
          <a:p>
            <a:r>
              <a:rPr lang="en-US" dirty="0"/>
              <a:t>class since we are not in the same package and Bird is not a subclass of Bird.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507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 txBox="1">
            <a:spLocks noGrp="1"/>
          </p:cNvSpPr>
          <p:nvPr>
            <p:ph type="body" idx="1"/>
          </p:nvPr>
        </p:nvSpPr>
        <p:spPr>
          <a:xfrm>
            <a:off x="717186" y="1605288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400" dirty="0" smtClean="0"/>
              <a:t>The protected </a:t>
            </a:r>
            <a:r>
              <a:rPr lang="en-US" sz="1400" dirty="0"/>
              <a:t>rules apply under two scenarios:</a:t>
            </a:r>
          </a:p>
          <a:p>
            <a:pPr marL="152400" indent="0">
              <a:buNone/>
            </a:pPr>
            <a:r>
              <a:rPr lang="en-US" sz="1400" dirty="0"/>
              <a:t>■ A member is used without referring to a variable. This is the case on lines 5 and 6. </a:t>
            </a:r>
            <a:r>
              <a:rPr lang="en-US" sz="1400" dirty="0" smtClean="0"/>
              <a:t>In this </a:t>
            </a:r>
            <a:r>
              <a:rPr lang="en-US" sz="1400" dirty="0"/>
              <a:t>case, we are taking advantage of inheritance and protected access is allowed.</a:t>
            </a:r>
          </a:p>
          <a:p>
            <a:pPr marL="152400" indent="0">
              <a:buNone/>
            </a:pPr>
            <a:r>
              <a:rPr lang="en-US" sz="1400" dirty="0"/>
              <a:t>■ A member is used through a variable. This is the case on lines 10, 11, 15, and 16.</a:t>
            </a:r>
          </a:p>
          <a:p>
            <a:pPr marL="152400" indent="0">
              <a:buNone/>
            </a:pPr>
            <a:r>
              <a:rPr lang="en-US" sz="1400" dirty="0"/>
              <a:t>In this case, the rules for the reference type of the variable are what matter. If it is </a:t>
            </a:r>
            <a:r>
              <a:rPr lang="en-US" sz="1400" dirty="0" smtClean="0"/>
              <a:t>a subclass</a:t>
            </a:r>
            <a:r>
              <a:rPr lang="en-US" sz="1400" dirty="0"/>
              <a:t>, protected access is allowed. This works for references to the same class or </a:t>
            </a:r>
            <a:r>
              <a:rPr lang="en-US" sz="1400" dirty="0" smtClean="0"/>
              <a:t>a subclass</a:t>
            </a:r>
            <a:r>
              <a:rPr lang="en-US" sz="1400" dirty="0"/>
              <a:t>.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48" name="Google Shape;448;p53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449" name="Google Shape;449;p5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5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47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3" name="Google Shape;453;p53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b="0" dirty="0" smtClean="0"/>
              <a:t>Conclusion</a:t>
            </a:r>
            <a:endParaRPr b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4"/>
          <p:cNvSpPr txBox="1">
            <a:spLocks noGrp="1"/>
          </p:cNvSpPr>
          <p:nvPr>
            <p:ph type="body" idx="1"/>
          </p:nvPr>
        </p:nvSpPr>
        <p:spPr>
          <a:xfrm>
            <a:off x="441045" y="680950"/>
            <a:ext cx="3725228" cy="246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Font typeface="+mj-lt"/>
              <a:buAutoNum type="arabicPeriod"/>
            </a:pPr>
            <a:r>
              <a:rPr lang="en-US" sz="1400" dirty="0"/>
              <a:t>package </a:t>
            </a:r>
            <a:r>
              <a:rPr lang="en-US" sz="1400" dirty="0" err="1"/>
              <a:t>pond.duck</a:t>
            </a:r>
            <a:r>
              <a:rPr lang="en-US" sz="1400" dirty="0"/>
              <a:t>;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class </a:t>
            </a:r>
            <a:r>
              <a:rPr lang="en-US" sz="1400" dirty="0" err="1"/>
              <a:t>DuckTeacher</a:t>
            </a:r>
            <a:r>
              <a:rPr lang="en-US" sz="1400" dirty="0"/>
              <a:t> {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String name = "helpful"; // public access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void swim() { // public access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 err="1"/>
              <a:t>System.out.println</a:t>
            </a:r>
            <a:r>
              <a:rPr lang="en-US" sz="1400" dirty="0"/>
              <a:t>("swim");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400" dirty="0"/>
              <a:t>} }</a:t>
            </a:r>
          </a:p>
          <a:p>
            <a:pPr marL="152400" indent="0">
              <a:buNone/>
            </a:pPr>
            <a:r>
              <a:rPr lang="en-US" sz="1400" dirty="0" err="1"/>
              <a:t>DuckTeacher</a:t>
            </a:r>
            <a:r>
              <a:rPr lang="en-US" sz="1400" dirty="0"/>
              <a:t> allows access to any class that wants it. Now we can try it out: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63" name="Google Shape;463;p5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48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64" name="Google Shape;464;p54"/>
          <p:cNvSpPr txBox="1">
            <a:spLocks noGrp="1"/>
          </p:cNvSpPr>
          <p:nvPr>
            <p:ph type="title"/>
          </p:nvPr>
        </p:nvSpPr>
        <p:spPr>
          <a:xfrm>
            <a:off x="3798183" y="393755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Public Access</a:t>
            </a:r>
            <a:endParaRPr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420608" y="2010468"/>
            <a:ext cx="359704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Work Sans Light" panose="020B0604020202020204" charset="0"/>
              </a:rPr>
              <a:t>package </a:t>
            </a:r>
            <a:r>
              <a:rPr lang="en-US" dirty="0" err="1">
                <a:latin typeface="Work Sans Light" panose="020B0604020202020204" charset="0"/>
              </a:rPr>
              <a:t>pond.goose</a:t>
            </a:r>
            <a:r>
              <a:rPr lang="en-US" dirty="0">
                <a:latin typeface="Work Sans Light" panose="020B0604020202020204" charset="0"/>
              </a:rPr>
              <a:t>;</a:t>
            </a:r>
          </a:p>
          <a:p>
            <a:r>
              <a:rPr lang="en-US" dirty="0">
                <a:latin typeface="Work Sans Light" panose="020B0604020202020204" charset="0"/>
              </a:rPr>
              <a:t>import </a:t>
            </a:r>
            <a:r>
              <a:rPr lang="en-US" dirty="0" err="1">
                <a:latin typeface="Work Sans Light" panose="020B0604020202020204" charset="0"/>
              </a:rPr>
              <a:t>pond.duck.DuckTeacher</a:t>
            </a:r>
            <a:r>
              <a:rPr lang="en-US" dirty="0">
                <a:latin typeface="Work Sans Light" panose="020B0604020202020204" charset="0"/>
              </a:rPr>
              <a:t>;</a:t>
            </a:r>
          </a:p>
          <a:p>
            <a:r>
              <a:rPr lang="en-US" dirty="0">
                <a:latin typeface="Work Sans Light" panose="020B0604020202020204" charset="0"/>
              </a:rPr>
              <a:t>public class </a:t>
            </a:r>
            <a:r>
              <a:rPr lang="en-US" dirty="0" err="1">
                <a:latin typeface="Work Sans Light" panose="020B0604020202020204" charset="0"/>
              </a:rPr>
              <a:t>LostDuckling</a:t>
            </a:r>
            <a:r>
              <a:rPr lang="en-US" dirty="0">
                <a:latin typeface="Work Sans Light" panose="020B0604020202020204" charset="0"/>
              </a:rPr>
              <a:t> {</a:t>
            </a:r>
          </a:p>
          <a:p>
            <a:r>
              <a:rPr lang="en-US" dirty="0">
                <a:latin typeface="Work Sans Light" panose="020B0604020202020204" charset="0"/>
              </a:rPr>
              <a:t>public void swim() {</a:t>
            </a:r>
          </a:p>
          <a:p>
            <a:r>
              <a:rPr lang="en-US" dirty="0" err="1">
                <a:latin typeface="Work Sans Light" panose="020B0604020202020204" charset="0"/>
              </a:rPr>
              <a:t>DuckTeacher</a:t>
            </a:r>
            <a:r>
              <a:rPr lang="en-US" dirty="0">
                <a:latin typeface="Work Sans Light" panose="020B0604020202020204" charset="0"/>
              </a:rPr>
              <a:t> teacher = new </a:t>
            </a:r>
            <a:r>
              <a:rPr lang="en-US" dirty="0" err="1">
                <a:latin typeface="Work Sans Light" panose="020B0604020202020204" charset="0"/>
              </a:rPr>
              <a:t>DuckTeacher</a:t>
            </a:r>
            <a:r>
              <a:rPr lang="en-US" dirty="0">
                <a:latin typeface="Work Sans Light" panose="020B0604020202020204" charset="0"/>
              </a:rPr>
              <a:t>();</a:t>
            </a:r>
          </a:p>
          <a:p>
            <a:r>
              <a:rPr lang="en-US" dirty="0" err="1">
                <a:latin typeface="Work Sans Light" panose="020B0604020202020204" charset="0"/>
              </a:rPr>
              <a:t>teacher.swim</a:t>
            </a:r>
            <a:r>
              <a:rPr lang="en-US" dirty="0">
                <a:latin typeface="Work Sans Light" panose="020B0604020202020204" charset="0"/>
              </a:rPr>
              <a:t>(); // allowed</a:t>
            </a:r>
          </a:p>
          <a:p>
            <a:r>
              <a:rPr lang="en-US" dirty="0" err="1">
                <a:latin typeface="Work Sans Light" panose="020B0604020202020204" charset="0"/>
              </a:rPr>
              <a:t>System.out.println</a:t>
            </a:r>
            <a:r>
              <a:rPr lang="en-US" dirty="0">
                <a:latin typeface="Work Sans Light" panose="020B0604020202020204" charset="0"/>
              </a:rPr>
              <a:t>("Thanks" + teacher.name); // allowed</a:t>
            </a:r>
          </a:p>
          <a:p>
            <a:r>
              <a:rPr lang="ru-RU" dirty="0"/>
              <a:t>}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96"/>
          <p:cNvSpPr txBox="1">
            <a:spLocks noGrp="1"/>
          </p:cNvSpPr>
          <p:nvPr>
            <p:ph type="body" idx="1"/>
          </p:nvPr>
        </p:nvSpPr>
        <p:spPr>
          <a:xfrm>
            <a:off x="869150" y="1725475"/>
            <a:ext cx="78036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13" name="Google Shape;913;p96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914" name="Google Shape;914;p96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96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96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7" name="Google Shape;917;p9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49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18" name="Google Shape;918;p96"/>
          <p:cNvSpPr txBox="1">
            <a:spLocks noGrp="1"/>
          </p:cNvSpPr>
          <p:nvPr>
            <p:ph type="title"/>
          </p:nvPr>
        </p:nvSpPr>
        <p:spPr>
          <a:xfrm>
            <a:off x="588699" y="530394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dirty="0" smtClean="0"/>
              <a:t>Access modifiers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  <p:pic>
        <p:nvPicPr>
          <p:cNvPr id="3074" name="Picture 2" descr="C:\Users\16680454\Downloads\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24" y="1129568"/>
            <a:ext cx="5120042" cy="181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16680454\Downloads\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24" y="2996107"/>
            <a:ext cx="5120042" cy="10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687217" y="1473783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1" i="1" dirty="0"/>
              <a:t>public </a:t>
            </a:r>
            <a:r>
              <a:rPr lang="en-US" sz="1400" dirty="0"/>
              <a:t>The method can be called from any class.</a:t>
            </a:r>
          </a:p>
          <a:p>
            <a:r>
              <a:rPr lang="en-US" sz="1400" b="1" i="1" dirty="0"/>
              <a:t>private </a:t>
            </a:r>
            <a:r>
              <a:rPr lang="en-US" sz="1400" dirty="0"/>
              <a:t>The method can only be called from within the same class.</a:t>
            </a:r>
          </a:p>
          <a:p>
            <a:r>
              <a:rPr lang="en-US" sz="1400" b="1" i="1" dirty="0"/>
              <a:t>protected </a:t>
            </a:r>
            <a:r>
              <a:rPr lang="en-US" sz="1400" dirty="0"/>
              <a:t>The method can only be called from classes in the same package or subclasses.</a:t>
            </a:r>
          </a:p>
          <a:p>
            <a:r>
              <a:rPr lang="en-US" sz="1400" b="1" i="1" dirty="0" smtClean="0"/>
              <a:t>Default </a:t>
            </a:r>
            <a:r>
              <a:rPr lang="en-US" sz="1400" b="1" i="1" dirty="0"/>
              <a:t>(Package Private) Access </a:t>
            </a:r>
            <a:r>
              <a:rPr lang="en-US" sz="1400" dirty="0"/>
              <a:t>The method can only be called from classes in the </a:t>
            </a:r>
            <a:r>
              <a:rPr lang="en-US" sz="1400" dirty="0" smtClean="0"/>
              <a:t>same package</a:t>
            </a:r>
            <a:r>
              <a:rPr lang="en-US" sz="1400" dirty="0"/>
              <a:t>. This one is tricky because there is no keyword for default access. You simply </a:t>
            </a:r>
            <a:r>
              <a:rPr lang="en-US" sz="1400" dirty="0" smtClean="0"/>
              <a:t>omit the </a:t>
            </a:r>
            <a:r>
              <a:rPr lang="en-US" sz="1400" dirty="0"/>
              <a:t>access </a:t>
            </a:r>
            <a:r>
              <a:rPr lang="en-US" sz="1400" dirty="0" smtClean="0"/>
              <a:t>modifier</a:t>
            </a:r>
            <a:r>
              <a:rPr lang="en-US" sz="1400" dirty="0"/>
              <a:t>.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40" name="Google Shape;140;p25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141" name="Google Shape;141;p25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5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5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2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5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687217" y="440875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Access Modifiers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 txBox="1">
            <a:spLocks noGrp="1"/>
          </p:cNvSpPr>
          <p:nvPr>
            <p:ph type="body" idx="1"/>
          </p:nvPr>
        </p:nvSpPr>
        <p:spPr>
          <a:xfrm>
            <a:off x="535517" y="1473783"/>
            <a:ext cx="7522386" cy="223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200" dirty="0"/>
              <a:t>Except for the main() method, we’ve been looking at instance methods. Static </a:t>
            </a:r>
            <a:r>
              <a:rPr lang="en-US" sz="1200" dirty="0" smtClean="0"/>
              <a:t>methods don’t </a:t>
            </a:r>
            <a:r>
              <a:rPr lang="en-US" sz="1200" dirty="0"/>
              <a:t>require an instance of the class. They are shared among all users of the class. You </a:t>
            </a:r>
            <a:r>
              <a:rPr lang="en-US" sz="1200" dirty="0" smtClean="0"/>
              <a:t>can think </a:t>
            </a:r>
            <a:r>
              <a:rPr lang="en-US" sz="1200" dirty="0"/>
              <a:t>of statics as being a member of the single class object that exist independently of </a:t>
            </a:r>
            <a:r>
              <a:rPr lang="en-US" sz="1200" dirty="0" smtClean="0"/>
              <a:t>any instances </a:t>
            </a:r>
            <a:r>
              <a:rPr lang="en-US" sz="1200" dirty="0"/>
              <a:t>of that class</a:t>
            </a:r>
            <a:r>
              <a:rPr lang="en-US" sz="1200" dirty="0" smtClean="0"/>
              <a:t>.</a:t>
            </a:r>
          </a:p>
          <a:p>
            <a:pPr marL="152400" indent="0">
              <a:buNone/>
            </a:pPr>
            <a:r>
              <a:rPr lang="en-US" sz="1200" dirty="0"/>
              <a:t>Each class has a copy of the instance variables. There is only one copy of the code for </a:t>
            </a:r>
            <a:r>
              <a:rPr lang="en-US" sz="1200" dirty="0" smtClean="0"/>
              <a:t>the instance </a:t>
            </a:r>
            <a:r>
              <a:rPr lang="en-US" sz="1200" dirty="0"/>
              <a:t>methods. Each instance of the class can call it as many times as it would like.</a:t>
            </a:r>
          </a:p>
          <a:p>
            <a:pPr marL="152400" indent="0">
              <a:buNone/>
            </a:pPr>
            <a:r>
              <a:rPr lang="en-US" sz="1200" dirty="0"/>
              <a:t>However, each call of an instance method (or any method) gets space on the stack </a:t>
            </a:r>
            <a:r>
              <a:rPr lang="en-US" sz="1200" dirty="0" smtClean="0"/>
              <a:t>for method </a:t>
            </a:r>
            <a:r>
              <a:rPr lang="en-US" sz="1200" dirty="0"/>
              <a:t>parameters and local variables.</a:t>
            </a:r>
          </a:p>
          <a:p>
            <a:pPr marL="152400" indent="0">
              <a:buNone/>
            </a:pPr>
            <a:r>
              <a:rPr lang="en-US" sz="1200" dirty="0"/>
              <a:t>The same thing happens for static methods. There is one copy of the code. </a:t>
            </a:r>
            <a:r>
              <a:rPr lang="en-US" sz="1200" dirty="0" smtClean="0"/>
              <a:t>Parameters and </a:t>
            </a:r>
            <a:r>
              <a:rPr lang="en-US" sz="1200" dirty="0"/>
              <a:t>local variables go on the stack.</a:t>
            </a:r>
          </a:p>
          <a:p>
            <a:pPr marL="152400" indent="0">
              <a:buNone/>
            </a:pPr>
            <a:r>
              <a:rPr lang="en-US" sz="1200" dirty="0"/>
              <a:t>Just remember that only data gets its “own copy.” There is no need to duplicate copies </a:t>
            </a:r>
            <a:r>
              <a:rPr lang="en-US" sz="1200" dirty="0" smtClean="0"/>
              <a:t>of the </a:t>
            </a:r>
            <a:r>
              <a:rPr lang="en-US" sz="1200" dirty="0"/>
              <a:t>code itself.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48" name="Google Shape;448;p53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449" name="Google Shape;449;p5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5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50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3" name="Google Shape;453;p53"/>
          <p:cNvSpPr txBox="1">
            <a:spLocks noGrp="1"/>
          </p:cNvSpPr>
          <p:nvPr>
            <p:ph type="title"/>
          </p:nvPr>
        </p:nvSpPr>
        <p:spPr>
          <a:xfrm>
            <a:off x="588699" y="413952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Designing Static Methods and Fields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242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 txBox="1">
            <a:spLocks noGrp="1"/>
          </p:cNvSpPr>
          <p:nvPr>
            <p:ph type="body" idx="1"/>
          </p:nvPr>
        </p:nvSpPr>
        <p:spPr>
          <a:xfrm>
            <a:off x="717186" y="1605288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class Koala {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static </a:t>
            </a:r>
            <a:r>
              <a:rPr lang="en-US" sz="1400" dirty="0" err="1"/>
              <a:t>int</a:t>
            </a:r>
            <a:r>
              <a:rPr lang="en-US" sz="1400" dirty="0"/>
              <a:t> count = 0; </a:t>
            </a:r>
            <a:r>
              <a:rPr lang="en-US" sz="1400" dirty="0" smtClean="0"/>
              <a:t>     // </a:t>
            </a:r>
            <a:r>
              <a:rPr lang="en-US" sz="1400" dirty="0"/>
              <a:t>static variable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 </a:t>
            </a:r>
            <a:r>
              <a:rPr lang="en-US" sz="1400" dirty="0" smtClean="0"/>
              <a:t>   // </a:t>
            </a:r>
            <a:r>
              <a:rPr lang="en-US" sz="1400" dirty="0"/>
              <a:t>static method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 err="1"/>
              <a:t>System.out.println</a:t>
            </a:r>
            <a:r>
              <a:rPr lang="en-US" sz="1400" dirty="0"/>
              <a:t>(count</a:t>
            </a:r>
            <a:r>
              <a:rPr lang="en-US" sz="1400" dirty="0" smtClean="0"/>
              <a:t>);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400" dirty="0" smtClean="0"/>
              <a:t>}</a:t>
            </a:r>
            <a:endParaRPr lang="en-US" sz="1400" dirty="0" smtClean="0"/>
          </a:p>
          <a:p>
            <a:pPr marL="495300" indent="-342900">
              <a:buFont typeface="+mj-lt"/>
              <a:buAutoNum type="arabicPeriod"/>
            </a:pPr>
            <a:r>
              <a:rPr lang="ru-RU" sz="1400" dirty="0" smtClean="0"/>
              <a:t>}</a:t>
            </a:r>
            <a:endParaRPr lang="en-US" sz="1400" dirty="0" smtClean="0"/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2400" indent="0">
              <a:buNone/>
            </a:pPr>
            <a:r>
              <a:rPr lang="en-US" sz="1400" dirty="0"/>
              <a:t>We said that the JVM basically calls </a:t>
            </a:r>
            <a:r>
              <a:rPr lang="en-US" sz="1400" dirty="0" err="1"/>
              <a:t>Koala.main</a:t>
            </a:r>
            <a:r>
              <a:rPr lang="en-US" sz="1400" dirty="0"/>
              <a:t>() to get the program started. You </a:t>
            </a:r>
            <a:r>
              <a:rPr lang="en-US" sz="1400" dirty="0" smtClean="0"/>
              <a:t>can do </a:t>
            </a:r>
            <a:r>
              <a:rPr lang="en-US" sz="1400" dirty="0"/>
              <a:t>this too. We can have a </a:t>
            </a:r>
            <a:r>
              <a:rPr lang="en-US" sz="1400" dirty="0" err="1"/>
              <a:t>KoalaTester</a:t>
            </a:r>
            <a:r>
              <a:rPr lang="en-US" sz="1400" dirty="0"/>
              <a:t> that does nothing but call the main() method.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48" name="Google Shape;448;p53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449" name="Google Shape;449;p5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5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51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3" name="Google Shape;453;p53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b="0" dirty="0" smtClean="0"/>
              <a:t>Example 1</a:t>
            </a:r>
            <a:endParaRPr b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242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 txBox="1">
            <a:spLocks noGrp="1"/>
          </p:cNvSpPr>
          <p:nvPr>
            <p:ph type="body" idx="1"/>
          </p:nvPr>
        </p:nvSpPr>
        <p:spPr>
          <a:xfrm>
            <a:off x="577906" y="1332784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 indent="-228600">
              <a:buFont typeface="+mj-lt"/>
              <a:buAutoNum type="arabicPeriod"/>
            </a:pPr>
            <a:r>
              <a:rPr lang="en-US" sz="1100" dirty="0"/>
              <a:t>public class </a:t>
            </a:r>
            <a:r>
              <a:rPr lang="en-US" sz="1100" dirty="0" err="1"/>
              <a:t>KoalaTester</a:t>
            </a:r>
            <a:r>
              <a:rPr lang="en-US" sz="1100" dirty="0"/>
              <a:t> {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1100" dirty="0"/>
              <a:t>public static void main(String[] </a:t>
            </a:r>
            <a:r>
              <a:rPr lang="en-US" sz="1100" dirty="0" err="1"/>
              <a:t>args</a:t>
            </a:r>
            <a:r>
              <a:rPr lang="en-US" sz="1100" dirty="0"/>
              <a:t>) {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1100" dirty="0" err="1"/>
              <a:t>Koala.main</a:t>
            </a:r>
            <a:r>
              <a:rPr lang="en-US" sz="1100" dirty="0"/>
              <a:t>(new String[0]); // call static </a:t>
            </a:r>
            <a:r>
              <a:rPr lang="en-US" sz="1100" dirty="0" smtClean="0"/>
              <a:t>method</a:t>
            </a:r>
            <a:r>
              <a:rPr lang="ru-RU" sz="1100" dirty="0" smtClean="0"/>
              <a:t>}}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2400" indent="0">
              <a:buNone/>
            </a:pPr>
            <a:r>
              <a:rPr lang="en-US" sz="1100" dirty="0"/>
              <a:t>When we run </a:t>
            </a:r>
            <a:r>
              <a:rPr lang="en-US" sz="1100" dirty="0" err="1"/>
              <a:t>KoalaTester</a:t>
            </a:r>
            <a:r>
              <a:rPr lang="en-US" sz="1100" dirty="0"/>
              <a:t>, it makes a </a:t>
            </a:r>
            <a:r>
              <a:rPr lang="en-US" sz="1100" dirty="0" smtClean="0"/>
              <a:t>call to </a:t>
            </a:r>
            <a:r>
              <a:rPr lang="en-US" sz="1100" dirty="0"/>
              <a:t>the main() method of Koala, which prints the value of count. The purpose of all </a:t>
            </a:r>
            <a:r>
              <a:rPr lang="en-US" sz="1100" dirty="0" smtClean="0"/>
              <a:t>these examples </a:t>
            </a:r>
            <a:r>
              <a:rPr lang="en-US" sz="1100" dirty="0"/>
              <a:t>is to show that main() can be called just like any other static method</a:t>
            </a:r>
            <a:r>
              <a:rPr lang="en-US" sz="1100" dirty="0" smtClean="0"/>
              <a:t>.</a:t>
            </a:r>
          </a:p>
          <a:p>
            <a:pPr marL="152400" indent="0">
              <a:buNone/>
            </a:pP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2400" indent="0">
              <a:buNone/>
            </a:pPr>
            <a:r>
              <a:rPr lang="en-US" sz="1100" dirty="0"/>
              <a:t>S</a:t>
            </a:r>
            <a:r>
              <a:rPr lang="en-US" sz="1100" dirty="0" smtClean="0"/>
              <a:t>tatic </a:t>
            </a:r>
            <a:r>
              <a:rPr lang="en-US" sz="1100" dirty="0"/>
              <a:t>methods have two main purposes:</a:t>
            </a:r>
          </a:p>
          <a:p>
            <a:pPr marL="152400" indent="0">
              <a:buNone/>
            </a:pPr>
            <a:r>
              <a:rPr lang="en-US" sz="1100" dirty="0"/>
              <a:t>■ For utility or helper methods that don’t require any object state. Since there is no need</a:t>
            </a:r>
          </a:p>
          <a:p>
            <a:pPr marL="152400" indent="0">
              <a:buNone/>
            </a:pPr>
            <a:r>
              <a:rPr lang="en-US" sz="1100" dirty="0"/>
              <a:t>to access instance variables, having static methods eliminates the need for the caller to</a:t>
            </a:r>
          </a:p>
          <a:p>
            <a:pPr marL="152400" indent="0">
              <a:buNone/>
            </a:pPr>
            <a:r>
              <a:rPr lang="en-US" sz="1100" dirty="0"/>
              <a:t>instantiate the object just to call the method.</a:t>
            </a:r>
          </a:p>
          <a:p>
            <a:pPr marL="152400" indent="0">
              <a:buNone/>
            </a:pPr>
            <a:r>
              <a:rPr lang="en-US" sz="1100" dirty="0"/>
              <a:t>■ For state that is shared by all instances of a class, like a counter. All instances must</a:t>
            </a:r>
          </a:p>
          <a:p>
            <a:pPr marL="152400" indent="0">
              <a:buNone/>
            </a:pPr>
            <a:r>
              <a:rPr lang="en-US" sz="1100" dirty="0"/>
              <a:t>share the same state. Methods that merely use that state should be static as well.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48" name="Google Shape;448;p53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449" name="Google Shape;449;p5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5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52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3" name="Google Shape;453;p53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b="0" dirty="0" smtClean="0"/>
              <a:t>Example 2</a:t>
            </a:r>
            <a:endParaRPr b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242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 txBox="1">
            <a:spLocks noGrp="1"/>
          </p:cNvSpPr>
          <p:nvPr>
            <p:ph type="body" idx="1"/>
          </p:nvPr>
        </p:nvSpPr>
        <p:spPr>
          <a:xfrm>
            <a:off x="717186" y="1605288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dirty="0"/>
              <a:t>Usually, accessing a static member is easy. You just put the </a:t>
            </a:r>
            <a:r>
              <a:rPr lang="en-US" dirty="0" err="1"/>
              <a:t>classname</a:t>
            </a:r>
            <a:r>
              <a:rPr lang="en-US" dirty="0"/>
              <a:t> before the method </a:t>
            </a:r>
            <a:r>
              <a:rPr lang="en-US" dirty="0" smtClean="0"/>
              <a:t>or variable </a:t>
            </a:r>
            <a:r>
              <a:rPr lang="en-US" dirty="0"/>
              <a:t>and you are done. For example:</a:t>
            </a:r>
          </a:p>
          <a:p>
            <a:pPr marL="495300" indent="-342900">
              <a:buFont typeface="+mj-lt"/>
              <a:buAutoNum type="arabicPeriod"/>
            </a:pPr>
            <a:endParaRPr lang="en-US" dirty="0" smtClean="0"/>
          </a:p>
          <a:p>
            <a:pPr marL="495300" indent="-342900">
              <a:buFont typeface="+mj-lt"/>
              <a:buAutoNum type="arabicPeriod"/>
            </a:pP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Koala.count</a:t>
            </a:r>
            <a:r>
              <a:rPr lang="en-US" dirty="0"/>
              <a:t>);</a:t>
            </a:r>
          </a:p>
          <a:p>
            <a:pPr marL="495300" indent="-342900">
              <a:buFont typeface="+mj-lt"/>
              <a:buAutoNum type="arabicPeriod"/>
            </a:pPr>
            <a:r>
              <a:rPr lang="en-US" dirty="0" err="1"/>
              <a:t>Koala.main</a:t>
            </a:r>
            <a:r>
              <a:rPr lang="en-US" dirty="0"/>
              <a:t>(new String[0]);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2400" indent="0">
              <a:buNone/>
            </a:pPr>
            <a:endParaRPr lang="en-US" dirty="0" smtClean="0"/>
          </a:p>
          <a:p>
            <a:pPr marL="152400" indent="0">
              <a:buNone/>
            </a:pPr>
            <a:r>
              <a:rPr lang="en-US" dirty="0" smtClean="0"/>
              <a:t>There </a:t>
            </a:r>
            <a:r>
              <a:rPr lang="en-US" dirty="0"/>
              <a:t>is one rule that is trickier. You can use an </a:t>
            </a:r>
            <a:r>
              <a:rPr lang="en-US" dirty="0" smtClean="0"/>
              <a:t>instance of </a:t>
            </a:r>
            <a:r>
              <a:rPr lang="en-US" dirty="0"/>
              <a:t>the object to call a static method. The compiler checks for the type of the reference </a:t>
            </a:r>
            <a:r>
              <a:rPr lang="en-US" dirty="0" smtClean="0"/>
              <a:t>and uses </a:t>
            </a:r>
            <a:r>
              <a:rPr lang="en-US" dirty="0"/>
              <a:t>that instead of the object—which is sneaky of Java. 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48" name="Google Shape;448;p53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449" name="Google Shape;449;p5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5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53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3" name="Google Shape;453;p53"/>
          <p:cNvSpPr txBox="1">
            <a:spLocks noGrp="1"/>
          </p:cNvSpPr>
          <p:nvPr>
            <p:ph type="title"/>
          </p:nvPr>
        </p:nvSpPr>
        <p:spPr>
          <a:xfrm>
            <a:off x="671286" y="800604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Calling a Static Variable or Method</a:t>
            </a:r>
            <a:endParaRPr b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242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 txBox="1">
            <a:spLocks noGrp="1"/>
          </p:cNvSpPr>
          <p:nvPr>
            <p:ph type="body" idx="1"/>
          </p:nvPr>
        </p:nvSpPr>
        <p:spPr>
          <a:xfrm>
            <a:off x="717186" y="1605288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95300" indent="-342900">
              <a:buFont typeface="+mj-lt"/>
              <a:buAutoNum type="arabicPeriod"/>
            </a:pPr>
            <a:r>
              <a:rPr lang="pl-PL" sz="1800" dirty="0"/>
              <a:t>5: Koala k = new Koala();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800" dirty="0"/>
              <a:t>6: </a:t>
            </a: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k.count</a:t>
            </a:r>
            <a:r>
              <a:rPr lang="en-US" sz="1800" dirty="0"/>
              <a:t>); </a:t>
            </a:r>
            <a:endParaRPr lang="en-US" sz="1800" dirty="0" smtClean="0"/>
          </a:p>
          <a:p>
            <a:pPr marL="495300" indent="-342900">
              <a:buFont typeface="+mj-lt"/>
              <a:buAutoNum type="arabicPeriod"/>
            </a:pPr>
            <a:r>
              <a:rPr lang="en-US" sz="1800" dirty="0" smtClean="0"/>
              <a:t>7: k = null;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800" dirty="0" smtClean="0"/>
              <a:t>8</a:t>
            </a:r>
            <a:r>
              <a:rPr lang="en-US" sz="1800" dirty="0"/>
              <a:t>: </a:t>
            </a: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k.count</a:t>
            </a:r>
            <a:r>
              <a:rPr lang="en-US" sz="1800" dirty="0"/>
              <a:t>); </a:t>
            </a: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48" name="Google Shape;448;p53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449" name="Google Shape;449;p5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5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54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3" name="Google Shape;453;p53"/>
          <p:cNvSpPr txBox="1">
            <a:spLocks noGrp="1"/>
          </p:cNvSpPr>
          <p:nvPr>
            <p:ph type="title"/>
          </p:nvPr>
        </p:nvSpPr>
        <p:spPr>
          <a:xfrm>
            <a:off x="671286" y="718042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Example</a:t>
            </a:r>
            <a:endParaRPr b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24226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 txBox="1">
            <a:spLocks noGrp="1"/>
          </p:cNvSpPr>
          <p:nvPr>
            <p:ph type="body" idx="1"/>
          </p:nvPr>
        </p:nvSpPr>
        <p:spPr>
          <a:xfrm>
            <a:off x="634599" y="1066033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95300" indent="-342900">
              <a:buFont typeface="+mj-lt"/>
              <a:buAutoNum type="arabicPeriod"/>
            </a:pPr>
            <a:r>
              <a:rPr lang="pl-PL" sz="1800" dirty="0"/>
              <a:t>5: Koala k = new Koala();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800" dirty="0"/>
              <a:t>6: </a:t>
            </a: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k.count</a:t>
            </a:r>
            <a:r>
              <a:rPr lang="en-US" sz="1800" dirty="0"/>
              <a:t>); // k is a Koala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800" dirty="0"/>
              <a:t>7: k = null;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800" dirty="0"/>
              <a:t>8: </a:t>
            </a: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k.count</a:t>
            </a:r>
            <a:r>
              <a:rPr lang="en-US" sz="1800" dirty="0"/>
              <a:t>); // k is still a Koala</a:t>
            </a: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2400" indent="0">
              <a:buNone/>
            </a:pPr>
            <a:r>
              <a:rPr lang="en-US" sz="1800" dirty="0"/>
              <a:t>T</a:t>
            </a:r>
            <a:r>
              <a:rPr lang="en-US" sz="1800" dirty="0" smtClean="0"/>
              <a:t>his </a:t>
            </a:r>
            <a:r>
              <a:rPr lang="en-US" sz="1800" dirty="0"/>
              <a:t>code outputs 0 twice. Line 6 sees that k is a Koala and count is </a:t>
            </a:r>
            <a:r>
              <a:rPr lang="en-US" sz="1800" dirty="0" smtClean="0"/>
              <a:t>a static </a:t>
            </a:r>
            <a:r>
              <a:rPr lang="en-US" sz="1800" dirty="0"/>
              <a:t>variable, so it reads that static variable. Line 8 does the same thing. Java doesn’t </a:t>
            </a:r>
            <a:r>
              <a:rPr lang="en-US" sz="1800" dirty="0" smtClean="0"/>
              <a:t>care that </a:t>
            </a:r>
            <a:r>
              <a:rPr lang="en-US" sz="1800" dirty="0"/>
              <a:t>k happens to be null. Since we are looking for a static, it doesn’t matter.</a:t>
            </a: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48" name="Google Shape;448;p53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449" name="Google Shape;449;p5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5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55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3" name="Google Shape;453;p53"/>
          <p:cNvSpPr txBox="1">
            <a:spLocks noGrp="1"/>
          </p:cNvSpPr>
          <p:nvPr>
            <p:ph type="title"/>
          </p:nvPr>
        </p:nvSpPr>
        <p:spPr>
          <a:xfrm>
            <a:off x="671286" y="718042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Example</a:t>
            </a:r>
            <a:endParaRPr b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232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 txBox="1">
            <a:spLocks noGrp="1"/>
          </p:cNvSpPr>
          <p:nvPr>
            <p:ph type="body" idx="1"/>
          </p:nvPr>
        </p:nvSpPr>
        <p:spPr>
          <a:xfrm>
            <a:off x="717186" y="1450142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95300" indent="-342900">
              <a:buFont typeface="+mj-lt"/>
              <a:buAutoNum type="arabicPeriod"/>
            </a:pPr>
            <a:r>
              <a:rPr lang="en-US" sz="1800" dirty="0" err="1"/>
              <a:t>Koala.count</a:t>
            </a:r>
            <a:r>
              <a:rPr lang="en-US" sz="1800" dirty="0"/>
              <a:t> = 4;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800" dirty="0"/>
              <a:t>Koala koala1 = new Koala();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800" dirty="0"/>
              <a:t>Koala koala2 = new Koala();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800" dirty="0"/>
              <a:t>koala1.count = 6;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800" dirty="0"/>
              <a:t>koala2.count = 5;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Koala.count</a:t>
            </a:r>
            <a:r>
              <a:rPr lang="en-US" sz="1800" dirty="0"/>
              <a:t>);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48" name="Google Shape;448;p53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449" name="Google Shape;449;p5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5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56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3" name="Google Shape;453;p53"/>
          <p:cNvSpPr txBox="1">
            <a:spLocks noGrp="1"/>
          </p:cNvSpPr>
          <p:nvPr>
            <p:ph type="title"/>
          </p:nvPr>
        </p:nvSpPr>
        <p:spPr>
          <a:xfrm>
            <a:off x="671286" y="718042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Example 2</a:t>
            </a:r>
            <a:endParaRPr b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43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 txBox="1">
            <a:spLocks noGrp="1"/>
          </p:cNvSpPr>
          <p:nvPr>
            <p:ph type="body" idx="1"/>
          </p:nvPr>
        </p:nvSpPr>
        <p:spPr>
          <a:xfrm>
            <a:off x="634599" y="1089798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95300" indent="-342900">
              <a:buFont typeface="+mj-lt"/>
              <a:buAutoNum type="arabicPeriod"/>
            </a:pPr>
            <a:r>
              <a:rPr lang="en-US" sz="1800" dirty="0" err="1"/>
              <a:t>Koala.count</a:t>
            </a:r>
            <a:r>
              <a:rPr lang="en-US" sz="1800" dirty="0"/>
              <a:t> = 4</a:t>
            </a:r>
            <a:r>
              <a:rPr lang="en-US" sz="1800" dirty="0" smtClean="0"/>
              <a:t>;                 //4</a:t>
            </a:r>
            <a:endParaRPr lang="en-US" sz="1800" dirty="0"/>
          </a:p>
          <a:p>
            <a:pPr marL="495300" indent="-342900">
              <a:buFont typeface="+mj-lt"/>
              <a:buAutoNum type="arabicPeriod"/>
            </a:pPr>
            <a:r>
              <a:rPr lang="en-US" sz="1800" dirty="0"/>
              <a:t>Koala koala1 = new Koala();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800" dirty="0"/>
              <a:t>Koala koala2 = new Koala();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800" dirty="0"/>
              <a:t>koala1.count = 6</a:t>
            </a:r>
            <a:r>
              <a:rPr lang="en-US" sz="1800" dirty="0" smtClean="0"/>
              <a:t>;                //6</a:t>
            </a:r>
            <a:endParaRPr lang="en-US" sz="1800" dirty="0"/>
          </a:p>
          <a:p>
            <a:pPr marL="495300" indent="-342900">
              <a:buFont typeface="+mj-lt"/>
              <a:buAutoNum type="arabicPeriod"/>
            </a:pPr>
            <a:r>
              <a:rPr lang="en-US" sz="1800" dirty="0"/>
              <a:t>koala2.count = 5</a:t>
            </a:r>
            <a:r>
              <a:rPr lang="en-US" sz="1800" dirty="0" smtClean="0"/>
              <a:t>;               //5</a:t>
            </a:r>
            <a:endParaRPr lang="en-US" sz="1800" dirty="0"/>
          </a:p>
          <a:p>
            <a:pPr marL="495300" indent="-342900">
              <a:buFont typeface="+mj-lt"/>
              <a:buAutoNum type="arabicPeriod"/>
            </a:pP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Koala.count</a:t>
            </a:r>
            <a:r>
              <a:rPr lang="en-US" sz="1800" dirty="0"/>
              <a:t>);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2400" indent="0">
              <a:buNone/>
            </a:pPr>
            <a:r>
              <a:rPr lang="en-US" sz="1400" dirty="0"/>
              <a:t>There is only one count variable since it is static. It is set </a:t>
            </a:r>
            <a:r>
              <a:rPr lang="en-US" sz="1400" dirty="0" smtClean="0"/>
              <a:t>to 4</a:t>
            </a:r>
            <a:r>
              <a:rPr lang="en-US" sz="1400" dirty="0"/>
              <a:t>, then 6, and </a:t>
            </a:r>
            <a:r>
              <a:rPr lang="en-US" sz="1400" dirty="0" smtClean="0"/>
              <a:t>finally </a:t>
            </a:r>
            <a:r>
              <a:rPr lang="en-US" sz="1400" dirty="0"/>
              <a:t>winds up as 5. All the Koala variables are just distractions.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48" name="Google Shape;448;p53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449" name="Google Shape;449;p5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5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57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3" name="Google Shape;453;p53"/>
          <p:cNvSpPr txBox="1">
            <a:spLocks noGrp="1"/>
          </p:cNvSpPr>
          <p:nvPr>
            <p:ph type="title"/>
          </p:nvPr>
        </p:nvSpPr>
        <p:spPr>
          <a:xfrm>
            <a:off x="671286" y="718042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Example 2</a:t>
            </a:r>
            <a:endParaRPr b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92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 txBox="1">
            <a:spLocks noGrp="1"/>
          </p:cNvSpPr>
          <p:nvPr>
            <p:ph type="body" idx="1"/>
          </p:nvPr>
        </p:nvSpPr>
        <p:spPr>
          <a:xfrm>
            <a:off x="634599" y="1089798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2400" indent="0">
              <a:buNone/>
            </a:pPr>
            <a:r>
              <a:rPr lang="en-US" sz="1800" dirty="0"/>
              <a:t>A static member cannot </a:t>
            </a:r>
            <a:r>
              <a:rPr lang="en-US" sz="1800" dirty="0" smtClean="0"/>
              <a:t>call an </a:t>
            </a:r>
            <a:r>
              <a:rPr lang="en-US" sz="1800" dirty="0"/>
              <a:t>instance </a:t>
            </a:r>
            <a:r>
              <a:rPr lang="en-US" sz="1800" dirty="0" smtClean="0"/>
              <a:t>member</a:t>
            </a:r>
            <a:r>
              <a:rPr lang="en-US" sz="1800" dirty="0"/>
              <a:t>(Remember that “member” means </a:t>
            </a:r>
            <a:r>
              <a:rPr lang="en-US" sz="1800" dirty="0" smtClean="0"/>
              <a:t>field </a:t>
            </a:r>
            <a:r>
              <a:rPr lang="en-US" sz="1800" dirty="0"/>
              <a:t>or </a:t>
            </a:r>
            <a:r>
              <a:rPr lang="en-US" sz="1800" dirty="0" smtClean="0"/>
              <a:t>method). </a:t>
            </a:r>
            <a:r>
              <a:rPr lang="en-US" sz="1800" dirty="0"/>
              <a:t>This shouldn’t be a surprise since static doesn’t require any </a:t>
            </a:r>
            <a:r>
              <a:rPr lang="en-US" sz="1800" dirty="0" smtClean="0"/>
              <a:t>instances of </a:t>
            </a:r>
            <a:r>
              <a:rPr lang="en-US" sz="1800" dirty="0"/>
              <a:t>the class to be around.</a:t>
            </a: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48" name="Google Shape;448;p53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449" name="Google Shape;449;p5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5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58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3" name="Google Shape;453;p53"/>
          <p:cNvSpPr txBox="1">
            <a:spLocks noGrp="1"/>
          </p:cNvSpPr>
          <p:nvPr>
            <p:ph type="title"/>
          </p:nvPr>
        </p:nvSpPr>
        <p:spPr>
          <a:xfrm>
            <a:off x="671286" y="413952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Static vs. Instance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4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 txBox="1">
            <a:spLocks noGrp="1"/>
          </p:cNvSpPr>
          <p:nvPr>
            <p:ph type="body" idx="1"/>
          </p:nvPr>
        </p:nvSpPr>
        <p:spPr>
          <a:xfrm>
            <a:off x="694236" y="865602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class Static {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400" dirty="0" smtClean="0"/>
              <a:t>    </a:t>
            </a:r>
            <a:r>
              <a:rPr lang="en-US" sz="1400" dirty="0" smtClean="0"/>
              <a:t>private </a:t>
            </a:r>
            <a:r>
              <a:rPr lang="en-US" sz="1400" dirty="0"/>
              <a:t>String name = "Static class";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400" dirty="0" smtClean="0"/>
              <a:t>    </a:t>
            </a:r>
            <a:r>
              <a:rPr lang="en-US" sz="1400" dirty="0" smtClean="0"/>
              <a:t>public </a:t>
            </a:r>
            <a:r>
              <a:rPr lang="en-US" sz="1400" dirty="0"/>
              <a:t>static void first() { }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400" dirty="0" smtClean="0"/>
              <a:t>    </a:t>
            </a:r>
            <a:r>
              <a:rPr lang="en-US" sz="1400" dirty="0" smtClean="0"/>
              <a:t>public </a:t>
            </a:r>
            <a:r>
              <a:rPr lang="en-US" sz="1400" dirty="0"/>
              <a:t>static void second() { }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400" dirty="0" smtClean="0"/>
              <a:t>    </a:t>
            </a:r>
            <a:r>
              <a:rPr lang="en-US" sz="1400" dirty="0" smtClean="0"/>
              <a:t>public </a:t>
            </a:r>
            <a:r>
              <a:rPr lang="en-US" sz="1400" dirty="0"/>
              <a:t>void third() { </a:t>
            </a:r>
            <a:endParaRPr lang="ru-RU" sz="1400" dirty="0" smtClean="0"/>
          </a:p>
          <a:p>
            <a:pPr marL="495300" indent="-342900">
              <a:buFont typeface="+mj-lt"/>
              <a:buAutoNum type="arabicPeriod"/>
            </a:pPr>
            <a:r>
              <a:rPr lang="ru-RU" sz="1400" dirty="0"/>
              <a:t> </a:t>
            </a:r>
            <a:r>
              <a:rPr lang="ru-RU" sz="1400" dirty="0" smtClean="0"/>
              <a:t>      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(name</a:t>
            </a:r>
            <a:r>
              <a:rPr lang="en-US" sz="1400" dirty="0"/>
              <a:t>); </a:t>
            </a:r>
            <a:endParaRPr lang="ru-RU" sz="1400" dirty="0" smtClean="0"/>
          </a:p>
          <a:p>
            <a:pPr marL="495300" indent="-342900">
              <a:buFont typeface="+mj-lt"/>
              <a:buAutoNum type="arabicPeriod"/>
            </a:pPr>
            <a:r>
              <a:rPr lang="en-US" sz="1400" dirty="0" smtClean="0"/>
              <a:t>}</a:t>
            </a:r>
            <a:endParaRPr lang="en-US" sz="1400" dirty="0"/>
          </a:p>
          <a:p>
            <a:pPr marL="495300" indent="-342900">
              <a:buFont typeface="+mj-lt"/>
              <a:buAutoNum type="arabicPeriod"/>
            </a:pPr>
            <a:r>
              <a:rPr lang="ru-RU" sz="1400" dirty="0" smtClean="0"/>
              <a:t>    </a:t>
            </a:r>
            <a:r>
              <a:rPr lang="en-US" sz="1400" dirty="0" smtClean="0"/>
              <a:t>public </a:t>
            </a:r>
            <a:r>
              <a:rPr lang="en-US" sz="1400" dirty="0"/>
              <a:t>static void main(String </a:t>
            </a:r>
            <a:r>
              <a:rPr lang="en-US" sz="1400" dirty="0" err="1"/>
              <a:t>args</a:t>
            </a:r>
            <a:r>
              <a:rPr lang="en-US" sz="1400" dirty="0"/>
              <a:t>[]) {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400" dirty="0" smtClean="0"/>
              <a:t>        </a:t>
            </a:r>
            <a:r>
              <a:rPr lang="en-US" sz="1400" dirty="0" smtClean="0"/>
              <a:t>first</a:t>
            </a:r>
            <a:r>
              <a:rPr lang="en-US" sz="1400" dirty="0"/>
              <a:t>();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400" dirty="0" smtClean="0"/>
              <a:t>       </a:t>
            </a:r>
            <a:r>
              <a:rPr lang="en-US" sz="1400" dirty="0" smtClean="0"/>
              <a:t>second</a:t>
            </a:r>
            <a:r>
              <a:rPr lang="en-US" sz="1400" dirty="0"/>
              <a:t>();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400" dirty="0" smtClean="0"/>
              <a:t>       </a:t>
            </a:r>
            <a:r>
              <a:rPr lang="en-US" sz="1400" dirty="0" smtClean="0"/>
              <a:t>third();</a:t>
            </a:r>
            <a:endParaRPr lang="ru-RU" sz="1400" dirty="0" smtClean="0"/>
          </a:p>
          <a:p>
            <a:pPr marL="495300" indent="-342900">
              <a:buFont typeface="+mj-lt"/>
              <a:buAutoNum type="arabicPeriod"/>
            </a:pPr>
            <a:r>
              <a:rPr lang="ru-RU" sz="1400" dirty="0" smtClean="0"/>
              <a:t>} }</a:t>
            </a:r>
            <a:endParaRPr sz="11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48" name="Google Shape;448;p53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449" name="Google Shape;449;p5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5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59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3" name="Google Shape;453;p53"/>
          <p:cNvSpPr txBox="1">
            <a:spLocks noGrp="1"/>
          </p:cNvSpPr>
          <p:nvPr>
            <p:ph type="title"/>
          </p:nvPr>
        </p:nvSpPr>
        <p:spPr>
          <a:xfrm>
            <a:off x="671286" y="718042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Example </a:t>
            </a:r>
            <a:endParaRPr b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4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869150" y="1725482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00" indent="-457200">
              <a:buFont typeface="+mj-lt"/>
              <a:buAutoNum type="arabicPeriod"/>
            </a:pPr>
            <a:r>
              <a:rPr lang="en-US" sz="2000" dirty="0"/>
              <a:t>public void walk1() {}</a:t>
            </a:r>
          </a:p>
          <a:p>
            <a:pPr marL="609600" indent="-457200">
              <a:buFont typeface="+mj-lt"/>
              <a:buAutoNum type="arabicPeriod"/>
            </a:pPr>
            <a:r>
              <a:rPr lang="en-US" sz="2000" dirty="0"/>
              <a:t>default void walk2() </a:t>
            </a:r>
            <a:r>
              <a:rPr lang="en-US" sz="2000" dirty="0" smtClean="0"/>
              <a:t>{}</a:t>
            </a:r>
          </a:p>
          <a:p>
            <a:pPr marL="609600" indent="-457200">
              <a:buFont typeface="+mj-lt"/>
              <a:buAutoNum type="arabicPeriod"/>
            </a:pPr>
            <a:r>
              <a:rPr lang="en-US" sz="2000" dirty="0"/>
              <a:t>void public walk3() </a:t>
            </a:r>
            <a:r>
              <a:rPr lang="en-US" sz="2000" dirty="0" smtClean="0"/>
              <a:t>{}</a:t>
            </a:r>
          </a:p>
          <a:p>
            <a:pPr marL="609600" indent="-457200">
              <a:buFont typeface="+mj-lt"/>
              <a:buAutoNum type="arabicPeriod"/>
            </a:pPr>
            <a:r>
              <a:rPr lang="en-US" sz="2000" dirty="0" smtClean="0"/>
              <a:t>void walk4() {}</a:t>
            </a:r>
            <a:endParaRPr sz="20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51" name="Google Shape;151;p26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152" name="Google Shape;152;p26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2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6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869148" y="847600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b="0" dirty="0" smtClean="0"/>
              <a:t>Example</a:t>
            </a:r>
            <a:endParaRPr b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75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 txBox="1">
            <a:spLocks noGrp="1"/>
          </p:cNvSpPr>
          <p:nvPr>
            <p:ph type="body" idx="1"/>
          </p:nvPr>
        </p:nvSpPr>
        <p:spPr>
          <a:xfrm>
            <a:off x="634599" y="576384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class Static {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400" dirty="0" smtClean="0"/>
              <a:t>      </a:t>
            </a:r>
            <a:r>
              <a:rPr lang="en-US" sz="1400" dirty="0" smtClean="0"/>
              <a:t>private </a:t>
            </a:r>
            <a:r>
              <a:rPr lang="en-US" sz="1400" dirty="0"/>
              <a:t>String name = "Static class";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400" dirty="0" smtClean="0"/>
              <a:t>      </a:t>
            </a:r>
            <a:r>
              <a:rPr lang="en-US" sz="1400" dirty="0" smtClean="0"/>
              <a:t>public </a:t>
            </a:r>
            <a:r>
              <a:rPr lang="en-US" sz="1400" dirty="0"/>
              <a:t>static void first() { }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400" dirty="0" smtClean="0"/>
              <a:t>      </a:t>
            </a:r>
            <a:r>
              <a:rPr lang="en-US" sz="1400" dirty="0" smtClean="0"/>
              <a:t>public </a:t>
            </a:r>
            <a:r>
              <a:rPr lang="en-US" sz="1400" dirty="0"/>
              <a:t>static void second() { }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400" dirty="0" smtClean="0"/>
              <a:t>      </a:t>
            </a:r>
            <a:r>
              <a:rPr lang="en-US" sz="1400" dirty="0" smtClean="0"/>
              <a:t>public </a:t>
            </a:r>
            <a:r>
              <a:rPr lang="en-US" sz="1400" dirty="0"/>
              <a:t>void third() { </a:t>
            </a:r>
            <a:r>
              <a:rPr lang="en-US" sz="1400" dirty="0" err="1"/>
              <a:t>System.out.println</a:t>
            </a:r>
            <a:r>
              <a:rPr lang="en-US" sz="1400" dirty="0"/>
              <a:t>(name); }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400" dirty="0" smtClean="0"/>
              <a:t>      </a:t>
            </a:r>
            <a:r>
              <a:rPr lang="en-US" sz="1400" dirty="0" smtClean="0"/>
              <a:t>public </a:t>
            </a:r>
            <a:r>
              <a:rPr lang="en-US" sz="1400" dirty="0"/>
              <a:t>static void main(String </a:t>
            </a:r>
            <a:r>
              <a:rPr lang="en-US" sz="1400" dirty="0" err="1"/>
              <a:t>args</a:t>
            </a:r>
            <a:r>
              <a:rPr lang="en-US" sz="1400" dirty="0"/>
              <a:t>[]) {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400" dirty="0" smtClean="0"/>
              <a:t>          </a:t>
            </a:r>
            <a:r>
              <a:rPr lang="en-US" sz="1400" dirty="0" smtClean="0"/>
              <a:t>first</a:t>
            </a:r>
            <a:r>
              <a:rPr lang="en-US" sz="1400" dirty="0"/>
              <a:t>();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400" dirty="0" smtClean="0"/>
              <a:t>          </a:t>
            </a:r>
            <a:r>
              <a:rPr lang="en-US" sz="1400" dirty="0" smtClean="0"/>
              <a:t>second</a:t>
            </a:r>
            <a:r>
              <a:rPr lang="en-US" sz="1400" dirty="0"/>
              <a:t>();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400" dirty="0" smtClean="0"/>
              <a:t>          </a:t>
            </a:r>
            <a:r>
              <a:rPr lang="en-US" sz="1400" dirty="0" smtClean="0"/>
              <a:t>third();</a:t>
            </a:r>
            <a:r>
              <a:rPr lang="ru-RU" sz="1400" dirty="0" smtClean="0"/>
              <a:t>         </a:t>
            </a:r>
            <a:r>
              <a:rPr lang="en-US" sz="1400" dirty="0" smtClean="0"/>
              <a:t>// </a:t>
            </a:r>
            <a:r>
              <a:rPr lang="en-US" sz="1400" dirty="0"/>
              <a:t>DOES NOT COMPILE</a:t>
            </a:r>
            <a:endParaRPr lang="ru-RU" sz="1400" dirty="0" smtClean="0"/>
          </a:p>
          <a:p>
            <a:pPr marL="495300" indent="-342900">
              <a:buFont typeface="+mj-lt"/>
              <a:buAutoNum type="arabicPeriod"/>
            </a:pPr>
            <a:r>
              <a:rPr lang="en-US" sz="1400" dirty="0" smtClean="0"/>
              <a:t>}}</a:t>
            </a: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indent="0">
              <a:buNone/>
            </a:pPr>
            <a:r>
              <a:rPr lang="en-US" sz="1200" dirty="0" smtClean="0"/>
              <a:t>The </a:t>
            </a:r>
            <a:r>
              <a:rPr lang="en-US" sz="1200" dirty="0"/>
              <a:t>compiler will give you an error about making a static reference to a </a:t>
            </a:r>
            <a:r>
              <a:rPr lang="en-US" sz="1200" dirty="0" err="1" smtClean="0"/>
              <a:t>nonstatic</a:t>
            </a:r>
            <a:r>
              <a:rPr lang="en-US" sz="1200" dirty="0"/>
              <a:t> </a:t>
            </a:r>
            <a:r>
              <a:rPr lang="en-US" sz="1200" dirty="0" smtClean="0"/>
              <a:t>method</a:t>
            </a:r>
            <a:r>
              <a:rPr lang="en-US" sz="1200" dirty="0"/>
              <a:t>. If we </a:t>
            </a:r>
            <a:r>
              <a:rPr lang="en-US" sz="1200" dirty="0" smtClean="0"/>
              <a:t>fix </a:t>
            </a:r>
            <a:r>
              <a:rPr lang="en-US" sz="1200" dirty="0"/>
              <a:t>this by adding static to third(), we create a new </a:t>
            </a:r>
            <a:r>
              <a:rPr lang="en-US" sz="1200" dirty="0" smtClean="0"/>
              <a:t>problem. Now</a:t>
            </a:r>
            <a:r>
              <a:rPr lang="en-US" sz="1200" dirty="0"/>
              <a:t>, third() is referring to </a:t>
            </a:r>
            <a:r>
              <a:rPr lang="en-US" sz="1200" dirty="0" err="1"/>
              <a:t>nonstatic</a:t>
            </a:r>
            <a:r>
              <a:rPr lang="en-US" sz="1200" dirty="0"/>
              <a:t> name. </a:t>
            </a:r>
            <a:r>
              <a:rPr lang="en-US" sz="1200" dirty="0" smtClean="0"/>
              <a:t>Adding static </a:t>
            </a:r>
            <a:r>
              <a:rPr lang="en-US" sz="1200" dirty="0"/>
              <a:t>to name as well would solve the problem. Another solution would have been to </a:t>
            </a:r>
            <a:r>
              <a:rPr lang="en-US" sz="1200" dirty="0" smtClean="0"/>
              <a:t>call third </a:t>
            </a:r>
            <a:r>
              <a:rPr lang="en-US" sz="1200" dirty="0"/>
              <a:t>as an instance method—for example, new Static().third();.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48" name="Google Shape;448;p53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449" name="Google Shape;449;p5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5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60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3" name="Google Shape;453;p53"/>
          <p:cNvSpPr txBox="1">
            <a:spLocks noGrp="1"/>
          </p:cNvSpPr>
          <p:nvPr>
            <p:ph type="title"/>
          </p:nvPr>
        </p:nvSpPr>
        <p:spPr>
          <a:xfrm>
            <a:off x="671286" y="573674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Example </a:t>
            </a:r>
            <a:endParaRPr b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6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 txBox="1">
            <a:spLocks noGrp="1"/>
          </p:cNvSpPr>
          <p:nvPr>
            <p:ph type="body" idx="1"/>
          </p:nvPr>
        </p:nvSpPr>
        <p:spPr>
          <a:xfrm>
            <a:off x="634599" y="576384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indent="0">
              <a:buNone/>
            </a:pPr>
            <a:r>
              <a:rPr lang="en-US" sz="1200" dirty="0"/>
              <a:t>A static method or instance method can call a </a:t>
            </a:r>
            <a:r>
              <a:rPr lang="en-US" sz="1200" dirty="0" smtClean="0"/>
              <a:t>static method </a:t>
            </a:r>
            <a:r>
              <a:rPr lang="en-US" sz="1200" dirty="0"/>
              <a:t>because static methods don’t require an object to use. Only an instance method </a:t>
            </a:r>
            <a:r>
              <a:rPr lang="en-US" sz="1200" dirty="0" smtClean="0"/>
              <a:t>can call </a:t>
            </a:r>
            <a:r>
              <a:rPr lang="en-US" sz="1200" dirty="0"/>
              <a:t>another instance method on the same class without using a reference variable, </a:t>
            </a:r>
            <a:r>
              <a:rPr lang="en-US" sz="1200" dirty="0" smtClean="0"/>
              <a:t>because instance </a:t>
            </a:r>
            <a:r>
              <a:rPr lang="en-US" sz="1200" dirty="0"/>
              <a:t>methods do require an object. Similar logic applies for the instance and static variables.</a:t>
            </a:r>
            <a:endParaRPr sz="12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48" name="Google Shape;448;p53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449" name="Google Shape;449;p5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5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61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3" name="Google Shape;453;p53"/>
          <p:cNvSpPr txBox="1">
            <a:spLocks noGrp="1"/>
          </p:cNvSpPr>
          <p:nvPr>
            <p:ph type="title"/>
          </p:nvPr>
        </p:nvSpPr>
        <p:spPr>
          <a:xfrm>
            <a:off x="671286" y="573674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Conclusion</a:t>
            </a:r>
            <a:endParaRPr b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  <p:pic>
        <p:nvPicPr>
          <p:cNvPr id="4098" name="Picture 2" descr="C:\Users\16680454\Downloads\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295" y="2101177"/>
            <a:ext cx="5625922" cy="253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342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 txBox="1">
            <a:spLocks noGrp="1"/>
          </p:cNvSpPr>
          <p:nvPr>
            <p:ph type="body" idx="1"/>
          </p:nvPr>
        </p:nvSpPr>
        <p:spPr>
          <a:xfrm>
            <a:off x="634599" y="1359653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400" dirty="0" smtClean="0"/>
              <a:t>A </a:t>
            </a:r>
            <a:r>
              <a:rPr lang="en-US" sz="1400" dirty="0"/>
              <a:t>common use for static variables is counting the number of instances: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200" dirty="0"/>
              <a:t>public class Counter {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200" dirty="0" smtClean="0"/>
              <a:t>     </a:t>
            </a:r>
            <a:r>
              <a:rPr lang="en-US" sz="1200" dirty="0" smtClean="0"/>
              <a:t>private </a:t>
            </a:r>
            <a:r>
              <a:rPr lang="en-US" sz="1200" dirty="0"/>
              <a:t>static </a:t>
            </a:r>
            <a:r>
              <a:rPr lang="en-US" sz="1200" dirty="0" err="1"/>
              <a:t>int</a:t>
            </a:r>
            <a:r>
              <a:rPr lang="en-US" sz="1200" dirty="0"/>
              <a:t> count;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200" dirty="0" smtClean="0"/>
              <a:t>     </a:t>
            </a:r>
            <a:r>
              <a:rPr lang="en-US" sz="1200" dirty="0" smtClean="0"/>
              <a:t>public </a:t>
            </a:r>
            <a:r>
              <a:rPr lang="en-US" sz="1200" dirty="0"/>
              <a:t>Counter() { count++; }</a:t>
            </a:r>
            <a:endParaRPr lang="en-US" sz="1100" dirty="0" smtClean="0"/>
          </a:p>
          <a:p>
            <a:pPr marL="495300" indent="-342900">
              <a:buFont typeface="+mj-lt"/>
              <a:buAutoNum type="arabicPeriod"/>
            </a:pPr>
            <a:r>
              <a:rPr lang="ru-RU" sz="1200" dirty="0" smtClean="0"/>
              <a:t>     </a:t>
            </a:r>
            <a:r>
              <a:rPr lang="en-US" sz="1200" dirty="0" smtClean="0"/>
              <a:t>public </a:t>
            </a:r>
            <a:r>
              <a:rPr lang="en-US" sz="1200" dirty="0"/>
              <a:t>static void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200" dirty="0" smtClean="0"/>
              <a:t>         </a:t>
            </a:r>
            <a:r>
              <a:rPr lang="en-US" sz="1200" dirty="0" smtClean="0"/>
              <a:t>Counter </a:t>
            </a:r>
            <a:r>
              <a:rPr lang="en-US" sz="1200" dirty="0"/>
              <a:t>c1 = new Counter();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200" dirty="0" smtClean="0"/>
              <a:t>         </a:t>
            </a:r>
            <a:r>
              <a:rPr lang="en-US" sz="1200" dirty="0" smtClean="0"/>
              <a:t>Counter </a:t>
            </a:r>
            <a:r>
              <a:rPr lang="en-US" sz="1200" dirty="0"/>
              <a:t>c2 = new Counter();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200" dirty="0" smtClean="0"/>
              <a:t>         </a:t>
            </a:r>
            <a:r>
              <a:rPr lang="en-US" sz="1200" dirty="0" smtClean="0"/>
              <a:t>Counter </a:t>
            </a:r>
            <a:r>
              <a:rPr lang="en-US" sz="1200" dirty="0"/>
              <a:t>c3 = new Counter();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200" dirty="0" smtClean="0"/>
              <a:t>     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(count</a:t>
            </a:r>
            <a:r>
              <a:rPr lang="en-US" sz="1200" dirty="0"/>
              <a:t>); </a:t>
            </a:r>
            <a:r>
              <a:rPr lang="en-US" sz="1200" dirty="0" smtClean="0"/>
              <a:t>//</a:t>
            </a:r>
            <a:r>
              <a:rPr lang="ru-RU" sz="1200" dirty="0" smtClean="0"/>
              <a:t> </a:t>
            </a:r>
            <a:r>
              <a:rPr lang="en-US" sz="1200" dirty="0" smtClean="0"/>
              <a:t>3</a:t>
            </a:r>
            <a:endParaRPr lang="ru-RU" sz="1200" dirty="0" smtClean="0"/>
          </a:p>
          <a:p>
            <a:pPr marL="495300" indent="-342900">
              <a:buFont typeface="+mj-lt"/>
              <a:buAutoNum type="arabicPeriod"/>
            </a:pPr>
            <a:r>
              <a:rPr lang="ru-RU" sz="1200" dirty="0" smtClean="0"/>
              <a:t>}}</a:t>
            </a:r>
            <a:endParaRPr sz="12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indent="0">
              <a:buNone/>
            </a:pPr>
            <a:r>
              <a:rPr lang="en-US" sz="1100" dirty="0"/>
              <a:t>Each time the constructor gets called, it increments count by 1. This example relies </a:t>
            </a:r>
            <a:r>
              <a:rPr lang="en-US" sz="1100" dirty="0" smtClean="0"/>
              <a:t>on the </a:t>
            </a:r>
            <a:r>
              <a:rPr lang="en-US" sz="1100" dirty="0"/>
              <a:t>fact that static (and instance) variables are automatically initialized to the default </a:t>
            </a:r>
            <a:r>
              <a:rPr lang="en-US" sz="1100" dirty="0" smtClean="0"/>
              <a:t>value for </a:t>
            </a:r>
            <a:r>
              <a:rPr lang="en-US" sz="1100" dirty="0"/>
              <a:t>that type, which is 0 for int</a:t>
            </a:r>
            <a:r>
              <a:rPr lang="en-US" sz="1100" dirty="0" smtClean="0"/>
              <a:t>.</a:t>
            </a: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48" name="Google Shape;448;p53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449" name="Google Shape;449;p5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5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62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3" name="Google Shape;453;p53"/>
          <p:cNvSpPr txBox="1">
            <a:spLocks noGrp="1"/>
          </p:cNvSpPr>
          <p:nvPr>
            <p:ph type="title"/>
          </p:nvPr>
        </p:nvSpPr>
        <p:spPr>
          <a:xfrm>
            <a:off x="671286" y="573674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Example 2 </a:t>
            </a:r>
            <a:endParaRPr b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93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 txBox="1">
            <a:spLocks noGrp="1"/>
          </p:cNvSpPr>
          <p:nvPr>
            <p:ph type="body" idx="1"/>
          </p:nvPr>
        </p:nvSpPr>
        <p:spPr>
          <a:xfrm>
            <a:off x="717186" y="1382948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2400" indent="0">
              <a:buNone/>
            </a:pPr>
            <a:r>
              <a:rPr lang="en-US" dirty="0"/>
              <a:t>Some static variables are meant to change as the program runs. Counters are a </a:t>
            </a:r>
            <a:r>
              <a:rPr lang="en-US" dirty="0" smtClean="0"/>
              <a:t>common</a:t>
            </a:r>
            <a:r>
              <a:rPr lang="ru-RU" dirty="0" smtClean="0"/>
              <a:t> </a:t>
            </a:r>
            <a:r>
              <a:rPr lang="en-US" dirty="0" smtClean="0"/>
              <a:t>example </a:t>
            </a:r>
            <a:r>
              <a:rPr lang="en-US" dirty="0"/>
              <a:t>of this. We want the count to increase over time. Just as with instance </a:t>
            </a:r>
            <a:r>
              <a:rPr lang="en-US" dirty="0" smtClean="0"/>
              <a:t>variables,</a:t>
            </a:r>
            <a:r>
              <a:rPr lang="ru-RU" dirty="0" smtClean="0"/>
              <a:t> </a:t>
            </a:r>
            <a:r>
              <a:rPr lang="en-US" dirty="0" smtClean="0"/>
              <a:t>you </a:t>
            </a:r>
            <a:r>
              <a:rPr lang="en-US" dirty="0"/>
              <a:t>can initialize a static variable on the line it is declared</a:t>
            </a:r>
            <a:r>
              <a:rPr lang="en-US" dirty="0" smtClean="0"/>
              <a:t>:</a:t>
            </a:r>
            <a:endParaRPr lang="ru-RU" dirty="0" smtClean="0"/>
          </a:p>
          <a:p>
            <a:pPr marL="152400" indent="0">
              <a:buNone/>
            </a:pPr>
            <a:endParaRPr lang="en-US" dirty="0"/>
          </a:p>
          <a:p>
            <a:pPr marL="381000" indent="-228600">
              <a:buFont typeface="+mj-lt"/>
              <a:buAutoNum type="arabicPeriod"/>
            </a:pPr>
            <a:r>
              <a:rPr lang="en-US" dirty="0"/>
              <a:t>public class Initializers {</a:t>
            </a:r>
          </a:p>
          <a:p>
            <a:pPr marL="381000" indent="-228600">
              <a:buFont typeface="+mj-lt"/>
              <a:buAutoNum type="arabicPeriod"/>
            </a:pPr>
            <a:r>
              <a:rPr lang="ru-RU" dirty="0" smtClean="0"/>
              <a:t>      </a:t>
            </a:r>
            <a:r>
              <a:rPr lang="en-US" dirty="0" smtClean="0"/>
              <a:t>private </a:t>
            </a:r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counter = 0; // initialization</a:t>
            </a:r>
          </a:p>
          <a:p>
            <a:pPr marL="381000" indent="-228600">
              <a:buFont typeface="+mj-lt"/>
              <a:buAutoNum type="arabicPeriod"/>
            </a:pPr>
            <a:r>
              <a:rPr lang="ru-RU" dirty="0"/>
              <a:t>}</a:t>
            </a:r>
            <a:endParaRPr lang="en-US" sz="1400" dirty="0" smtClean="0"/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48" name="Google Shape;448;p53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449" name="Google Shape;449;p5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5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63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3" name="Google Shape;453;p53"/>
          <p:cNvSpPr txBox="1">
            <a:spLocks noGrp="1"/>
          </p:cNvSpPr>
          <p:nvPr>
            <p:ph type="title"/>
          </p:nvPr>
        </p:nvSpPr>
        <p:spPr>
          <a:xfrm>
            <a:off x="588699" y="95280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Static Variables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62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 txBox="1">
            <a:spLocks noGrp="1"/>
          </p:cNvSpPr>
          <p:nvPr>
            <p:ph type="body" idx="1"/>
          </p:nvPr>
        </p:nvSpPr>
        <p:spPr>
          <a:xfrm>
            <a:off x="583962" y="1007499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2400" indent="0">
              <a:buNone/>
            </a:pPr>
            <a:r>
              <a:rPr lang="en-US" dirty="0"/>
              <a:t>Other static variables are meant to never change during the program. This type of </a:t>
            </a:r>
            <a:r>
              <a:rPr lang="en-US" dirty="0" smtClean="0"/>
              <a:t>variable is </a:t>
            </a:r>
            <a:r>
              <a:rPr lang="en-US" dirty="0"/>
              <a:t>known as a </a:t>
            </a:r>
            <a:r>
              <a:rPr lang="en-US" i="1" dirty="0"/>
              <a:t>constant</a:t>
            </a:r>
            <a:r>
              <a:rPr lang="en-US" dirty="0"/>
              <a:t>. It uses the final </a:t>
            </a:r>
            <a:r>
              <a:rPr lang="en-US" dirty="0" smtClean="0"/>
              <a:t>modifier </a:t>
            </a:r>
            <a:r>
              <a:rPr lang="en-US" dirty="0"/>
              <a:t>to ensure the variable never </a:t>
            </a:r>
            <a:r>
              <a:rPr lang="en-US" dirty="0" smtClean="0"/>
              <a:t>changes. static </a:t>
            </a:r>
            <a:r>
              <a:rPr lang="en-US" dirty="0"/>
              <a:t>final constants use a different naming convention than other variables. They </a:t>
            </a:r>
            <a:r>
              <a:rPr lang="en-US" dirty="0" smtClean="0"/>
              <a:t>use all </a:t>
            </a:r>
            <a:r>
              <a:rPr lang="en-US" dirty="0"/>
              <a:t>uppercase letters with underscores between “words.” For example:</a:t>
            </a: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class Initializers {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400" dirty="0" smtClean="0"/>
              <a:t>       </a:t>
            </a:r>
            <a:r>
              <a:rPr lang="en-US" sz="1400" dirty="0" smtClean="0"/>
              <a:t>private </a:t>
            </a:r>
            <a:r>
              <a:rPr lang="en-US" sz="1400" dirty="0"/>
              <a:t>static final </a:t>
            </a:r>
            <a:r>
              <a:rPr lang="en-US" sz="1400" dirty="0" err="1"/>
              <a:t>int</a:t>
            </a:r>
            <a:r>
              <a:rPr lang="en-US" sz="1400" dirty="0"/>
              <a:t> NUM_BUCKETS = 45;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400" dirty="0" smtClean="0"/>
              <a:t>       </a:t>
            </a:r>
            <a:r>
              <a:rPr lang="en-US" sz="1400" dirty="0" smtClean="0"/>
              <a:t>public </a:t>
            </a:r>
            <a:r>
              <a:rPr lang="en-US" sz="1400" dirty="0"/>
              <a:t>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400" dirty="0" smtClean="0"/>
              <a:t>             </a:t>
            </a:r>
            <a:r>
              <a:rPr lang="en-US" sz="1400" dirty="0" smtClean="0"/>
              <a:t>NUM_BUCKETS </a:t>
            </a:r>
            <a:r>
              <a:rPr lang="en-US" sz="1400" dirty="0"/>
              <a:t>= 5; // DOES NOT COMPILE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400" dirty="0"/>
              <a:t>} }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48" name="Google Shape;448;p53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449" name="Google Shape;449;p5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5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64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3" name="Google Shape;453;p53"/>
          <p:cNvSpPr txBox="1">
            <a:spLocks noGrp="1"/>
          </p:cNvSpPr>
          <p:nvPr>
            <p:ph type="title"/>
          </p:nvPr>
        </p:nvSpPr>
        <p:spPr>
          <a:xfrm>
            <a:off x="588699" y="95280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Static Variables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949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 txBox="1">
            <a:spLocks noGrp="1"/>
          </p:cNvSpPr>
          <p:nvPr>
            <p:ph type="body" idx="1"/>
          </p:nvPr>
        </p:nvSpPr>
        <p:spPr>
          <a:xfrm>
            <a:off x="583962" y="1007499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2400" indent="0">
              <a:buNone/>
            </a:pPr>
            <a:r>
              <a:rPr lang="en-US" dirty="0"/>
              <a:t>The compiler will make sure that you do not accidentally try to update a </a:t>
            </a:r>
            <a:r>
              <a:rPr lang="en-US" dirty="0" smtClean="0"/>
              <a:t>final </a:t>
            </a:r>
            <a:r>
              <a:rPr lang="en-US" dirty="0" err="1" smtClean="0"/>
              <a:t>variable.This</a:t>
            </a:r>
            <a:r>
              <a:rPr lang="en-US" dirty="0" smtClean="0"/>
              <a:t> </a:t>
            </a:r>
            <a:r>
              <a:rPr lang="en-US" dirty="0"/>
              <a:t>can get interesting. Do you think the following compiles</a:t>
            </a:r>
            <a:r>
              <a:rPr lang="en-US" dirty="0" smtClean="0"/>
              <a:t>?</a:t>
            </a:r>
            <a:endParaRPr sz="14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private static final </a:t>
            </a:r>
            <a:r>
              <a:rPr lang="en-US" sz="1400" dirty="0" err="1"/>
              <a:t>ArrayList</a:t>
            </a:r>
            <a:r>
              <a:rPr lang="en-US" sz="1400" dirty="0"/>
              <a:t>&lt;String&gt; values = new </a:t>
            </a:r>
            <a:r>
              <a:rPr lang="en-US" sz="1400" dirty="0" err="1"/>
              <a:t>ArrayList</a:t>
            </a:r>
            <a:r>
              <a:rPr lang="en-US" sz="1400" dirty="0"/>
              <a:t>&lt;&gt;();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400" dirty="0" smtClean="0"/>
              <a:t>     </a:t>
            </a:r>
            <a:r>
              <a:rPr lang="en-US" sz="1400" dirty="0" err="1" smtClean="0"/>
              <a:t>values.add</a:t>
            </a:r>
            <a:r>
              <a:rPr lang="en-US" sz="1400" dirty="0"/>
              <a:t>("changed");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400" dirty="0"/>
              <a:t>}</a:t>
            </a: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indent="0">
              <a:buNone/>
            </a:pPr>
            <a:r>
              <a:rPr lang="en-US" sz="1200" dirty="0" smtClean="0"/>
              <a:t>It </a:t>
            </a:r>
            <a:r>
              <a:rPr lang="en-US" sz="1200" dirty="0"/>
              <a:t>actually does compile. values is a reference variable. We are allowed to call methods</a:t>
            </a:r>
          </a:p>
          <a:p>
            <a:pPr marL="152400" indent="0">
              <a:buNone/>
            </a:pPr>
            <a:r>
              <a:rPr lang="en-US" sz="1200" dirty="0"/>
              <a:t>on reference variables. All the compiler can do is check that we don’t try to reassign the</a:t>
            </a:r>
          </a:p>
          <a:p>
            <a:pPr marL="152400" indent="0">
              <a:buNone/>
            </a:pPr>
            <a:r>
              <a:rPr lang="en-US" sz="1200" dirty="0"/>
              <a:t>final values to point to a different object.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48" name="Google Shape;448;p53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449" name="Google Shape;449;p5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5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65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3" name="Google Shape;453;p53"/>
          <p:cNvSpPr txBox="1">
            <a:spLocks noGrp="1"/>
          </p:cNvSpPr>
          <p:nvPr>
            <p:ph type="title"/>
          </p:nvPr>
        </p:nvSpPr>
        <p:spPr>
          <a:xfrm>
            <a:off x="671286" y="348954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Static Variables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08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 txBox="1">
            <a:spLocks noGrp="1"/>
          </p:cNvSpPr>
          <p:nvPr>
            <p:ph type="body" idx="1"/>
          </p:nvPr>
        </p:nvSpPr>
        <p:spPr>
          <a:xfrm>
            <a:off x="583962" y="1007499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200" dirty="0" smtClean="0"/>
              <a:t>In </a:t>
            </a:r>
            <a:r>
              <a:rPr lang="en-US" sz="1200" dirty="0"/>
              <a:t>Chapter 1, we covered instance initializers that looked like unnamed methods. Just code</a:t>
            </a:r>
          </a:p>
          <a:p>
            <a:pPr marL="152400" indent="0">
              <a:buNone/>
            </a:pPr>
            <a:r>
              <a:rPr lang="en-US" sz="1200" dirty="0"/>
              <a:t>inside braces. Static initializers look similar. They add the static keyword to specify they</a:t>
            </a:r>
          </a:p>
          <a:p>
            <a:pPr marL="152400" indent="0">
              <a:buNone/>
            </a:pPr>
            <a:r>
              <a:rPr lang="en-US" sz="1200" dirty="0"/>
              <a:t>should be run when the class is </a:t>
            </a:r>
            <a:r>
              <a:rPr lang="en-US" sz="1200" dirty="0" smtClean="0"/>
              <a:t>first </a:t>
            </a:r>
            <a:r>
              <a:rPr lang="en-US" sz="1200" dirty="0"/>
              <a:t>used. For example</a:t>
            </a:r>
            <a:r>
              <a:rPr lang="en-US" sz="1200" dirty="0" smtClean="0"/>
              <a:t>:</a:t>
            </a:r>
          </a:p>
          <a:p>
            <a:pPr marL="381000" indent="-228600">
              <a:buFont typeface="+mj-lt"/>
              <a:buAutoNum type="arabicPeriod"/>
            </a:pPr>
            <a:endParaRPr lang="en-US" sz="1200" dirty="0" smtClean="0"/>
          </a:p>
          <a:p>
            <a:pPr marL="381000" indent="-228600">
              <a:buFont typeface="+mj-lt"/>
              <a:buAutoNum type="arabicPeriod"/>
            </a:pPr>
            <a:r>
              <a:rPr lang="en-US" sz="1200" dirty="0" smtClean="0"/>
              <a:t>private </a:t>
            </a:r>
            <a:r>
              <a:rPr lang="en-US" sz="1200" dirty="0"/>
              <a:t>static final </a:t>
            </a:r>
            <a:r>
              <a:rPr lang="en-US" sz="1200" dirty="0" err="1"/>
              <a:t>int</a:t>
            </a:r>
            <a:r>
              <a:rPr lang="en-US" sz="1200" dirty="0"/>
              <a:t> NUM_SECONDS_PER_HOUR;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1200" dirty="0"/>
              <a:t>static {</a:t>
            </a:r>
          </a:p>
          <a:p>
            <a:pPr marL="381000" indent="-228600">
              <a:buFont typeface="+mj-lt"/>
              <a:buAutoNum type="arabicPeriod"/>
            </a:pPr>
            <a:r>
              <a:rPr lang="ru-RU" sz="1200" dirty="0" smtClean="0"/>
              <a:t> 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/>
              <a:t>numSecondsPerMinute</a:t>
            </a:r>
            <a:r>
              <a:rPr lang="en-US" sz="1200" dirty="0"/>
              <a:t> = 60;</a:t>
            </a:r>
          </a:p>
          <a:p>
            <a:pPr marL="381000" indent="-228600">
              <a:buFont typeface="+mj-lt"/>
              <a:buAutoNum type="arabicPeriod"/>
            </a:pPr>
            <a:r>
              <a:rPr lang="ru-RU" sz="1200" dirty="0" smtClean="0"/>
              <a:t> 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/>
              <a:t>numMinutesPerHour</a:t>
            </a:r>
            <a:r>
              <a:rPr lang="en-US" sz="1200" dirty="0"/>
              <a:t> = 60;</a:t>
            </a:r>
          </a:p>
          <a:p>
            <a:pPr marL="381000" indent="-228600">
              <a:buFont typeface="+mj-lt"/>
              <a:buAutoNum type="arabicPeriod"/>
            </a:pPr>
            <a:r>
              <a:rPr lang="ru-RU" sz="1200" dirty="0" smtClean="0"/>
              <a:t>     </a:t>
            </a:r>
            <a:r>
              <a:rPr lang="en-US" sz="1200" dirty="0" smtClean="0"/>
              <a:t>NUM_SECONDS_PER_HOUR </a:t>
            </a:r>
            <a:r>
              <a:rPr lang="en-US" sz="1200" dirty="0"/>
              <a:t>= </a:t>
            </a:r>
            <a:r>
              <a:rPr lang="en-US" sz="1200" dirty="0" err="1"/>
              <a:t>numSecondsPerMinute</a:t>
            </a:r>
            <a:r>
              <a:rPr lang="en-US" sz="1200" dirty="0"/>
              <a:t> * </a:t>
            </a:r>
            <a:r>
              <a:rPr lang="en-US" sz="1200" dirty="0" err="1"/>
              <a:t>numMinutesPerHour</a:t>
            </a:r>
            <a:r>
              <a:rPr lang="en-US" sz="1200" dirty="0" smtClean="0"/>
              <a:t>;</a:t>
            </a:r>
            <a:endParaRPr lang="ru-RU" sz="1200" dirty="0" smtClean="0"/>
          </a:p>
          <a:p>
            <a:pPr marL="381000" indent="-228600">
              <a:buFont typeface="+mj-lt"/>
              <a:buAutoNum type="arabicPeriod"/>
            </a:pPr>
            <a:r>
              <a:rPr lang="ru-RU" sz="1200" dirty="0" smtClean="0"/>
              <a:t>}</a:t>
            </a:r>
            <a:endParaRPr lang="en-US" sz="1400" dirty="0" smtClean="0"/>
          </a:p>
          <a:p>
            <a:pPr marL="152400" indent="0">
              <a:buNone/>
            </a:pPr>
            <a:r>
              <a:rPr lang="en-US" sz="1400" dirty="0" smtClean="0"/>
              <a:t>There </a:t>
            </a:r>
            <a:r>
              <a:rPr lang="en-US" sz="1400" dirty="0"/>
              <a:t>is something interesting </a:t>
            </a:r>
            <a:r>
              <a:rPr lang="en-US" sz="1400" dirty="0" smtClean="0"/>
              <a:t>about this </a:t>
            </a:r>
            <a:r>
              <a:rPr lang="en-US" sz="1400" dirty="0"/>
              <a:t>example. We just got through saying that </a:t>
            </a:r>
            <a:r>
              <a:rPr lang="en-US" sz="1400" dirty="0" smtClean="0"/>
              <a:t>final </a:t>
            </a:r>
            <a:r>
              <a:rPr lang="en-US" sz="1400" dirty="0"/>
              <a:t>variables aren’t allowed </a:t>
            </a:r>
            <a:r>
              <a:rPr lang="en-US" sz="1400" dirty="0" smtClean="0"/>
              <a:t>to be </a:t>
            </a:r>
            <a:r>
              <a:rPr lang="en-US" sz="1400" dirty="0"/>
              <a:t>reassigned. The key here is that the static initializer is the </a:t>
            </a:r>
            <a:r>
              <a:rPr lang="en-US" sz="1400" dirty="0" smtClean="0"/>
              <a:t>first assignment. And </a:t>
            </a:r>
            <a:r>
              <a:rPr lang="en-US" sz="1400" dirty="0"/>
              <a:t>since it occurs up front, it is okay.</a:t>
            </a: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48" name="Google Shape;448;p53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449" name="Google Shape;449;p5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5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66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3" name="Google Shape;453;p53"/>
          <p:cNvSpPr txBox="1">
            <a:spLocks noGrp="1"/>
          </p:cNvSpPr>
          <p:nvPr>
            <p:ph type="title"/>
          </p:nvPr>
        </p:nvSpPr>
        <p:spPr>
          <a:xfrm>
            <a:off x="588699" y="95280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Static Initialization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0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 txBox="1">
            <a:spLocks noGrp="1"/>
          </p:cNvSpPr>
          <p:nvPr>
            <p:ph type="body" idx="1"/>
          </p:nvPr>
        </p:nvSpPr>
        <p:spPr>
          <a:xfrm>
            <a:off x="583962" y="1007499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400" dirty="0"/>
              <a:t>14: private static </a:t>
            </a:r>
            <a:r>
              <a:rPr lang="en-US" sz="1400" dirty="0" err="1"/>
              <a:t>int</a:t>
            </a:r>
            <a:r>
              <a:rPr lang="en-US" sz="1400" dirty="0"/>
              <a:t> one;</a:t>
            </a:r>
          </a:p>
          <a:p>
            <a:pPr marL="152400" indent="0">
              <a:buNone/>
            </a:pPr>
            <a:r>
              <a:rPr lang="en-US" sz="1400" dirty="0"/>
              <a:t>15: private static final </a:t>
            </a:r>
            <a:r>
              <a:rPr lang="en-US" sz="1400" dirty="0" err="1"/>
              <a:t>int</a:t>
            </a:r>
            <a:r>
              <a:rPr lang="en-US" sz="1400" dirty="0"/>
              <a:t> two;</a:t>
            </a:r>
          </a:p>
          <a:p>
            <a:pPr marL="152400" indent="0">
              <a:buNone/>
            </a:pPr>
            <a:r>
              <a:rPr lang="en-US" sz="1400" dirty="0"/>
              <a:t>16: private static final </a:t>
            </a:r>
            <a:r>
              <a:rPr lang="en-US" sz="1400" dirty="0" err="1"/>
              <a:t>int</a:t>
            </a:r>
            <a:r>
              <a:rPr lang="en-US" sz="1400" dirty="0"/>
              <a:t> three = 3;</a:t>
            </a:r>
          </a:p>
          <a:p>
            <a:pPr marL="152400" indent="0">
              <a:buNone/>
            </a:pPr>
            <a:r>
              <a:rPr lang="en-US" sz="1400" dirty="0"/>
              <a:t>17: private static final </a:t>
            </a:r>
            <a:r>
              <a:rPr lang="en-US" sz="1400" dirty="0" err="1"/>
              <a:t>int</a:t>
            </a:r>
            <a:r>
              <a:rPr lang="en-US" sz="1400" dirty="0"/>
              <a:t> four; </a:t>
            </a:r>
          </a:p>
          <a:p>
            <a:pPr marL="152400" indent="0">
              <a:buNone/>
            </a:pPr>
            <a:r>
              <a:rPr lang="en-US" sz="1400" dirty="0"/>
              <a:t>18: static {</a:t>
            </a:r>
          </a:p>
          <a:p>
            <a:pPr marL="152400" indent="0">
              <a:buNone/>
            </a:pPr>
            <a:r>
              <a:rPr lang="en-US" sz="1400" dirty="0"/>
              <a:t>19: </a:t>
            </a:r>
            <a:r>
              <a:rPr lang="ru-RU" sz="1400" dirty="0" smtClean="0"/>
              <a:t>    </a:t>
            </a:r>
            <a:r>
              <a:rPr lang="en-US" sz="1400" dirty="0" smtClean="0"/>
              <a:t>one </a:t>
            </a:r>
            <a:r>
              <a:rPr lang="en-US" sz="1400" dirty="0"/>
              <a:t>= 1;</a:t>
            </a:r>
          </a:p>
          <a:p>
            <a:pPr marL="152400" indent="0">
              <a:buNone/>
            </a:pPr>
            <a:r>
              <a:rPr lang="en-US" sz="1400" dirty="0"/>
              <a:t>20: </a:t>
            </a:r>
            <a:r>
              <a:rPr lang="ru-RU" sz="1400" dirty="0" smtClean="0"/>
              <a:t>   </a:t>
            </a:r>
            <a:r>
              <a:rPr lang="en-US" sz="1400" dirty="0" smtClean="0"/>
              <a:t>two </a:t>
            </a:r>
            <a:r>
              <a:rPr lang="en-US" sz="1400" dirty="0"/>
              <a:t>= 2;</a:t>
            </a:r>
          </a:p>
          <a:p>
            <a:pPr marL="152400" indent="0">
              <a:buNone/>
            </a:pPr>
            <a:r>
              <a:rPr lang="en-US" sz="1400" dirty="0"/>
              <a:t>21: </a:t>
            </a:r>
            <a:r>
              <a:rPr lang="ru-RU" sz="1400" dirty="0" smtClean="0"/>
              <a:t>    </a:t>
            </a:r>
            <a:r>
              <a:rPr lang="en-US" sz="1400" dirty="0" smtClean="0"/>
              <a:t>three </a:t>
            </a:r>
            <a:r>
              <a:rPr lang="en-US" sz="1400" dirty="0"/>
              <a:t>= 3; </a:t>
            </a:r>
          </a:p>
          <a:p>
            <a:pPr marL="152400" indent="0">
              <a:buNone/>
            </a:pPr>
            <a:r>
              <a:rPr lang="en-US" sz="1400" dirty="0"/>
              <a:t>22</a:t>
            </a:r>
            <a:r>
              <a:rPr lang="en-US" sz="1400" dirty="0" smtClean="0"/>
              <a:t>:</a:t>
            </a:r>
            <a:r>
              <a:rPr lang="ru-RU" sz="1400" dirty="0" smtClean="0"/>
              <a:t>   </a:t>
            </a:r>
            <a:r>
              <a:rPr lang="en-US" sz="1400" dirty="0" smtClean="0"/>
              <a:t> </a:t>
            </a:r>
            <a:r>
              <a:rPr lang="en-US" sz="1400" dirty="0"/>
              <a:t>two = 4; </a:t>
            </a:r>
          </a:p>
          <a:p>
            <a:pPr marL="152400" indent="0">
              <a:buNone/>
            </a:pPr>
            <a:r>
              <a:rPr lang="ru-RU" sz="1400" dirty="0"/>
              <a:t>23: }</a:t>
            </a:r>
            <a:endParaRPr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48" name="Google Shape;448;p53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449" name="Google Shape;449;p5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5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67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3" name="Google Shape;453;p53"/>
          <p:cNvSpPr txBox="1">
            <a:spLocks noGrp="1"/>
          </p:cNvSpPr>
          <p:nvPr>
            <p:ph type="title"/>
          </p:nvPr>
        </p:nvSpPr>
        <p:spPr>
          <a:xfrm>
            <a:off x="588699" y="95280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Example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59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 txBox="1">
            <a:spLocks noGrp="1"/>
          </p:cNvSpPr>
          <p:nvPr>
            <p:ph type="body" idx="1"/>
          </p:nvPr>
        </p:nvSpPr>
        <p:spPr>
          <a:xfrm>
            <a:off x="590017" y="892525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100" dirty="0"/>
              <a:t>14: private static </a:t>
            </a:r>
            <a:r>
              <a:rPr lang="en-US" sz="1100" dirty="0" err="1"/>
              <a:t>int</a:t>
            </a:r>
            <a:r>
              <a:rPr lang="en-US" sz="1100" dirty="0"/>
              <a:t> one;</a:t>
            </a:r>
          </a:p>
          <a:p>
            <a:pPr marL="152400" indent="0">
              <a:buNone/>
            </a:pPr>
            <a:r>
              <a:rPr lang="en-US" sz="1100" dirty="0"/>
              <a:t>15: private static final </a:t>
            </a:r>
            <a:r>
              <a:rPr lang="en-US" sz="1100" dirty="0" err="1"/>
              <a:t>int</a:t>
            </a:r>
            <a:r>
              <a:rPr lang="en-US" sz="1100" dirty="0"/>
              <a:t> two;</a:t>
            </a:r>
          </a:p>
          <a:p>
            <a:pPr marL="152400" indent="0">
              <a:buNone/>
            </a:pPr>
            <a:r>
              <a:rPr lang="en-US" sz="1100" dirty="0"/>
              <a:t>16: private static final </a:t>
            </a:r>
            <a:r>
              <a:rPr lang="en-US" sz="1100" dirty="0" err="1"/>
              <a:t>int</a:t>
            </a:r>
            <a:r>
              <a:rPr lang="en-US" sz="1100" dirty="0"/>
              <a:t> three = 3;</a:t>
            </a:r>
          </a:p>
          <a:p>
            <a:pPr marL="152400" indent="0">
              <a:buNone/>
            </a:pPr>
            <a:r>
              <a:rPr lang="en-US" sz="1100" dirty="0"/>
              <a:t>17: private static final </a:t>
            </a:r>
            <a:r>
              <a:rPr lang="en-US" sz="1100" dirty="0" err="1"/>
              <a:t>int</a:t>
            </a:r>
            <a:r>
              <a:rPr lang="en-US" sz="1100" dirty="0"/>
              <a:t> four; // DOES NOT COMPILE</a:t>
            </a:r>
          </a:p>
          <a:p>
            <a:pPr marL="152400" indent="0">
              <a:buNone/>
            </a:pPr>
            <a:r>
              <a:rPr lang="en-US" sz="1100" dirty="0"/>
              <a:t>18: static {</a:t>
            </a:r>
          </a:p>
          <a:p>
            <a:pPr marL="152400" indent="0">
              <a:buNone/>
            </a:pPr>
            <a:r>
              <a:rPr lang="en-US" sz="1100" dirty="0"/>
              <a:t>19: </a:t>
            </a:r>
            <a:r>
              <a:rPr lang="ru-RU" sz="1100" dirty="0" smtClean="0"/>
              <a:t>    </a:t>
            </a:r>
            <a:r>
              <a:rPr lang="en-US" sz="1100" dirty="0" smtClean="0"/>
              <a:t>one </a:t>
            </a:r>
            <a:r>
              <a:rPr lang="en-US" sz="1100" dirty="0"/>
              <a:t>= 1;</a:t>
            </a:r>
          </a:p>
          <a:p>
            <a:pPr marL="152400" indent="0">
              <a:buNone/>
            </a:pPr>
            <a:r>
              <a:rPr lang="en-US" sz="1100" dirty="0"/>
              <a:t>20: </a:t>
            </a:r>
            <a:r>
              <a:rPr lang="ru-RU" sz="1100" dirty="0" smtClean="0"/>
              <a:t>   </a:t>
            </a:r>
            <a:r>
              <a:rPr lang="en-US" sz="1100" dirty="0" smtClean="0"/>
              <a:t>two </a:t>
            </a:r>
            <a:r>
              <a:rPr lang="en-US" sz="1100" dirty="0"/>
              <a:t>= 2;</a:t>
            </a:r>
          </a:p>
          <a:p>
            <a:pPr marL="152400" indent="0">
              <a:buNone/>
            </a:pPr>
            <a:r>
              <a:rPr lang="en-US" sz="1100" dirty="0"/>
              <a:t>21: </a:t>
            </a:r>
            <a:r>
              <a:rPr lang="ru-RU" sz="1100" dirty="0" smtClean="0"/>
              <a:t>    </a:t>
            </a:r>
            <a:r>
              <a:rPr lang="en-US" sz="1100" dirty="0" smtClean="0"/>
              <a:t>three </a:t>
            </a:r>
            <a:r>
              <a:rPr lang="en-US" sz="1100" dirty="0"/>
              <a:t>= 3; // DOES NOT COMPILE</a:t>
            </a:r>
          </a:p>
          <a:p>
            <a:pPr marL="152400" indent="0">
              <a:buNone/>
            </a:pPr>
            <a:r>
              <a:rPr lang="en-US" sz="1100" dirty="0"/>
              <a:t>22: </a:t>
            </a:r>
            <a:r>
              <a:rPr lang="ru-RU" sz="1100" dirty="0" smtClean="0"/>
              <a:t>   </a:t>
            </a:r>
            <a:r>
              <a:rPr lang="en-US" sz="1100" dirty="0" smtClean="0"/>
              <a:t>two </a:t>
            </a:r>
            <a:r>
              <a:rPr lang="en-US" sz="1100" dirty="0"/>
              <a:t>= 4</a:t>
            </a:r>
            <a:r>
              <a:rPr lang="en-US" sz="1100" dirty="0" smtClean="0"/>
              <a:t>;</a:t>
            </a:r>
            <a:r>
              <a:rPr lang="ru-RU" sz="1100" dirty="0" smtClean="0"/>
              <a:t> </a:t>
            </a:r>
            <a:r>
              <a:rPr lang="en-US" sz="1100" dirty="0"/>
              <a:t>// DOES NOT COMPILE</a:t>
            </a:r>
            <a:r>
              <a:rPr lang="ru-RU" sz="1100" dirty="0"/>
              <a:t> </a:t>
            </a:r>
            <a:endParaRPr lang="ru-RU" sz="1100" dirty="0" smtClean="0"/>
          </a:p>
          <a:p>
            <a:pPr marL="152400" indent="0">
              <a:buNone/>
            </a:pPr>
            <a:r>
              <a:rPr lang="ru-RU" sz="1100" dirty="0" smtClean="0"/>
              <a:t>23: </a:t>
            </a:r>
            <a:r>
              <a:rPr lang="en-US" sz="1100" dirty="0" smtClean="0"/>
              <a:t>}</a:t>
            </a:r>
            <a:endParaRPr lang="en-US" sz="1100" dirty="0" smtClean="0"/>
          </a:p>
          <a:p>
            <a:pPr marL="152400" indent="0">
              <a:buNone/>
            </a:pPr>
            <a:r>
              <a:rPr lang="en-US" sz="1100" dirty="0" smtClean="0"/>
              <a:t>Line </a:t>
            </a:r>
            <a:r>
              <a:rPr lang="en-US" sz="1100" dirty="0"/>
              <a:t>14 declares a static variable that is not fi </a:t>
            </a:r>
            <a:r>
              <a:rPr lang="en-US" sz="1100" dirty="0" err="1"/>
              <a:t>nal</a:t>
            </a:r>
            <a:r>
              <a:rPr lang="en-US" sz="1100" dirty="0"/>
              <a:t>. It can be assigned as many times as </a:t>
            </a:r>
            <a:r>
              <a:rPr lang="en-US" sz="1100" dirty="0" smtClean="0"/>
              <a:t>we like</a:t>
            </a:r>
            <a:r>
              <a:rPr lang="en-US" sz="1100" dirty="0"/>
              <a:t>. Line 15 declares a </a:t>
            </a:r>
            <a:r>
              <a:rPr lang="en-US" sz="1100" dirty="0" smtClean="0"/>
              <a:t>final </a:t>
            </a:r>
            <a:r>
              <a:rPr lang="en-US" sz="1100" dirty="0"/>
              <a:t>variable without initializing it. This means we can initialize </a:t>
            </a:r>
            <a:r>
              <a:rPr lang="en-US" sz="1100" dirty="0" smtClean="0"/>
              <a:t>it exactly </a:t>
            </a:r>
            <a:r>
              <a:rPr lang="en-US" sz="1100" dirty="0"/>
              <a:t>once in a static block. Line 22 doesn’t compile because this is the second attempt. </a:t>
            </a:r>
            <a:r>
              <a:rPr lang="en-US" sz="1100" dirty="0" smtClean="0"/>
              <a:t>Line 16 </a:t>
            </a:r>
            <a:r>
              <a:rPr lang="en-US" sz="1100" dirty="0"/>
              <a:t>declares a </a:t>
            </a:r>
            <a:r>
              <a:rPr lang="en-US" sz="1100" dirty="0" smtClean="0"/>
              <a:t>final </a:t>
            </a:r>
            <a:r>
              <a:rPr lang="en-US" sz="1100" dirty="0"/>
              <a:t>variable and initializes it at the same time. We are not allowed to assign </a:t>
            </a:r>
            <a:r>
              <a:rPr lang="en-US" sz="1100" dirty="0" smtClean="0"/>
              <a:t>it again</a:t>
            </a:r>
            <a:r>
              <a:rPr lang="en-US" sz="1100" dirty="0"/>
              <a:t>, so line 21 doesn’t compile. Line 17 declares a </a:t>
            </a:r>
            <a:r>
              <a:rPr lang="en-US" sz="1100" dirty="0" smtClean="0"/>
              <a:t>final </a:t>
            </a:r>
            <a:r>
              <a:rPr lang="en-US" sz="1100" dirty="0"/>
              <a:t>variable that never gets </a:t>
            </a:r>
            <a:r>
              <a:rPr lang="en-US" sz="1100" dirty="0" smtClean="0"/>
              <a:t>initialized. The </a:t>
            </a:r>
            <a:r>
              <a:rPr lang="en-US" sz="1100" dirty="0"/>
              <a:t>compiler gives a compiler error because it knows that the static blocks are the only </a:t>
            </a:r>
            <a:r>
              <a:rPr lang="en-US" sz="1100" dirty="0" smtClean="0"/>
              <a:t>place the </a:t>
            </a:r>
            <a:r>
              <a:rPr lang="en-US" sz="1100" dirty="0"/>
              <a:t>variable could possibly get initialized. Since the programmer forgot, this is clearly an error.</a:t>
            </a:r>
            <a:endParaRPr sz="11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48" name="Google Shape;448;p53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449" name="Google Shape;449;p5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5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68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3" name="Google Shape;453;p53"/>
          <p:cNvSpPr txBox="1">
            <a:spLocks noGrp="1"/>
          </p:cNvSpPr>
          <p:nvPr>
            <p:ph type="title"/>
          </p:nvPr>
        </p:nvSpPr>
        <p:spPr>
          <a:xfrm>
            <a:off x="588699" y="95280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    Example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873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 txBox="1">
            <a:spLocks noGrp="1"/>
          </p:cNvSpPr>
          <p:nvPr>
            <p:ph type="body" idx="1"/>
          </p:nvPr>
        </p:nvSpPr>
        <p:spPr>
          <a:xfrm>
            <a:off x="634599" y="1277980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dirty="0"/>
              <a:t>Imports are convenient because you don’t need to specify where each class </a:t>
            </a:r>
            <a:r>
              <a:rPr lang="en-US" dirty="0" smtClean="0"/>
              <a:t>comes from </a:t>
            </a:r>
            <a:r>
              <a:rPr lang="en-US" dirty="0"/>
              <a:t>each time you use it. There is another type of import called a static import. </a:t>
            </a:r>
            <a:r>
              <a:rPr lang="en-US" dirty="0" smtClean="0"/>
              <a:t>Regular imports </a:t>
            </a:r>
            <a:r>
              <a:rPr lang="en-US" dirty="0"/>
              <a:t>are for importing classes. Static imports are for importing static members </a:t>
            </a:r>
            <a:r>
              <a:rPr lang="en-US" dirty="0" smtClean="0"/>
              <a:t>of classes</a:t>
            </a:r>
            <a:r>
              <a:rPr lang="en-US" dirty="0"/>
              <a:t>. Just like regular imports, you can use a wildcard or import a </a:t>
            </a:r>
            <a:r>
              <a:rPr lang="en-US" dirty="0" smtClean="0"/>
              <a:t>specific </a:t>
            </a:r>
            <a:r>
              <a:rPr lang="en-US" dirty="0"/>
              <a:t>member. </a:t>
            </a:r>
            <a:r>
              <a:rPr lang="en-US" dirty="0" smtClean="0"/>
              <a:t>The idea </a:t>
            </a:r>
            <a:r>
              <a:rPr lang="en-US" dirty="0"/>
              <a:t>is that you shouldn’t have to specify where each static method or variable comes </a:t>
            </a:r>
            <a:r>
              <a:rPr lang="en-US" dirty="0" smtClean="0"/>
              <a:t>from each </a:t>
            </a:r>
            <a:r>
              <a:rPr lang="en-US" dirty="0"/>
              <a:t>time you use it. An example of when static interfaces shine are when you are </a:t>
            </a:r>
            <a:r>
              <a:rPr lang="en-US" dirty="0" smtClean="0"/>
              <a:t>referring to </a:t>
            </a:r>
            <a:r>
              <a:rPr lang="en-US" dirty="0"/>
              <a:t>a lot of constants in another class.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48" name="Google Shape;448;p53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449" name="Google Shape;449;p5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5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69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3" name="Google Shape;453;p53"/>
          <p:cNvSpPr txBox="1">
            <a:spLocks noGrp="1"/>
          </p:cNvSpPr>
          <p:nvPr>
            <p:ph type="title"/>
          </p:nvPr>
        </p:nvSpPr>
        <p:spPr>
          <a:xfrm>
            <a:off x="588699" y="95280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    Static imports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01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813503" y="1323708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void walk1() {}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default void walk2() {} // DOES NOT </a:t>
            </a:r>
            <a:r>
              <a:rPr lang="en-US" sz="1400" dirty="0" smtClean="0"/>
              <a:t>COMPILE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void public walk3() {} // DOES NOT COMPILE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void walk4() {}</a:t>
            </a: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2400" indent="0">
              <a:buNone/>
            </a:pPr>
            <a:r>
              <a:rPr lang="en-US" sz="1200" i="1" dirty="0"/>
              <a:t>walk1() is a valid method declaration with public access. walk4() is a valid method</a:t>
            </a:r>
          </a:p>
          <a:p>
            <a:pPr marL="152400" indent="0">
              <a:buNone/>
            </a:pPr>
            <a:r>
              <a:rPr lang="en-US" sz="1200" i="1" dirty="0"/>
              <a:t>declaration with default access. walk2() doesn’t compile because default is not a valid access</a:t>
            </a:r>
          </a:p>
          <a:p>
            <a:pPr marL="152400" indent="0">
              <a:buNone/>
            </a:pPr>
            <a:r>
              <a:rPr lang="en-US" sz="1200" i="1" dirty="0" smtClean="0"/>
              <a:t>modifier</a:t>
            </a:r>
            <a:r>
              <a:rPr lang="en-US" sz="1200" i="1" dirty="0"/>
              <a:t>. walk3() doesn’t compile because the access </a:t>
            </a:r>
            <a:r>
              <a:rPr lang="en-US" sz="1200" i="1" dirty="0" smtClean="0"/>
              <a:t>modifier </a:t>
            </a:r>
            <a:r>
              <a:rPr lang="en-US" sz="1200" i="1" dirty="0"/>
              <a:t>is </a:t>
            </a:r>
            <a:r>
              <a:rPr lang="en-US" sz="1200" i="1" dirty="0" smtClean="0"/>
              <a:t>specified </a:t>
            </a:r>
            <a:r>
              <a:rPr lang="en-US" sz="1200" i="1" dirty="0"/>
              <a:t>after the return</a:t>
            </a:r>
          </a:p>
          <a:p>
            <a:pPr marL="152400" indent="0">
              <a:buNone/>
            </a:pPr>
            <a:r>
              <a:rPr lang="en-US" sz="1200" i="1" dirty="0"/>
              <a:t>type.</a:t>
            </a:r>
            <a:endParaRPr sz="1200" i="1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51" name="Google Shape;151;p26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152" name="Google Shape;152;p26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2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7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869148" y="847600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b="0" dirty="0" smtClean="0"/>
              <a:t>Example</a:t>
            </a:r>
            <a:endParaRPr b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 txBox="1">
            <a:spLocks noGrp="1"/>
          </p:cNvSpPr>
          <p:nvPr>
            <p:ph type="body" idx="1"/>
          </p:nvPr>
        </p:nvSpPr>
        <p:spPr>
          <a:xfrm>
            <a:off x="634599" y="1169692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200" dirty="0"/>
              <a:t>import </a:t>
            </a:r>
            <a:r>
              <a:rPr lang="en-US" sz="1200" dirty="0" err="1"/>
              <a:t>java.util.List</a:t>
            </a:r>
            <a:r>
              <a:rPr lang="en-US" sz="1200" dirty="0"/>
              <a:t>;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import static </a:t>
            </a:r>
            <a:r>
              <a:rPr lang="en-US" sz="1200" dirty="0" err="1"/>
              <a:t>java.util.Arrays.asList</a:t>
            </a:r>
            <a:r>
              <a:rPr lang="en-US" sz="1200" dirty="0"/>
              <a:t>; // static import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public class </a:t>
            </a:r>
            <a:r>
              <a:rPr lang="en-US" sz="1200" dirty="0" err="1"/>
              <a:t>StaticImports</a:t>
            </a:r>
            <a:r>
              <a:rPr lang="en-US" sz="1200" dirty="0"/>
              <a:t> {</a:t>
            </a:r>
          </a:p>
          <a:p>
            <a:pPr>
              <a:buFont typeface="+mj-lt"/>
              <a:buAutoNum type="arabicPeriod"/>
            </a:pPr>
            <a:r>
              <a:rPr lang="ru-RU" sz="1200" dirty="0" smtClean="0"/>
              <a:t>     </a:t>
            </a:r>
            <a:r>
              <a:rPr lang="en-US" sz="1200" dirty="0" smtClean="0"/>
              <a:t>public </a:t>
            </a:r>
            <a:r>
              <a:rPr lang="en-US" sz="1200" dirty="0"/>
              <a:t>static void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pPr>
              <a:buFont typeface="+mj-lt"/>
              <a:buAutoNum type="arabicPeriod"/>
            </a:pPr>
            <a:r>
              <a:rPr lang="ru-RU" sz="1200" dirty="0" smtClean="0"/>
              <a:t>          </a:t>
            </a:r>
            <a:r>
              <a:rPr lang="en-US" sz="1200" dirty="0" smtClean="0"/>
              <a:t>List&lt;String</a:t>
            </a:r>
            <a:r>
              <a:rPr lang="en-US" sz="1200" dirty="0"/>
              <a:t>&gt; list = </a:t>
            </a:r>
            <a:r>
              <a:rPr lang="en-US" sz="1200" dirty="0" err="1"/>
              <a:t>asList</a:t>
            </a:r>
            <a:r>
              <a:rPr lang="en-US" sz="1200" dirty="0"/>
              <a:t>("one", "two"); // no Arrays.</a:t>
            </a:r>
          </a:p>
          <a:p>
            <a:pPr>
              <a:buFont typeface="+mj-lt"/>
              <a:buAutoNum type="arabicPeriod"/>
            </a:pPr>
            <a:r>
              <a:rPr lang="ru-RU" sz="1200" dirty="0"/>
              <a:t>} </a:t>
            </a:r>
            <a:r>
              <a:rPr lang="ru-RU" sz="1200" dirty="0" smtClean="0"/>
              <a:t>}</a:t>
            </a:r>
            <a:endParaRPr lang="en-US" sz="1200" dirty="0" smtClean="0"/>
          </a:p>
          <a:p>
            <a:pPr marL="152400" indent="0">
              <a:buNone/>
            </a:pPr>
            <a:endParaRPr lang="en-US" sz="1200" dirty="0" smtClean="0"/>
          </a:p>
          <a:p>
            <a:pPr marL="152400" indent="0">
              <a:buNone/>
            </a:pPr>
            <a:r>
              <a:rPr lang="en-US" sz="1200" dirty="0" smtClean="0"/>
              <a:t>In </a:t>
            </a:r>
            <a:r>
              <a:rPr lang="en-US" sz="1200" dirty="0"/>
              <a:t>this example, we are </a:t>
            </a:r>
            <a:r>
              <a:rPr lang="en-US" sz="1200" dirty="0" smtClean="0"/>
              <a:t>specifically </a:t>
            </a:r>
            <a:r>
              <a:rPr lang="en-US" sz="1200" dirty="0"/>
              <a:t>importing the </a:t>
            </a:r>
            <a:r>
              <a:rPr lang="en-US" sz="1200" dirty="0" err="1"/>
              <a:t>asList</a:t>
            </a:r>
            <a:r>
              <a:rPr lang="en-US" sz="1200" dirty="0"/>
              <a:t> method. This means that </a:t>
            </a:r>
            <a:r>
              <a:rPr lang="en-US" sz="1200" dirty="0" smtClean="0"/>
              <a:t>any time </a:t>
            </a:r>
            <a:r>
              <a:rPr lang="en-US" sz="1200" dirty="0"/>
              <a:t>we refer to </a:t>
            </a:r>
            <a:r>
              <a:rPr lang="en-US" sz="1200" dirty="0" err="1"/>
              <a:t>asList</a:t>
            </a:r>
            <a:r>
              <a:rPr lang="en-US" sz="1200" dirty="0"/>
              <a:t> in the class, it will call </a:t>
            </a:r>
            <a:r>
              <a:rPr lang="en-US" sz="1200" dirty="0" err="1"/>
              <a:t>Arrays.asList</a:t>
            </a:r>
            <a:r>
              <a:rPr lang="en-US" sz="1200" dirty="0" smtClean="0"/>
              <a:t>(). An </a:t>
            </a:r>
            <a:r>
              <a:rPr lang="en-US" sz="1200" dirty="0"/>
              <a:t>interesting case is what would happen if we created an </a:t>
            </a:r>
            <a:r>
              <a:rPr lang="en-US" sz="1200" dirty="0" err="1"/>
              <a:t>asList</a:t>
            </a:r>
            <a:r>
              <a:rPr lang="en-US" sz="1200" dirty="0"/>
              <a:t> method in </a:t>
            </a:r>
            <a:r>
              <a:rPr lang="en-US" sz="1200" dirty="0" smtClean="0"/>
              <a:t>our </a:t>
            </a:r>
            <a:r>
              <a:rPr lang="en-US" sz="1200" dirty="0" err="1" smtClean="0"/>
              <a:t>StaticImports</a:t>
            </a:r>
            <a:r>
              <a:rPr lang="en-US" sz="1200" dirty="0" smtClean="0"/>
              <a:t> </a:t>
            </a:r>
            <a:r>
              <a:rPr lang="en-US" sz="1200" dirty="0"/>
              <a:t>class. Java would give it preference over the imported one and the </a:t>
            </a:r>
            <a:r>
              <a:rPr lang="en-US" sz="1200" dirty="0" smtClean="0"/>
              <a:t>method we </a:t>
            </a:r>
            <a:r>
              <a:rPr lang="en-US" sz="1200" dirty="0"/>
              <a:t>coded would be used.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48" name="Google Shape;448;p53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449" name="Google Shape;449;p5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5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70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3" name="Google Shape;453;p53"/>
          <p:cNvSpPr txBox="1">
            <a:spLocks noGrp="1"/>
          </p:cNvSpPr>
          <p:nvPr>
            <p:ph type="title"/>
          </p:nvPr>
        </p:nvSpPr>
        <p:spPr>
          <a:xfrm>
            <a:off x="588699" y="95280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    Example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01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 txBox="1">
            <a:spLocks noGrp="1"/>
          </p:cNvSpPr>
          <p:nvPr>
            <p:ph type="body" idx="1"/>
          </p:nvPr>
        </p:nvSpPr>
        <p:spPr>
          <a:xfrm>
            <a:off x="634599" y="1433694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dirty="0"/>
              <a:t>1: import static </a:t>
            </a:r>
            <a:r>
              <a:rPr lang="en-US" dirty="0" err="1"/>
              <a:t>java.util.Arrays</a:t>
            </a:r>
            <a:r>
              <a:rPr lang="en-US" dirty="0"/>
              <a:t>; </a:t>
            </a:r>
            <a:endParaRPr lang="en-US" dirty="0" smtClean="0"/>
          </a:p>
          <a:p>
            <a:pPr marL="152400" indent="0">
              <a:buNone/>
            </a:pPr>
            <a:r>
              <a:rPr lang="en-US" dirty="0" smtClean="0"/>
              <a:t>2: import static </a:t>
            </a:r>
            <a:r>
              <a:rPr lang="en-US" dirty="0" err="1" smtClean="0"/>
              <a:t>java.util.Arrays.asList</a:t>
            </a:r>
            <a:r>
              <a:rPr lang="en-US" dirty="0" smtClean="0"/>
              <a:t>;</a:t>
            </a:r>
          </a:p>
          <a:p>
            <a:pPr marL="152400" indent="0">
              <a:buNone/>
            </a:pPr>
            <a:r>
              <a:rPr lang="en-US" dirty="0" smtClean="0"/>
              <a:t>3</a:t>
            </a:r>
            <a:r>
              <a:rPr lang="en-US" dirty="0"/>
              <a:t>: static import </a:t>
            </a:r>
            <a:r>
              <a:rPr lang="en-US" dirty="0" err="1"/>
              <a:t>java.util.Arrays</a:t>
            </a:r>
            <a:r>
              <a:rPr lang="en-US" dirty="0"/>
              <a:t>.*; </a:t>
            </a:r>
          </a:p>
          <a:p>
            <a:pPr marL="152400" indent="0">
              <a:buNone/>
            </a:pPr>
            <a:r>
              <a:rPr lang="en-US" dirty="0"/>
              <a:t>4: public class </a:t>
            </a:r>
            <a:r>
              <a:rPr lang="en-US" dirty="0" err="1"/>
              <a:t>BadStaticImports</a:t>
            </a:r>
            <a:r>
              <a:rPr lang="en-US" dirty="0"/>
              <a:t> {</a:t>
            </a:r>
          </a:p>
          <a:p>
            <a:pPr marL="152400" indent="0">
              <a:buNone/>
            </a:pPr>
            <a:r>
              <a:rPr lang="en-US" dirty="0"/>
              <a:t>5: </a:t>
            </a:r>
            <a:r>
              <a:rPr lang="ru-RU" dirty="0" smtClean="0"/>
              <a:t>     </a:t>
            </a:r>
            <a:r>
              <a:rPr lang="en-US" dirty="0" smtClean="0"/>
              <a:t>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152400" indent="0">
              <a:buNone/>
            </a:pPr>
            <a:r>
              <a:rPr lang="en-US" dirty="0"/>
              <a:t>6: </a:t>
            </a:r>
            <a:r>
              <a:rPr lang="ru-RU" dirty="0" smtClean="0"/>
              <a:t>          </a:t>
            </a:r>
            <a:r>
              <a:rPr lang="en-US" dirty="0" err="1" smtClean="0"/>
              <a:t>Arrays.asList</a:t>
            </a:r>
            <a:r>
              <a:rPr lang="en-US" dirty="0"/>
              <a:t>("one"); </a:t>
            </a:r>
          </a:p>
          <a:p>
            <a:pPr marL="152400" indent="0">
              <a:buNone/>
            </a:pPr>
            <a:r>
              <a:rPr lang="ru-RU" dirty="0"/>
              <a:t>7: } }</a:t>
            </a: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48" name="Google Shape;448;p53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449" name="Google Shape;449;p5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5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71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3" name="Google Shape;453;p53"/>
          <p:cNvSpPr txBox="1">
            <a:spLocks noGrp="1"/>
          </p:cNvSpPr>
          <p:nvPr>
            <p:ph type="title"/>
          </p:nvPr>
        </p:nvSpPr>
        <p:spPr>
          <a:xfrm>
            <a:off x="588699" y="95280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    Example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86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 txBox="1">
            <a:spLocks noGrp="1"/>
          </p:cNvSpPr>
          <p:nvPr>
            <p:ph type="body" idx="1"/>
          </p:nvPr>
        </p:nvSpPr>
        <p:spPr>
          <a:xfrm>
            <a:off x="634599" y="1056139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200" dirty="0"/>
              <a:t>1: import static </a:t>
            </a:r>
            <a:r>
              <a:rPr lang="en-US" sz="1200" dirty="0" err="1"/>
              <a:t>java.util.Arrays</a:t>
            </a:r>
            <a:r>
              <a:rPr lang="en-US" sz="1200" dirty="0"/>
              <a:t>; // DOES NOT COMPILE</a:t>
            </a:r>
          </a:p>
          <a:p>
            <a:pPr marL="152400" indent="0">
              <a:buNone/>
            </a:pPr>
            <a:r>
              <a:rPr lang="en-US" sz="1200" dirty="0"/>
              <a:t>2: import static </a:t>
            </a:r>
            <a:r>
              <a:rPr lang="en-US" sz="1200" dirty="0" err="1"/>
              <a:t>java.util.Arrays.asList</a:t>
            </a:r>
            <a:r>
              <a:rPr lang="en-US" sz="1200" dirty="0"/>
              <a:t>;</a:t>
            </a:r>
          </a:p>
          <a:p>
            <a:pPr marL="152400" indent="0">
              <a:buNone/>
            </a:pPr>
            <a:r>
              <a:rPr lang="en-US" sz="1200" dirty="0"/>
              <a:t>3: static import </a:t>
            </a:r>
            <a:r>
              <a:rPr lang="en-US" sz="1200" dirty="0" err="1"/>
              <a:t>java.util.Arrays</a:t>
            </a:r>
            <a:r>
              <a:rPr lang="en-US" sz="1200" dirty="0"/>
              <a:t>.*; // DOES NOT COMPILE</a:t>
            </a:r>
          </a:p>
          <a:p>
            <a:pPr marL="152400" indent="0">
              <a:buNone/>
            </a:pPr>
            <a:r>
              <a:rPr lang="en-US" sz="1200" dirty="0"/>
              <a:t>4: public class </a:t>
            </a:r>
            <a:r>
              <a:rPr lang="en-US" sz="1200" dirty="0" err="1"/>
              <a:t>BadStaticImports</a:t>
            </a:r>
            <a:r>
              <a:rPr lang="en-US" sz="1200" dirty="0"/>
              <a:t> {</a:t>
            </a:r>
          </a:p>
          <a:p>
            <a:pPr marL="152400" indent="0">
              <a:buNone/>
            </a:pPr>
            <a:r>
              <a:rPr lang="en-US" sz="1200" dirty="0"/>
              <a:t>5: </a:t>
            </a:r>
            <a:r>
              <a:rPr lang="ru-RU" sz="1200" dirty="0" smtClean="0"/>
              <a:t>     </a:t>
            </a:r>
            <a:r>
              <a:rPr lang="en-US" sz="1200" dirty="0" smtClean="0"/>
              <a:t>public </a:t>
            </a:r>
            <a:r>
              <a:rPr lang="en-US" sz="1200" dirty="0"/>
              <a:t>static void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pPr marL="152400" indent="0">
              <a:buNone/>
            </a:pPr>
            <a:r>
              <a:rPr lang="en-US" sz="1200" dirty="0"/>
              <a:t>6: </a:t>
            </a:r>
            <a:r>
              <a:rPr lang="ru-RU" sz="1200" dirty="0" smtClean="0"/>
              <a:t>          </a:t>
            </a:r>
            <a:r>
              <a:rPr lang="en-US" sz="1200" dirty="0" err="1" smtClean="0"/>
              <a:t>Arrays.asList</a:t>
            </a:r>
            <a:r>
              <a:rPr lang="en-US" sz="1200" dirty="0"/>
              <a:t>("one"); // DOES NOT COMPILE</a:t>
            </a:r>
          </a:p>
          <a:p>
            <a:pPr marL="152400" indent="0">
              <a:buNone/>
            </a:pPr>
            <a:r>
              <a:rPr lang="ru-RU" sz="1200" dirty="0"/>
              <a:t>7: } }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2400" indent="0">
              <a:buNone/>
            </a:pPr>
            <a:r>
              <a:rPr lang="en-US" sz="1100" dirty="0" smtClean="0"/>
              <a:t>Line 1 tries to use a static import to import a class. Remember that static imports are only for importing static members. Regular imports are for importing a class. Line 3 tries to see if you are paying attention to the order of keywords. The syntax is import static and not vice versa. Line 6 is sneaky. We imported the </a:t>
            </a:r>
            <a:r>
              <a:rPr lang="en-US" sz="1100" dirty="0" err="1" smtClean="0"/>
              <a:t>asList</a:t>
            </a:r>
            <a:r>
              <a:rPr lang="en-US" sz="1100" dirty="0" smtClean="0"/>
              <a:t> method on line 2. However, we did not import the Arrays class anywhere. This makes it okay to write </a:t>
            </a:r>
            <a:r>
              <a:rPr lang="en-US" sz="1100" dirty="0" err="1" smtClean="0"/>
              <a:t>asList</a:t>
            </a:r>
            <a:r>
              <a:rPr lang="en-US" sz="1100" dirty="0" smtClean="0"/>
              <a:t>("one"); but not </a:t>
            </a:r>
            <a:r>
              <a:rPr lang="en-US" sz="1100" dirty="0" err="1" smtClean="0"/>
              <a:t>Arrays.asList</a:t>
            </a:r>
            <a:r>
              <a:rPr lang="en-US" sz="1100" dirty="0" smtClean="0"/>
              <a:t>("one");.</a:t>
            </a:r>
            <a:endParaRPr sz="11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48" name="Google Shape;448;p53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449" name="Google Shape;449;p5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5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72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3" name="Google Shape;453;p53"/>
          <p:cNvSpPr txBox="1">
            <a:spLocks noGrp="1"/>
          </p:cNvSpPr>
          <p:nvPr>
            <p:ph type="title"/>
          </p:nvPr>
        </p:nvSpPr>
        <p:spPr>
          <a:xfrm>
            <a:off x="588699" y="95280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    Example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725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 txBox="1">
            <a:spLocks noGrp="1"/>
          </p:cNvSpPr>
          <p:nvPr>
            <p:ph type="body" idx="1"/>
          </p:nvPr>
        </p:nvSpPr>
        <p:spPr>
          <a:xfrm>
            <a:off x="634599" y="1056139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2400" indent="0">
              <a:buNone/>
            </a:pPr>
            <a:r>
              <a:rPr lang="en-US" dirty="0"/>
              <a:t>There’s only one more scenario with static imports. In Chapter 1, you learned </a:t>
            </a:r>
            <a:r>
              <a:rPr lang="en-US" dirty="0" smtClean="0"/>
              <a:t>that importing </a:t>
            </a:r>
            <a:r>
              <a:rPr lang="en-US" dirty="0"/>
              <a:t>two classes with the same name gives a compiler error. This is true of </a:t>
            </a:r>
            <a:r>
              <a:rPr lang="en-US" dirty="0" smtClean="0"/>
              <a:t>static imports </a:t>
            </a:r>
            <a:r>
              <a:rPr lang="en-US" dirty="0"/>
              <a:t>as well. The compiler will complain if you try to explicitly do a static import </a:t>
            </a:r>
            <a:r>
              <a:rPr lang="en-US" dirty="0" smtClean="0"/>
              <a:t>of two </a:t>
            </a:r>
            <a:r>
              <a:rPr lang="en-US" dirty="0"/>
              <a:t>methods with the same name or two static variables with the same name. For example:</a:t>
            </a:r>
          </a:p>
          <a:p>
            <a:pPr marL="495300" indent="-342900">
              <a:buFont typeface="+mj-lt"/>
              <a:buAutoNum type="arabicPeriod"/>
            </a:pPr>
            <a:r>
              <a:rPr lang="en-US" dirty="0"/>
              <a:t>import static </a:t>
            </a:r>
            <a:r>
              <a:rPr lang="en-US" dirty="0" err="1"/>
              <a:t>statics.A.TYPE</a:t>
            </a:r>
            <a:r>
              <a:rPr lang="en-US" dirty="0"/>
              <a:t>;</a:t>
            </a:r>
          </a:p>
          <a:p>
            <a:pPr marL="495300" indent="-342900">
              <a:buFont typeface="+mj-lt"/>
              <a:buAutoNum type="arabicPeriod"/>
            </a:pPr>
            <a:r>
              <a:rPr lang="en-US" dirty="0"/>
              <a:t>import static </a:t>
            </a:r>
            <a:r>
              <a:rPr lang="en-US" dirty="0" err="1"/>
              <a:t>statics.B.TYPE</a:t>
            </a:r>
            <a:r>
              <a:rPr lang="en-US" dirty="0"/>
              <a:t>; // DOES NOT </a:t>
            </a:r>
            <a:r>
              <a:rPr lang="en-US" dirty="0" smtClean="0"/>
              <a:t>COMPILE</a:t>
            </a:r>
          </a:p>
          <a:p>
            <a:pPr marL="495300" indent="-342900">
              <a:buFont typeface="+mj-lt"/>
              <a:buAutoNum type="arabicPeriod"/>
            </a:pPr>
            <a:endParaRPr lang="en-US" dirty="0"/>
          </a:p>
          <a:p>
            <a:pPr marL="152400" indent="0">
              <a:buNone/>
            </a:pPr>
            <a:r>
              <a:rPr lang="en-US" dirty="0"/>
              <a:t>Luckily when this happens, we can just refer to the static members via their </a:t>
            </a:r>
            <a:r>
              <a:rPr lang="en-US" dirty="0" err="1"/>
              <a:t>classname</a:t>
            </a:r>
            <a:r>
              <a:rPr lang="en-US" dirty="0"/>
              <a:t> </a:t>
            </a:r>
            <a:r>
              <a:rPr lang="en-US" dirty="0" smtClean="0"/>
              <a:t>in the </a:t>
            </a:r>
            <a:r>
              <a:rPr lang="en-US" dirty="0"/>
              <a:t>code instead of trying to use a static import.</a:t>
            </a: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48" name="Google Shape;448;p53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449" name="Google Shape;449;p5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5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73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3" name="Google Shape;453;p53"/>
          <p:cNvSpPr txBox="1">
            <a:spLocks noGrp="1"/>
          </p:cNvSpPr>
          <p:nvPr>
            <p:ph type="title"/>
          </p:nvPr>
        </p:nvSpPr>
        <p:spPr>
          <a:xfrm>
            <a:off x="588699" y="95280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    Example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107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body" idx="1"/>
          </p:nvPr>
        </p:nvSpPr>
        <p:spPr>
          <a:xfrm>
            <a:off x="717186" y="1431255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1" i="1" dirty="0"/>
              <a:t>static </a:t>
            </a:r>
            <a:r>
              <a:rPr lang="en-US" sz="1400" dirty="0"/>
              <a:t>Covered later in this chapter. Used for class methods.</a:t>
            </a:r>
          </a:p>
          <a:p>
            <a:r>
              <a:rPr lang="en-US" sz="1400" b="1" i="1" dirty="0"/>
              <a:t>abstract </a:t>
            </a:r>
            <a:r>
              <a:rPr lang="en-US" sz="1400" dirty="0"/>
              <a:t>Covered in Chapter 5. Used when not providing a method body.</a:t>
            </a:r>
          </a:p>
          <a:p>
            <a:r>
              <a:rPr lang="en-US" sz="1400" b="1" i="1" dirty="0"/>
              <a:t>final </a:t>
            </a:r>
            <a:r>
              <a:rPr lang="en-US" sz="1400" dirty="0"/>
              <a:t>Covered in Chapter 5. Used when a method is not allowed to be overridden by </a:t>
            </a:r>
            <a:r>
              <a:rPr lang="en-US" sz="1400" dirty="0" smtClean="0"/>
              <a:t>a subclass</a:t>
            </a:r>
            <a:r>
              <a:rPr lang="en-US" sz="1400" dirty="0"/>
              <a:t>.</a:t>
            </a:r>
          </a:p>
          <a:p>
            <a:r>
              <a:rPr lang="en-US" sz="1400" b="1" i="1" dirty="0"/>
              <a:t>synchronized </a:t>
            </a:r>
            <a:r>
              <a:rPr lang="en-US" sz="1400" dirty="0"/>
              <a:t>On the OCP but not the OCA exam.</a:t>
            </a:r>
          </a:p>
          <a:p>
            <a:r>
              <a:rPr lang="en-US" sz="1400" b="1" i="1" dirty="0"/>
              <a:t>native </a:t>
            </a:r>
            <a:r>
              <a:rPr lang="en-US" sz="1400" dirty="0"/>
              <a:t>Not on the OCA or OCP exam. Used when interacting with code written </a:t>
            </a:r>
            <a:r>
              <a:rPr lang="en-US" sz="1400" dirty="0" smtClean="0"/>
              <a:t>in another </a:t>
            </a:r>
            <a:r>
              <a:rPr lang="en-US" sz="1400" dirty="0"/>
              <a:t>language such as C++.</a:t>
            </a:r>
          </a:p>
          <a:p>
            <a:r>
              <a:rPr lang="en-US" sz="1400" b="1" i="1" dirty="0" err="1"/>
              <a:t>strictfp</a:t>
            </a:r>
            <a:r>
              <a:rPr lang="en-US" sz="1400" b="1" i="1" dirty="0"/>
              <a:t> </a:t>
            </a:r>
            <a:r>
              <a:rPr lang="en-US" sz="1400" dirty="0"/>
              <a:t>Not on the OCA or OCP exam. Used for making </a:t>
            </a:r>
            <a:r>
              <a:rPr lang="en-US" sz="1400" dirty="0" smtClean="0"/>
              <a:t>floating-point calculations portable</a:t>
            </a:r>
            <a:r>
              <a:rPr lang="en-US" sz="1400" dirty="0"/>
              <a:t>.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62" name="Google Shape;162;p27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163" name="Google Shape;163;p2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2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8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770418" y="440875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Optional </a:t>
            </a:r>
            <a:r>
              <a:rPr lang="en-US" dirty="0" err="1"/>
              <a:t>Specifiers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717186" y="1433694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Font typeface="+mj-lt"/>
              <a:buAutoNum type="arabicPeriod"/>
            </a:pPr>
            <a:r>
              <a:rPr lang="en-US" sz="1800" dirty="0"/>
              <a:t>public void walk1() {}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800" dirty="0"/>
              <a:t>public final void walk2() {}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800" dirty="0"/>
              <a:t>public static final void walk3() {}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800" dirty="0"/>
              <a:t>public final static void walk4() {}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800" dirty="0"/>
              <a:t>public modifier void walk5() </a:t>
            </a:r>
            <a:r>
              <a:rPr lang="en-US" sz="1800" dirty="0" smtClean="0"/>
              <a:t>{}</a:t>
            </a:r>
            <a:endParaRPr lang="en-US" sz="1800" dirty="0"/>
          </a:p>
          <a:p>
            <a:pPr marL="495300" indent="-342900">
              <a:buFont typeface="+mj-lt"/>
              <a:buAutoNum type="arabicPeriod"/>
            </a:pPr>
            <a:r>
              <a:rPr lang="en-US" sz="1800" dirty="0"/>
              <a:t>public void final walk6() </a:t>
            </a:r>
            <a:r>
              <a:rPr lang="en-US" sz="1800" dirty="0" smtClean="0"/>
              <a:t>{}</a:t>
            </a:r>
            <a:endParaRPr lang="en-US" sz="1800" dirty="0"/>
          </a:p>
          <a:p>
            <a:pPr marL="495300" indent="-342900">
              <a:buFont typeface="+mj-lt"/>
              <a:buAutoNum type="arabicPeriod"/>
            </a:pPr>
            <a:r>
              <a:rPr lang="en-US" sz="1800" dirty="0"/>
              <a:t>final public void walk7() {}</a:t>
            </a: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73" name="Google Shape;173;p28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174" name="Google Shape;174;p2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2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9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869148" y="847600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b="0" dirty="0" smtClean="0"/>
              <a:t>Example</a:t>
            </a:r>
            <a:endParaRPr b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7314</Words>
  <Application>Microsoft Office PowerPoint</Application>
  <PresentationFormat>Экран (16:9)</PresentationFormat>
  <Paragraphs>1368</Paragraphs>
  <Slides>73</Slides>
  <Notes>73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73</vt:i4>
      </vt:variant>
    </vt:vector>
  </HeadingPairs>
  <TitlesOfParts>
    <vt:vector size="80" baseType="lpstr">
      <vt:lpstr>Courier New</vt:lpstr>
      <vt:lpstr>Calibri</vt:lpstr>
      <vt:lpstr>Arial</vt:lpstr>
      <vt:lpstr>Work Sans Light</vt:lpstr>
      <vt:lpstr>Work Sans</vt:lpstr>
      <vt:lpstr>Jacquenetta template</vt:lpstr>
      <vt:lpstr>Jacquenetta template</vt:lpstr>
      <vt:lpstr>Chapter 4: Methods and Encapsulation</vt:lpstr>
      <vt:lpstr>OCA EXAM OBJECTIVES COVERED IN THIS CHAPTER:</vt:lpstr>
      <vt:lpstr>Designing Methods</vt:lpstr>
      <vt:lpstr>Презентация PowerPoint</vt:lpstr>
      <vt:lpstr>Access Modifiers</vt:lpstr>
      <vt:lpstr>Example </vt:lpstr>
      <vt:lpstr>Example </vt:lpstr>
      <vt:lpstr>Optional Specifiers</vt:lpstr>
      <vt:lpstr>Example </vt:lpstr>
      <vt:lpstr>Example </vt:lpstr>
      <vt:lpstr>Return Type</vt:lpstr>
      <vt:lpstr>Example </vt:lpstr>
      <vt:lpstr>Example </vt:lpstr>
      <vt:lpstr>Презентация PowerPoint</vt:lpstr>
      <vt:lpstr>Method Name</vt:lpstr>
      <vt:lpstr>Example </vt:lpstr>
      <vt:lpstr>Example </vt:lpstr>
      <vt:lpstr>Parameter List</vt:lpstr>
      <vt:lpstr>Example </vt:lpstr>
      <vt:lpstr>Example </vt:lpstr>
      <vt:lpstr>Optional Exception List</vt:lpstr>
      <vt:lpstr>Method Body</vt:lpstr>
      <vt:lpstr>Working with Varargs</vt:lpstr>
      <vt:lpstr>Example </vt:lpstr>
      <vt:lpstr>Varargs </vt:lpstr>
      <vt:lpstr>Example</vt:lpstr>
      <vt:lpstr> Varargs</vt:lpstr>
      <vt:lpstr>Accesing values </vt:lpstr>
      <vt:lpstr>Applying Access Modifiers</vt:lpstr>
      <vt:lpstr>Private Access</vt:lpstr>
      <vt:lpstr>Example </vt:lpstr>
      <vt:lpstr>Example </vt:lpstr>
      <vt:lpstr>Default (Package Private) Access</vt:lpstr>
      <vt:lpstr>Example 1</vt:lpstr>
      <vt:lpstr>Example 2</vt:lpstr>
      <vt:lpstr>Example 3</vt:lpstr>
      <vt:lpstr> Protected Access</vt:lpstr>
      <vt:lpstr>Class Hierarchy</vt:lpstr>
      <vt:lpstr>Example 1</vt:lpstr>
      <vt:lpstr>Example 2</vt:lpstr>
      <vt:lpstr>Example 2</vt:lpstr>
      <vt:lpstr>Example 3 (Brainf***)</vt:lpstr>
      <vt:lpstr>Example 3 (Brainf***)</vt:lpstr>
      <vt:lpstr>Example 3 (Brainf***). Explanation</vt:lpstr>
      <vt:lpstr>Example 4</vt:lpstr>
      <vt:lpstr>Example 4</vt:lpstr>
      <vt:lpstr>Conclusion </vt:lpstr>
      <vt:lpstr>Public Access</vt:lpstr>
      <vt:lpstr>Access modifiers </vt:lpstr>
      <vt:lpstr>Designing Static Methods and Fields</vt:lpstr>
      <vt:lpstr>Example 1 </vt:lpstr>
      <vt:lpstr>Example 2 </vt:lpstr>
      <vt:lpstr>Calling a Static Variable or Method </vt:lpstr>
      <vt:lpstr>Example </vt:lpstr>
      <vt:lpstr>Example </vt:lpstr>
      <vt:lpstr>Example 2 </vt:lpstr>
      <vt:lpstr>Example 2 </vt:lpstr>
      <vt:lpstr>Static vs. Instance</vt:lpstr>
      <vt:lpstr>Example  </vt:lpstr>
      <vt:lpstr>Example  </vt:lpstr>
      <vt:lpstr>Conclusion </vt:lpstr>
      <vt:lpstr>Example 2  </vt:lpstr>
      <vt:lpstr>Static Variables</vt:lpstr>
      <vt:lpstr>Static Variables</vt:lpstr>
      <vt:lpstr>Static Variables</vt:lpstr>
      <vt:lpstr>Static Initialization</vt:lpstr>
      <vt:lpstr>Example</vt:lpstr>
      <vt:lpstr>    Example</vt:lpstr>
      <vt:lpstr>    Static imports</vt:lpstr>
      <vt:lpstr>    Example 1</vt:lpstr>
      <vt:lpstr>    Example 2</vt:lpstr>
      <vt:lpstr>    Example 2</vt:lpstr>
      <vt:lpstr>    Example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Methods and Encapsulation</dc:title>
  <cp:lastModifiedBy>Григорий</cp:lastModifiedBy>
  <cp:revision>89</cp:revision>
  <dcterms:modified xsi:type="dcterms:W3CDTF">2018-10-24T07:00:01Z</dcterms:modified>
</cp:coreProperties>
</file>