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36"/>
  </p:notesMasterIdLst>
  <p:sldIdLst>
    <p:sldId id="256" r:id="rId3"/>
    <p:sldId id="258" r:id="rId4"/>
    <p:sldId id="332" r:id="rId5"/>
    <p:sldId id="374" r:id="rId6"/>
    <p:sldId id="263" r:id="rId7"/>
    <p:sldId id="333" r:id="rId8"/>
    <p:sldId id="264" r:id="rId9"/>
    <p:sldId id="334" r:id="rId10"/>
    <p:sldId id="375" r:id="rId11"/>
    <p:sldId id="267" r:id="rId12"/>
    <p:sldId id="268" r:id="rId13"/>
    <p:sldId id="376" r:id="rId14"/>
    <p:sldId id="270" r:id="rId15"/>
    <p:sldId id="377" r:id="rId16"/>
    <p:sldId id="271" r:id="rId17"/>
    <p:sldId id="272" r:id="rId18"/>
    <p:sldId id="378" r:id="rId19"/>
    <p:sldId id="275" r:id="rId20"/>
    <p:sldId id="379" r:id="rId21"/>
    <p:sldId id="282" r:id="rId22"/>
    <p:sldId id="380" r:id="rId23"/>
    <p:sldId id="338" r:id="rId24"/>
    <p:sldId id="381" r:id="rId25"/>
    <p:sldId id="286" r:id="rId26"/>
    <p:sldId id="382" r:id="rId27"/>
    <p:sldId id="346" r:id="rId28"/>
    <p:sldId id="347" r:id="rId29"/>
    <p:sldId id="383" r:id="rId30"/>
    <p:sldId id="384" r:id="rId31"/>
    <p:sldId id="385" r:id="rId32"/>
    <p:sldId id="386" r:id="rId33"/>
    <p:sldId id="388" r:id="rId34"/>
    <p:sldId id="387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Work Sans Light" panose="020B0604020202020204" charset="0"/>
      <p:regular r:id="rId41"/>
      <p:bold r:id="rId42"/>
    </p:embeddedFont>
    <p:embeddedFont>
      <p:font typeface="Work Sans" panose="020B060402020202020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0DC052-81E8-4359-B63C-8EBAB5E0D418}">
  <a:tblStyle styleId="{DD0DC052-81E8-4359-B63C-8EBAB5E0D4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9196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360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3b941c95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43b941c95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2375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3b941c95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43b941c95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8674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3b941c95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43b941c95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576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3b941c95a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43b941c95a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832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3b941c95a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43b941c95a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549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3b941c95a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43b941c95a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255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3b941c95a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43b941c95a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1239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3b941c95a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43b941c95a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7898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3b941c95a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43b941c95a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5405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3b941c95a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43b941c95a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540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908c1c8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33908c1c8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879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3b941c95a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43b941c95a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877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3b941c95a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43b941c95a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4415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3b941c95a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43b941c95a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2126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3b941c95a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43b941c95a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564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66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7496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66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66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2789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8352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3b941c95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43b941c95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6563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9908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6416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2811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3b941c95a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3b941c95a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 желаемого массива не Object, на вход toArray() обязательно нужно передать массив нужного типа.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размера переданного в toArray() массива недостаточно, метод создаст и вернет новый массив, заполненный значениями из ArrayList.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7481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3b941c95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43b941c95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919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b941c95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43b941c95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538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b941c95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43b941c95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777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3b941c95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43b941c95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5796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b941c95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43b941c95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668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b941c95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43b941c95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214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▪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●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▪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●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ork Sans Light"/>
              <a:buNone/>
              <a:defRPr sz="1500" b="0" i="0" u="none" strike="noStrike" cap="non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▪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□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□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□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3200" b="0" i="1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▪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▪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▪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□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□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□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□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○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■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●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○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■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 i="1"/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▪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□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□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□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○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■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●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○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 Light"/>
              <a:buChar char="■"/>
              <a:defRPr sz="15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ctrTitle"/>
          </p:nvPr>
        </p:nvSpPr>
        <p:spPr>
          <a:xfrm>
            <a:off x="872619" y="652997"/>
            <a:ext cx="4667968" cy="30025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Chapter </a:t>
            </a:r>
            <a:r>
              <a:rPr lang="ru-RU" dirty="0" smtClean="0"/>
              <a:t>4</a:t>
            </a:r>
            <a:r>
              <a:rPr lang="en" dirty="0" smtClean="0"/>
              <a:t>: </a:t>
            </a:r>
            <a:r>
              <a:rPr lang="en-US" dirty="0"/>
              <a:t>Methods and</a:t>
            </a:r>
            <a:br>
              <a:rPr lang="en-US" dirty="0"/>
            </a:br>
            <a:r>
              <a:rPr lang="en-US" dirty="0"/>
              <a:t>Encapsulation</a:t>
            </a:r>
            <a:endParaRPr dirty="0"/>
          </a:p>
        </p:txBody>
      </p:sp>
      <p:grpSp>
        <p:nvGrpSpPr>
          <p:cNvPr id="100" name="Google Shape;100;p21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101" name="Google Shape;101;p2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554626" y="1396135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200" dirty="0"/>
              <a:t>Now that you are familiar with the rules for declaring methods, it is time to look at </a:t>
            </a:r>
            <a:r>
              <a:rPr lang="en-US" sz="1200" dirty="0" smtClean="0"/>
              <a:t>creating methods </a:t>
            </a:r>
            <a:r>
              <a:rPr lang="en-US" sz="1200" dirty="0"/>
              <a:t>with the same signature in the same class. </a:t>
            </a:r>
            <a:r>
              <a:rPr lang="en-US" sz="1200" i="1" dirty="0"/>
              <a:t>Method overloading </a:t>
            </a:r>
            <a:r>
              <a:rPr lang="en-US" sz="1200" dirty="0"/>
              <a:t>occurs </a:t>
            </a:r>
            <a:r>
              <a:rPr lang="en-US" sz="1200" dirty="0" smtClean="0"/>
              <a:t>when there </a:t>
            </a:r>
            <a:r>
              <a:rPr lang="en-US" sz="1200" dirty="0"/>
              <a:t>are different method signatures with the same name but different type parameters.</a:t>
            </a:r>
            <a:endParaRPr sz="12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indent="0">
              <a:buNone/>
            </a:pPr>
            <a:r>
              <a:rPr lang="en-US" sz="1200" dirty="0"/>
              <a:t>Everything other than the method signature can vary for overloaded methods. </a:t>
            </a:r>
            <a:r>
              <a:rPr lang="en-US" sz="1200" dirty="0" smtClean="0"/>
              <a:t>This means </a:t>
            </a:r>
            <a:r>
              <a:rPr lang="en-US" sz="1200" dirty="0"/>
              <a:t>there can be different access </a:t>
            </a:r>
            <a:r>
              <a:rPr lang="en-US" sz="1200" dirty="0" smtClean="0"/>
              <a:t>modifiers</a:t>
            </a:r>
            <a:r>
              <a:rPr lang="en-US" sz="1200" dirty="0"/>
              <a:t>, </a:t>
            </a:r>
            <a:r>
              <a:rPr lang="en-US" sz="1200" dirty="0" err="1" smtClean="0"/>
              <a:t>specifiers</a:t>
            </a:r>
            <a:r>
              <a:rPr lang="en-US" sz="1200" dirty="0" smtClean="0"/>
              <a:t> </a:t>
            </a:r>
            <a:r>
              <a:rPr lang="en-US" sz="1200" dirty="0"/>
              <a:t>(like static), return types, </a:t>
            </a:r>
            <a:r>
              <a:rPr lang="en-US" sz="1200" dirty="0" smtClean="0"/>
              <a:t>and exception </a:t>
            </a:r>
            <a:r>
              <a:rPr lang="en-US" sz="1200" dirty="0"/>
              <a:t>lists.</a:t>
            </a:r>
          </a:p>
          <a:p>
            <a:pPr marL="381000" indent="-228600">
              <a:buFont typeface="+mj-lt"/>
              <a:buAutoNum type="arabicPeriod"/>
            </a:pPr>
            <a:endParaRPr lang="en-US" sz="1200" dirty="0" smtClean="0"/>
          </a:p>
          <a:p>
            <a:pPr marL="381000" indent="-228600">
              <a:buFont typeface="+mj-lt"/>
              <a:buAutoNum type="arabicPeriod"/>
            </a:pPr>
            <a:r>
              <a:rPr lang="en-US" sz="1200" dirty="0" smtClean="0"/>
              <a:t>public </a:t>
            </a:r>
            <a:r>
              <a:rPr lang="en-US" sz="1200" dirty="0"/>
              <a:t>void fly(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numMiles</a:t>
            </a:r>
            <a:r>
              <a:rPr lang="en-US" sz="1200" dirty="0"/>
              <a:t>) { }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/>
              <a:t>public void fly(short </a:t>
            </a:r>
            <a:r>
              <a:rPr lang="en-US" sz="1200" dirty="0" err="1"/>
              <a:t>numFeet</a:t>
            </a:r>
            <a:r>
              <a:rPr lang="en-US" sz="1200" dirty="0"/>
              <a:t>) { }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/>
              <a:t>public </a:t>
            </a:r>
            <a:r>
              <a:rPr lang="en-US" sz="1200" dirty="0" err="1"/>
              <a:t>boolean</a:t>
            </a:r>
            <a:r>
              <a:rPr lang="en-US" sz="1200" dirty="0"/>
              <a:t> fly() { return false; }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/>
              <a:t>void fly(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numMiles</a:t>
            </a:r>
            <a:r>
              <a:rPr lang="en-US" sz="1200" dirty="0"/>
              <a:t>, short </a:t>
            </a:r>
            <a:r>
              <a:rPr lang="en-US" sz="1200" dirty="0" err="1"/>
              <a:t>numFeet</a:t>
            </a:r>
            <a:r>
              <a:rPr lang="en-US" sz="1200" dirty="0"/>
              <a:t>) { }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/>
              <a:t>public void fly(short </a:t>
            </a:r>
            <a:r>
              <a:rPr lang="en-US" sz="1200" dirty="0" err="1"/>
              <a:t>numFeet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numMiles</a:t>
            </a:r>
            <a:r>
              <a:rPr lang="en-US" sz="1200" dirty="0"/>
              <a:t>) throws Exception { }</a:t>
            </a:r>
            <a:endParaRPr sz="12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17" name="Google Shape;217;p32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18" name="Google Shape;218;p3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10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640928" y="348954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Overloading Methods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869150" y="1725482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void fly(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numMiles</a:t>
            </a:r>
            <a:r>
              <a:rPr lang="en-US" sz="1800" dirty="0"/>
              <a:t>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</a:t>
            </a:r>
            <a:r>
              <a:rPr lang="en-US" sz="1800" dirty="0" err="1"/>
              <a:t>int</a:t>
            </a:r>
            <a:r>
              <a:rPr lang="en-US" sz="1800" dirty="0"/>
              <a:t> fly(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numMiles</a:t>
            </a:r>
            <a:r>
              <a:rPr lang="en-US" sz="1800" dirty="0"/>
              <a:t>) { }</a:t>
            </a:r>
            <a:endParaRPr sz="18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95300" indent="-342900">
              <a:buFont typeface="+mj-lt"/>
              <a:buAutoNum type="arabicPeriod"/>
            </a:pPr>
            <a:r>
              <a:rPr lang="en-US" sz="1800" dirty="0" smtClean="0"/>
              <a:t>public </a:t>
            </a:r>
            <a:r>
              <a:rPr lang="en-US" sz="1800" dirty="0"/>
              <a:t>static void fly(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numMiles</a:t>
            </a:r>
            <a:r>
              <a:rPr lang="en-US" sz="1800" dirty="0"/>
              <a:t>) { }</a:t>
            </a:r>
            <a:endParaRPr sz="18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28" name="Google Shape;228;p3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29" name="Google Shape;229;p3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3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11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869148" y="84760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869150" y="1725482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void fly(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numMiles</a:t>
            </a:r>
            <a:r>
              <a:rPr lang="en-US" sz="1800" dirty="0"/>
              <a:t>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</a:t>
            </a:r>
            <a:r>
              <a:rPr lang="en-US" sz="1800" dirty="0" err="1"/>
              <a:t>int</a:t>
            </a:r>
            <a:r>
              <a:rPr lang="en-US" sz="1800" dirty="0"/>
              <a:t> fly(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numMiles</a:t>
            </a:r>
            <a:r>
              <a:rPr lang="en-US" sz="1800" dirty="0"/>
              <a:t>) { </a:t>
            </a:r>
            <a:r>
              <a:rPr lang="en-US" sz="1800" dirty="0" smtClean="0"/>
              <a:t>}            // </a:t>
            </a:r>
            <a:r>
              <a:rPr lang="en-US" sz="1800" dirty="0"/>
              <a:t>DOES NOT COMPILE</a:t>
            </a:r>
            <a:endParaRPr sz="18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95300" indent="-342900">
              <a:buFont typeface="+mj-lt"/>
              <a:buAutoNum type="arabicPeriod"/>
            </a:pPr>
            <a:r>
              <a:rPr lang="en-US" sz="1800" dirty="0" smtClean="0"/>
              <a:t>public </a:t>
            </a:r>
            <a:r>
              <a:rPr lang="en-US" sz="1800" dirty="0"/>
              <a:t>static void fly(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numMiles</a:t>
            </a:r>
            <a:r>
              <a:rPr lang="en-US" sz="1800" dirty="0"/>
              <a:t>) { </a:t>
            </a:r>
            <a:r>
              <a:rPr lang="en-US" sz="1800" dirty="0" smtClean="0"/>
              <a:t>} </a:t>
            </a:r>
            <a:r>
              <a:rPr lang="en-US" sz="1800" dirty="0"/>
              <a:t>// DOES NOT COMPILE</a:t>
            </a:r>
            <a:endParaRPr sz="18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>
              <a:buSzPts val="1100"/>
              <a:buNone/>
            </a:pPr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parameter list is the same.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28" name="Google Shape;228;p33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29" name="Google Shape;229;p3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3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12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869148" y="84760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8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body" idx="1"/>
          </p:nvPr>
        </p:nvSpPr>
        <p:spPr>
          <a:xfrm>
            <a:off x="869150" y="1725482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800" dirty="0"/>
              <a:t>Which method do you think is called if we pass an </a:t>
            </a:r>
            <a:r>
              <a:rPr lang="en-US" sz="1800" dirty="0" err="1"/>
              <a:t>int</a:t>
            </a:r>
            <a:r>
              <a:rPr lang="en-US" sz="1800" dirty="0"/>
              <a:t>[]?</a:t>
            </a:r>
            <a:endParaRPr lang="en-US" sz="1800" dirty="0" smtClean="0"/>
          </a:p>
          <a:p>
            <a:pPr marL="495300" indent="-342900">
              <a:buFont typeface="+mj-lt"/>
              <a:buAutoNum type="arabicPeriod"/>
            </a:pPr>
            <a:endParaRPr lang="en-US" sz="1800" dirty="0" smtClean="0"/>
          </a:p>
          <a:p>
            <a:pPr marL="495300" indent="-342900">
              <a:buFont typeface="+mj-lt"/>
              <a:buAutoNum type="arabicPeriod"/>
            </a:pPr>
            <a:r>
              <a:rPr lang="en-US" sz="1800" dirty="0" smtClean="0"/>
              <a:t>public </a:t>
            </a:r>
            <a:r>
              <a:rPr lang="en-US" sz="1800" dirty="0"/>
              <a:t>void fly(</a:t>
            </a:r>
            <a:r>
              <a:rPr lang="en-US" sz="1800" dirty="0" err="1"/>
              <a:t>int</a:t>
            </a:r>
            <a:r>
              <a:rPr lang="en-US" sz="1800" dirty="0"/>
              <a:t>[] lengths)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void fly(int... lengths) { }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0" name="Google Shape;250;p35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51" name="Google Shape;251;p35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3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13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640928" y="440875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Overloading and </a:t>
            </a:r>
            <a:r>
              <a:rPr lang="en-US" dirty="0" err="1"/>
              <a:t>Varargs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body" idx="1"/>
          </p:nvPr>
        </p:nvSpPr>
        <p:spPr>
          <a:xfrm>
            <a:off x="869150" y="1725482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void fly(</a:t>
            </a:r>
            <a:r>
              <a:rPr lang="en-US" sz="1800" dirty="0" err="1"/>
              <a:t>int</a:t>
            </a:r>
            <a:r>
              <a:rPr lang="en-US" sz="1800" dirty="0"/>
              <a:t>[] lengths)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800" dirty="0"/>
              <a:t>public void fly(int... lengths) { </a:t>
            </a:r>
            <a:r>
              <a:rPr lang="en-US" sz="1800" dirty="0" smtClean="0"/>
              <a:t>} </a:t>
            </a:r>
            <a:r>
              <a:rPr lang="en-US" sz="1800" dirty="0"/>
              <a:t>// DOES NOT COMPILE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indent="0">
              <a:buNone/>
            </a:pPr>
            <a:r>
              <a:rPr lang="en-US" sz="1400" dirty="0"/>
              <a:t>Java treats </a:t>
            </a:r>
            <a:r>
              <a:rPr lang="en-US" sz="1400" dirty="0" err="1"/>
              <a:t>varargs</a:t>
            </a:r>
            <a:r>
              <a:rPr lang="en-US" sz="1400" dirty="0"/>
              <a:t> as if they were an array. This </a:t>
            </a:r>
            <a:r>
              <a:rPr lang="en-US" sz="1400" dirty="0" smtClean="0"/>
              <a:t>means that </a:t>
            </a:r>
            <a:r>
              <a:rPr lang="en-US" sz="1400" dirty="0"/>
              <a:t>the method signature is the same for both methods. Since we are not allowed to </a:t>
            </a:r>
            <a:r>
              <a:rPr lang="en-US" sz="1400" dirty="0" smtClean="0"/>
              <a:t>overload methods </a:t>
            </a:r>
            <a:r>
              <a:rPr lang="en-US" sz="1400" dirty="0"/>
              <a:t>with the same parameter list, this code doesn't compile. Even though the </a:t>
            </a:r>
            <a:r>
              <a:rPr lang="en-US" sz="1400" dirty="0" smtClean="0"/>
              <a:t>code doesn't </a:t>
            </a:r>
            <a:r>
              <a:rPr lang="en-US" sz="1400" dirty="0"/>
              <a:t>look the same, it compiles to the same parameter list.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0" name="Google Shape;250;p35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51" name="Google Shape;251;p35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3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14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640928" y="440875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Overloading and </a:t>
            </a:r>
            <a:r>
              <a:rPr lang="en-US" dirty="0" err="1"/>
              <a:t>Varargs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25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869150" y="1725482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void fly(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numMiles</a:t>
            </a:r>
            <a:r>
              <a:rPr lang="en-US" sz="1400" dirty="0"/>
              <a:t>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void fly(Integer </a:t>
            </a:r>
            <a:r>
              <a:rPr lang="en-US" sz="1400" dirty="0" err="1"/>
              <a:t>numMiles</a:t>
            </a:r>
            <a:r>
              <a:rPr lang="en-US" sz="1400" dirty="0"/>
              <a:t>) { }</a:t>
            </a:r>
            <a:endParaRPr lang="en-US" sz="1400" dirty="0" smtClean="0"/>
          </a:p>
          <a:p>
            <a:pPr marL="469900" lvl="0" indent="-342900">
              <a:buSzPts val="1100"/>
              <a:buFont typeface="+mj-lt"/>
              <a:buAutoNum type="arabicPeriod"/>
            </a:pPr>
            <a:r>
              <a:rPr lang="en-US" sz="1400" dirty="0" smtClean="0"/>
              <a:t> fly(3</a:t>
            </a:r>
            <a:r>
              <a:rPr lang="en-US" sz="1400" dirty="0"/>
              <a:t>)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indent="0">
              <a:buNone/>
            </a:pPr>
            <a:endParaRPr lang="en-US" sz="1400" dirty="0" smtClean="0"/>
          </a:p>
          <a:p>
            <a:pPr marL="152400" indent="0">
              <a:buNone/>
            </a:pPr>
            <a:r>
              <a:rPr lang="en-US" sz="1400" dirty="0" smtClean="0"/>
              <a:t>Java </a:t>
            </a:r>
            <a:r>
              <a:rPr lang="en-US" sz="1400" dirty="0"/>
              <a:t>will match the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numMiles</a:t>
            </a:r>
            <a:r>
              <a:rPr lang="en-US" sz="1400" dirty="0"/>
              <a:t> version. Java tries to use the most </a:t>
            </a:r>
            <a:r>
              <a:rPr lang="en-US" sz="1400" dirty="0" err="1"/>
              <a:t>specifi</a:t>
            </a:r>
            <a:r>
              <a:rPr lang="en-US" sz="1400" dirty="0"/>
              <a:t> c </a:t>
            </a:r>
            <a:r>
              <a:rPr lang="en-US" sz="1400" dirty="0" smtClean="0"/>
              <a:t>parameter list </a:t>
            </a:r>
            <a:r>
              <a:rPr lang="en-US" sz="1400" dirty="0"/>
              <a:t>it can </a:t>
            </a:r>
            <a:r>
              <a:rPr lang="en-US" sz="1400" dirty="0" smtClean="0"/>
              <a:t>find</a:t>
            </a:r>
            <a:r>
              <a:rPr lang="en-US" sz="1400" dirty="0"/>
              <a:t>. When the primitive </a:t>
            </a:r>
            <a:r>
              <a:rPr lang="en-US" sz="1400" dirty="0" err="1"/>
              <a:t>int</a:t>
            </a:r>
            <a:r>
              <a:rPr lang="en-US" sz="1400" dirty="0"/>
              <a:t> version isn't present, it will </a:t>
            </a:r>
            <a:r>
              <a:rPr lang="en-US" sz="1400" dirty="0" err="1"/>
              <a:t>autobox</a:t>
            </a:r>
            <a:r>
              <a:rPr lang="en-US" sz="1400" dirty="0"/>
              <a:t>. However, </a:t>
            </a:r>
            <a:r>
              <a:rPr lang="en-US" sz="1400" dirty="0" smtClean="0"/>
              <a:t>when the </a:t>
            </a:r>
            <a:r>
              <a:rPr lang="en-US" sz="1400" dirty="0"/>
              <a:t>primitive </a:t>
            </a:r>
            <a:r>
              <a:rPr lang="en-US" sz="1400" dirty="0" err="1"/>
              <a:t>int</a:t>
            </a:r>
            <a:r>
              <a:rPr lang="en-US" sz="1400" dirty="0"/>
              <a:t> version is provided, there is no reason for Java to do the extra work </a:t>
            </a:r>
            <a:r>
              <a:rPr lang="en-US" sz="1400" dirty="0" smtClean="0"/>
              <a:t>of </a:t>
            </a:r>
            <a:r>
              <a:rPr lang="en-US" sz="1400" dirty="0" err="1" smtClean="0"/>
              <a:t>autoboxing</a:t>
            </a:r>
            <a:r>
              <a:rPr lang="en-US" sz="1400" dirty="0"/>
              <a:t>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61" name="Google Shape;261;p36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62" name="Google Shape;262;p36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6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3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15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6" name="Google Shape;266;p36"/>
          <p:cNvSpPr txBox="1">
            <a:spLocks noGrp="1"/>
          </p:cNvSpPr>
          <p:nvPr>
            <p:ph type="title"/>
          </p:nvPr>
        </p:nvSpPr>
        <p:spPr>
          <a:xfrm>
            <a:off x="770418" y="570483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Autoboxing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>
            <a:spLocks noGrp="1"/>
          </p:cNvSpPr>
          <p:nvPr>
            <p:ph type="body" idx="1"/>
          </p:nvPr>
        </p:nvSpPr>
        <p:spPr>
          <a:xfrm>
            <a:off x="634599" y="1252254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class </a:t>
            </a:r>
            <a:r>
              <a:rPr lang="en-US" sz="1400" dirty="0" err="1"/>
              <a:t>ReferenceTypes</a:t>
            </a:r>
            <a:r>
              <a:rPr lang="en-US" sz="1400" dirty="0"/>
              <a:t>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    public </a:t>
            </a:r>
            <a:r>
              <a:rPr lang="en-US" sz="1400" dirty="0"/>
              <a:t>void fly(String s)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        </a:t>
            </a:r>
            <a:r>
              <a:rPr lang="en-US" sz="1400" dirty="0" err="1" smtClean="0"/>
              <a:t>System.out.print</a:t>
            </a:r>
            <a:r>
              <a:rPr lang="en-US" sz="1400" dirty="0"/>
              <a:t>("string </a:t>
            </a:r>
            <a:r>
              <a:rPr lang="en-US" sz="1400" dirty="0" smtClean="0"/>
              <a:t>");</a:t>
            </a:r>
            <a:r>
              <a:rPr lang="ru-RU" sz="1400" dirty="0" smtClean="0"/>
              <a:t>}</a:t>
            </a:r>
            <a:endParaRPr lang="ru-RU" sz="1400" dirty="0"/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    public </a:t>
            </a:r>
            <a:r>
              <a:rPr lang="en-US" sz="1400" dirty="0"/>
              <a:t>void fly(Object o)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        </a:t>
            </a:r>
            <a:r>
              <a:rPr lang="en-US" sz="1400" dirty="0" err="1" smtClean="0"/>
              <a:t>System.out.print</a:t>
            </a:r>
            <a:r>
              <a:rPr lang="en-US" sz="1400" dirty="0"/>
              <a:t>("object </a:t>
            </a:r>
            <a:r>
              <a:rPr lang="en-US" sz="1400" dirty="0" smtClean="0"/>
              <a:t>");</a:t>
            </a:r>
            <a:r>
              <a:rPr lang="ru-RU" sz="1400" dirty="0" smtClean="0"/>
              <a:t>}</a:t>
            </a:r>
            <a:endParaRPr lang="ru-RU" sz="1400" dirty="0"/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 </a:t>
            </a:r>
            <a:r>
              <a:rPr lang="en-US" sz="1400" dirty="0" smtClean="0"/>
              <a:t>   public </a:t>
            </a:r>
            <a:r>
              <a:rPr lang="en-US" sz="1400" dirty="0"/>
              <a:t>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        </a:t>
            </a:r>
            <a:r>
              <a:rPr lang="en-US" sz="1400" dirty="0" err="1" smtClean="0"/>
              <a:t>ReferenceTypes</a:t>
            </a:r>
            <a:r>
              <a:rPr lang="en-US" sz="1400" dirty="0" smtClean="0"/>
              <a:t> </a:t>
            </a:r>
            <a:r>
              <a:rPr lang="en-US" sz="1400" dirty="0"/>
              <a:t>r = new </a:t>
            </a:r>
            <a:r>
              <a:rPr lang="en-US" sz="1400" dirty="0" err="1"/>
              <a:t>ReferenceTypes</a:t>
            </a:r>
            <a:r>
              <a:rPr lang="en-US" sz="1400" dirty="0"/>
              <a:t>();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        </a:t>
            </a:r>
            <a:r>
              <a:rPr lang="en-US" sz="1400" dirty="0" err="1" smtClean="0"/>
              <a:t>r.fly</a:t>
            </a:r>
            <a:r>
              <a:rPr lang="en-US" sz="1400" dirty="0"/>
              <a:t>("test");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        </a:t>
            </a:r>
            <a:r>
              <a:rPr lang="en-US" sz="1400" dirty="0" err="1" smtClean="0"/>
              <a:t>r.fly</a:t>
            </a:r>
            <a:r>
              <a:rPr lang="en-US" sz="1400" dirty="0" smtClean="0"/>
              <a:t>(56);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} </a:t>
            </a:r>
            <a:r>
              <a:rPr lang="ru-RU" sz="1400" dirty="0"/>
              <a:t>}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72" name="Google Shape;272;p37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73" name="Google Shape;273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3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16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7" name="Google Shape;277;p37"/>
          <p:cNvSpPr txBox="1">
            <a:spLocks noGrp="1"/>
          </p:cNvSpPr>
          <p:nvPr>
            <p:ph type="title"/>
          </p:nvPr>
        </p:nvSpPr>
        <p:spPr>
          <a:xfrm>
            <a:off x="698879" y="266392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Reference Types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>
            <a:spLocks noGrp="1"/>
          </p:cNvSpPr>
          <p:nvPr>
            <p:ph type="body" idx="1"/>
          </p:nvPr>
        </p:nvSpPr>
        <p:spPr>
          <a:xfrm>
            <a:off x="634599" y="1252254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sz="1000" dirty="0"/>
              <a:t>public class </a:t>
            </a:r>
            <a:r>
              <a:rPr lang="en-US" sz="1000" dirty="0" err="1"/>
              <a:t>ReferenceTypes</a:t>
            </a:r>
            <a:r>
              <a:rPr lang="en-US" sz="1000" dirty="0"/>
              <a:t>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000" dirty="0" smtClean="0"/>
              <a:t>    public </a:t>
            </a:r>
            <a:r>
              <a:rPr lang="en-US" sz="1000" dirty="0"/>
              <a:t>void fly(String s)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000" dirty="0" smtClean="0"/>
              <a:t>        </a:t>
            </a:r>
            <a:r>
              <a:rPr lang="en-US" sz="1000" dirty="0" err="1" smtClean="0"/>
              <a:t>System.out.print</a:t>
            </a:r>
            <a:r>
              <a:rPr lang="en-US" sz="1000" dirty="0"/>
              <a:t>("string </a:t>
            </a:r>
            <a:r>
              <a:rPr lang="en-US" sz="1000" dirty="0" smtClean="0"/>
              <a:t>");</a:t>
            </a:r>
            <a:r>
              <a:rPr lang="ru-RU" sz="1000" dirty="0" smtClean="0"/>
              <a:t>}</a:t>
            </a:r>
            <a:endParaRPr lang="ru-RU" sz="1000" dirty="0"/>
          </a:p>
          <a:p>
            <a:pPr marL="495300" indent="-342900">
              <a:buFont typeface="+mj-lt"/>
              <a:buAutoNum type="arabicPeriod"/>
            </a:pPr>
            <a:r>
              <a:rPr lang="en-US" sz="1000" dirty="0" smtClean="0"/>
              <a:t>    public </a:t>
            </a:r>
            <a:r>
              <a:rPr lang="en-US" sz="1000" dirty="0"/>
              <a:t>void fly(Object o)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000" dirty="0" smtClean="0"/>
              <a:t>        </a:t>
            </a:r>
            <a:r>
              <a:rPr lang="en-US" sz="1000" dirty="0" err="1" smtClean="0"/>
              <a:t>System.out.print</a:t>
            </a:r>
            <a:r>
              <a:rPr lang="en-US" sz="1000" dirty="0"/>
              <a:t>("object </a:t>
            </a:r>
            <a:r>
              <a:rPr lang="en-US" sz="1000" dirty="0" smtClean="0"/>
              <a:t>");</a:t>
            </a:r>
            <a:r>
              <a:rPr lang="ru-RU" sz="1000" dirty="0" smtClean="0"/>
              <a:t>}</a:t>
            </a:r>
            <a:endParaRPr lang="ru-RU" sz="1000" dirty="0"/>
          </a:p>
          <a:p>
            <a:pPr marL="495300" indent="-342900">
              <a:buFont typeface="+mj-lt"/>
              <a:buAutoNum type="arabicPeriod"/>
            </a:pPr>
            <a:r>
              <a:rPr lang="en-US" sz="1000" dirty="0"/>
              <a:t> </a:t>
            </a:r>
            <a:r>
              <a:rPr lang="en-US" sz="1000" dirty="0" smtClean="0"/>
              <a:t>   public </a:t>
            </a:r>
            <a:r>
              <a:rPr lang="en-US" sz="1000" dirty="0"/>
              <a:t>static void main(String[] </a:t>
            </a:r>
            <a:r>
              <a:rPr lang="en-US" sz="1000" dirty="0" err="1"/>
              <a:t>args</a:t>
            </a:r>
            <a:r>
              <a:rPr lang="en-US" sz="1000" dirty="0"/>
              <a:t>)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000" dirty="0" smtClean="0"/>
              <a:t>        </a:t>
            </a:r>
            <a:r>
              <a:rPr lang="en-US" sz="1000" dirty="0" err="1" smtClean="0"/>
              <a:t>ReferenceTypes</a:t>
            </a:r>
            <a:r>
              <a:rPr lang="en-US" sz="1000" dirty="0" smtClean="0"/>
              <a:t> </a:t>
            </a:r>
            <a:r>
              <a:rPr lang="en-US" sz="1000" dirty="0"/>
              <a:t>r = new </a:t>
            </a:r>
            <a:r>
              <a:rPr lang="en-US" sz="1000" dirty="0" err="1"/>
              <a:t>ReferenceTypes</a:t>
            </a:r>
            <a:r>
              <a:rPr lang="en-US" sz="1000" dirty="0"/>
              <a:t>();</a:t>
            </a:r>
            <a:endParaRPr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95300" indent="-342900">
              <a:buFont typeface="+mj-lt"/>
              <a:buAutoNum type="arabicPeriod"/>
            </a:pPr>
            <a:r>
              <a:rPr lang="en-US" sz="1000" dirty="0" smtClean="0"/>
              <a:t>        </a:t>
            </a:r>
            <a:r>
              <a:rPr lang="en-US" sz="1000" dirty="0" err="1" smtClean="0"/>
              <a:t>r.fly</a:t>
            </a:r>
            <a:r>
              <a:rPr lang="en-US" sz="1000" dirty="0"/>
              <a:t>("test");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000" dirty="0" smtClean="0"/>
              <a:t>        </a:t>
            </a:r>
            <a:r>
              <a:rPr lang="en-US" sz="1000" dirty="0" err="1" smtClean="0"/>
              <a:t>r.fly</a:t>
            </a:r>
            <a:r>
              <a:rPr lang="en-US" sz="1000" dirty="0" smtClean="0"/>
              <a:t>(56);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000" dirty="0" smtClean="0"/>
              <a:t>} </a:t>
            </a:r>
            <a:r>
              <a:rPr lang="ru-RU" sz="1000" dirty="0"/>
              <a:t>}</a:t>
            </a:r>
            <a:endParaRPr sz="1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indent="0">
              <a:buNone/>
            </a:pPr>
            <a:endParaRPr lang="en-US" sz="1100" dirty="0" smtClean="0"/>
          </a:p>
          <a:p>
            <a:pPr marL="152400" indent="0">
              <a:buNone/>
            </a:pPr>
            <a:r>
              <a:rPr lang="en-US" sz="1100" dirty="0" smtClean="0"/>
              <a:t>The </a:t>
            </a:r>
            <a:r>
              <a:rPr lang="en-US" sz="1100" dirty="0"/>
              <a:t>answer is "string object". The </a:t>
            </a:r>
            <a:r>
              <a:rPr lang="en-US" sz="1100" dirty="0" smtClean="0"/>
              <a:t>first </a:t>
            </a:r>
            <a:r>
              <a:rPr lang="en-US" sz="1100" dirty="0"/>
              <a:t>call is a String and </a:t>
            </a:r>
            <a:r>
              <a:rPr lang="en-US" sz="1100" dirty="0" smtClean="0"/>
              <a:t>finds </a:t>
            </a:r>
            <a:r>
              <a:rPr lang="en-US" sz="1100" dirty="0"/>
              <a:t>a direct </a:t>
            </a:r>
            <a:r>
              <a:rPr lang="en-US" sz="1100" dirty="0" smtClean="0"/>
              <a:t>match. There's </a:t>
            </a:r>
            <a:r>
              <a:rPr lang="en-US" sz="1100" dirty="0"/>
              <a:t>no reason to use the Object version when there is a nice String parameter list </a:t>
            </a:r>
            <a:r>
              <a:rPr lang="en-US" sz="1100" dirty="0" smtClean="0"/>
              <a:t>just waiting </a:t>
            </a:r>
            <a:r>
              <a:rPr lang="en-US" sz="1100" dirty="0"/>
              <a:t>to be called. The second call looks for an </a:t>
            </a:r>
            <a:r>
              <a:rPr lang="en-US" sz="1100" dirty="0" err="1"/>
              <a:t>int</a:t>
            </a:r>
            <a:r>
              <a:rPr lang="en-US" sz="1100" dirty="0"/>
              <a:t> parameter list. When it doesn't </a:t>
            </a:r>
            <a:r>
              <a:rPr lang="en-US" sz="1100" dirty="0" smtClean="0"/>
              <a:t>find one</a:t>
            </a:r>
            <a:r>
              <a:rPr lang="en-US" sz="1100" dirty="0"/>
              <a:t>, it </a:t>
            </a:r>
            <a:r>
              <a:rPr lang="en-US" sz="1100" dirty="0" err="1"/>
              <a:t>autoboxes</a:t>
            </a:r>
            <a:r>
              <a:rPr lang="en-US" sz="1100" dirty="0"/>
              <a:t> to Integer. Since it still doesn't </a:t>
            </a:r>
            <a:r>
              <a:rPr lang="en-US" sz="1100" dirty="0" smtClean="0"/>
              <a:t>find </a:t>
            </a:r>
            <a:r>
              <a:rPr lang="en-US" sz="1100" dirty="0"/>
              <a:t>a match, it goes to the Object one.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72" name="Google Shape;272;p37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273" name="Google Shape;273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3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17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7" name="Google Shape;277;p37"/>
          <p:cNvSpPr txBox="1">
            <a:spLocks noGrp="1"/>
          </p:cNvSpPr>
          <p:nvPr>
            <p:ph type="title"/>
          </p:nvPr>
        </p:nvSpPr>
        <p:spPr>
          <a:xfrm>
            <a:off x="698879" y="266392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Reference Types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2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body" idx="1"/>
          </p:nvPr>
        </p:nvSpPr>
        <p:spPr>
          <a:xfrm>
            <a:off x="514574" y="1073350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/>
              <a:t>Primitives work in a way similar to reference variables. Java tries to </a:t>
            </a:r>
            <a:r>
              <a:rPr lang="en-US" sz="1400" dirty="0" smtClean="0"/>
              <a:t>find </a:t>
            </a:r>
            <a:r>
              <a:rPr lang="en-US" sz="1400" dirty="0"/>
              <a:t>the most </a:t>
            </a:r>
            <a:r>
              <a:rPr lang="en-US" sz="1400" dirty="0" smtClean="0"/>
              <a:t>specific</a:t>
            </a:r>
            <a:r>
              <a:rPr lang="en-US" sz="1400" dirty="0"/>
              <a:t> </a:t>
            </a:r>
            <a:r>
              <a:rPr lang="en-US" sz="1400" dirty="0" smtClean="0"/>
              <a:t>matching </a:t>
            </a:r>
            <a:r>
              <a:rPr lang="en-US" sz="1400" dirty="0"/>
              <a:t>overloaded method. What do you think happens here</a:t>
            </a:r>
            <a:r>
              <a:rPr lang="en-US" sz="1400" dirty="0" smtClean="0"/>
              <a:t>?</a:t>
            </a:r>
            <a:endParaRPr lang="en-US" sz="1100" dirty="0" smtClean="0"/>
          </a:p>
          <a:p>
            <a:pPr marL="495300" indent="-342900">
              <a:buFont typeface="+mj-lt"/>
              <a:buAutoNum type="arabicPeriod"/>
            </a:pPr>
            <a:r>
              <a:rPr lang="en-US" sz="1100" dirty="0" smtClean="0"/>
              <a:t>public </a:t>
            </a:r>
            <a:r>
              <a:rPr lang="en-US" sz="1100" dirty="0"/>
              <a:t>class Plane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100" dirty="0" smtClean="0"/>
              <a:t>    public </a:t>
            </a:r>
            <a:r>
              <a:rPr lang="en-US" sz="1100" dirty="0"/>
              <a:t>void fly(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)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100" dirty="0" smtClean="0"/>
              <a:t>        </a:t>
            </a:r>
            <a:r>
              <a:rPr lang="en-US" sz="1100" dirty="0" err="1" smtClean="0"/>
              <a:t>System.out.print</a:t>
            </a:r>
            <a:r>
              <a:rPr lang="en-US" sz="1100" dirty="0"/>
              <a:t>("</a:t>
            </a:r>
            <a:r>
              <a:rPr lang="en-US" sz="1100" dirty="0" err="1"/>
              <a:t>int</a:t>
            </a:r>
            <a:r>
              <a:rPr lang="en-US" sz="1100" dirty="0"/>
              <a:t> ");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100" dirty="0" smtClean="0"/>
              <a:t>    </a:t>
            </a:r>
            <a:r>
              <a:rPr lang="ru-RU" sz="1100" dirty="0" smtClean="0"/>
              <a:t>}</a:t>
            </a:r>
            <a:endParaRPr lang="ru-RU" sz="1100" dirty="0"/>
          </a:p>
          <a:p>
            <a:pPr marL="495300" indent="-342900">
              <a:buFont typeface="+mj-lt"/>
              <a:buAutoNum type="arabicPeriod"/>
            </a:pPr>
            <a:r>
              <a:rPr lang="en-US" sz="1100" dirty="0" smtClean="0"/>
              <a:t>    public </a:t>
            </a:r>
            <a:r>
              <a:rPr lang="en-US" sz="1100" dirty="0"/>
              <a:t>void fly(long l)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100" dirty="0" smtClean="0"/>
              <a:t>        </a:t>
            </a:r>
            <a:r>
              <a:rPr lang="en-US" sz="1100" dirty="0" err="1" smtClean="0"/>
              <a:t>System.out.print</a:t>
            </a:r>
            <a:r>
              <a:rPr lang="en-US" sz="1100" dirty="0"/>
              <a:t>("long ");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100" dirty="0" smtClean="0"/>
              <a:t>    </a:t>
            </a:r>
            <a:r>
              <a:rPr lang="ru-RU" sz="1100" dirty="0" smtClean="0"/>
              <a:t>}</a:t>
            </a:r>
            <a:endParaRPr lang="ru-RU" sz="1100" dirty="0"/>
          </a:p>
          <a:p>
            <a:pPr marL="495300" indent="-342900">
              <a:buFont typeface="+mj-lt"/>
              <a:buAutoNum type="arabicPeriod"/>
            </a:pPr>
            <a:r>
              <a:rPr lang="en-US" sz="1100" dirty="0" smtClean="0"/>
              <a:t>   public </a:t>
            </a:r>
            <a:r>
              <a:rPr lang="en-US" sz="1100" dirty="0"/>
              <a:t>static void main(String[] </a:t>
            </a:r>
            <a:r>
              <a:rPr lang="en-US" sz="1100" dirty="0" err="1"/>
              <a:t>args</a:t>
            </a:r>
            <a:r>
              <a:rPr lang="en-US" sz="1100" dirty="0"/>
              <a:t>)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100" dirty="0" smtClean="0"/>
              <a:t>        Plane </a:t>
            </a:r>
            <a:r>
              <a:rPr lang="en-US" sz="1100" dirty="0"/>
              <a:t>p = new Plane();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100" dirty="0" smtClean="0"/>
              <a:t>        </a:t>
            </a:r>
            <a:r>
              <a:rPr lang="en-US" sz="1100" dirty="0" err="1" smtClean="0"/>
              <a:t>p.fly</a:t>
            </a:r>
            <a:r>
              <a:rPr lang="en-US" sz="1100" dirty="0" smtClean="0"/>
              <a:t>(123</a:t>
            </a:r>
            <a:r>
              <a:rPr lang="en-US" sz="1100" dirty="0"/>
              <a:t>);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100" dirty="0" smtClean="0"/>
              <a:t>        </a:t>
            </a:r>
            <a:r>
              <a:rPr lang="en-US" sz="1100" dirty="0" err="1" smtClean="0"/>
              <a:t>p.fly</a:t>
            </a:r>
            <a:r>
              <a:rPr lang="en-US" sz="1100" dirty="0" smtClean="0"/>
              <a:t>(123L);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100" dirty="0" smtClean="0"/>
              <a:t>} </a:t>
            </a:r>
            <a:r>
              <a:rPr lang="ru-RU" sz="1100" dirty="0"/>
              <a:t>}</a:t>
            </a:r>
            <a:endParaRPr sz="11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05" name="Google Shape;305;p40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306" name="Google Shape;306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4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18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10" name="Google Shape;310;p40"/>
          <p:cNvSpPr txBox="1">
            <a:spLocks noGrp="1"/>
          </p:cNvSpPr>
          <p:nvPr>
            <p:ph type="title"/>
          </p:nvPr>
        </p:nvSpPr>
        <p:spPr>
          <a:xfrm>
            <a:off x="683592" y="26005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Primitives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body" idx="1"/>
          </p:nvPr>
        </p:nvSpPr>
        <p:spPr>
          <a:xfrm>
            <a:off x="548441" y="1320415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The answer is </a:t>
            </a:r>
            <a:r>
              <a:rPr lang="en-US" dirty="0" err="1"/>
              <a:t>int</a:t>
            </a:r>
            <a:r>
              <a:rPr lang="en-US" dirty="0"/>
              <a:t> long. The </a:t>
            </a:r>
            <a:r>
              <a:rPr lang="en-US" dirty="0" smtClean="0"/>
              <a:t>first </a:t>
            </a:r>
            <a:r>
              <a:rPr lang="en-US" dirty="0"/>
              <a:t>call passes an </a:t>
            </a:r>
            <a:r>
              <a:rPr lang="en-US" dirty="0" err="1"/>
              <a:t>int</a:t>
            </a:r>
            <a:r>
              <a:rPr lang="en-US" dirty="0"/>
              <a:t> and sees an exact match. The </a:t>
            </a:r>
            <a:r>
              <a:rPr lang="en-US" dirty="0" smtClean="0"/>
              <a:t>second call </a:t>
            </a:r>
            <a:r>
              <a:rPr lang="en-US" dirty="0"/>
              <a:t>passes a long and also sees an exact match. If we comment out the </a:t>
            </a:r>
            <a:r>
              <a:rPr lang="en-US" dirty="0" smtClean="0"/>
              <a:t>overloaded method </a:t>
            </a:r>
            <a:r>
              <a:rPr lang="en-US" dirty="0"/>
              <a:t>with the </a:t>
            </a:r>
            <a:r>
              <a:rPr lang="en-US" dirty="0" err="1"/>
              <a:t>int</a:t>
            </a:r>
            <a:r>
              <a:rPr lang="en-US" dirty="0"/>
              <a:t> parameter list, the output becomes long </a:t>
            </a:r>
            <a:r>
              <a:rPr lang="en-US" dirty="0" err="1"/>
              <a:t>long</a:t>
            </a:r>
            <a:r>
              <a:rPr lang="en-US" dirty="0"/>
              <a:t>. </a:t>
            </a:r>
            <a:endParaRPr lang="en-US" dirty="0" smtClean="0"/>
          </a:p>
          <a:p>
            <a:pPr marL="152400" indent="0">
              <a:buNone/>
            </a:pPr>
            <a:r>
              <a:rPr lang="en-US" dirty="0" smtClean="0"/>
              <a:t>Java </a:t>
            </a:r>
            <a:r>
              <a:rPr lang="en-US" dirty="0"/>
              <a:t>has no </a:t>
            </a:r>
            <a:r>
              <a:rPr lang="en-US" dirty="0" smtClean="0"/>
              <a:t>problem calling </a:t>
            </a:r>
            <a:r>
              <a:rPr lang="en-US" dirty="0"/>
              <a:t>a larger primitive. However, it will not do so unless a better match is not found.</a:t>
            </a:r>
          </a:p>
          <a:p>
            <a:pPr marL="152400" indent="0">
              <a:buNone/>
            </a:pPr>
            <a:r>
              <a:rPr lang="en-US" dirty="0"/>
              <a:t>Note that Java can only accept wider types. An </a:t>
            </a:r>
            <a:r>
              <a:rPr lang="en-US" dirty="0" err="1"/>
              <a:t>int</a:t>
            </a:r>
            <a:r>
              <a:rPr lang="en-US" dirty="0"/>
              <a:t> can be passed to a method taking </a:t>
            </a:r>
            <a:r>
              <a:rPr lang="en-US" dirty="0" smtClean="0"/>
              <a:t>a long </a:t>
            </a:r>
            <a:r>
              <a:rPr lang="en-US" dirty="0"/>
              <a:t>parameter. Java will not automatically convert to a narrower type. </a:t>
            </a:r>
            <a:endParaRPr lang="en-US" dirty="0" smtClean="0"/>
          </a:p>
          <a:p>
            <a:pPr marL="152400" indent="0">
              <a:buNone/>
            </a:pPr>
            <a:r>
              <a:rPr lang="en-US" dirty="0" smtClean="0"/>
              <a:t>If </a:t>
            </a:r>
            <a:r>
              <a:rPr lang="en-US" dirty="0"/>
              <a:t>you want to </a:t>
            </a:r>
            <a:r>
              <a:rPr lang="en-US" dirty="0" smtClean="0"/>
              <a:t>pass a </a:t>
            </a:r>
            <a:r>
              <a:rPr lang="en-US" dirty="0"/>
              <a:t>long to a method taking an </a:t>
            </a:r>
            <a:r>
              <a:rPr lang="en-US" dirty="0" err="1"/>
              <a:t>int</a:t>
            </a:r>
            <a:r>
              <a:rPr lang="en-US" dirty="0"/>
              <a:t> parameter, you have to add a cast to explicitly say </a:t>
            </a:r>
            <a:r>
              <a:rPr lang="en-US" dirty="0" smtClean="0"/>
              <a:t>narrowing is </a:t>
            </a:r>
            <a:r>
              <a:rPr lang="en-US" dirty="0"/>
              <a:t>okay.</a:t>
            </a:r>
            <a:endParaRPr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05" name="Google Shape;305;p40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306" name="Google Shape;306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4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19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10" name="Google Shape;310;p40"/>
          <p:cNvSpPr txBox="1">
            <a:spLocks noGrp="1"/>
          </p:cNvSpPr>
          <p:nvPr>
            <p:ph type="title"/>
          </p:nvPr>
        </p:nvSpPr>
        <p:spPr>
          <a:xfrm>
            <a:off x="683592" y="26005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Primitives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83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ctrTitle"/>
          </p:nvPr>
        </p:nvSpPr>
        <p:spPr>
          <a:xfrm>
            <a:off x="992479" y="635077"/>
            <a:ext cx="6613974" cy="82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0" dirty="0"/>
              <a:t>Passing </a:t>
            </a:r>
            <a:r>
              <a:rPr lang="en-US" b="0" dirty="0" smtClean="0"/>
              <a:t>Data</a:t>
            </a:r>
            <a:r>
              <a:rPr lang="ru-RU" b="0" dirty="0" smtClean="0"/>
              <a:t> </a:t>
            </a:r>
            <a:r>
              <a:rPr lang="en-US" b="0" dirty="0" smtClean="0"/>
              <a:t>Among </a:t>
            </a:r>
            <a:r>
              <a:rPr lang="en-US" b="0" dirty="0"/>
              <a:t>Methods</a:t>
            </a:r>
            <a:endParaRPr sz="3000" b="1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 i="0" u="none" strike="noStrike" cap="none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7690" y="1890762"/>
            <a:ext cx="7833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Work Sans Light" panose="020B0604020202020204" charset="0"/>
              </a:rPr>
              <a:t>Java is a “pass-by-value” language. This means that a copy of the variable is made and </a:t>
            </a:r>
            <a:r>
              <a:rPr lang="en-US" sz="1800" dirty="0" smtClean="0">
                <a:latin typeface="Work Sans Light" panose="020B0604020202020204" charset="0"/>
              </a:rPr>
              <a:t>the method </a:t>
            </a:r>
            <a:r>
              <a:rPr lang="en-US" sz="1800" dirty="0">
                <a:latin typeface="Work Sans Light" panose="020B0604020202020204" charset="0"/>
              </a:rPr>
              <a:t>receives that copy. Assignments made in the method do not affect the caller. 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 txBox="1">
            <a:spLocks noGrp="1"/>
          </p:cNvSpPr>
          <p:nvPr>
            <p:ph type="body" idx="1"/>
          </p:nvPr>
        </p:nvSpPr>
        <p:spPr>
          <a:xfrm>
            <a:off x="605435" y="784893"/>
            <a:ext cx="7548465" cy="310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900" dirty="0"/>
              <a:t>public class Glider2 {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 public </a:t>
            </a:r>
            <a:r>
              <a:rPr lang="en-US" sz="900" dirty="0"/>
              <a:t>static String glide(String s) {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     return </a:t>
            </a:r>
            <a:r>
              <a:rPr lang="en-US" sz="900" dirty="0"/>
              <a:t>"1";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</a:t>
            </a:r>
            <a:r>
              <a:rPr lang="ru-RU" sz="900" dirty="0" smtClean="0"/>
              <a:t>}</a:t>
            </a:r>
            <a:endParaRPr lang="ru-RU" sz="900" dirty="0"/>
          </a:p>
          <a:p>
            <a:pPr>
              <a:buFont typeface="+mj-lt"/>
              <a:buAutoNum type="arabicPeriod"/>
            </a:pPr>
            <a:r>
              <a:rPr lang="en-US" sz="900" dirty="0" smtClean="0"/>
              <a:t>     public </a:t>
            </a:r>
            <a:r>
              <a:rPr lang="en-US" sz="900" dirty="0"/>
              <a:t>static String glide(String... s) {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     return </a:t>
            </a:r>
            <a:r>
              <a:rPr lang="en-US" sz="900" dirty="0"/>
              <a:t>"2";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</a:t>
            </a:r>
            <a:r>
              <a:rPr lang="ru-RU" sz="900" dirty="0" smtClean="0"/>
              <a:t>}</a:t>
            </a:r>
            <a:endParaRPr lang="ru-RU" sz="900" dirty="0"/>
          </a:p>
          <a:p>
            <a:pPr>
              <a:buFont typeface="+mj-lt"/>
              <a:buAutoNum type="arabicPeriod"/>
            </a:pPr>
            <a:r>
              <a:rPr lang="en-US" sz="900" dirty="0" smtClean="0"/>
              <a:t>     public </a:t>
            </a:r>
            <a:r>
              <a:rPr lang="en-US" sz="900" dirty="0"/>
              <a:t>static String glide(Object o) {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      return </a:t>
            </a:r>
            <a:r>
              <a:rPr lang="en-US" sz="900" dirty="0"/>
              <a:t>"3";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</a:t>
            </a:r>
            <a:r>
              <a:rPr lang="ru-RU" sz="900" dirty="0" smtClean="0"/>
              <a:t>}</a:t>
            </a:r>
            <a:endParaRPr lang="ru-RU" sz="900" dirty="0"/>
          </a:p>
          <a:p>
            <a:pPr>
              <a:buFont typeface="+mj-lt"/>
              <a:buAutoNum type="arabicPeriod"/>
            </a:pPr>
            <a:r>
              <a:rPr lang="en-US" sz="900" dirty="0" smtClean="0"/>
              <a:t>     public </a:t>
            </a:r>
            <a:r>
              <a:rPr lang="en-US" sz="900" dirty="0"/>
              <a:t>static String glide(String s, String t) {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     return </a:t>
            </a:r>
            <a:r>
              <a:rPr lang="en-US" sz="900" dirty="0"/>
              <a:t>"4";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</a:t>
            </a:r>
            <a:r>
              <a:rPr lang="ru-RU" sz="900" dirty="0" smtClean="0"/>
              <a:t>}</a:t>
            </a:r>
            <a:endParaRPr lang="ru-RU" sz="900" dirty="0"/>
          </a:p>
          <a:p>
            <a:pPr>
              <a:buFont typeface="+mj-lt"/>
              <a:buAutoNum type="arabicPeriod"/>
            </a:pPr>
            <a:r>
              <a:rPr lang="en-US" sz="900" dirty="0" smtClean="0"/>
              <a:t>     public </a:t>
            </a:r>
            <a:r>
              <a:rPr lang="en-US" sz="900" dirty="0"/>
              <a:t>static void main(String[] </a:t>
            </a:r>
            <a:r>
              <a:rPr lang="en-US" sz="900" dirty="0" err="1"/>
              <a:t>args</a:t>
            </a:r>
            <a:r>
              <a:rPr lang="en-US" sz="900" dirty="0"/>
              <a:t>) {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     </a:t>
            </a:r>
            <a:r>
              <a:rPr lang="en-US" sz="900" dirty="0" err="1" smtClean="0"/>
              <a:t>System.out.print</a:t>
            </a:r>
            <a:r>
              <a:rPr lang="en-US" sz="900" dirty="0" smtClean="0"/>
              <a:t>(glide</a:t>
            </a:r>
            <a:r>
              <a:rPr lang="en-US" sz="900" dirty="0"/>
              <a:t>("a"));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    </a:t>
            </a:r>
            <a:r>
              <a:rPr lang="en-US" sz="900" dirty="0" err="1" smtClean="0"/>
              <a:t>System.out.print</a:t>
            </a:r>
            <a:r>
              <a:rPr lang="en-US" sz="900" dirty="0" smtClean="0"/>
              <a:t>(glide</a:t>
            </a:r>
            <a:r>
              <a:rPr lang="en-US" sz="900" dirty="0"/>
              <a:t>("a", "b"));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    </a:t>
            </a:r>
            <a:r>
              <a:rPr lang="en-US" sz="900" dirty="0" err="1" smtClean="0"/>
              <a:t>System.out.print</a:t>
            </a:r>
            <a:r>
              <a:rPr lang="en-US" sz="900" dirty="0" smtClean="0"/>
              <a:t>(glide</a:t>
            </a:r>
            <a:r>
              <a:rPr lang="en-US" sz="900" dirty="0"/>
              <a:t>("a", "b", "c"));</a:t>
            </a:r>
          </a:p>
          <a:p>
            <a:pPr>
              <a:buFont typeface="+mj-lt"/>
              <a:buAutoNum type="arabicPeriod"/>
            </a:pPr>
            <a:r>
              <a:rPr lang="ru-RU" sz="900" dirty="0"/>
              <a:t>} }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82" name="Google Shape;382;p47"/>
          <p:cNvGrpSpPr/>
          <p:nvPr/>
        </p:nvGrpSpPr>
        <p:grpSpPr>
          <a:xfrm>
            <a:off x="7627868" y="530260"/>
            <a:ext cx="903434" cy="903434"/>
            <a:chOff x="2594325" y="1627175"/>
            <a:chExt cx="440850" cy="440850"/>
          </a:xfrm>
        </p:grpSpPr>
        <p:sp>
          <p:nvSpPr>
            <p:cNvPr id="383" name="Google Shape;383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20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7" name="Google Shape;387;p47"/>
          <p:cNvSpPr txBox="1">
            <a:spLocks noGrp="1"/>
          </p:cNvSpPr>
          <p:nvPr>
            <p:ph type="title"/>
          </p:nvPr>
        </p:nvSpPr>
        <p:spPr>
          <a:xfrm>
            <a:off x="605435" y="44026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dirty="0" smtClean="0"/>
              <a:t>Example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dirty="0" smtClean="0"/>
              <a:t>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 txBox="1">
            <a:spLocks noGrp="1"/>
          </p:cNvSpPr>
          <p:nvPr>
            <p:ph type="body" idx="1"/>
          </p:nvPr>
        </p:nvSpPr>
        <p:spPr>
          <a:xfrm>
            <a:off x="605435" y="784893"/>
            <a:ext cx="7548465" cy="310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900" dirty="0"/>
              <a:t>public class Glider2 {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 public </a:t>
            </a:r>
            <a:r>
              <a:rPr lang="en-US" sz="900" dirty="0"/>
              <a:t>static String glide(String s) {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     return </a:t>
            </a:r>
            <a:r>
              <a:rPr lang="en-US" sz="900" dirty="0"/>
              <a:t>"1";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</a:t>
            </a:r>
            <a:r>
              <a:rPr lang="ru-RU" sz="900" dirty="0" smtClean="0"/>
              <a:t>}</a:t>
            </a:r>
            <a:endParaRPr lang="ru-RU" sz="900" dirty="0"/>
          </a:p>
          <a:p>
            <a:pPr>
              <a:buFont typeface="+mj-lt"/>
              <a:buAutoNum type="arabicPeriod"/>
            </a:pPr>
            <a:r>
              <a:rPr lang="en-US" sz="900" dirty="0" smtClean="0"/>
              <a:t>     public </a:t>
            </a:r>
            <a:r>
              <a:rPr lang="en-US" sz="900" dirty="0"/>
              <a:t>static String glide(String... s) {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     return </a:t>
            </a:r>
            <a:r>
              <a:rPr lang="en-US" sz="900" dirty="0"/>
              <a:t>"2";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</a:t>
            </a:r>
            <a:r>
              <a:rPr lang="ru-RU" sz="900" dirty="0" smtClean="0"/>
              <a:t>}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  public </a:t>
            </a:r>
            <a:r>
              <a:rPr lang="en-US" sz="900" dirty="0"/>
              <a:t>static String glide(Object o) {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      return </a:t>
            </a:r>
            <a:r>
              <a:rPr lang="en-US" sz="900" dirty="0"/>
              <a:t>"3";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</a:t>
            </a:r>
            <a:r>
              <a:rPr lang="ru-RU" sz="900" dirty="0" smtClean="0"/>
              <a:t>}</a:t>
            </a:r>
            <a:endParaRPr lang="ru-RU" sz="900" dirty="0"/>
          </a:p>
          <a:p>
            <a:pPr>
              <a:buFont typeface="+mj-lt"/>
              <a:buAutoNum type="arabicPeriod"/>
            </a:pPr>
            <a:r>
              <a:rPr lang="en-US" sz="900" dirty="0" smtClean="0"/>
              <a:t>     public </a:t>
            </a:r>
            <a:r>
              <a:rPr lang="en-US" sz="900" dirty="0"/>
              <a:t>static String glide(String s, String t) {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     return </a:t>
            </a:r>
            <a:r>
              <a:rPr lang="en-US" sz="900" dirty="0"/>
              <a:t>"4";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</a:t>
            </a:r>
            <a:r>
              <a:rPr lang="ru-RU" sz="900" dirty="0" smtClean="0"/>
              <a:t>}</a:t>
            </a:r>
            <a:endParaRPr lang="ru-RU" sz="900" dirty="0"/>
          </a:p>
          <a:p>
            <a:pPr>
              <a:buFont typeface="+mj-lt"/>
              <a:buAutoNum type="arabicPeriod"/>
            </a:pPr>
            <a:r>
              <a:rPr lang="en-US" sz="900" dirty="0" smtClean="0"/>
              <a:t>     public </a:t>
            </a:r>
            <a:r>
              <a:rPr lang="en-US" sz="900" dirty="0"/>
              <a:t>static void main(String[] </a:t>
            </a:r>
            <a:r>
              <a:rPr lang="en-US" sz="900" dirty="0" err="1"/>
              <a:t>args</a:t>
            </a:r>
            <a:r>
              <a:rPr lang="en-US" sz="900" dirty="0"/>
              <a:t>) {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     </a:t>
            </a:r>
            <a:r>
              <a:rPr lang="en-US" sz="900" dirty="0" err="1" smtClean="0"/>
              <a:t>System.out.print</a:t>
            </a:r>
            <a:r>
              <a:rPr lang="en-US" sz="900" dirty="0" smtClean="0"/>
              <a:t>(glide</a:t>
            </a:r>
            <a:r>
              <a:rPr lang="en-US" sz="900" dirty="0"/>
              <a:t>("a"));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    </a:t>
            </a:r>
            <a:r>
              <a:rPr lang="en-US" sz="900" dirty="0" err="1" smtClean="0"/>
              <a:t>System.out.print</a:t>
            </a:r>
            <a:r>
              <a:rPr lang="en-US" sz="900" dirty="0" smtClean="0"/>
              <a:t>(glide</a:t>
            </a:r>
            <a:r>
              <a:rPr lang="en-US" sz="900" dirty="0"/>
              <a:t>("a", "b"));</a:t>
            </a:r>
          </a:p>
          <a:p>
            <a:pPr>
              <a:buFont typeface="+mj-lt"/>
              <a:buAutoNum type="arabicPeriod"/>
            </a:pPr>
            <a:r>
              <a:rPr lang="en-US" sz="900" dirty="0" smtClean="0"/>
              <a:t>       </a:t>
            </a:r>
            <a:r>
              <a:rPr lang="en-US" sz="900" dirty="0" err="1" smtClean="0"/>
              <a:t>System.out.print</a:t>
            </a:r>
            <a:r>
              <a:rPr lang="en-US" sz="900" dirty="0" smtClean="0"/>
              <a:t>(glide</a:t>
            </a:r>
            <a:r>
              <a:rPr lang="en-US" sz="900" dirty="0"/>
              <a:t>("a", "b", "c</a:t>
            </a:r>
            <a:r>
              <a:rPr lang="en-US" sz="900" dirty="0" smtClean="0"/>
              <a:t>"));           //142</a:t>
            </a:r>
            <a:endParaRPr lang="en-US" sz="900" dirty="0"/>
          </a:p>
          <a:p>
            <a:pPr>
              <a:buFont typeface="+mj-lt"/>
              <a:buAutoNum type="arabicPeriod"/>
            </a:pPr>
            <a:r>
              <a:rPr lang="ru-RU" sz="900" dirty="0"/>
              <a:t>} }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82" name="Google Shape;382;p47"/>
          <p:cNvGrpSpPr/>
          <p:nvPr/>
        </p:nvGrpSpPr>
        <p:grpSpPr>
          <a:xfrm>
            <a:off x="7627868" y="530260"/>
            <a:ext cx="903434" cy="903434"/>
            <a:chOff x="2594325" y="1627175"/>
            <a:chExt cx="440850" cy="440850"/>
          </a:xfrm>
        </p:grpSpPr>
        <p:sp>
          <p:nvSpPr>
            <p:cNvPr id="383" name="Google Shape;383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21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7" name="Google Shape;387;p47"/>
          <p:cNvSpPr txBox="1">
            <a:spLocks noGrp="1"/>
          </p:cNvSpPr>
          <p:nvPr>
            <p:ph type="title"/>
          </p:nvPr>
        </p:nvSpPr>
        <p:spPr>
          <a:xfrm>
            <a:off x="605435" y="440260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dirty="0" smtClean="0"/>
              <a:t>Example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dirty="0" smtClean="0"/>
              <a:t>  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28530" y="1557396"/>
            <a:ext cx="37219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ork Sans Light" panose="020B0604020202020204" charset="0"/>
              </a:rPr>
              <a:t>The </a:t>
            </a:r>
            <a:r>
              <a:rPr lang="en-US" dirty="0" smtClean="0">
                <a:latin typeface="Work Sans Light" panose="020B0604020202020204" charset="0"/>
              </a:rPr>
              <a:t>first </a:t>
            </a:r>
            <a:r>
              <a:rPr lang="en-US" dirty="0">
                <a:latin typeface="Work Sans Light" panose="020B0604020202020204" charset="0"/>
              </a:rPr>
              <a:t>call matches the signature taking a single String </a:t>
            </a:r>
            <a:r>
              <a:rPr lang="en-US" dirty="0" smtClean="0">
                <a:latin typeface="Work Sans Light" panose="020B0604020202020204" charset="0"/>
              </a:rPr>
              <a:t>because that </a:t>
            </a:r>
            <a:r>
              <a:rPr lang="en-US" dirty="0">
                <a:latin typeface="Work Sans Light" panose="020B0604020202020204" charset="0"/>
              </a:rPr>
              <a:t>is the most </a:t>
            </a:r>
            <a:r>
              <a:rPr lang="en-US" dirty="0" smtClean="0">
                <a:latin typeface="Work Sans Light" panose="020B0604020202020204" charset="0"/>
              </a:rPr>
              <a:t>specific </a:t>
            </a:r>
            <a:r>
              <a:rPr lang="en-US" dirty="0">
                <a:latin typeface="Work Sans Light" panose="020B0604020202020204" charset="0"/>
              </a:rPr>
              <a:t>match. </a:t>
            </a:r>
            <a:endParaRPr lang="en-US" dirty="0" smtClean="0">
              <a:latin typeface="Work Sans Light" panose="020B0604020202020204" charset="0"/>
            </a:endParaRPr>
          </a:p>
          <a:p>
            <a:r>
              <a:rPr lang="en-US" dirty="0" smtClean="0">
                <a:latin typeface="Work Sans Light" panose="020B0604020202020204" charset="0"/>
              </a:rPr>
              <a:t>The </a:t>
            </a:r>
            <a:r>
              <a:rPr lang="en-US" dirty="0">
                <a:latin typeface="Work Sans Light" panose="020B0604020202020204" charset="0"/>
              </a:rPr>
              <a:t>second call matches the signature, taking two </a:t>
            </a:r>
            <a:r>
              <a:rPr lang="en-US" dirty="0" smtClean="0">
                <a:latin typeface="Work Sans Light" panose="020B0604020202020204" charset="0"/>
              </a:rPr>
              <a:t>String parameters </a:t>
            </a:r>
            <a:r>
              <a:rPr lang="en-US" dirty="0">
                <a:latin typeface="Work Sans Light" panose="020B0604020202020204" charset="0"/>
              </a:rPr>
              <a:t>since that is an exact match. </a:t>
            </a:r>
            <a:endParaRPr lang="en-US" dirty="0" smtClean="0">
              <a:latin typeface="Work Sans Light" panose="020B0604020202020204" charset="0"/>
            </a:endParaRPr>
          </a:p>
          <a:p>
            <a:r>
              <a:rPr lang="en-US" dirty="0" smtClean="0">
                <a:latin typeface="Work Sans Light" panose="020B0604020202020204" charset="0"/>
              </a:rPr>
              <a:t>It </a:t>
            </a:r>
            <a:r>
              <a:rPr lang="en-US" dirty="0">
                <a:latin typeface="Work Sans Light" panose="020B0604020202020204" charset="0"/>
              </a:rPr>
              <a:t>isn’t until the third call that the </a:t>
            </a:r>
            <a:r>
              <a:rPr lang="en-US" dirty="0" err="1">
                <a:latin typeface="Work Sans Light" panose="020B0604020202020204" charset="0"/>
              </a:rPr>
              <a:t>varargs</a:t>
            </a:r>
            <a:r>
              <a:rPr lang="en-US" dirty="0">
                <a:latin typeface="Work Sans Light" panose="020B0604020202020204" charset="0"/>
              </a:rPr>
              <a:t> </a:t>
            </a:r>
            <a:r>
              <a:rPr lang="en-US" dirty="0" smtClean="0">
                <a:latin typeface="Work Sans Light" panose="020B0604020202020204" charset="0"/>
              </a:rPr>
              <a:t>version is </a:t>
            </a:r>
            <a:r>
              <a:rPr lang="en-US" dirty="0">
                <a:latin typeface="Work Sans Light" panose="020B0604020202020204" charset="0"/>
              </a:rPr>
              <a:t>used since there are no better matches.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0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 txBox="1">
            <a:spLocks noGrp="1"/>
          </p:cNvSpPr>
          <p:nvPr>
            <p:ph type="body" idx="1"/>
          </p:nvPr>
        </p:nvSpPr>
        <p:spPr>
          <a:xfrm>
            <a:off x="717186" y="1028196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/>
              <a:t>As accommodating as Java is with trying to fi </a:t>
            </a:r>
            <a:r>
              <a:rPr lang="en-US" sz="1400" dirty="0" err="1"/>
              <a:t>nd</a:t>
            </a:r>
            <a:r>
              <a:rPr lang="en-US" sz="1400" dirty="0"/>
              <a:t> a match, it will only do one</a:t>
            </a:r>
          </a:p>
          <a:p>
            <a:pPr marL="152400" indent="0">
              <a:buNone/>
            </a:pPr>
            <a:r>
              <a:rPr lang="en-US" sz="1400" dirty="0"/>
              <a:t>conversion</a:t>
            </a:r>
            <a:r>
              <a:rPr lang="en-US" sz="1400" dirty="0" smtClean="0"/>
              <a:t>:</a:t>
            </a:r>
          </a:p>
          <a:p>
            <a:pPr marL="152400" indent="0"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class </a:t>
            </a:r>
            <a:r>
              <a:rPr lang="en-US" sz="1400" dirty="0" err="1"/>
              <a:t>TooManyConversions</a:t>
            </a:r>
            <a:r>
              <a:rPr lang="en-US" sz="1400" dirty="0"/>
              <a:t>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     public </a:t>
            </a:r>
            <a:r>
              <a:rPr lang="en-US" sz="1400" dirty="0"/>
              <a:t>static void play(Long l) { }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     public </a:t>
            </a:r>
            <a:r>
              <a:rPr lang="en-US" sz="1400" dirty="0"/>
              <a:t>static void play(Long... l)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     public </a:t>
            </a:r>
            <a:r>
              <a:rPr lang="en-US" sz="1400" dirty="0"/>
              <a:t>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        play(4</a:t>
            </a:r>
            <a:r>
              <a:rPr lang="en-US" sz="1400" dirty="0"/>
              <a:t>); </a:t>
            </a:r>
            <a:endParaRPr lang="en-US" sz="1400" dirty="0" smtClean="0"/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        play(4L);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 smtClean="0"/>
              <a:t>} </a:t>
            </a:r>
            <a:r>
              <a:rPr lang="ru-RU" sz="1400" dirty="0"/>
              <a:t>}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9" name="Google Shape;419;p5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22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20" name="Google Shape;420;p50"/>
          <p:cNvSpPr txBox="1">
            <a:spLocks noGrp="1"/>
          </p:cNvSpPr>
          <p:nvPr>
            <p:ph type="title"/>
          </p:nvPr>
        </p:nvSpPr>
        <p:spPr>
          <a:xfrm>
            <a:off x="717186" y="124896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Example </a:t>
            </a:r>
            <a:r>
              <a:rPr lang="en-US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0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 txBox="1">
            <a:spLocks noGrp="1"/>
          </p:cNvSpPr>
          <p:nvPr>
            <p:ph type="body" idx="1"/>
          </p:nvPr>
        </p:nvSpPr>
        <p:spPr>
          <a:xfrm>
            <a:off x="629133" y="669210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public class </a:t>
            </a:r>
            <a:r>
              <a:rPr lang="en-US" sz="1400" dirty="0" err="1"/>
              <a:t>TooManyConversions</a:t>
            </a:r>
            <a:r>
              <a:rPr lang="en-US" sz="1400" dirty="0"/>
              <a:t>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     public </a:t>
            </a:r>
            <a:r>
              <a:rPr lang="en-US" sz="1400" dirty="0"/>
              <a:t>static void play(Long l) { }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     public </a:t>
            </a:r>
            <a:r>
              <a:rPr lang="en-US" sz="1400" dirty="0"/>
              <a:t>static void play(Long... l) { }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     public </a:t>
            </a:r>
            <a:r>
              <a:rPr lang="en-US" sz="1400" dirty="0"/>
              <a:t>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        play(4</a:t>
            </a:r>
            <a:r>
              <a:rPr lang="en-US" sz="1400" dirty="0"/>
              <a:t>); // DOES NOT COMPILE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400" dirty="0" smtClean="0"/>
              <a:t>        play(4L</a:t>
            </a:r>
            <a:r>
              <a:rPr lang="en-US" sz="1400" dirty="0"/>
              <a:t>); // calls the Long version</a:t>
            </a:r>
          </a:p>
          <a:p>
            <a:pPr marL="495300" indent="-342900">
              <a:buFont typeface="+mj-lt"/>
              <a:buAutoNum type="arabicPeriod"/>
            </a:pPr>
            <a:r>
              <a:rPr lang="ru-RU" sz="1400" dirty="0"/>
              <a:t>} </a:t>
            </a:r>
            <a:r>
              <a:rPr lang="ru-RU" sz="1400" dirty="0" smtClean="0"/>
              <a:t>}</a:t>
            </a: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indent="0">
              <a:buNone/>
            </a:pPr>
            <a:r>
              <a:rPr lang="en-US" sz="1400" dirty="0"/>
              <a:t>Here we have a problem. Java is happy to convert the </a:t>
            </a:r>
            <a:r>
              <a:rPr lang="en-US" sz="1400" dirty="0" err="1"/>
              <a:t>int</a:t>
            </a:r>
            <a:r>
              <a:rPr lang="en-US" sz="1400" dirty="0"/>
              <a:t> 4 to a long 4 or an Integer 4.</a:t>
            </a:r>
          </a:p>
          <a:p>
            <a:pPr marL="152400" indent="0">
              <a:buNone/>
            </a:pPr>
            <a:r>
              <a:rPr lang="en-US" sz="1400" dirty="0"/>
              <a:t>It cannot handle converting in two steps to a long and then to a Long. If we had </a:t>
            </a:r>
            <a:r>
              <a:rPr lang="en-US" sz="1400" dirty="0" smtClean="0"/>
              <a:t>public static </a:t>
            </a:r>
            <a:r>
              <a:rPr lang="en-US" sz="1400" dirty="0"/>
              <a:t>void play(Object o) { }, it would match because only one conversion would </a:t>
            </a:r>
            <a:r>
              <a:rPr lang="en-US" sz="1400" dirty="0" smtClean="0"/>
              <a:t>be necessary</a:t>
            </a:r>
            <a:r>
              <a:rPr lang="en-US" sz="1400" dirty="0"/>
              <a:t>: from </a:t>
            </a:r>
            <a:r>
              <a:rPr lang="en-US" sz="1400" dirty="0" err="1"/>
              <a:t>int</a:t>
            </a:r>
            <a:r>
              <a:rPr lang="en-US" sz="1400" dirty="0"/>
              <a:t> to Integer.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9" name="Google Shape;419;p5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23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20" name="Google Shape;420;p50"/>
          <p:cNvSpPr txBox="1">
            <a:spLocks noGrp="1"/>
          </p:cNvSpPr>
          <p:nvPr>
            <p:ph type="title"/>
          </p:nvPr>
        </p:nvSpPr>
        <p:spPr>
          <a:xfrm>
            <a:off x="717186" y="124896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Example </a:t>
            </a:r>
            <a:r>
              <a:rPr lang="en-US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86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846200" y="1262078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en-US" sz="1200" dirty="0" smtClean="0"/>
          </a:p>
          <a:p>
            <a:pPr marL="152400" indent="0">
              <a:buNone/>
            </a:pPr>
            <a:r>
              <a:rPr lang="en-US" sz="1200" dirty="0" smtClean="0"/>
              <a:t>A </a:t>
            </a:r>
            <a:r>
              <a:rPr lang="en-US" sz="1200" dirty="0"/>
              <a:t>constructor is a special method that matches the name of</a:t>
            </a:r>
          </a:p>
          <a:p>
            <a:pPr marL="152400" indent="0">
              <a:buNone/>
            </a:pPr>
            <a:r>
              <a:rPr lang="en-US" sz="1200" dirty="0"/>
              <a:t>the class and has no return type. Here’s an example</a:t>
            </a:r>
            <a:r>
              <a:rPr lang="en-US" sz="1200" dirty="0" smtClean="0"/>
              <a:t>:</a:t>
            </a:r>
          </a:p>
          <a:p>
            <a:pPr marL="152400" indent="0">
              <a:buNone/>
            </a:pPr>
            <a:endParaRPr lang="en-US" sz="1200" dirty="0"/>
          </a:p>
          <a:p>
            <a:pPr marL="495300" indent="-342900">
              <a:buFont typeface="+mj-lt"/>
              <a:buAutoNum type="arabicPeriod"/>
            </a:pPr>
            <a:r>
              <a:rPr lang="en-US" sz="1200" dirty="0"/>
              <a:t>public class Bunny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200" dirty="0" smtClean="0"/>
              <a:t>    public </a:t>
            </a:r>
            <a:r>
              <a:rPr lang="en-US" sz="1200" dirty="0"/>
              <a:t>Bunny() {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200" dirty="0" smtClean="0"/>
              <a:t>        </a:t>
            </a:r>
            <a:r>
              <a:rPr lang="en-US" sz="1200" dirty="0" err="1" smtClean="0"/>
              <a:t>System.out.println</a:t>
            </a:r>
            <a:r>
              <a:rPr lang="en-US" sz="1200" dirty="0"/>
              <a:t>("constructor");</a:t>
            </a:r>
          </a:p>
          <a:p>
            <a:pPr marL="495300" indent="-342900">
              <a:buFont typeface="+mj-lt"/>
              <a:buAutoNum type="arabicPeriod"/>
            </a:pPr>
            <a:r>
              <a:rPr lang="en-US" sz="1200" dirty="0" smtClean="0"/>
              <a:t>    </a:t>
            </a:r>
            <a:r>
              <a:rPr lang="ru-RU" sz="1200" dirty="0" smtClean="0"/>
              <a:t>}</a:t>
            </a:r>
            <a:endParaRPr lang="ru-RU" sz="1200" dirty="0"/>
          </a:p>
          <a:p>
            <a:pPr marL="495300" indent="-342900">
              <a:buFont typeface="+mj-lt"/>
              <a:buAutoNum type="arabicPeriod"/>
            </a:pPr>
            <a:r>
              <a:rPr lang="ru-RU" sz="1200" dirty="0" smtClean="0"/>
              <a:t>}</a:t>
            </a:r>
            <a:endParaRPr lang="en-US" sz="1200" dirty="0" smtClean="0"/>
          </a:p>
          <a:p>
            <a:pPr marL="495300" indent="-342900">
              <a:buFont typeface="+mj-lt"/>
              <a:buAutoNum type="arabicPeriod"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1200" dirty="0"/>
              <a:t>The name of the constructor, Bunny, matches the name of the class, Bunny, and there is</a:t>
            </a:r>
          </a:p>
          <a:p>
            <a:pPr marL="152400" indent="0">
              <a:buNone/>
            </a:pPr>
            <a:r>
              <a:rPr lang="en-US" sz="1200" dirty="0"/>
              <a:t>no return type, not even void. 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26" name="Google Shape;426;p51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27" name="Google Shape;427;p5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24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823250" y="358778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Creating Constructors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846200" y="1262078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en-US" sz="1200" dirty="0" smtClean="0"/>
          </a:p>
          <a:p>
            <a:pPr>
              <a:buFont typeface="+mj-lt"/>
              <a:buAutoNum type="arabicPeriod"/>
            </a:pPr>
            <a:r>
              <a:rPr lang="en-US" sz="1200" dirty="0"/>
              <a:t>public bunny() { } </a:t>
            </a:r>
            <a:endParaRPr lang="en-US" sz="1200" dirty="0" smtClean="0"/>
          </a:p>
          <a:p>
            <a:pPr>
              <a:buFont typeface="+mj-lt"/>
              <a:buAutoNum type="arabicPeriod"/>
            </a:pPr>
            <a:r>
              <a:rPr lang="en-US" sz="1200" dirty="0" smtClean="0"/>
              <a:t>public </a:t>
            </a:r>
            <a:r>
              <a:rPr lang="en-US" sz="1200" dirty="0"/>
              <a:t>void Bunny() { }</a:t>
            </a:r>
          </a:p>
          <a:p>
            <a:endParaRPr lang="en-US" sz="1200" dirty="0" smtClean="0"/>
          </a:p>
          <a:p>
            <a:pPr marL="152400" indent="0">
              <a:buNone/>
            </a:pPr>
            <a:endParaRPr lang="en-US" sz="1200" dirty="0" smtClean="0"/>
          </a:p>
          <a:p>
            <a:pPr marL="152400" indent="0">
              <a:buNone/>
            </a:pPr>
            <a:r>
              <a:rPr lang="en-US" sz="1200" dirty="0" smtClean="0"/>
              <a:t>The first </a:t>
            </a:r>
            <a:r>
              <a:rPr lang="en-US" sz="1200" dirty="0"/>
              <a:t>one doesn't match the </a:t>
            </a:r>
            <a:r>
              <a:rPr lang="en-US" sz="1200" dirty="0" err="1"/>
              <a:t>classname</a:t>
            </a:r>
            <a:r>
              <a:rPr lang="en-US" sz="1200" dirty="0"/>
              <a:t> because Java is case sensitive. Since it doesn't</a:t>
            </a:r>
          </a:p>
          <a:p>
            <a:pPr marL="152400" indent="0">
              <a:buNone/>
            </a:pPr>
            <a:r>
              <a:rPr lang="en-US" sz="1200" dirty="0"/>
              <a:t>match, Java knows it can't be a constructor and is supposed to be a regular method.</a:t>
            </a:r>
          </a:p>
          <a:p>
            <a:pPr marL="152400" indent="0">
              <a:buNone/>
            </a:pPr>
            <a:r>
              <a:rPr lang="en-US" sz="1200" dirty="0"/>
              <a:t>However, it is missing the return type and doesn't compile. The second method is a perfectly</a:t>
            </a:r>
          </a:p>
          <a:p>
            <a:pPr marL="152400" indent="0">
              <a:buNone/>
            </a:pPr>
            <a:r>
              <a:rPr lang="en-US" sz="1200" dirty="0"/>
              <a:t>good method, but is not a constructor because it has a return type.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26" name="Google Shape;426;p51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427" name="Google Shape;427;p5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25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823250" y="358778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Creating Constructors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34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471326" y="642996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26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4368" y="62736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0" dirty="0"/>
              <a:t>Creating Constructors</a:t>
            </a:r>
            <a:endParaRPr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29868" y="984337"/>
            <a:ext cx="76543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Work Sans Light" panose="020B0604020202020204" charset="0"/>
            </a:endParaRPr>
          </a:p>
          <a:p>
            <a:r>
              <a:rPr lang="en-US" dirty="0" smtClean="0">
                <a:latin typeface="Work Sans Light" panose="020B0604020202020204" charset="0"/>
              </a:rPr>
              <a:t>Constructors </a:t>
            </a:r>
            <a:r>
              <a:rPr lang="en-US" dirty="0">
                <a:latin typeface="Work Sans Light" panose="020B0604020202020204" charset="0"/>
              </a:rPr>
              <a:t>are used when creating a new object. This process is called </a:t>
            </a:r>
            <a:r>
              <a:rPr lang="en-US" i="1" dirty="0">
                <a:latin typeface="Work Sans Light" panose="020B0604020202020204" charset="0"/>
              </a:rPr>
              <a:t>instantiation</a:t>
            </a:r>
          </a:p>
          <a:p>
            <a:r>
              <a:rPr lang="en-US" dirty="0">
                <a:latin typeface="Work Sans Light" panose="020B0604020202020204" charset="0"/>
              </a:rPr>
              <a:t>because it creates a new instance of the class. A constructor is called when we write </a:t>
            </a:r>
            <a:r>
              <a:rPr lang="en-US" b="1" dirty="0" smtClean="0">
                <a:latin typeface="Work Sans Light" panose="020B0604020202020204" charset="0"/>
              </a:rPr>
              <a:t>new</a:t>
            </a:r>
            <a:r>
              <a:rPr lang="en-US" dirty="0" smtClean="0">
                <a:latin typeface="Work Sans Light" panose="020B0604020202020204" charset="0"/>
              </a:rPr>
              <a:t> followed </a:t>
            </a:r>
            <a:r>
              <a:rPr lang="en-US" dirty="0">
                <a:latin typeface="Work Sans Light" panose="020B0604020202020204" charset="0"/>
              </a:rPr>
              <a:t>by the name of the class we want to instantiate. For example:</a:t>
            </a:r>
          </a:p>
          <a:p>
            <a:r>
              <a:rPr lang="en-US" b="1" dirty="0">
                <a:latin typeface="Work Sans Light" panose="020B0604020202020204" charset="0"/>
              </a:rPr>
              <a:t>new Bunny()</a:t>
            </a:r>
          </a:p>
          <a:p>
            <a:r>
              <a:rPr lang="en-US" dirty="0">
                <a:latin typeface="Work Sans Light" panose="020B0604020202020204" charset="0"/>
              </a:rPr>
              <a:t>When Java sees the new keyword, it allocates memory for the new object. Java also </a:t>
            </a:r>
            <a:r>
              <a:rPr lang="en-US" dirty="0" smtClean="0">
                <a:latin typeface="Work Sans Light" panose="020B0604020202020204" charset="0"/>
              </a:rPr>
              <a:t>looks for </a:t>
            </a:r>
            <a:r>
              <a:rPr lang="en-US" dirty="0">
                <a:latin typeface="Work Sans Light" panose="020B0604020202020204" charset="0"/>
              </a:rPr>
              <a:t>a constructor and calls it.</a:t>
            </a:r>
          </a:p>
          <a:p>
            <a:r>
              <a:rPr lang="en-US" dirty="0">
                <a:latin typeface="Work Sans Light" panose="020B0604020202020204" charset="0"/>
              </a:rPr>
              <a:t>A constructor is typically used to initialize instance variables. The this keyword tells</a:t>
            </a:r>
          </a:p>
          <a:p>
            <a:r>
              <a:rPr lang="en-US" dirty="0">
                <a:latin typeface="Work Sans Light" panose="020B0604020202020204" charset="0"/>
              </a:rPr>
              <a:t>Java you want to reference an instance variable. Most of the time, this is optional. </a:t>
            </a:r>
            <a:endParaRPr lang="en-US" dirty="0" smtClean="0">
              <a:latin typeface="Work Sans Light" panose="020B0604020202020204" charset="0"/>
            </a:endParaRPr>
          </a:p>
          <a:p>
            <a:endParaRPr lang="en-US" dirty="0">
              <a:latin typeface="Work Sans Light" panose="020B0604020202020204" charset="0"/>
            </a:endParaRPr>
          </a:p>
          <a:p>
            <a:r>
              <a:rPr lang="en-US" dirty="0" smtClean="0">
                <a:latin typeface="Work Sans Light" panose="020B0604020202020204" charset="0"/>
              </a:rPr>
              <a:t>The</a:t>
            </a:r>
            <a:r>
              <a:rPr lang="en-US" dirty="0">
                <a:latin typeface="Work Sans Light" panose="020B0604020202020204" charset="0"/>
              </a:rPr>
              <a:t> </a:t>
            </a:r>
            <a:r>
              <a:rPr lang="en-US" dirty="0" smtClean="0">
                <a:latin typeface="Work Sans Light" panose="020B0604020202020204" charset="0"/>
              </a:rPr>
              <a:t>problem </a:t>
            </a:r>
            <a:r>
              <a:rPr lang="en-US" dirty="0">
                <a:latin typeface="Work Sans Light" panose="020B0604020202020204" charset="0"/>
              </a:rPr>
              <a:t>is that sometimes there are two variables with the same name. In </a:t>
            </a:r>
            <a:r>
              <a:rPr lang="en-US" dirty="0" smtClean="0">
                <a:latin typeface="Work Sans Light" panose="020B0604020202020204" charset="0"/>
              </a:rPr>
              <a:t>a constructor, one </a:t>
            </a:r>
            <a:r>
              <a:rPr lang="en-US" dirty="0">
                <a:latin typeface="Work Sans Light" panose="020B0604020202020204" charset="0"/>
              </a:rPr>
              <a:t>is a parameter and one is an instance variable. If you don’t say otherwise, Java </a:t>
            </a:r>
            <a:r>
              <a:rPr lang="en-US" dirty="0" smtClean="0">
                <a:latin typeface="Work Sans Light" panose="020B0604020202020204" charset="0"/>
              </a:rPr>
              <a:t>gives </a:t>
            </a:r>
            <a:r>
              <a:rPr lang="en-US" dirty="0">
                <a:latin typeface="Work Sans Light" panose="020B0604020202020204" charset="0"/>
              </a:rPr>
              <a:t>you the one with the most granular scope, which is the parameter. Using </a:t>
            </a:r>
            <a:r>
              <a:rPr lang="en-US" b="1" dirty="0">
                <a:latin typeface="Work Sans Light" panose="020B0604020202020204" charset="0"/>
              </a:rPr>
              <a:t>this.name</a:t>
            </a:r>
            <a:r>
              <a:rPr lang="en-US" dirty="0">
                <a:latin typeface="Work Sans Light" panose="020B0604020202020204" charset="0"/>
              </a:rPr>
              <a:t> </a:t>
            </a:r>
            <a:r>
              <a:rPr lang="en-US" dirty="0" smtClean="0">
                <a:latin typeface="Work Sans Light" panose="020B0604020202020204" charset="0"/>
              </a:rPr>
              <a:t>tells Java </a:t>
            </a:r>
            <a:r>
              <a:rPr lang="en-US" dirty="0">
                <a:latin typeface="Work Sans Light" panose="020B0604020202020204" charset="0"/>
              </a:rPr>
              <a:t>you want the instance variable.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2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531882" y="782275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en-US" sz="1200" dirty="0" smtClean="0"/>
          </a:p>
          <a:p>
            <a:pPr marL="152400" indent="0">
              <a:buNone/>
            </a:pPr>
            <a:r>
              <a:rPr lang="en-US" sz="1400" dirty="0" smtClean="0"/>
              <a:t>1</a:t>
            </a:r>
            <a:r>
              <a:rPr lang="en-US" sz="1400" dirty="0"/>
              <a:t>: public class Bunny {</a:t>
            </a:r>
          </a:p>
          <a:p>
            <a:pPr marL="152400" indent="0">
              <a:buNone/>
            </a:pPr>
            <a:r>
              <a:rPr lang="en-US" sz="1400" dirty="0"/>
              <a:t>2: </a:t>
            </a:r>
            <a:r>
              <a:rPr lang="en-US" sz="1400" dirty="0" smtClean="0"/>
              <a:t>    private </a:t>
            </a:r>
            <a:r>
              <a:rPr lang="en-US" sz="1400" dirty="0"/>
              <a:t>String color;</a:t>
            </a:r>
          </a:p>
          <a:p>
            <a:pPr marL="152400" indent="0">
              <a:buNone/>
            </a:pPr>
            <a:r>
              <a:rPr lang="en-US" sz="1400" dirty="0"/>
              <a:t>3: </a:t>
            </a:r>
            <a:r>
              <a:rPr lang="en-US" sz="1400" dirty="0" smtClean="0"/>
              <a:t>    public </a:t>
            </a:r>
            <a:r>
              <a:rPr lang="en-US" sz="1400" dirty="0"/>
              <a:t>Bunny(String color) {</a:t>
            </a:r>
          </a:p>
          <a:p>
            <a:pPr marL="152400" indent="0">
              <a:buNone/>
            </a:pPr>
            <a:r>
              <a:rPr lang="en-US" sz="1400" dirty="0"/>
              <a:t>4: </a:t>
            </a:r>
            <a:r>
              <a:rPr lang="en-US" sz="1400" dirty="0" smtClean="0"/>
              <a:t>        </a:t>
            </a:r>
            <a:r>
              <a:rPr lang="en-US" sz="1400" dirty="0" err="1" smtClean="0"/>
              <a:t>this.color</a:t>
            </a:r>
            <a:r>
              <a:rPr lang="en-US" sz="1400" dirty="0" smtClean="0"/>
              <a:t> </a:t>
            </a:r>
            <a:r>
              <a:rPr lang="en-US" sz="1400" dirty="0"/>
              <a:t>= color;</a:t>
            </a:r>
          </a:p>
          <a:p>
            <a:pPr marL="152400" indent="0">
              <a:buNone/>
            </a:pPr>
            <a:r>
              <a:rPr lang="ru-RU" sz="1400" dirty="0"/>
              <a:t>5: } }</a:t>
            </a:r>
          </a:p>
          <a:p>
            <a:pPr marL="152400" indent="0">
              <a:buNone/>
            </a:pPr>
            <a:endParaRPr lang="en-US" sz="1400" dirty="0" smtClean="0"/>
          </a:p>
          <a:p>
            <a:pPr marL="152400" indent="0">
              <a:buNone/>
            </a:pPr>
            <a:r>
              <a:rPr lang="en-US" sz="1400" dirty="0" smtClean="0"/>
              <a:t>On </a:t>
            </a:r>
            <a:r>
              <a:rPr lang="en-US" sz="1400" dirty="0"/>
              <a:t>line 4, we assign the parameter color to the instance variable color. The right</a:t>
            </a:r>
          </a:p>
          <a:p>
            <a:pPr marL="152400" indent="0">
              <a:buNone/>
            </a:pPr>
            <a:r>
              <a:rPr lang="en-US" sz="1400" dirty="0"/>
              <a:t>side of the assignment refers to the parameter because we don’t specify anything</a:t>
            </a:r>
          </a:p>
          <a:p>
            <a:pPr marL="152400" indent="0">
              <a:buNone/>
            </a:pPr>
            <a:r>
              <a:rPr lang="en-US" sz="1400" dirty="0"/>
              <a:t>special. The left side of the assignment uses this to tell Java we want it to use the</a:t>
            </a:r>
          </a:p>
          <a:p>
            <a:pPr marL="152400" indent="0">
              <a:buNone/>
            </a:pPr>
            <a:r>
              <a:rPr lang="en-US" sz="1400" dirty="0"/>
              <a:t>instance variable.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27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8699" y="-10775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Example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055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525109" y="579075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en-US" sz="1200" dirty="0" smtClean="0"/>
          </a:p>
          <a:p>
            <a:pPr marL="152400" indent="0">
              <a:buNone/>
            </a:pPr>
            <a:r>
              <a:rPr lang="en-US" sz="1400" dirty="0"/>
              <a:t>1: public class Bunny {</a:t>
            </a:r>
          </a:p>
          <a:p>
            <a:pPr marL="152400" indent="0">
              <a:buNone/>
            </a:pPr>
            <a:r>
              <a:rPr lang="en-US" sz="1400" dirty="0"/>
              <a:t>2: </a:t>
            </a:r>
            <a:r>
              <a:rPr lang="en-US" sz="1400" dirty="0" smtClean="0"/>
              <a:t>     private </a:t>
            </a:r>
            <a:r>
              <a:rPr lang="en-US" sz="1400" dirty="0"/>
              <a:t>String color;</a:t>
            </a:r>
          </a:p>
          <a:p>
            <a:pPr marL="152400" indent="0">
              <a:buNone/>
            </a:pPr>
            <a:r>
              <a:rPr lang="en-US" sz="1400" dirty="0"/>
              <a:t>3: </a:t>
            </a:r>
            <a:r>
              <a:rPr lang="en-US" sz="1400" dirty="0" smtClean="0"/>
              <a:t>     private </a:t>
            </a:r>
            <a:r>
              <a:rPr lang="en-US" sz="1400" dirty="0" err="1"/>
              <a:t>int</a:t>
            </a:r>
            <a:r>
              <a:rPr lang="en-US" sz="1400" dirty="0"/>
              <a:t> height;</a:t>
            </a:r>
          </a:p>
          <a:p>
            <a:pPr marL="152400" indent="0">
              <a:buNone/>
            </a:pPr>
            <a:r>
              <a:rPr lang="en-US" sz="1400" dirty="0"/>
              <a:t>4: </a:t>
            </a:r>
            <a:r>
              <a:rPr lang="en-US" sz="1400" dirty="0" smtClean="0"/>
              <a:t>     private </a:t>
            </a:r>
            <a:r>
              <a:rPr lang="en-US" sz="1400" dirty="0" err="1"/>
              <a:t>int</a:t>
            </a:r>
            <a:r>
              <a:rPr lang="en-US" sz="1400" dirty="0"/>
              <a:t> length;</a:t>
            </a:r>
          </a:p>
          <a:p>
            <a:pPr marL="152400" indent="0">
              <a:buNone/>
            </a:pPr>
            <a:r>
              <a:rPr lang="en-US" sz="1400" dirty="0"/>
              <a:t>5: </a:t>
            </a:r>
            <a:r>
              <a:rPr lang="en-US" sz="1400" dirty="0" smtClean="0"/>
              <a:t>     public </a:t>
            </a:r>
            <a:r>
              <a:rPr lang="en-US" sz="1400" dirty="0"/>
              <a:t>Bunny(</a:t>
            </a:r>
            <a:r>
              <a:rPr lang="en-US" sz="1400" dirty="0" err="1"/>
              <a:t>int</a:t>
            </a:r>
            <a:r>
              <a:rPr lang="en-US" sz="1400" dirty="0"/>
              <a:t> length,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theHeight</a:t>
            </a:r>
            <a:r>
              <a:rPr lang="en-US" sz="1400" dirty="0"/>
              <a:t>) {</a:t>
            </a:r>
          </a:p>
          <a:p>
            <a:pPr marL="152400" indent="0">
              <a:buNone/>
            </a:pPr>
            <a:r>
              <a:rPr lang="en-US" sz="1400" dirty="0"/>
              <a:t>6: </a:t>
            </a:r>
            <a:r>
              <a:rPr lang="en-US" sz="1400" dirty="0" smtClean="0"/>
              <a:t>          length </a:t>
            </a:r>
            <a:r>
              <a:rPr lang="en-US" sz="1400" dirty="0"/>
              <a:t>= </a:t>
            </a:r>
            <a:r>
              <a:rPr lang="en-US" sz="1400" dirty="0" err="1" smtClean="0"/>
              <a:t>this.length</a:t>
            </a:r>
            <a:r>
              <a:rPr lang="en-US" sz="1400" dirty="0"/>
              <a:t>;</a:t>
            </a:r>
            <a:endParaRPr lang="en-US" sz="1400" dirty="0" smtClean="0"/>
          </a:p>
          <a:p>
            <a:pPr marL="152400" indent="0">
              <a:buNone/>
            </a:pPr>
            <a:r>
              <a:rPr lang="en-US" sz="1400" dirty="0" smtClean="0"/>
              <a:t>7:           height = </a:t>
            </a:r>
            <a:r>
              <a:rPr lang="en-US" sz="1400" dirty="0" err="1" smtClean="0"/>
              <a:t>theHeight</a:t>
            </a:r>
            <a:r>
              <a:rPr lang="en-US" sz="1400" dirty="0" smtClean="0"/>
              <a:t>; </a:t>
            </a:r>
          </a:p>
          <a:p>
            <a:pPr marL="152400" indent="0">
              <a:buNone/>
            </a:pPr>
            <a:r>
              <a:rPr lang="en-US" sz="1400" dirty="0" smtClean="0"/>
              <a:t>8</a:t>
            </a:r>
            <a:r>
              <a:rPr lang="en-US" sz="1400" dirty="0"/>
              <a:t>: 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this.color</a:t>
            </a:r>
            <a:r>
              <a:rPr lang="en-US" sz="1400" dirty="0" smtClean="0"/>
              <a:t> </a:t>
            </a:r>
            <a:r>
              <a:rPr lang="en-US" sz="1400" dirty="0"/>
              <a:t>= "white"; </a:t>
            </a:r>
          </a:p>
          <a:p>
            <a:pPr marL="152400" indent="0">
              <a:buNone/>
            </a:pPr>
            <a:r>
              <a:rPr lang="ru-RU" sz="1400" dirty="0"/>
              <a:t>9: </a:t>
            </a:r>
            <a:r>
              <a:rPr lang="en-US" sz="1400" dirty="0" smtClean="0"/>
              <a:t>      </a:t>
            </a:r>
            <a:r>
              <a:rPr lang="ru-RU" sz="1400" dirty="0" smtClean="0"/>
              <a:t>}</a:t>
            </a:r>
            <a:endParaRPr lang="ru-RU" sz="1400" dirty="0"/>
          </a:p>
          <a:p>
            <a:pPr marL="152400" indent="0">
              <a:buNone/>
            </a:pPr>
            <a:r>
              <a:rPr lang="en-US" sz="1400" dirty="0"/>
              <a:t>10: </a:t>
            </a:r>
            <a:r>
              <a:rPr lang="en-US" sz="1400" dirty="0" smtClean="0"/>
              <a:t>    public </a:t>
            </a:r>
            <a:r>
              <a:rPr lang="en-US" sz="1400" dirty="0"/>
              <a:t>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152400" indent="0">
              <a:buNone/>
            </a:pPr>
            <a:r>
              <a:rPr lang="en-US" sz="1400" dirty="0"/>
              <a:t>11: </a:t>
            </a:r>
            <a:r>
              <a:rPr lang="en-US" sz="1400" dirty="0" smtClean="0"/>
              <a:t>         Bunny </a:t>
            </a:r>
            <a:r>
              <a:rPr lang="en-US" sz="1400" dirty="0"/>
              <a:t>b = new Bunny(1, 2);</a:t>
            </a:r>
          </a:p>
          <a:p>
            <a:pPr marL="152400" indent="0">
              <a:buNone/>
            </a:pPr>
            <a:r>
              <a:rPr lang="en-US" sz="1400" dirty="0"/>
              <a:t>12: </a:t>
            </a:r>
            <a:r>
              <a:rPr lang="en-US" sz="1400" dirty="0" smtClean="0"/>
              <a:t>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</a:t>
            </a:r>
            <a:r>
              <a:rPr lang="en-US" sz="1400" dirty="0"/>
              <a:t>+ " " + </a:t>
            </a:r>
            <a:r>
              <a:rPr lang="en-US" sz="1400" dirty="0" err="1"/>
              <a:t>b.height</a:t>
            </a:r>
            <a:r>
              <a:rPr lang="en-US" sz="1400" dirty="0"/>
              <a:t> + " " + </a:t>
            </a:r>
            <a:r>
              <a:rPr lang="en-US" sz="1400" dirty="0" err="1"/>
              <a:t>b.color</a:t>
            </a:r>
            <a:r>
              <a:rPr lang="en-US" sz="1400" dirty="0"/>
              <a:t>);</a:t>
            </a:r>
          </a:p>
          <a:p>
            <a:pPr marL="152400" indent="0">
              <a:buNone/>
            </a:pPr>
            <a:r>
              <a:rPr lang="ru-RU" sz="1400" dirty="0"/>
              <a:t>13: } }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28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8699" y="-10775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Example 2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0718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525109" y="579075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en-US" sz="1200" dirty="0" smtClean="0"/>
          </a:p>
          <a:p>
            <a:pPr marL="152400" indent="0">
              <a:buNone/>
            </a:pPr>
            <a:r>
              <a:rPr lang="en-US" sz="1100" dirty="0"/>
              <a:t>1: public class Bunny {</a:t>
            </a:r>
          </a:p>
          <a:p>
            <a:pPr marL="152400" indent="0">
              <a:buNone/>
            </a:pPr>
            <a:r>
              <a:rPr lang="en-US" sz="1100" dirty="0"/>
              <a:t>2: </a:t>
            </a:r>
            <a:r>
              <a:rPr lang="en-US" sz="1100" dirty="0" smtClean="0"/>
              <a:t>     private </a:t>
            </a:r>
            <a:r>
              <a:rPr lang="en-US" sz="1100" dirty="0"/>
              <a:t>String color;</a:t>
            </a:r>
          </a:p>
          <a:p>
            <a:pPr marL="152400" indent="0">
              <a:buNone/>
            </a:pPr>
            <a:r>
              <a:rPr lang="en-US" sz="1100" dirty="0"/>
              <a:t>3: </a:t>
            </a:r>
            <a:r>
              <a:rPr lang="en-US" sz="1100" dirty="0" smtClean="0"/>
              <a:t>     private </a:t>
            </a:r>
            <a:r>
              <a:rPr lang="en-US" sz="1100" dirty="0" err="1"/>
              <a:t>int</a:t>
            </a:r>
            <a:r>
              <a:rPr lang="en-US" sz="1100" dirty="0"/>
              <a:t> height;</a:t>
            </a:r>
          </a:p>
          <a:p>
            <a:pPr marL="152400" indent="0">
              <a:buNone/>
            </a:pPr>
            <a:r>
              <a:rPr lang="en-US" sz="1100" dirty="0"/>
              <a:t>4: </a:t>
            </a:r>
            <a:r>
              <a:rPr lang="en-US" sz="1100" dirty="0" smtClean="0"/>
              <a:t>     private </a:t>
            </a:r>
            <a:r>
              <a:rPr lang="en-US" sz="1100" dirty="0" err="1"/>
              <a:t>int</a:t>
            </a:r>
            <a:r>
              <a:rPr lang="en-US" sz="1100" dirty="0"/>
              <a:t> length;</a:t>
            </a:r>
          </a:p>
          <a:p>
            <a:pPr marL="152400" indent="0">
              <a:buNone/>
            </a:pPr>
            <a:r>
              <a:rPr lang="en-US" sz="1100" dirty="0"/>
              <a:t>5: </a:t>
            </a:r>
            <a:r>
              <a:rPr lang="en-US" sz="1100" dirty="0" smtClean="0"/>
              <a:t>     public </a:t>
            </a:r>
            <a:r>
              <a:rPr lang="en-US" sz="1100" dirty="0"/>
              <a:t>Bunny(</a:t>
            </a:r>
            <a:r>
              <a:rPr lang="en-US" sz="1100" dirty="0" err="1"/>
              <a:t>int</a:t>
            </a:r>
            <a:r>
              <a:rPr lang="en-US" sz="1100" dirty="0"/>
              <a:t> length, 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theHeight</a:t>
            </a:r>
            <a:r>
              <a:rPr lang="en-US" sz="1100" dirty="0"/>
              <a:t>) {</a:t>
            </a:r>
          </a:p>
          <a:p>
            <a:pPr marL="152400" indent="0">
              <a:buNone/>
            </a:pPr>
            <a:r>
              <a:rPr lang="en-US" sz="1100" dirty="0"/>
              <a:t>6: </a:t>
            </a:r>
            <a:r>
              <a:rPr lang="en-US" sz="1100" dirty="0" smtClean="0"/>
              <a:t>          length </a:t>
            </a:r>
            <a:r>
              <a:rPr lang="en-US" sz="1100" dirty="0"/>
              <a:t>= </a:t>
            </a:r>
            <a:r>
              <a:rPr lang="en-US" sz="1100" dirty="0" err="1"/>
              <a:t>this.length</a:t>
            </a:r>
            <a:r>
              <a:rPr lang="en-US" sz="1100" dirty="0"/>
              <a:t>; // backwards – no good!</a:t>
            </a:r>
          </a:p>
          <a:p>
            <a:pPr marL="152400" indent="0">
              <a:buNone/>
            </a:pPr>
            <a:r>
              <a:rPr lang="en-US" sz="1100" dirty="0"/>
              <a:t>7: </a:t>
            </a:r>
            <a:r>
              <a:rPr lang="en-US" sz="1100" dirty="0" smtClean="0"/>
              <a:t>          height </a:t>
            </a:r>
            <a:r>
              <a:rPr lang="en-US" sz="1100" dirty="0"/>
              <a:t>= </a:t>
            </a:r>
            <a:r>
              <a:rPr lang="en-US" sz="1100" dirty="0" err="1"/>
              <a:t>theHeight</a:t>
            </a:r>
            <a:r>
              <a:rPr lang="en-US" sz="1100" dirty="0"/>
              <a:t>; // fine because a different </a:t>
            </a:r>
            <a:r>
              <a:rPr lang="en-US" sz="1100" dirty="0" smtClean="0"/>
              <a:t>name</a:t>
            </a:r>
            <a:endParaRPr lang="en-US" sz="1100" dirty="0"/>
          </a:p>
          <a:p>
            <a:pPr marL="152400" indent="0">
              <a:buNone/>
            </a:pPr>
            <a:r>
              <a:rPr lang="en-US" sz="1100" dirty="0"/>
              <a:t>8: </a:t>
            </a:r>
            <a:r>
              <a:rPr lang="en-US" sz="1100" dirty="0" smtClean="0"/>
              <a:t>          </a:t>
            </a:r>
            <a:r>
              <a:rPr lang="en-US" sz="1100" dirty="0" err="1" smtClean="0"/>
              <a:t>this.color</a:t>
            </a:r>
            <a:r>
              <a:rPr lang="en-US" sz="1100" dirty="0" smtClean="0"/>
              <a:t> </a:t>
            </a:r>
            <a:r>
              <a:rPr lang="en-US" sz="1100" dirty="0"/>
              <a:t>= "white"; // fine, but redundant</a:t>
            </a:r>
          </a:p>
          <a:p>
            <a:pPr marL="152400" indent="0">
              <a:buNone/>
            </a:pPr>
            <a:r>
              <a:rPr lang="ru-RU" sz="1100" dirty="0"/>
              <a:t>9: </a:t>
            </a:r>
            <a:r>
              <a:rPr lang="en-US" sz="1100" dirty="0" smtClean="0"/>
              <a:t>      </a:t>
            </a:r>
            <a:r>
              <a:rPr lang="ru-RU" sz="1100" dirty="0" smtClean="0"/>
              <a:t>}</a:t>
            </a:r>
            <a:endParaRPr lang="ru-RU" sz="1100" dirty="0"/>
          </a:p>
          <a:p>
            <a:pPr marL="152400" indent="0">
              <a:buNone/>
            </a:pPr>
            <a:r>
              <a:rPr lang="en-US" sz="1100" dirty="0"/>
              <a:t>10: </a:t>
            </a:r>
            <a:r>
              <a:rPr lang="en-US" sz="1100" dirty="0" smtClean="0"/>
              <a:t>    public </a:t>
            </a:r>
            <a:r>
              <a:rPr lang="en-US" sz="1100" dirty="0"/>
              <a:t>static void main(String[] </a:t>
            </a:r>
            <a:r>
              <a:rPr lang="en-US" sz="1100" dirty="0" err="1"/>
              <a:t>args</a:t>
            </a:r>
            <a:r>
              <a:rPr lang="en-US" sz="1100" dirty="0"/>
              <a:t>) {</a:t>
            </a:r>
          </a:p>
          <a:p>
            <a:pPr marL="152400" indent="0">
              <a:buNone/>
            </a:pPr>
            <a:r>
              <a:rPr lang="en-US" sz="1100" dirty="0"/>
              <a:t>11: </a:t>
            </a:r>
            <a:r>
              <a:rPr lang="en-US" sz="1100" dirty="0" smtClean="0"/>
              <a:t>         Bunny </a:t>
            </a:r>
            <a:r>
              <a:rPr lang="en-US" sz="1100" dirty="0"/>
              <a:t>b = new Bunny(1, 2);</a:t>
            </a:r>
          </a:p>
          <a:p>
            <a:pPr marL="152400" indent="0">
              <a:buNone/>
            </a:pPr>
            <a:r>
              <a:rPr lang="en-US" sz="1100" dirty="0"/>
              <a:t>12: </a:t>
            </a:r>
            <a:r>
              <a:rPr lang="en-US" sz="1100" dirty="0" smtClean="0"/>
              <a:t>  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</a:t>
            </a:r>
            <a:r>
              <a:rPr lang="en-US" sz="1100" dirty="0" err="1" smtClean="0"/>
              <a:t>b.length</a:t>
            </a:r>
            <a:r>
              <a:rPr lang="en-US" sz="1100" dirty="0" smtClean="0"/>
              <a:t> </a:t>
            </a:r>
            <a:r>
              <a:rPr lang="en-US" sz="1100" dirty="0"/>
              <a:t>+ " " + </a:t>
            </a:r>
            <a:r>
              <a:rPr lang="en-US" sz="1100" dirty="0" err="1"/>
              <a:t>b.height</a:t>
            </a:r>
            <a:r>
              <a:rPr lang="en-US" sz="1100" dirty="0"/>
              <a:t> + " " + </a:t>
            </a:r>
            <a:r>
              <a:rPr lang="en-US" sz="1100" dirty="0" err="1"/>
              <a:t>b.color</a:t>
            </a:r>
            <a:r>
              <a:rPr lang="en-US" sz="1100" dirty="0"/>
              <a:t>);</a:t>
            </a:r>
          </a:p>
          <a:p>
            <a:pPr marL="152400" indent="0">
              <a:buNone/>
            </a:pPr>
            <a:r>
              <a:rPr lang="ru-RU" sz="1100" dirty="0"/>
              <a:t>13: } }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29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8699" y="-10775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Example 2 </a:t>
            </a:r>
            <a:endParaRPr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103706" y="892525"/>
            <a:ext cx="37761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ork Sans Light" panose="020B0604020202020204" charset="0"/>
              </a:rPr>
              <a:t>Line 6 is incorrect and you should watch for it on the exam. The instance variable</a:t>
            </a:r>
          </a:p>
          <a:p>
            <a:r>
              <a:rPr lang="en-US" dirty="0">
                <a:latin typeface="Work Sans Light" panose="020B0604020202020204" charset="0"/>
              </a:rPr>
              <a:t>length starts out with a 0 value. That 0 is assigned to the method parameter length. </a:t>
            </a:r>
            <a:r>
              <a:rPr lang="en-US" dirty="0" smtClean="0">
                <a:latin typeface="Work Sans Light" panose="020B0604020202020204" charset="0"/>
              </a:rPr>
              <a:t>The instance </a:t>
            </a:r>
            <a:r>
              <a:rPr lang="en-US" dirty="0">
                <a:latin typeface="Work Sans Light" panose="020B0604020202020204" charset="0"/>
              </a:rPr>
              <a:t>variable stays at 0. </a:t>
            </a:r>
            <a:endParaRPr lang="en-US" dirty="0" smtClean="0">
              <a:latin typeface="Work Sans Light" panose="020B0604020202020204" charset="0"/>
            </a:endParaRPr>
          </a:p>
          <a:p>
            <a:r>
              <a:rPr lang="en-US" dirty="0" smtClean="0">
                <a:latin typeface="Work Sans Light" panose="020B0604020202020204" charset="0"/>
              </a:rPr>
              <a:t>Line </a:t>
            </a:r>
            <a:r>
              <a:rPr lang="en-US" dirty="0">
                <a:latin typeface="Work Sans Light" panose="020B0604020202020204" charset="0"/>
              </a:rPr>
              <a:t>7 is more straightforward. The parameter </a:t>
            </a:r>
            <a:r>
              <a:rPr lang="en-US" dirty="0" err="1">
                <a:latin typeface="Work Sans Light" panose="020B0604020202020204" charset="0"/>
              </a:rPr>
              <a:t>theHeight</a:t>
            </a:r>
            <a:r>
              <a:rPr lang="en-US" dirty="0">
                <a:latin typeface="Work Sans Light" panose="020B0604020202020204" charset="0"/>
              </a:rPr>
              <a:t> </a:t>
            </a:r>
            <a:r>
              <a:rPr lang="en-US" dirty="0" smtClean="0">
                <a:latin typeface="Work Sans Light" panose="020B0604020202020204" charset="0"/>
              </a:rPr>
              <a:t>and instance </a:t>
            </a:r>
            <a:r>
              <a:rPr lang="en-US" dirty="0">
                <a:latin typeface="Work Sans Light" panose="020B0604020202020204" charset="0"/>
              </a:rPr>
              <a:t>variable height have different names. Since there is no naming collision, this </a:t>
            </a:r>
            <a:r>
              <a:rPr lang="en-US" dirty="0" smtClean="0">
                <a:latin typeface="Work Sans Light" panose="020B0604020202020204" charset="0"/>
              </a:rPr>
              <a:t>is not </a:t>
            </a:r>
            <a:r>
              <a:rPr lang="en-US" dirty="0">
                <a:latin typeface="Work Sans Light" panose="020B0604020202020204" charset="0"/>
              </a:rPr>
              <a:t>required. </a:t>
            </a:r>
            <a:endParaRPr lang="en-US" dirty="0" smtClean="0">
              <a:latin typeface="Work Sans Light" panose="020B0604020202020204" charset="0"/>
            </a:endParaRPr>
          </a:p>
          <a:p>
            <a:r>
              <a:rPr lang="en-US" dirty="0" smtClean="0">
                <a:latin typeface="Work Sans Light" panose="020B0604020202020204" charset="0"/>
              </a:rPr>
              <a:t>Finally</a:t>
            </a:r>
            <a:r>
              <a:rPr lang="en-US" dirty="0">
                <a:latin typeface="Work Sans Light" panose="020B0604020202020204" charset="0"/>
              </a:rPr>
              <a:t>, line 8 shows that it is allowed to use this even when there is </a:t>
            </a:r>
            <a:r>
              <a:rPr lang="en-US" dirty="0" smtClean="0">
                <a:latin typeface="Work Sans Light" panose="020B0604020202020204" charset="0"/>
              </a:rPr>
              <a:t>no duplication</a:t>
            </a:r>
            <a:endParaRPr lang="en-US" dirty="0">
              <a:latin typeface="Work Sans Light" panose="020B0604020202020204" charset="0"/>
            </a:endParaRPr>
          </a:p>
          <a:p>
            <a:r>
              <a:rPr lang="en-US" dirty="0">
                <a:latin typeface="Work Sans Light" panose="020B0604020202020204" charset="0"/>
              </a:rPr>
              <a:t>of variable names.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05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659601" y="1022133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200" dirty="0"/>
              <a:t>2: 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pPr marL="152400" indent="0">
              <a:buNone/>
            </a:pPr>
            <a:r>
              <a:rPr lang="en-US" sz="1200" dirty="0"/>
              <a:t>3: </a:t>
            </a:r>
            <a:r>
              <a:rPr lang="en-US" sz="1200" dirty="0" smtClean="0"/>
              <a:t>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/>
              <a:t>num</a:t>
            </a:r>
            <a:r>
              <a:rPr lang="en-US" sz="1200" dirty="0"/>
              <a:t> = 4;</a:t>
            </a:r>
          </a:p>
          <a:p>
            <a:pPr marL="152400" indent="0">
              <a:buNone/>
            </a:pPr>
            <a:r>
              <a:rPr lang="en-US" sz="1200" dirty="0"/>
              <a:t>4: </a:t>
            </a:r>
            <a:r>
              <a:rPr lang="en-US" sz="1200" dirty="0" smtClean="0"/>
              <a:t>     </a:t>
            </a:r>
            <a:r>
              <a:rPr lang="en-US" sz="1200" dirty="0" err="1" smtClean="0"/>
              <a:t>newNumber</a:t>
            </a:r>
            <a:r>
              <a:rPr lang="en-US" sz="1200" dirty="0" smtClean="0"/>
              <a:t>(5);</a:t>
            </a:r>
            <a:endParaRPr lang="ru-RU" sz="1200" dirty="0" smtClean="0"/>
          </a:p>
          <a:p>
            <a:pPr marL="152400" indent="0">
              <a:buNone/>
            </a:pPr>
            <a:r>
              <a:rPr lang="en-US" sz="1200" dirty="0"/>
              <a:t>5: </a:t>
            </a:r>
            <a:r>
              <a:rPr lang="en-US" sz="1200" dirty="0" smtClean="0"/>
              <a:t>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</a:t>
            </a:r>
            <a:r>
              <a:rPr lang="en-US" sz="1200" dirty="0" err="1" smtClean="0"/>
              <a:t>num</a:t>
            </a:r>
            <a:r>
              <a:rPr lang="en-US" sz="1200" dirty="0"/>
              <a:t>); // 4</a:t>
            </a:r>
          </a:p>
          <a:p>
            <a:pPr marL="152400" indent="0">
              <a:buNone/>
            </a:pPr>
            <a:r>
              <a:rPr lang="ru-RU" sz="1200" dirty="0"/>
              <a:t>6: }</a:t>
            </a:r>
          </a:p>
          <a:p>
            <a:pPr marL="152400" indent="0">
              <a:buNone/>
            </a:pPr>
            <a:r>
              <a:rPr lang="en-US" sz="1200" dirty="0"/>
              <a:t>7: public static void </a:t>
            </a:r>
            <a:r>
              <a:rPr lang="en-US" sz="1200" dirty="0" err="1"/>
              <a:t>newNumber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num</a:t>
            </a:r>
            <a:r>
              <a:rPr lang="en-US" sz="1200" dirty="0"/>
              <a:t>) {</a:t>
            </a:r>
          </a:p>
          <a:p>
            <a:pPr marL="152400" indent="0">
              <a:buNone/>
            </a:pPr>
            <a:r>
              <a:rPr lang="en-US" sz="1200" dirty="0"/>
              <a:t>8: </a:t>
            </a:r>
            <a:r>
              <a:rPr lang="en-US" sz="1200" dirty="0" smtClean="0"/>
              <a:t>    </a:t>
            </a:r>
            <a:r>
              <a:rPr lang="en-US" sz="1200" dirty="0" err="1" smtClean="0"/>
              <a:t>num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smtClean="0"/>
              <a:t>8;</a:t>
            </a:r>
          </a:p>
          <a:p>
            <a:pPr marL="152400" indent="0">
              <a:buNone/>
            </a:pPr>
            <a:r>
              <a:rPr lang="en-US" sz="1200" dirty="0" smtClean="0"/>
              <a:t>}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r>
              <a:rPr lang="en-US" sz="1200" dirty="0" smtClean="0"/>
              <a:t>On </a:t>
            </a:r>
            <a:r>
              <a:rPr lang="en-US" sz="1200" dirty="0"/>
              <a:t>line 3, </a:t>
            </a:r>
            <a:r>
              <a:rPr lang="en-US" sz="1200" dirty="0" err="1"/>
              <a:t>num</a:t>
            </a:r>
            <a:r>
              <a:rPr lang="en-US" sz="1200" dirty="0"/>
              <a:t> is assigned the value of 4. On line 4, we call a method. On line 8, the </a:t>
            </a:r>
            <a:r>
              <a:rPr lang="en-US" sz="1200" dirty="0" err="1"/>
              <a:t>num</a:t>
            </a:r>
            <a:endParaRPr lang="en-US" sz="1200" dirty="0"/>
          </a:p>
          <a:p>
            <a:pPr marL="152400" indent="0">
              <a:buNone/>
            </a:pPr>
            <a:r>
              <a:rPr lang="en-US" sz="1200" dirty="0"/>
              <a:t>parameter in the method gets set to 8. Although this parameter has the same name as the</a:t>
            </a:r>
          </a:p>
          <a:p>
            <a:pPr marL="152400" indent="0">
              <a:buNone/>
            </a:pPr>
            <a:r>
              <a:rPr lang="en-US" sz="1200" dirty="0"/>
              <a:t>variable on line 3, this is a coincidence. The name could be anything. The exam will often</a:t>
            </a:r>
          </a:p>
          <a:p>
            <a:pPr marL="152400" indent="0">
              <a:buNone/>
            </a:pPr>
            <a:r>
              <a:rPr lang="en-US" sz="1200" dirty="0"/>
              <a:t>use the same name to try to confuse you. The variable on line 3 never changes because no</a:t>
            </a:r>
          </a:p>
          <a:p>
            <a:pPr marL="152400" indent="0">
              <a:buNone/>
            </a:pPr>
            <a:r>
              <a:rPr lang="en-US" sz="1200" dirty="0"/>
              <a:t>assignments are made to it.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51" name="Google Shape;151;p26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52" name="Google Shape;152;p26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2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782330" y="570483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5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471326" y="642996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30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4368" y="62736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Default Constructor</a:t>
            </a:r>
            <a:endParaRPr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29868" y="984337"/>
            <a:ext cx="76543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Work Sans Light" panose="020B0604020202020204" charset="0"/>
            </a:endParaRPr>
          </a:p>
          <a:p>
            <a:r>
              <a:rPr lang="en-US" dirty="0">
                <a:latin typeface="Work Sans Light" panose="020B0604020202020204" charset="0"/>
              </a:rPr>
              <a:t>Every class in Java has a constructor whether you code one or not. If you don’t include </a:t>
            </a:r>
            <a:r>
              <a:rPr lang="en-US" dirty="0" smtClean="0">
                <a:latin typeface="Work Sans Light" panose="020B0604020202020204" charset="0"/>
              </a:rPr>
              <a:t>any constructors </a:t>
            </a:r>
            <a:r>
              <a:rPr lang="en-US" dirty="0">
                <a:latin typeface="Work Sans Light" panose="020B0604020202020204" charset="0"/>
              </a:rPr>
              <a:t>in the class, Java will create one for you without any parameters</a:t>
            </a:r>
            <a:r>
              <a:rPr lang="en-US" dirty="0" smtClean="0">
                <a:latin typeface="Work Sans Light" panose="020B0604020202020204" charset="0"/>
              </a:rPr>
              <a:t>. </a:t>
            </a:r>
            <a:r>
              <a:rPr lang="en-US" dirty="0">
                <a:latin typeface="Work Sans Light" panose="020B0604020202020204" charset="0"/>
              </a:rPr>
              <a:t>This Java-created constructor is called the </a:t>
            </a:r>
            <a:r>
              <a:rPr lang="en-US" i="1" dirty="0">
                <a:latin typeface="Work Sans Light" panose="020B0604020202020204" charset="0"/>
              </a:rPr>
              <a:t>default constructor</a:t>
            </a:r>
            <a:r>
              <a:rPr lang="en-US" dirty="0">
                <a:latin typeface="Work Sans Light" panose="020B0604020202020204" charset="0"/>
              </a:rPr>
              <a:t>. Sometimes we call it the</a:t>
            </a:r>
          </a:p>
          <a:p>
            <a:r>
              <a:rPr lang="en-US" dirty="0">
                <a:latin typeface="Work Sans Light" panose="020B0604020202020204" charset="0"/>
              </a:rPr>
              <a:t>default no-arguments constructor for clarity. Here’s an example</a:t>
            </a:r>
            <a:r>
              <a:rPr lang="en-US" dirty="0" smtClean="0">
                <a:latin typeface="Work Sans Light" panose="020B0604020202020204" charset="0"/>
              </a:rPr>
              <a:t>:</a:t>
            </a:r>
          </a:p>
          <a:p>
            <a:endParaRPr lang="en-US" dirty="0">
              <a:latin typeface="Work Sans Light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Work Sans Light" panose="020B0604020202020204" charset="0"/>
              </a:rPr>
              <a:t>public class Rabbit 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Work Sans Light" panose="020B0604020202020204" charset="0"/>
              </a:rPr>
              <a:t>     public </a:t>
            </a:r>
            <a:r>
              <a:rPr lang="en-US" dirty="0">
                <a:latin typeface="Work Sans Light" panose="020B0604020202020204" charset="0"/>
              </a:rPr>
              <a:t>static void main(String[] </a:t>
            </a:r>
            <a:r>
              <a:rPr lang="en-US" dirty="0" err="1">
                <a:latin typeface="Work Sans Light" panose="020B0604020202020204" charset="0"/>
              </a:rPr>
              <a:t>args</a:t>
            </a:r>
            <a:r>
              <a:rPr lang="en-US" dirty="0">
                <a:latin typeface="Work Sans Light" panose="020B0604020202020204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Work Sans Light" panose="020B0604020202020204" charset="0"/>
              </a:rPr>
              <a:t>         Rabbit </a:t>
            </a:r>
            <a:r>
              <a:rPr lang="en-US" dirty="0" err="1">
                <a:latin typeface="Work Sans Light" panose="020B0604020202020204" charset="0"/>
              </a:rPr>
              <a:t>rabbit</a:t>
            </a:r>
            <a:r>
              <a:rPr lang="en-US" dirty="0">
                <a:latin typeface="Work Sans Light" panose="020B0604020202020204" charset="0"/>
              </a:rPr>
              <a:t> = new Rabbit(); // Calls default constructor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Work Sans Light" panose="020B0604020202020204" charset="0"/>
              </a:rPr>
              <a:t>     </a:t>
            </a:r>
            <a:r>
              <a:rPr lang="ru-RU" dirty="0" smtClean="0"/>
              <a:t>}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9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471326" y="642996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31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584368" y="62736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Default Constructor</a:t>
            </a:r>
            <a:endParaRPr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29868" y="984337"/>
            <a:ext cx="76543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Work Sans Light" panose="020B0604020202020204" charset="0"/>
            </a:endParaRPr>
          </a:p>
          <a:p>
            <a:r>
              <a:rPr lang="en-US" sz="1800" dirty="0">
                <a:latin typeface="Work Sans Light" panose="020B0604020202020204" charset="0"/>
              </a:rPr>
              <a:t>The default constructor has an empty parameter list and an empty body. It is </a:t>
            </a:r>
            <a:r>
              <a:rPr lang="en-US" sz="1800" dirty="0" smtClean="0">
                <a:latin typeface="Work Sans Light" panose="020B0604020202020204" charset="0"/>
              </a:rPr>
              <a:t>fine </a:t>
            </a:r>
            <a:r>
              <a:rPr lang="en-US" sz="1800" dirty="0">
                <a:latin typeface="Work Sans Light" panose="020B0604020202020204" charset="0"/>
              </a:rPr>
              <a:t>for </a:t>
            </a:r>
            <a:r>
              <a:rPr lang="en-US" sz="1800" dirty="0" smtClean="0">
                <a:latin typeface="Work Sans Light" panose="020B0604020202020204" charset="0"/>
              </a:rPr>
              <a:t>you to </a:t>
            </a:r>
            <a:r>
              <a:rPr lang="en-US" sz="1800" dirty="0">
                <a:latin typeface="Work Sans Light" panose="020B0604020202020204" charset="0"/>
              </a:rPr>
              <a:t>type this in yourself. However, since it doesn't do anything, Java is happy to supply it </a:t>
            </a:r>
            <a:r>
              <a:rPr lang="en-US" sz="1800" dirty="0" smtClean="0">
                <a:latin typeface="Work Sans Light" panose="020B0604020202020204" charset="0"/>
              </a:rPr>
              <a:t>for you.</a:t>
            </a:r>
          </a:p>
          <a:p>
            <a:endParaRPr lang="en-US" sz="1800" dirty="0">
              <a:latin typeface="Work Sans Light" panose="020B0604020202020204" charset="0"/>
            </a:endParaRPr>
          </a:p>
          <a:p>
            <a:r>
              <a:rPr lang="en-US" sz="1800" dirty="0" smtClean="0">
                <a:latin typeface="Work Sans Light" panose="020B0604020202020204" charset="0"/>
              </a:rPr>
              <a:t>We </a:t>
            </a:r>
            <a:r>
              <a:rPr lang="en-US" sz="1800" dirty="0">
                <a:latin typeface="Work Sans Light" panose="020B0604020202020204" charset="0"/>
              </a:rPr>
              <a:t>keep saying </a:t>
            </a:r>
            <a:r>
              <a:rPr lang="en-US" sz="1800" i="1" dirty="0">
                <a:latin typeface="Work Sans Light" panose="020B0604020202020204" charset="0"/>
              </a:rPr>
              <a:t>generated</a:t>
            </a:r>
            <a:r>
              <a:rPr lang="en-US" sz="1800" dirty="0">
                <a:latin typeface="Work Sans Light" panose="020B0604020202020204" charset="0"/>
              </a:rPr>
              <a:t>. This happens during the compile step. If you look at the </a:t>
            </a:r>
            <a:r>
              <a:rPr lang="en-US" sz="1800" dirty="0" smtClean="0">
                <a:latin typeface="Work Sans Light" panose="020B0604020202020204" charset="0"/>
              </a:rPr>
              <a:t>file</a:t>
            </a:r>
            <a:endParaRPr lang="en-US" sz="1800" dirty="0">
              <a:latin typeface="Work Sans Light" panose="020B0604020202020204" charset="0"/>
            </a:endParaRPr>
          </a:p>
          <a:p>
            <a:r>
              <a:rPr lang="en-US" sz="1800" dirty="0">
                <a:latin typeface="Work Sans Light" panose="020B0604020202020204" charset="0"/>
              </a:rPr>
              <a:t>with the .java extension, the constructor will still be missing. It is only in the compiled </a:t>
            </a:r>
            <a:r>
              <a:rPr lang="en-US" sz="1800" dirty="0" smtClean="0">
                <a:latin typeface="Work Sans Light" panose="020B0604020202020204" charset="0"/>
              </a:rPr>
              <a:t>file</a:t>
            </a:r>
            <a:r>
              <a:rPr lang="en-US" sz="1800" dirty="0">
                <a:latin typeface="Work Sans Light" panose="020B0604020202020204" charset="0"/>
              </a:rPr>
              <a:t> </a:t>
            </a:r>
            <a:r>
              <a:rPr lang="en-US" sz="1800" dirty="0" smtClean="0">
                <a:latin typeface="Work Sans Light" panose="020B0604020202020204" charset="0"/>
              </a:rPr>
              <a:t>with </a:t>
            </a:r>
            <a:r>
              <a:rPr lang="en-US" sz="1800" dirty="0" err="1">
                <a:latin typeface="Work Sans Light" panose="020B0604020202020204" charset="0"/>
              </a:rPr>
              <a:t>the.class</a:t>
            </a:r>
            <a:r>
              <a:rPr lang="en-US" sz="1800" dirty="0">
                <a:latin typeface="Work Sans Light" panose="020B0604020202020204" charset="0"/>
              </a:rPr>
              <a:t> extension that it makes an appearance.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030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531882" y="782275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en-US" sz="1200" dirty="0" smtClean="0"/>
          </a:p>
          <a:p>
            <a:pPr marL="152400" indent="0">
              <a:buNone/>
            </a:pPr>
            <a:endParaRPr lang="en-US" sz="1400" dirty="0" smtClean="0"/>
          </a:p>
          <a:p>
            <a:pPr marL="381000" indent="-228600">
              <a:buFont typeface="+mj-lt"/>
              <a:buAutoNum type="arabicPeriod"/>
            </a:pPr>
            <a:r>
              <a:rPr lang="en-US" sz="1200" dirty="0"/>
              <a:t>class Rabbit1 </a:t>
            </a:r>
            <a:r>
              <a:rPr lang="en-US" sz="1200" dirty="0" smtClean="0"/>
              <a:t>{</a:t>
            </a:r>
            <a:r>
              <a:rPr lang="ru-RU" sz="1200" dirty="0" smtClean="0"/>
              <a:t>}</a:t>
            </a:r>
            <a:endParaRPr lang="ru-RU" sz="1200" dirty="0"/>
          </a:p>
          <a:p>
            <a:pPr marL="381000" indent="-228600">
              <a:buFont typeface="+mj-lt"/>
              <a:buAutoNum type="arabicPeriod"/>
            </a:pPr>
            <a:r>
              <a:rPr lang="en-US" sz="1200" dirty="0"/>
              <a:t>class Rabbit2 {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 smtClean="0"/>
              <a:t>     public </a:t>
            </a:r>
            <a:r>
              <a:rPr lang="en-US" sz="1200" dirty="0"/>
              <a:t>Rabbit2() { }</a:t>
            </a:r>
          </a:p>
          <a:p>
            <a:pPr marL="381000" indent="-228600">
              <a:buFont typeface="+mj-lt"/>
              <a:buAutoNum type="arabicPeriod"/>
            </a:pPr>
            <a:r>
              <a:rPr lang="ru-RU" sz="1200" dirty="0"/>
              <a:t>}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/>
              <a:t>class Rabbit3 {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 smtClean="0"/>
              <a:t>     public </a:t>
            </a:r>
            <a:r>
              <a:rPr lang="en-US" sz="1200" dirty="0"/>
              <a:t>Rabbit3(</a:t>
            </a:r>
            <a:r>
              <a:rPr lang="en-US" sz="1200" dirty="0" err="1"/>
              <a:t>boolean</a:t>
            </a:r>
            <a:r>
              <a:rPr lang="en-US" sz="1200" dirty="0"/>
              <a:t> b) { }</a:t>
            </a:r>
          </a:p>
          <a:p>
            <a:pPr marL="381000" indent="-228600">
              <a:buFont typeface="+mj-lt"/>
              <a:buAutoNum type="arabicPeriod"/>
            </a:pPr>
            <a:r>
              <a:rPr lang="ru-RU" sz="1200" dirty="0"/>
              <a:t>}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/>
              <a:t>class Rabbit4 {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 smtClean="0"/>
              <a:t>     private </a:t>
            </a:r>
            <a:r>
              <a:rPr lang="en-US" sz="1200" dirty="0"/>
              <a:t>Rabbit4() { }</a:t>
            </a:r>
          </a:p>
          <a:p>
            <a:pPr marL="381000" indent="-228600">
              <a:buFont typeface="+mj-lt"/>
              <a:buAutoNum type="arabicPeriod"/>
            </a:pPr>
            <a:r>
              <a:rPr lang="ru-RU" sz="1200" dirty="0"/>
              <a:t>}</a:t>
            </a:r>
            <a:endParaRPr sz="12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32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758032" y="192425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Calling constructors</a:t>
            </a:r>
            <a:endParaRPr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340307" y="1095725"/>
            <a:ext cx="499766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ork Sans Light" panose="020B0604020202020204" charset="0"/>
              </a:rPr>
              <a:t>Having a private constructor in a class tells the compiler not to provide a default </a:t>
            </a:r>
            <a:r>
              <a:rPr lang="en-US" dirty="0" smtClean="0">
                <a:latin typeface="Work Sans Light" panose="020B0604020202020204" charset="0"/>
              </a:rPr>
              <a:t>no-argument constructor</a:t>
            </a:r>
            <a:r>
              <a:rPr lang="en-US" dirty="0">
                <a:latin typeface="Work Sans Light" panose="020B0604020202020204" charset="0"/>
              </a:rPr>
              <a:t>. It also prevents other classes from instantiating the class. </a:t>
            </a:r>
            <a:endParaRPr lang="en-US" dirty="0" smtClean="0">
              <a:latin typeface="Work Sans Light" panose="020B0604020202020204" charset="0"/>
            </a:endParaRPr>
          </a:p>
          <a:p>
            <a:endParaRPr lang="en-US" dirty="0">
              <a:latin typeface="Work Sans Light" panose="020B0604020202020204" charset="0"/>
            </a:endParaRPr>
          </a:p>
          <a:p>
            <a:r>
              <a:rPr lang="en-US" dirty="0" smtClean="0">
                <a:latin typeface="Work Sans Light" panose="020B0604020202020204" charset="0"/>
              </a:rPr>
              <a:t>This is useful </a:t>
            </a:r>
            <a:r>
              <a:rPr lang="en-US" dirty="0">
                <a:latin typeface="Work Sans Light" panose="020B0604020202020204" charset="0"/>
              </a:rPr>
              <a:t>when a class only has static methods or the class wants to control all calls to create</a:t>
            </a:r>
          </a:p>
          <a:p>
            <a:r>
              <a:rPr lang="en-US" dirty="0">
                <a:latin typeface="Work Sans Light" panose="020B0604020202020204" charset="0"/>
              </a:rPr>
              <a:t>new instances of itself.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4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531882" y="782275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en-US" sz="1200" dirty="0" smtClean="0"/>
          </a:p>
          <a:p>
            <a:pPr marL="152400" indent="0">
              <a:buNone/>
            </a:pPr>
            <a:endParaRPr lang="en-US" sz="1400" dirty="0" smtClean="0"/>
          </a:p>
          <a:p>
            <a:pPr marL="152400" indent="0">
              <a:buNone/>
            </a:pPr>
            <a:r>
              <a:rPr lang="en-US" sz="1400" dirty="0" smtClean="0"/>
              <a:t>1</a:t>
            </a:r>
            <a:r>
              <a:rPr lang="en-US" sz="1400" dirty="0"/>
              <a:t>: public class </a:t>
            </a:r>
            <a:r>
              <a:rPr lang="en-US" sz="1400" dirty="0" err="1"/>
              <a:t>RabbitsMultiply</a:t>
            </a:r>
            <a:r>
              <a:rPr lang="en-US" sz="1400" dirty="0"/>
              <a:t> {</a:t>
            </a:r>
          </a:p>
          <a:p>
            <a:pPr marL="152400" indent="0">
              <a:buNone/>
            </a:pPr>
            <a:r>
              <a:rPr lang="en-US" sz="1400" dirty="0"/>
              <a:t>2: </a:t>
            </a:r>
            <a:r>
              <a:rPr lang="en-US" sz="1400" dirty="0" smtClean="0"/>
              <a:t>      public </a:t>
            </a:r>
            <a:r>
              <a:rPr lang="en-US" sz="1400" dirty="0"/>
              <a:t>static void main(String[] </a:t>
            </a:r>
            <a:r>
              <a:rPr lang="en-US" sz="1400" dirty="0" err="1"/>
              <a:t>args</a:t>
            </a:r>
            <a:r>
              <a:rPr lang="en-US" sz="1400" dirty="0"/>
              <a:t>) </a:t>
            </a:r>
            <a:r>
              <a:rPr lang="en-US" sz="1400" dirty="0" smtClean="0"/>
              <a:t>{</a:t>
            </a:r>
          </a:p>
          <a:p>
            <a:pPr marL="152400" indent="0">
              <a:buNone/>
            </a:pPr>
            <a:r>
              <a:rPr lang="en-US" sz="1400" dirty="0"/>
              <a:t>3: </a:t>
            </a:r>
            <a:r>
              <a:rPr lang="en-US" sz="1400" dirty="0" smtClean="0"/>
              <a:t>            Rabbit1 </a:t>
            </a:r>
            <a:r>
              <a:rPr lang="en-US" sz="1400" dirty="0"/>
              <a:t>r1 = new Rabbit1();</a:t>
            </a:r>
          </a:p>
          <a:p>
            <a:pPr marL="152400" indent="0">
              <a:buNone/>
            </a:pPr>
            <a:r>
              <a:rPr lang="en-US" sz="1400" dirty="0"/>
              <a:t>4: </a:t>
            </a:r>
            <a:r>
              <a:rPr lang="en-US" sz="1400" dirty="0" smtClean="0"/>
              <a:t>            Rabbit2 </a:t>
            </a:r>
            <a:r>
              <a:rPr lang="en-US" sz="1400" dirty="0"/>
              <a:t>r2 = new Rabbit2();</a:t>
            </a:r>
          </a:p>
          <a:p>
            <a:pPr marL="152400" indent="0">
              <a:buNone/>
            </a:pPr>
            <a:r>
              <a:rPr lang="en-US" sz="1400" dirty="0"/>
              <a:t>5: </a:t>
            </a:r>
            <a:r>
              <a:rPr lang="en-US" sz="1400" dirty="0" smtClean="0"/>
              <a:t>            Rabbit3 </a:t>
            </a:r>
            <a:r>
              <a:rPr lang="en-US" sz="1400" dirty="0"/>
              <a:t>r3 = new Rabbit3(true);</a:t>
            </a:r>
          </a:p>
          <a:p>
            <a:pPr marL="152400" indent="0">
              <a:buNone/>
            </a:pPr>
            <a:r>
              <a:rPr lang="en-US" sz="1400" dirty="0"/>
              <a:t>6: </a:t>
            </a:r>
            <a:r>
              <a:rPr lang="en-US" sz="1400" dirty="0" smtClean="0"/>
              <a:t>            Rabbit4 </a:t>
            </a:r>
            <a:r>
              <a:rPr lang="en-US" sz="1400" dirty="0"/>
              <a:t>r4 = new Rabbit4(); </a:t>
            </a:r>
          </a:p>
          <a:p>
            <a:pPr marL="152400" indent="0">
              <a:buNone/>
            </a:pPr>
            <a:r>
              <a:rPr lang="ru-RU" sz="1400" dirty="0"/>
              <a:t>7: } </a:t>
            </a:r>
            <a:r>
              <a:rPr lang="ru-RU" sz="1400" dirty="0" smtClean="0"/>
              <a:t>}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indent="0">
              <a:buNone/>
            </a:pPr>
            <a:endParaRPr lang="en-US" sz="1200" dirty="0" smtClean="0"/>
          </a:p>
          <a:p>
            <a:pPr marL="152400" indent="0">
              <a:buNone/>
            </a:pPr>
            <a:r>
              <a:rPr lang="en-US" sz="1200" dirty="0" smtClean="0"/>
              <a:t>Line </a:t>
            </a:r>
            <a:r>
              <a:rPr lang="en-US" sz="1200" dirty="0"/>
              <a:t>3 calls the generated default no-argument constructor. Lines 4 and 5 call the </a:t>
            </a:r>
            <a:r>
              <a:rPr lang="en-US" sz="1200" dirty="0" smtClean="0"/>
              <a:t>user-provided</a:t>
            </a:r>
            <a:r>
              <a:rPr lang="en-US" sz="1200" dirty="0"/>
              <a:t> </a:t>
            </a:r>
            <a:r>
              <a:rPr lang="en-US" sz="1200" dirty="0" smtClean="0"/>
              <a:t>constructors</a:t>
            </a:r>
            <a:r>
              <a:rPr lang="en-US" sz="1200" dirty="0"/>
              <a:t>. Line 6 does not compile. Rabbit4 made the constructor private </a:t>
            </a:r>
            <a:r>
              <a:rPr lang="en-US" sz="1200" dirty="0" smtClean="0"/>
              <a:t>so that </a:t>
            </a:r>
            <a:r>
              <a:rPr lang="en-US" sz="1200" dirty="0"/>
              <a:t>other classes could not call it.</a:t>
            </a: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33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758032" y="192425"/>
            <a:ext cx="729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Calling constructors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27977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659601" y="1022133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 smtClean="0"/>
              <a:t>     String </a:t>
            </a:r>
            <a:r>
              <a:rPr lang="en-US" sz="1200" dirty="0"/>
              <a:t>name = "Webby";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 smtClean="0"/>
              <a:t>     speak(name</a:t>
            </a:r>
            <a:r>
              <a:rPr lang="en-US" sz="1200" dirty="0"/>
              <a:t>);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 smtClean="0"/>
              <a:t>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(name</a:t>
            </a:r>
            <a:r>
              <a:rPr lang="en-US" sz="1200" dirty="0"/>
              <a:t>);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 smtClean="0"/>
              <a:t> </a:t>
            </a:r>
            <a:r>
              <a:rPr lang="ru-RU" sz="1200" dirty="0" smtClean="0"/>
              <a:t>}</a:t>
            </a:r>
            <a:endParaRPr lang="ru-RU" sz="1200" dirty="0"/>
          </a:p>
          <a:p>
            <a:pPr marL="381000" indent="-228600">
              <a:buFont typeface="+mj-lt"/>
              <a:buAutoNum type="arabicPeriod"/>
            </a:pPr>
            <a:r>
              <a:rPr lang="en-US" sz="1200" dirty="0" smtClean="0"/>
              <a:t> public </a:t>
            </a:r>
            <a:r>
              <a:rPr lang="en-US" sz="1200" dirty="0"/>
              <a:t>static void speak(String name) {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 smtClean="0"/>
              <a:t>     name </a:t>
            </a:r>
            <a:r>
              <a:rPr lang="en-US" sz="1200" dirty="0"/>
              <a:t>= "Sparky";</a:t>
            </a:r>
          </a:p>
          <a:p>
            <a:pPr marL="381000" indent="-228600">
              <a:buFont typeface="+mj-lt"/>
              <a:buAutoNum type="arabicPeriod"/>
            </a:pPr>
            <a:r>
              <a:rPr lang="ru-RU" sz="1200" dirty="0"/>
              <a:t>}</a:t>
            </a:r>
            <a:endParaRPr lang="en-US" sz="1200" dirty="0" smtClean="0"/>
          </a:p>
          <a:p>
            <a:pPr marL="152400" indent="0">
              <a:buNone/>
            </a:pPr>
            <a:endParaRPr lang="en-US" sz="1200" dirty="0" smtClean="0"/>
          </a:p>
          <a:p>
            <a:pPr marL="152400" indent="0">
              <a:buNone/>
            </a:pPr>
            <a:r>
              <a:rPr lang="en-US" sz="1200" dirty="0"/>
              <a:t>The correct answer is Webby.</a:t>
            </a:r>
            <a:endParaRPr lang="en-US" sz="1200" dirty="0"/>
          </a:p>
          <a:p>
            <a:pPr marL="152400" indent="0">
              <a:buNone/>
            </a:pPr>
            <a:r>
              <a:rPr lang="en-US" sz="1200" dirty="0" smtClean="0"/>
              <a:t>Just </a:t>
            </a:r>
            <a:r>
              <a:rPr lang="en-US" sz="1200" dirty="0"/>
              <a:t>as in the primitive example, the variable assignment </a:t>
            </a:r>
            <a:r>
              <a:rPr lang="en-US" sz="1200" dirty="0" smtClean="0"/>
              <a:t>is only </a:t>
            </a:r>
            <a:r>
              <a:rPr lang="en-US" sz="1200" dirty="0"/>
              <a:t>to the method parameter and doesn’t affect the caller.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51" name="Google Shape;151;p26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52" name="Google Shape;152;p26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2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782330" y="570483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 2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974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717186" y="1311774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/>
              <a:t>W</a:t>
            </a:r>
            <a:r>
              <a:rPr lang="en-US" sz="1400" dirty="0" smtClean="0"/>
              <a:t>e </a:t>
            </a:r>
            <a:r>
              <a:rPr lang="en-US" sz="1400" dirty="0"/>
              <a:t>can </a:t>
            </a:r>
            <a:r>
              <a:rPr lang="en-US" sz="1400" dirty="0" smtClean="0"/>
              <a:t>call methods </a:t>
            </a:r>
            <a:r>
              <a:rPr lang="en-US" sz="1400" dirty="0"/>
              <a:t>on the parameters. As an example, we have code that calls a method on </a:t>
            </a:r>
            <a:r>
              <a:rPr lang="en-US" sz="1400" dirty="0" smtClean="0"/>
              <a:t>the </a:t>
            </a:r>
            <a:r>
              <a:rPr lang="en-US" sz="1400" dirty="0" err="1" smtClean="0"/>
              <a:t>StringBuilder</a:t>
            </a:r>
            <a:r>
              <a:rPr lang="en-US" sz="1400" dirty="0" smtClean="0"/>
              <a:t> </a:t>
            </a:r>
            <a:r>
              <a:rPr lang="en-US" sz="1400" dirty="0"/>
              <a:t>passed into the method</a:t>
            </a:r>
            <a:r>
              <a:rPr lang="en-US" sz="1400" dirty="0" smtClean="0"/>
              <a:t>:</a:t>
            </a:r>
          </a:p>
          <a:p>
            <a:pPr marL="152400" indent="0"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81000" indent="-228600">
              <a:buFont typeface="+mj-lt"/>
              <a:buAutoNum type="arabicPeriod"/>
            </a:pPr>
            <a:r>
              <a:rPr lang="en-US" sz="1200" dirty="0"/>
              <a:t>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 smtClean="0"/>
              <a:t>    </a:t>
            </a:r>
            <a:r>
              <a:rPr lang="en-US" sz="1200" dirty="0" err="1" smtClean="0"/>
              <a:t>StringBuilder</a:t>
            </a:r>
            <a:r>
              <a:rPr lang="en-US" sz="1200" dirty="0" smtClean="0"/>
              <a:t> </a:t>
            </a:r>
            <a:r>
              <a:rPr lang="en-US" sz="1200" dirty="0"/>
              <a:t>name = new </a:t>
            </a:r>
            <a:r>
              <a:rPr lang="en-US" sz="1200" dirty="0" err="1"/>
              <a:t>StringBuilder</a:t>
            </a:r>
            <a:r>
              <a:rPr lang="en-US" sz="1200" dirty="0"/>
              <a:t>();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 smtClean="0"/>
              <a:t>    speak(name</a:t>
            </a:r>
            <a:r>
              <a:rPr lang="en-US" sz="1200" dirty="0"/>
              <a:t>);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 smtClean="0"/>
              <a:t>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(name</a:t>
            </a:r>
            <a:r>
              <a:rPr lang="en-US" sz="1200" dirty="0"/>
              <a:t>); // Webby</a:t>
            </a:r>
          </a:p>
          <a:p>
            <a:pPr marL="381000" indent="-228600">
              <a:buFont typeface="+mj-lt"/>
              <a:buAutoNum type="arabicPeriod"/>
            </a:pPr>
            <a:r>
              <a:rPr lang="ru-RU" sz="1200" dirty="0"/>
              <a:t>}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/>
              <a:t>public static void speak(</a:t>
            </a:r>
            <a:r>
              <a:rPr lang="en-US" sz="1200" dirty="0" err="1"/>
              <a:t>StringBuilder</a:t>
            </a:r>
            <a:r>
              <a:rPr lang="en-US" sz="1200" dirty="0"/>
              <a:t> s) {</a:t>
            </a:r>
          </a:p>
          <a:p>
            <a:pPr marL="381000" indent="-228600">
              <a:buFont typeface="+mj-lt"/>
              <a:buAutoNum type="arabicPeriod"/>
            </a:pPr>
            <a:r>
              <a:rPr lang="en-US" sz="1200" dirty="0" smtClean="0"/>
              <a:t>    </a:t>
            </a:r>
            <a:r>
              <a:rPr lang="en-US" sz="1200" dirty="0" err="1" smtClean="0"/>
              <a:t>s.append</a:t>
            </a:r>
            <a:r>
              <a:rPr lang="en-US" sz="1200" dirty="0"/>
              <a:t>("Webby");</a:t>
            </a:r>
          </a:p>
          <a:p>
            <a:pPr marL="381000" indent="-228600">
              <a:buFont typeface="+mj-lt"/>
              <a:buAutoNum type="arabicPeriod"/>
            </a:pPr>
            <a:r>
              <a:rPr lang="ru-RU" sz="1200" dirty="0"/>
              <a:t>}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73" name="Google Shape;173;p28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74" name="Google Shape;174;p2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678456" y="530394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 3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717186" y="1433694"/>
            <a:ext cx="7853608" cy="361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/>
              <a:t>T</a:t>
            </a:r>
            <a:r>
              <a:rPr lang="en-US" sz="1400" dirty="0" smtClean="0"/>
              <a:t>he </a:t>
            </a:r>
            <a:r>
              <a:rPr lang="en-US" sz="1400" dirty="0"/>
              <a:t>output is Webby because the method merely calls a method on the</a:t>
            </a:r>
          </a:p>
          <a:p>
            <a:pPr marL="152400" indent="0">
              <a:buNone/>
            </a:pPr>
            <a:r>
              <a:rPr lang="en-US" sz="1400" dirty="0"/>
              <a:t>parameter. It doesn’t reassign name to a different object. In Figure 4.4, you can see</a:t>
            </a:r>
          </a:p>
          <a:p>
            <a:pPr marL="152400" indent="0">
              <a:buNone/>
            </a:pPr>
            <a:r>
              <a:rPr lang="en-US" sz="1400" dirty="0"/>
              <a:t>how pass-by-value is still used. s is a copy of the variable name. Both point to the same</a:t>
            </a:r>
          </a:p>
          <a:p>
            <a:pPr marL="152400" indent="0">
              <a:buNone/>
            </a:pPr>
            <a:r>
              <a:rPr lang="en-US" sz="1400" dirty="0" err="1"/>
              <a:t>StringBuilder</a:t>
            </a:r>
            <a:r>
              <a:rPr lang="en-US" sz="1400" dirty="0"/>
              <a:t>, which means that changes made to the </a:t>
            </a:r>
            <a:r>
              <a:rPr lang="en-US" sz="1400" dirty="0" err="1"/>
              <a:t>StringBuilder</a:t>
            </a:r>
            <a:r>
              <a:rPr lang="en-US" sz="1400" dirty="0"/>
              <a:t> are available to</a:t>
            </a:r>
          </a:p>
          <a:p>
            <a:pPr marL="152400" indent="0">
              <a:buNone/>
            </a:pPr>
            <a:r>
              <a:rPr lang="en-US" sz="1400" dirty="0"/>
              <a:t>both references.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73" name="Google Shape;173;p28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74" name="Google Shape;174;p2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6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640928" y="535783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 3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786" y="2879338"/>
            <a:ext cx="4627480" cy="13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742972" y="1762294"/>
            <a:ext cx="7784954" cy="2630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200" dirty="0"/>
              <a:t>To review, Java uses pass-by-value to get data into a method. Assigning a new primitive</a:t>
            </a:r>
          </a:p>
          <a:p>
            <a:pPr marL="152400" indent="0">
              <a:buNone/>
            </a:pPr>
            <a:r>
              <a:rPr lang="en-US" sz="1200" dirty="0"/>
              <a:t>or reference to a parameter doesn’t change the caller. Calling methods on a reference to an</a:t>
            </a:r>
          </a:p>
          <a:p>
            <a:pPr marL="152400" indent="0">
              <a:buNone/>
            </a:pPr>
            <a:r>
              <a:rPr lang="en-US" sz="1200" dirty="0"/>
              <a:t>object does affect the caller.</a:t>
            </a:r>
          </a:p>
          <a:p>
            <a:pPr marL="152400" indent="0">
              <a:buNone/>
            </a:pPr>
            <a:r>
              <a:rPr lang="en-US" sz="1200" dirty="0"/>
              <a:t>Getting data back from a method is easier. A copy is made of the primitive or reference</a:t>
            </a:r>
          </a:p>
          <a:p>
            <a:pPr marL="152400" indent="0">
              <a:buNone/>
            </a:pPr>
            <a:r>
              <a:rPr lang="en-US" sz="1200" dirty="0"/>
              <a:t>and returned from the method. Most of the time, this returned value is used. For example,</a:t>
            </a:r>
          </a:p>
          <a:p>
            <a:pPr marL="152400" indent="0">
              <a:buNone/>
            </a:pPr>
            <a:r>
              <a:rPr lang="en-US" sz="1200" dirty="0"/>
              <a:t>it might be stored in a variable. If the returned value is not used, the result is ignored.</a:t>
            </a:r>
          </a:p>
          <a:p>
            <a:pPr marL="152400" indent="0">
              <a:buNone/>
            </a:pPr>
            <a:r>
              <a:rPr lang="en-US" sz="1200" dirty="0"/>
              <a:t>Watch for this on the exam. Ignored returned values are tricky.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84" name="Google Shape;184;p29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85" name="Google Shape;185;p2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7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640928" y="440875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Review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742802" y="961173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200" dirty="0"/>
              <a:t>1: public class </a:t>
            </a:r>
            <a:r>
              <a:rPr lang="en-US" sz="1200" dirty="0" err="1"/>
              <a:t>ReturningValues</a:t>
            </a:r>
            <a:r>
              <a:rPr lang="en-US" sz="1200" dirty="0"/>
              <a:t> {</a:t>
            </a:r>
          </a:p>
          <a:p>
            <a:pPr marL="152400" indent="0">
              <a:buNone/>
            </a:pPr>
            <a:r>
              <a:rPr lang="en-US" sz="1200" dirty="0"/>
              <a:t>2: </a:t>
            </a:r>
            <a:r>
              <a:rPr lang="en-US" sz="1200" dirty="0" smtClean="0"/>
              <a:t>     public </a:t>
            </a:r>
            <a:r>
              <a:rPr lang="en-US" sz="1200" dirty="0"/>
              <a:t>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pPr marL="152400" indent="0">
              <a:buNone/>
            </a:pPr>
            <a:r>
              <a:rPr lang="en-US" sz="1200" dirty="0"/>
              <a:t>3: 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number = 1; </a:t>
            </a:r>
          </a:p>
          <a:p>
            <a:pPr marL="152400" indent="0">
              <a:buNone/>
            </a:pPr>
            <a:r>
              <a:rPr lang="en-US" sz="1200" dirty="0"/>
              <a:t>4: </a:t>
            </a:r>
            <a:r>
              <a:rPr lang="en-US" sz="1200" dirty="0" smtClean="0"/>
              <a:t>        String </a:t>
            </a:r>
            <a:r>
              <a:rPr lang="en-US" sz="1200" dirty="0"/>
              <a:t>letters = "</a:t>
            </a:r>
            <a:r>
              <a:rPr lang="en-US" sz="1200" dirty="0" err="1"/>
              <a:t>abc</a:t>
            </a:r>
            <a:r>
              <a:rPr lang="en-US" sz="1200" dirty="0" smtClean="0"/>
              <a:t>";</a:t>
            </a:r>
          </a:p>
          <a:p>
            <a:pPr marL="152400" indent="0">
              <a:buNone/>
            </a:pPr>
            <a:r>
              <a:rPr lang="en-US" sz="1200" dirty="0" smtClean="0"/>
              <a:t>5:         number(number); </a:t>
            </a:r>
          </a:p>
          <a:p>
            <a:pPr marL="152400" indent="0">
              <a:buNone/>
            </a:pPr>
            <a:r>
              <a:rPr lang="en-US" sz="1200" dirty="0" smtClean="0"/>
              <a:t>6</a:t>
            </a:r>
            <a:r>
              <a:rPr lang="en-US" sz="1200" dirty="0"/>
              <a:t>: </a:t>
            </a:r>
            <a:r>
              <a:rPr lang="en-US" sz="1200" dirty="0" smtClean="0"/>
              <a:t>        letters </a:t>
            </a:r>
            <a:r>
              <a:rPr lang="en-US" sz="1200" dirty="0"/>
              <a:t>= letters(letters); </a:t>
            </a:r>
          </a:p>
          <a:p>
            <a:pPr marL="152400" indent="0">
              <a:buNone/>
            </a:pPr>
            <a:r>
              <a:rPr lang="en-US" sz="1200" dirty="0"/>
              <a:t>7: 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(number </a:t>
            </a:r>
            <a:r>
              <a:rPr lang="en-US" sz="1200" dirty="0"/>
              <a:t>+ letters); </a:t>
            </a:r>
            <a:r>
              <a:rPr lang="ru-RU" sz="1200" dirty="0" smtClean="0"/>
              <a:t>}</a:t>
            </a:r>
            <a:endParaRPr lang="ru-RU" sz="1200" dirty="0"/>
          </a:p>
          <a:p>
            <a:pPr marL="152400" indent="0">
              <a:buNone/>
            </a:pPr>
            <a:r>
              <a:rPr lang="en-US" sz="1200" dirty="0"/>
              <a:t>9: </a:t>
            </a:r>
            <a:r>
              <a:rPr lang="en-US" sz="1200" dirty="0" smtClean="0"/>
              <a:t>    public </a:t>
            </a:r>
            <a:r>
              <a:rPr lang="en-US" sz="1200" dirty="0"/>
              <a:t>static </a:t>
            </a:r>
            <a:r>
              <a:rPr lang="en-US" sz="1200" dirty="0" err="1"/>
              <a:t>int</a:t>
            </a:r>
            <a:r>
              <a:rPr lang="en-US" sz="1200" dirty="0"/>
              <a:t> number(</a:t>
            </a:r>
            <a:r>
              <a:rPr lang="en-US" sz="1200" dirty="0" err="1"/>
              <a:t>int</a:t>
            </a:r>
            <a:r>
              <a:rPr lang="en-US" sz="1200" dirty="0"/>
              <a:t> number) {</a:t>
            </a:r>
          </a:p>
          <a:p>
            <a:pPr marL="152400" indent="0">
              <a:buNone/>
            </a:pPr>
            <a:r>
              <a:rPr lang="en-US" sz="1200" dirty="0"/>
              <a:t>10: </a:t>
            </a:r>
            <a:r>
              <a:rPr lang="en-US" sz="1200" dirty="0" smtClean="0"/>
              <a:t>      number</a:t>
            </a:r>
            <a:r>
              <a:rPr lang="en-US" sz="1200" dirty="0"/>
              <a:t>++;</a:t>
            </a:r>
          </a:p>
          <a:p>
            <a:pPr marL="152400" indent="0">
              <a:buNone/>
            </a:pPr>
            <a:r>
              <a:rPr lang="en-US" sz="1200" dirty="0"/>
              <a:t>11: </a:t>
            </a:r>
            <a:r>
              <a:rPr lang="en-US" sz="1200" dirty="0" smtClean="0"/>
              <a:t>       return </a:t>
            </a:r>
            <a:r>
              <a:rPr lang="en-US" sz="1200" dirty="0"/>
              <a:t>number</a:t>
            </a:r>
            <a:r>
              <a:rPr lang="en-US" sz="1200" dirty="0" smtClean="0"/>
              <a:t>;</a:t>
            </a:r>
            <a:r>
              <a:rPr lang="ru-RU" sz="1200" dirty="0" smtClean="0"/>
              <a:t>}</a:t>
            </a:r>
            <a:endParaRPr lang="ru-RU" sz="1200" dirty="0"/>
          </a:p>
          <a:p>
            <a:pPr marL="152400" indent="0">
              <a:buNone/>
            </a:pPr>
            <a:r>
              <a:rPr lang="en-US" sz="1200" dirty="0"/>
              <a:t>13: </a:t>
            </a:r>
            <a:r>
              <a:rPr lang="en-US" sz="1200" dirty="0" smtClean="0"/>
              <a:t>   public </a:t>
            </a:r>
            <a:r>
              <a:rPr lang="en-US" sz="1200" dirty="0"/>
              <a:t>static String letters(String letters) {</a:t>
            </a:r>
          </a:p>
          <a:p>
            <a:pPr marL="152400" indent="0">
              <a:buNone/>
            </a:pPr>
            <a:r>
              <a:rPr lang="en-US" sz="1200" dirty="0"/>
              <a:t>14: </a:t>
            </a:r>
            <a:r>
              <a:rPr lang="en-US" sz="1200" dirty="0" smtClean="0"/>
              <a:t>      letters </a:t>
            </a:r>
            <a:r>
              <a:rPr lang="en-US" sz="1200" dirty="0"/>
              <a:t>+= "d";</a:t>
            </a:r>
          </a:p>
          <a:p>
            <a:pPr marL="152400" indent="0">
              <a:buNone/>
            </a:pPr>
            <a:r>
              <a:rPr lang="en-US" sz="1200" dirty="0"/>
              <a:t>15: </a:t>
            </a:r>
            <a:r>
              <a:rPr lang="en-US" sz="1200" dirty="0" smtClean="0"/>
              <a:t>      return </a:t>
            </a:r>
            <a:r>
              <a:rPr lang="en-US" sz="1200" dirty="0"/>
              <a:t>letters</a:t>
            </a:r>
            <a:r>
              <a:rPr lang="en-US" sz="1200" dirty="0" smtClean="0"/>
              <a:t>;</a:t>
            </a:r>
            <a:r>
              <a:rPr lang="ru-RU" sz="1200" dirty="0" smtClean="0"/>
              <a:t>} </a:t>
            </a:r>
            <a:r>
              <a:rPr lang="ru-RU" sz="1200" dirty="0"/>
              <a:t>}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95" name="Google Shape;195;p30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96" name="Google Shape;196;p3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3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8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782330" y="570483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 4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5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742802" y="961173"/>
            <a:ext cx="7244400" cy="2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100" dirty="0"/>
              <a:t>1: public class </a:t>
            </a:r>
            <a:r>
              <a:rPr lang="en-US" sz="1100" dirty="0" err="1"/>
              <a:t>ReturningValues</a:t>
            </a:r>
            <a:r>
              <a:rPr lang="en-US" sz="1100" dirty="0"/>
              <a:t> {</a:t>
            </a:r>
          </a:p>
          <a:p>
            <a:pPr marL="152400" indent="0">
              <a:buNone/>
            </a:pPr>
            <a:r>
              <a:rPr lang="en-US" sz="1100" dirty="0"/>
              <a:t>2:      public static void main(String[] </a:t>
            </a:r>
            <a:r>
              <a:rPr lang="en-US" sz="1100" dirty="0" err="1"/>
              <a:t>args</a:t>
            </a:r>
            <a:r>
              <a:rPr lang="en-US" sz="1100" dirty="0"/>
              <a:t>) {</a:t>
            </a:r>
          </a:p>
          <a:p>
            <a:pPr marL="152400" indent="0">
              <a:buNone/>
            </a:pPr>
            <a:r>
              <a:rPr lang="en-US" sz="1100" dirty="0"/>
              <a:t>3:         </a:t>
            </a:r>
            <a:r>
              <a:rPr lang="en-US" sz="1100" dirty="0" err="1"/>
              <a:t>int</a:t>
            </a:r>
            <a:r>
              <a:rPr lang="en-US" sz="1100" dirty="0"/>
              <a:t> number = 1; </a:t>
            </a:r>
            <a:r>
              <a:rPr lang="en-US" sz="1100" dirty="0" smtClean="0"/>
              <a:t>                                    // 1</a:t>
            </a:r>
            <a:endParaRPr lang="en-US" sz="1100" dirty="0"/>
          </a:p>
          <a:p>
            <a:pPr marL="152400" indent="0">
              <a:buNone/>
            </a:pPr>
            <a:r>
              <a:rPr lang="en-US" sz="1100" dirty="0"/>
              <a:t>4:         String letters = "</a:t>
            </a:r>
            <a:r>
              <a:rPr lang="en-US" sz="1100" dirty="0" err="1"/>
              <a:t>abc</a:t>
            </a:r>
            <a:r>
              <a:rPr lang="en-US" sz="1100" dirty="0" smtClean="0"/>
              <a:t>";                            // </a:t>
            </a:r>
            <a:r>
              <a:rPr lang="en-US" sz="1100" dirty="0" err="1" smtClean="0"/>
              <a:t>abc</a:t>
            </a:r>
            <a:endParaRPr lang="en-US" sz="1100" dirty="0"/>
          </a:p>
          <a:p>
            <a:pPr marL="152400" indent="0">
              <a:buNone/>
            </a:pPr>
            <a:r>
              <a:rPr lang="en-US" sz="1100" dirty="0"/>
              <a:t>5:         number(number); </a:t>
            </a:r>
            <a:r>
              <a:rPr lang="en-US" sz="1100" dirty="0" smtClean="0"/>
              <a:t>                                // 1</a:t>
            </a:r>
            <a:endParaRPr lang="en-US" sz="1100" dirty="0"/>
          </a:p>
          <a:p>
            <a:pPr marL="152400" indent="0">
              <a:buNone/>
            </a:pPr>
            <a:r>
              <a:rPr lang="en-US" sz="1100" dirty="0"/>
              <a:t>6:         letters = letters(letters); </a:t>
            </a:r>
            <a:r>
              <a:rPr lang="en-US" sz="1100" dirty="0" smtClean="0"/>
              <a:t>                       // </a:t>
            </a:r>
            <a:r>
              <a:rPr lang="en-US" sz="1100" dirty="0" err="1" smtClean="0"/>
              <a:t>abcd</a:t>
            </a:r>
            <a:endParaRPr lang="en-US" sz="1100" dirty="0"/>
          </a:p>
          <a:p>
            <a:pPr marL="152400" indent="0">
              <a:buNone/>
            </a:pPr>
            <a:r>
              <a:rPr lang="en-US" sz="1100" dirty="0"/>
              <a:t>7:         </a:t>
            </a:r>
            <a:r>
              <a:rPr lang="en-US" sz="1100" dirty="0" err="1"/>
              <a:t>System.out.println</a:t>
            </a:r>
            <a:r>
              <a:rPr lang="en-US" sz="1100" dirty="0"/>
              <a:t>(number + letters); </a:t>
            </a:r>
            <a:r>
              <a:rPr lang="en-US" sz="1100" dirty="0" smtClean="0"/>
              <a:t>}  // 1abcd</a:t>
            </a:r>
            <a:endParaRPr lang="en-US" sz="1100" dirty="0"/>
          </a:p>
          <a:p>
            <a:pPr marL="152400" indent="0">
              <a:buNone/>
            </a:pPr>
            <a:r>
              <a:rPr lang="en-US" sz="1100" dirty="0"/>
              <a:t>9:     public static </a:t>
            </a:r>
            <a:r>
              <a:rPr lang="en-US" sz="1100" dirty="0" err="1"/>
              <a:t>int</a:t>
            </a:r>
            <a:r>
              <a:rPr lang="en-US" sz="1100" dirty="0"/>
              <a:t> number(</a:t>
            </a:r>
            <a:r>
              <a:rPr lang="en-US" sz="1100" dirty="0" err="1"/>
              <a:t>int</a:t>
            </a:r>
            <a:r>
              <a:rPr lang="en-US" sz="1100" dirty="0"/>
              <a:t> number) {</a:t>
            </a:r>
          </a:p>
          <a:p>
            <a:pPr marL="152400" indent="0">
              <a:buNone/>
            </a:pPr>
            <a:r>
              <a:rPr lang="en-US" sz="1100" dirty="0"/>
              <a:t>10:       number++;</a:t>
            </a:r>
          </a:p>
          <a:p>
            <a:pPr marL="152400" indent="0">
              <a:buNone/>
            </a:pPr>
            <a:r>
              <a:rPr lang="en-US" sz="1100" dirty="0"/>
              <a:t>11:        return number;}</a:t>
            </a:r>
          </a:p>
          <a:p>
            <a:pPr marL="152400" indent="0">
              <a:buNone/>
            </a:pPr>
            <a:r>
              <a:rPr lang="en-US" sz="1100" dirty="0"/>
              <a:t>13:    public static String letters(String letters) {</a:t>
            </a:r>
          </a:p>
          <a:p>
            <a:pPr marL="152400" indent="0">
              <a:buNone/>
            </a:pPr>
            <a:r>
              <a:rPr lang="en-US" sz="1100" dirty="0"/>
              <a:t>14:       letters += "d";</a:t>
            </a:r>
          </a:p>
          <a:p>
            <a:pPr marL="152400" indent="0">
              <a:buNone/>
            </a:pPr>
            <a:r>
              <a:rPr lang="en-US" sz="1100" dirty="0"/>
              <a:t>15:       return letters;} 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Light"/>
              <a:buNone/>
            </a:pPr>
            <a:endParaRPr dirty="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95" name="Google Shape;195;p30"/>
          <p:cNvGrpSpPr/>
          <p:nvPr/>
        </p:nvGrpSpPr>
        <p:grpSpPr>
          <a:xfrm>
            <a:off x="7516119" y="711700"/>
            <a:ext cx="903434" cy="903434"/>
            <a:chOff x="2594325" y="1627175"/>
            <a:chExt cx="440850" cy="440850"/>
          </a:xfrm>
        </p:grpSpPr>
        <p:sp>
          <p:nvSpPr>
            <p:cNvPr id="196" name="Google Shape;196;p3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3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9</a:t>
            </a:fld>
            <a:endParaRPr sz="13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782330" y="570483"/>
            <a:ext cx="6675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r>
              <a:rPr lang="en-US" b="0" dirty="0" smtClean="0"/>
              <a:t>Example 4</a:t>
            </a:r>
            <a:endParaRPr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</a:pP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93950" y="1764864"/>
            <a:ext cx="389568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ork Sans Light" panose="020B0604020202020204" charset="0"/>
              </a:rPr>
              <a:t>Lines 3 and 4 are straightforward assignments.</a:t>
            </a:r>
          </a:p>
          <a:p>
            <a:r>
              <a:rPr lang="en-US" dirty="0">
                <a:latin typeface="Work Sans Light" panose="020B0604020202020204" charset="0"/>
              </a:rPr>
              <a:t>Line 5 calls a method. Line 10 increments the method parameter to 2 but leaves the</a:t>
            </a:r>
          </a:p>
          <a:p>
            <a:r>
              <a:rPr lang="en-US" dirty="0">
                <a:latin typeface="Work Sans Light" panose="020B0604020202020204" charset="0"/>
              </a:rPr>
              <a:t>numbers variable in the main() method as 1. While line 11 returns the value, the caller </a:t>
            </a:r>
            <a:r>
              <a:rPr lang="en-US" dirty="0" smtClean="0">
                <a:latin typeface="Work Sans Light" panose="020B0604020202020204" charset="0"/>
              </a:rPr>
              <a:t>ignores it</a:t>
            </a:r>
            <a:r>
              <a:rPr lang="en-US" dirty="0">
                <a:latin typeface="Work Sans Light" panose="020B0604020202020204" charset="0"/>
              </a:rPr>
              <a:t>. The method call on line 6 doesn’t ignore the result so letters becomes "</a:t>
            </a:r>
            <a:r>
              <a:rPr lang="en-US" dirty="0" err="1">
                <a:latin typeface="Work Sans Light" panose="020B0604020202020204" charset="0"/>
              </a:rPr>
              <a:t>abcd</a:t>
            </a:r>
            <a:r>
              <a:rPr lang="en-US" dirty="0">
                <a:latin typeface="Work Sans Light" panose="020B0604020202020204" charset="0"/>
              </a:rPr>
              <a:t>". </a:t>
            </a:r>
            <a:r>
              <a:rPr lang="en-US" dirty="0" smtClean="0">
                <a:latin typeface="Work Sans Light" panose="020B0604020202020204" charset="0"/>
              </a:rPr>
              <a:t>Remember that </a:t>
            </a:r>
            <a:r>
              <a:rPr lang="en-US" dirty="0">
                <a:latin typeface="Work Sans Light" panose="020B0604020202020204" charset="0"/>
              </a:rPr>
              <a:t>this is happening because of the returned value and not the method parameter.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85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3489</Words>
  <Application>Microsoft Office PowerPoint</Application>
  <PresentationFormat>Экран (16:9)</PresentationFormat>
  <Paragraphs>636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Courier New</vt:lpstr>
      <vt:lpstr>Calibri</vt:lpstr>
      <vt:lpstr>Work Sans Light</vt:lpstr>
      <vt:lpstr>Arial</vt:lpstr>
      <vt:lpstr>Work Sans</vt:lpstr>
      <vt:lpstr>Jacquenetta template</vt:lpstr>
      <vt:lpstr>Jacquenetta template</vt:lpstr>
      <vt:lpstr>Chapter 4: Methods and Encapsulation</vt:lpstr>
      <vt:lpstr>Passing Data Among Methods</vt:lpstr>
      <vt:lpstr>Example </vt:lpstr>
      <vt:lpstr>Example 2 </vt:lpstr>
      <vt:lpstr>Example 3 </vt:lpstr>
      <vt:lpstr>Example 3 </vt:lpstr>
      <vt:lpstr>Review</vt:lpstr>
      <vt:lpstr>Example 4 </vt:lpstr>
      <vt:lpstr>Example 4 </vt:lpstr>
      <vt:lpstr>Overloading Methods</vt:lpstr>
      <vt:lpstr>Example </vt:lpstr>
      <vt:lpstr>Example </vt:lpstr>
      <vt:lpstr>Overloading and Varargs</vt:lpstr>
      <vt:lpstr>Overloading and Varargs</vt:lpstr>
      <vt:lpstr>Autoboxing</vt:lpstr>
      <vt:lpstr>Reference Types</vt:lpstr>
      <vt:lpstr>Reference Types</vt:lpstr>
      <vt:lpstr>Primitives</vt:lpstr>
      <vt:lpstr>Primitives</vt:lpstr>
      <vt:lpstr>Example   </vt:lpstr>
      <vt:lpstr>Example   </vt:lpstr>
      <vt:lpstr>Example 2</vt:lpstr>
      <vt:lpstr>Example 2</vt:lpstr>
      <vt:lpstr>Creating Constructors</vt:lpstr>
      <vt:lpstr>Creating Constructors</vt:lpstr>
      <vt:lpstr>Creating Constructors</vt:lpstr>
      <vt:lpstr>Example </vt:lpstr>
      <vt:lpstr>Example 2 </vt:lpstr>
      <vt:lpstr>Example 2 </vt:lpstr>
      <vt:lpstr>Default Constructor</vt:lpstr>
      <vt:lpstr>Default Constructor</vt:lpstr>
      <vt:lpstr>Calling constructors</vt:lpstr>
      <vt:lpstr>Calling constructors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Methods and Encapsulation</dc:title>
  <cp:lastModifiedBy>Григорий</cp:lastModifiedBy>
  <cp:revision>114</cp:revision>
  <dcterms:modified xsi:type="dcterms:W3CDTF">2018-10-24T06:51:36Z</dcterms:modified>
</cp:coreProperties>
</file>