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31"/>
  </p:notesMasterIdLst>
  <p:sldIdLst>
    <p:sldId id="256" r:id="rId3"/>
    <p:sldId id="258" r:id="rId4"/>
    <p:sldId id="332" r:id="rId5"/>
    <p:sldId id="374" r:id="rId6"/>
    <p:sldId id="389" r:id="rId7"/>
    <p:sldId id="333" r:id="rId8"/>
    <p:sldId id="264" r:id="rId9"/>
    <p:sldId id="267" r:id="rId10"/>
    <p:sldId id="268" r:id="rId11"/>
    <p:sldId id="270" r:id="rId12"/>
    <p:sldId id="377" r:id="rId13"/>
    <p:sldId id="282" r:id="rId14"/>
    <p:sldId id="390" r:id="rId15"/>
    <p:sldId id="347" r:id="rId16"/>
    <p:sldId id="391" r:id="rId17"/>
    <p:sldId id="392" r:id="rId18"/>
    <p:sldId id="393" r:id="rId19"/>
    <p:sldId id="385" r:id="rId20"/>
    <p:sldId id="386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</p:sldIdLst>
  <p:sldSz cx="9144000" cy="5143500" type="screen16x9"/>
  <p:notesSz cx="6858000" cy="9144000"/>
  <p:embeddedFontLst>
    <p:embeddedFont>
      <p:font typeface="Work Sans" panose="020B0604020202020204" charset="0"/>
      <p:regular r:id="rId32"/>
      <p:bold r:id="rId33"/>
    </p:embeddedFont>
    <p:embeddedFont>
      <p:font typeface="Work Sans Light" panose="020B0604020202020204" charset="0"/>
      <p:regular r:id="rId34"/>
      <p:bold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D0DC052-81E8-4359-B63C-8EBAB5E0D418}">
  <a:tblStyle styleId="{DD0DC052-81E8-4359-B63C-8EBAB5E0D4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-56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9196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360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3b941c95a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43b941c95a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832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3b941c95a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43b941c95a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6549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3b941c95a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43b941c95a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9877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3b941c95a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43b941c95a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9877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466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466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466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466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9908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164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908c1c8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33908c1c8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879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1641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1641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16416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1641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16416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1641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1641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16416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1641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3b941c95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43b941c95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8656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3b941c95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43b941c95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9199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3b941c95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43b941c95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226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3b941c95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43b941c95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777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3b941c95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43b941c95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5796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3b941c95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43b941c95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2375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3b941c95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43b941c95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8674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▪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□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□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□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○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●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○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▪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□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□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□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○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●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○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ork Sans Light"/>
              <a:buNone/>
              <a:defRPr sz="15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ork Sans Light"/>
              <a:buNone/>
              <a:defRPr sz="15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ork Sans Light"/>
              <a:buNone/>
              <a:defRPr sz="15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ork Sans Light"/>
              <a:buNone/>
              <a:defRPr sz="15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ork Sans Light"/>
              <a:buNone/>
              <a:defRPr sz="15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ork Sans Light"/>
              <a:buNone/>
              <a:defRPr sz="15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ork Sans Light"/>
              <a:buNone/>
              <a:defRPr sz="15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ork Sans Light"/>
              <a:buNone/>
              <a:defRPr sz="15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ork Sans Light"/>
              <a:buNone/>
              <a:defRPr sz="15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▪"/>
              <a:defRPr sz="3200" b="0" i="1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□"/>
              <a:defRPr sz="3200" b="0" i="1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□"/>
              <a:defRPr sz="3200" b="0" i="1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□"/>
              <a:defRPr sz="3200" b="0" i="1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3200" b="0" i="1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3200" b="0" i="1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3200" b="0" i="1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3200" b="0" i="1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3200" b="0" i="1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▪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▪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▪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□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□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□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○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■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●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○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■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 i="1"/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sz="1800" b="1">
                <a:latin typeface="Work Sans"/>
                <a:ea typeface="Work Sans"/>
                <a:cs typeface="Work Sans"/>
                <a:sym typeface="Work Sans"/>
              </a:defRPr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▪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□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□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□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○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■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●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○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■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ctrTitle"/>
          </p:nvPr>
        </p:nvSpPr>
        <p:spPr>
          <a:xfrm>
            <a:off x="872619" y="652997"/>
            <a:ext cx="4667968" cy="30025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Chapter </a:t>
            </a:r>
            <a:r>
              <a:rPr lang="ru-RU" dirty="0" smtClean="0"/>
              <a:t>4</a:t>
            </a:r>
            <a:r>
              <a:rPr lang="en" dirty="0" smtClean="0"/>
              <a:t>: </a:t>
            </a:r>
            <a:r>
              <a:rPr lang="en-US" dirty="0"/>
              <a:t>Methods and</a:t>
            </a:r>
            <a:br>
              <a:rPr lang="en-US" dirty="0"/>
            </a:br>
            <a:r>
              <a:rPr lang="en-US" dirty="0"/>
              <a:t>Encapsulation</a:t>
            </a:r>
            <a:endParaRPr dirty="0"/>
          </a:p>
        </p:txBody>
      </p:sp>
      <p:grpSp>
        <p:nvGrpSpPr>
          <p:cNvPr id="100" name="Google Shape;100;p21"/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101" name="Google Shape;101;p2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body" idx="1"/>
          </p:nvPr>
        </p:nvSpPr>
        <p:spPr>
          <a:xfrm>
            <a:off x="634599" y="1300479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200" dirty="0"/>
              <a:t>As you saw earlier in the chapter, final instance variables must be assigned a value exactly</a:t>
            </a:r>
          </a:p>
          <a:p>
            <a:pPr marL="152400" indent="0">
              <a:buNone/>
            </a:pPr>
            <a:r>
              <a:rPr lang="en-US" sz="1200" dirty="0"/>
              <a:t>once. We saw this happen in the line of the declaration and in an instance initializer. There</a:t>
            </a:r>
          </a:p>
          <a:p>
            <a:pPr marL="152400" indent="0">
              <a:buNone/>
            </a:pPr>
            <a:r>
              <a:rPr lang="en-US" sz="1200" dirty="0"/>
              <a:t>is one more location this assignment can be done: in the constructor</a:t>
            </a:r>
            <a:r>
              <a:rPr lang="en-US" sz="1200" dirty="0" smtClean="0"/>
              <a:t>.</a:t>
            </a:r>
            <a:endParaRPr sz="12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81000" indent="-228600">
              <a:buFont typeface="+mj-lt"/>
              <a:buAutoNum type="arabicPeriod"/>
            </a:pPr>
            <a:r>
              <a:rPr lang="en-US" sz="1200" dirty="0"/>
              <a:t>public class </a:t>
            </a:r>
            <a:r>
              <a:rPr lang="en-US" sz="1200" dirty="0" err="1"/>
              <a:t>MouseHouse</a:t>
            </a:r>
            <a:r>
              <a:rPr lang="en-US" sz="1200" dirty="0"/>
              <a:t> {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1200" dirty="0" smtClean="0"/>
              <a:t>    private </a:t>
            </a:r>
            <a:r>
              <a:rPr lang="en-US" sz="1200" dirty="0"/>
              <a:t>final </a:t>
            </a:r>
            <a:r>
              <a:rPr lang="en-US" sz="1200" dirty="0" err="1"/>
              <a:t>int</a:t>
            </a:r>
            <a:r>
              <a:rPr lang="en-US" sz="1200" dirty="0"/>
              <a:t> volume;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1200" dirty="0" smtClean="0"/>
              <a:t>    private </a:t>
            </a:r>
            <a:r>
              <a:rPr lang="en-US" sz="1200" dirty="0"/>
              <a:t>final String name = "The Mouse House";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1200" dirty="0" smtClean="0"/>
              <a:t>        public </a:t>
            </a:r>
            <a:r>
              <a:rPr lang="en-US" sz="1200" dirty="0" err="1"/>
              <a:t>MouseHouse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 length, </a:t>
            </a:r>
            <a:r>
              <a:rPr lang="en-US" sz="1200" dirty="0" err="1"/>
              <a:t>int</a:t>
            </a:r>
            <a:r>
              <a:rPr lang="en-US" sz="1200" dirty="0"/>
              <a:t> width, </a:t>
            </a:r>
            <a:r>
              <a:rPr lang="en-US" sz="1200" dirty="0" err="1"/>
              <a:t>int</a:t>
            </a:r>
            <a:r>
              <a:rPr lang="en-US" sz="1200" dirty="0"/>
              <a:t> height) {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1200" dirty="0" smtClean="0"/>
              <a:t>        volume </a:t>
            </a:r>
            <a:r>
              <a:rPr lang="en-US" sz="1200" dirty="0"/>
              <a:t>= length * width * height;</a:t>
            </a:r>
          </a:p>
          <a:p>
            <a:pPr marL="381000" indent="-228600">
              <a:buFont typeface="+mj-lt"/>
              <a:buAutoNum type="arabicPeriod"/>
            </a:pPr>
            <a:r>
              <a:rPr lang="ru-RU" sz="1200" dirty="0"/>
              <a:t>}}</a:t>
            </a:r>
          </a:p>
          <a:p>
            <a:pPr marL="152400" indent="0">
              <a:buNone/>
            </a:pPr>
            <a:r>
              <a:rPr lang="en-US" sz="1200" dirty="0"/>
              <a:t>The constructor is part of the initialization process, so it is allowed to assign final</a:t>
            </a:r>
          </a:p>
          <a:p>
            <a:pPr marL="152400" indent="0">
              <a:buNone/>
            </a:pPr>
            <a:r>
              <a:rPr lang="en-US" sz="1200" dirty="0"/>
              <a:t>instance variables in it.</a:t>
            </a:r>
            <a:endParaRPr sz="12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0" name="Google Shape;250;p35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251" name="Google Shape;251;p35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3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10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621609" y="266392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Final Fields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body" idx="1"/>
          </p:nvPr>
        </p:nvSpPr>
        <p:spPr>
          <a:xfrm>
            <a:off x="634599" y="1252254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400" dirty="0"/>
              <a:t>Chapter 1 covered the order of initialization. Now that you’ve learned about static initializers,</a:t>
            </a:r>
          </a:p>
          <a:p>
            <a:pPr marL="152400" indent="0">
              <a:buNone/>
            </a:pPr>
            <a:r>
              <a:rPr lang="en-US" sz="1400" dirty="0"/>
              <a:t>it is time to revisit that.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Arial"/>
              <a:cs typeface="Arial"/>
              <a:sym typeface="Arial"/>
            </a:endParaRPr>
          </a:p>
          <a:p>
            <a:pPr marL="152400" indent="0">
              <a:buNone/>
            </a:pPr>
            <a:r>
              <a:rPr lang="en-US" sz="1400" b="1" dirty="0" smtClean="0"/>
              <a:t>1</a:t>
            </a:r>
            <a:r>
              <a:rPr lang="en-US" sz="1400" b="1" dirty="0"/>
              <a:t>. </a:t>
            </a:r>
            <a:r>
              <a:rPr lang="en-US" sz="1400" dirty="0"/>
              <a:t>If there is a superclass, initialize it first (we’ll cover this rule in the next chapter. </a:t>
            </a:r>
            <a:r>
              <a:rPr lang="en-US" sz="1400" dirty="0" smtClean="0"/>
              <a:t>For now</a:t>
            </a:r>
            <a:r>
              <a:rPr lang="en-US" sz="1400" dirty="0"/>
              <a:t>, just say “no superclass” and go on to the next rule.)</a:t>
            </a:r>
          </a:p>
          <a:p>
            <a:pPr marL="152400" indent="0">
              <a:buNone/>
            </a:pPr>
            <a:r>
              <a:rPr lang="en-US" sz="1400" b="1" dirty="0"/>
              <a:t>2. </a:t>
            </a:r>
            <a:r>
              <a:rPr lang="en-US" sz="1400" dirty="0"/>
              <a:t>Static variable declarations and static initializers in the order they appear in </a:t>
            </a:r>
            <a:r>
              <a:rPr lang="en-US" sz="1400" dirty="0" smtClean="0"/>
              <a:t>the file</a:t>
            </a:r>
            <a:r>
              <a:rPr lang="en-US" sz="1400" dirty="0"/>
              <a:t>.</a:t>
            </a:r>
          </a:p>
          <a:p>
            <a:pPr marL="152400" indent="0">
              <a:buNone/>
            </a:pPr>
            <a:r>
              <a:rPr lang="en-US" sz="1400" b="1" dirty="0"/>
              <a:t>3. </a:t>
            </a:r>
            <a:r>
              <a:rPr lang="en-US" sz="1400" dirty="0"/>
              <a:t>Instance variable declarations and instance initializers in the order they appear in the file.</a:t>
            </a:r>
          </a:p>
          <a:p>
            <a:pPr marL="152400" indent="0">
              <a:buNone/>
            </a:pPr>
            <a:r>
              <a:rPr lang="en-US" sz="1400" b="1" dirty="0"/>
              <a:t>4. </a:t>
            </a:r>
            <a:r>
              <a:rPr lang="en-US" sz="1400" dirty="0"/>
              <a:t>The constructor.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0" name="Google Shape;250;p35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251" name="Google Shape;251;p35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3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11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537897" y="266392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Order of Initialization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25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7"/>
          <p:cNvSpPr txBox="1">
            <a:spLocks noGrp="1"/>
          </p:cNvSpPr>
          <p:nvPr>
            <p:ph type="body" idx="1"/>
          </p:nvPr>
        </p:nvSpPr>
        <p:spPr>
          <a:xfrm>
            <a:off x="621187" y="891910"/>
            <a:ext cx="7548465" cy="310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200" dirty="0"/>
              <a:t>1: public class </a:t>
            </a:r>
            <a:r>
              <a:rPr lang="en-US" sz="1200" dirty="0" err="1"/>
              <a:t>InitializationOrderSimple</a:t>
            </a:r>
            <a:r>
              <a:rPr lang="en-US" sz="1200" dirty="0"/>
              <a:t> {</a:t>
            </a:r>
          </a:p>
          <a:p>
            <a:pPr marL="152400" indent="0">
              <a:buNone/>
            </a:pPr>
            <a:r>
              <a:rPr lang="en-US" sz="1200" dirty="0"/>
              <a:t>2: </a:t>
            </a:r>
            <a:r>
              <a:rPr lang="en-US" sz="1200" dirty="0" smtClean="0"/>
              <a:t>    private </a:t>
            </a:r>
            <a:r>
              <a:rPr lang="en-US" sz="1200" dirty="0"/>
              <a:t>String name = "</a:t>
            </a:r>
            <a:r>
              <a:rPr lang="en-US" sz="1200" dirty="0" err="1"/>
              <a:t>Torchie</a:t>
            </a:r>
            <a:r>
              <a:rPr lang="en-US" sz="1200" dirty="0"/>
              <a:t>";</a:t>
            </a:r>
          </a:p>
          <a:p>
            <a:pPr marL="152400" indent="0">
              <a:buNone/>
            </a:pPr>
            <a:r>
              <a:rPr lang="en-US" sz="1200" dirty="0"/>
              <a:t>3: </a:t>
            </a:r>
            <a:r>
              <a:rPr lang="en-US" sz="1200" dirty="0" smtClean="0"/>
              <a:t>    { </a:t>
            </a:r>
            <a:r>
              <a:rPr lang="en-US" sz="1200" dirty="0" err="1"/>
              <a:t>System.out.println</a:t>
            </a:r>
            <a:r>
              <a:rPr lang="en-US" sz="1200" dirty="0"/>
              <a:t>(name); }</a:t>
            </a:r>
          </a:p>
          <a:p>
            <a:pPr marL="152400" indent="0">
              <a:buNone/>
            </a:pPr>
            <a:r>
              <a:rPr lang="en-US" sz="1200" dirty="0"/>
              <a:t>4: </a:t>
            </a:r>
            <a:r>
              <a:rPr lang="en-US" sz="1200" dirty="0" smtClean="0"/>
              <a:t>    private </a:t>
            </a:r>
            <a:r>
              <a:rPr lang="en-US" sz="1200" dirty="0"/>
              <a:t>static </a:t>
            </a:r>
            <a:r>
              <a:rPr lang="en-US" sz="1200" dirty="0" err="1"/>
              <a:t>int</a:t>
            </a:r>
            <a:r>
              <a:rPr lang="en-US" sz="1200" dirty="0"/>
              <a:t> COUNT = 0;</a:t>
            </a:r>
          </a:p>
          <a:p>
            <a:pPr marL="152400" indent="0">
              <a:buNone/>
            </a:pPr>
            <a:r>
              <a:rPr lang="en-US" sz="1200" dirty="0"/>
              <a:t>5: </a:t>
            </a:r>
            <a:r>
              <a:rPr lang="en-US" sz="1200" dirty="0" smtClean="0"/>
              <a:t>    static </a:t>
            </a:r>
            <a:r>
              <a:rPr lang="en-US" sz="1200" dirty="0"/>
              <a:t>{ </a:t>
            </a:r>
            <a:r>
              <a:rPr lang="en-US" sz="1200" dirty="0" err="1"/>
              <a:t>System.out.println</a:t>
            </a:r>
            <a:r>
              <a:rPr lang="en-US" sz="1200" dirty="0"/>
              <a:t>(COUNT); }</a:t>
            </a:r>
          </a:p>
          <a:p>
            <a:pPr marL="152400" indent="0">
              <a:buNone/>
            </a:pPr>
            <a:r>
              <a:rPr lang="en-US" sz="1200" dirty="0"/>
              <a:t>6: </a:t>
            </a:r>
            <a:r>
              <a:rPr lang="en-US" sz="1200" dirty="0" smtClean="0"/>
              <a:t>    static </a:t>
            </a:r>
            <a:r>
              <a:rPr lang="en-US" sz="1200" dirty="0"/>
              <a:t>{ COUNT += 10; </a:t>
            </a:r>
            <a:r>
              <a:rPr lang="en-US" sz="1200" dirty="0" err="1"/>
              <a:t>System.out.println</a:t>
            </a:r>
            <a:r>
              <a:rPr lang="en-US" sz="1200" dirty="0"/>
              <a:t>(COUNT); }</a:t>
            </a:r>
          </a:p>
          <a:p>
            <a:pPr marL="152400" indent="0">
              <a:buNone/>
            </a:pPr>
            <a:r>
              <a:rPr lang="en-US" sz="1200" dirty="0"/>
              <a:t>7: </a:t>
            </a:r>
            <a:r>
              <a:rPr lang="en-US" sz="1200" dirty="0" smtClean="0"/>
              <a:t>    public </a:t>
            </a:r>
            <a:r>
              <a:rPr lang="en-US" sz="1200" dirty="0" err="1"/>
              <a:t>InitializationOrderSimple</a:t>
            </a:r>
            <a:r>
              <a:rPr lang="en-US" sz="1200" dirty="0"/>
              <a:t>() {</a:t>
            </a:r>
          </a:p>
          <a:p>
            <a:pPr marL="152400" indent="0">
              <a:buNone/>
            </a:pPr>
            <a:r>
              <a:rPr lang="en-US" sz="1200" dirty="0"/>
              <a:t>8: 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System.out.println</a:t>
            </a:r>
            <a:r>
              <a:rPr lang="en-US" sz="1200" dirty="0"/>
              <a:t>("constructor");</a:t>
            </a:r>
          </a:p>
          <a:p>
            <a:pPr marL="152400" indent="0">
              <a:buNone/>
            </a:pPr>
            <a:r>
              <a:rPr lang="ru-RU" sz="1200" dirty="0"/>
              <a:t>9: </a:t>
            </a:r>
            <a:r>
              <a:rPr lang="en-US" sz="1200" dirty="0" smtClean="0"/>
              <a:t>    </a:t>
            </a:r>
            <a:r>
              <a:rPr lang="ru-RU" sz="1200" dirty="0" smtClean="0"/>
              <a:t>} }</a:t>
            </a:r>
            <a:endParaRPr lang="en-US" sz="1200" dirty="0" smtClean="0"/>
          </a:p>
          <a:p>
            <a:pPr marL="152400" indent="0">
              <a:buNone/>
            </a:pPr>
            <a:r>
              <a:rPr lang="en-US" sz="1200" dirty="0"/>
              <a:t>1: </a:t>
            </a:r>
            <a:r>
              <a:rPr lang="en-US" sz="1200" dirty="0" smtClean="0"/>
              <a:t>     public </a:t>
            </a:r>
            <a:r>
              <a:rPr lang="en-US" sz="1200" dirty="0"/>
              <a:t>class </a:t>
            </a:r>
            <a:r>
              <a:rPr lang="en-US" sz="1200" dirty="0" err="1"/>
              <a:t>CallInitializationOrderSimple</a:t>
            </a:r>
            <a:r>
              <a:rPr lang="en-US" sz="1200" dirty="0"/>
              <a:t> {</a:t>
            </a:r>
          </a:p>
          <a:p>
            <a:pPr marL="152400" indent="0">
              <a:buNone/>
            </a:pPr>
            <a:r>
              <a:rPr lang="en-US" sz="1200" dirty="0"/>
              <a:t>2: </a:t>
            </a:r>
            <a:r>
              <a:rPr lang="en-US" sz="1200" dirty="0" smtClean="0"/>
              <a:t>         public </a:t>
            </a:r>
            <a:r>
              <a:rPr lang="en-US" sz="1200" dirty="0"/>
              <a:t>static void main(String[] </a:t>
            </a:r>
            <a:r>
              <a:rPr lang="en-US" sz="1200" dirty="0" err="1"/>
              <a:t>args</a:t>
            </a:r>
            <a:r>
              <a:rPr lang="en-US" sz="1200" dirty="0"/>
              <a:t>) </a:t>
            </a:r>
            <a:r>
              <a:rPr lang="en-US" sz="1200" dirty="0" smtClean="0"/>
              <a:t>{</a:t>
            </a:r>
          </a:p>
          <a:p>
            <a:pPr marL="152400" indent="0">
              <a:buNone/>
            </a:pPr>
            <a:r>
              <a:rPr lang="en-US" sz="1200" dirty="0"/>
              <a:t>3: </a:t>
            </a:r>
            <a:r>
              <a:rPr lang="en-US" sz="1200" dirty="0" smtClean="0"/>
              <a:t>              </a:t>
            </a:r>
            <a:r>
              <a:rPr lang="en-US" sz="1200" dirty="0" err="1" smtClean="0"/>
              <a:t>InitializationOrderSimple</a:t>
            </a:r>
            <a:r>
              <a:rPr lang="en-US" sz="1200" dirty="0" smtClean="0"/>
              <a:t> </a:t>
            </a:r>
            <a:r>
              <a:rPr lang="en-US" sz="1200" dirty="0" err="1"/>
              <a:t>init</a:t>
            </a:r>
            <a:r>
              <a:rPr lang="en-US" sz="1200" dirty="0"/>
              <a:t> = new </a:t>
            </a:r>
            <a:r>
              <a:rPr lang="en-US" sz="1200" dirty="0" err="1"/>
              <a:t>InitializationOrderSimple</a:t>
            </a:r>
            <a:r>
              <a:rPr lang="en-US" sz="1200" dirty="0"/>
              <a:t>();</a:t>
            </a:r>
          </a:p>
          <a:p>
            <a:pPr marL="152400" indent="0">
              <a:buNone/>
            </a:pPr>
            <a:r>
              <a:rPr lang="ru-RU" sz="1200" dirty="0"/>
              <a:t>4: </a:t>
            </a:r>
            <a:r>
              <a:rPr lang="ru-RU" sz="1200" dirty="0" smtClean="0"/>
              <a:t>} </a:t>
            </a:r>
            <a:r>
              <a:rPr lang="ru-RU" sz="1200" dirty="0"/>
              <a:t>}</a:t>
            </a:r>
            <a:endParaRPr sz="12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82" name="Google Shape;382;p47"/>
          <p:cNvGrpSpPr/>
          <p:nvPr/>
        </p:nvGrpSpPr>
        <p:grpSpPr>
          <a:xfrm>
            <a:off x="7627868" y="530260"/>
            <a:ext cx="903434" cy="903434"/>
            <a:chOff x="2594325" y="1627175"/>
            <a:chExt cx="440850" cy="440850"/>
          </a:xfrm>
        </p:grpSpPr>
        <p:sp>
          <p:nvSpPr>
            <p:cNvPr id="383" name="Google Shape;383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4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12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7" name="Google Shape;387;p47"/>
          <p:cNvSpPr txBox="1">
            <a:spLocks noGrp="1"/>
          </p:cNvSpPr>
          <p:nvPr>
            <p:ph type="title"/>
          </p:nvPr>
        </p:nvSpPr>
        <p:spPr>
          <a:xfrm>
            <a:off x="605435" y="440260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dirty="0" smtClean="0"/>
              <a:t>Example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dirty="0" smtClean="0"/>
              <a:t>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7"/>
          <p:cNvSpPr txBox="1">
            <a:spLocks noGrp="1"/>
          </p:cNvSpPr>
          <p:nvPr>
            <p:ph type="body" idx="1"/>
          </p:nvPr>
        </p:nvSpPr>
        <p:spPr>
          <a:xfrm>
            <a:off x="621187" y="684162"/>
            <a:ext cx="7548465" cy="310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000" dirty="0"/>
              <a:t>1: public class </a:t>
            </a:r>
            <a:r>
              <a:rPr lang="en-US" sz="1000" dirty="0" err="1"/>
              <a:t>InitializationOrderSimple</a:t>
            </a:r>
            <a:r>
              <a:rPr lang="en-US" sz="1000" dirty="0"/>
              <a:t> {</a:t>
            </a:r>
          </a:p>
          <a:p>
            <a:pPr marL="152400" indent="0">
              <a:buNone/>
            </a:pPr>
            <a:r>
              <a:rPr lang="en-US" sz="1000" dirty="0"/>
              <a:t>2: </a:t>
            </a:r>
            <a:r>
              <a:rPr lang="en-US" sz="1000" dirty="0" smtClean="0"/>
              <a:t>    private </a:t>
            </a:r>
            <a:r>
              <a:rPr lang="en-US" sz="1000" dirty="0"/>
              <a:t>String name = "</a:t>
            </a:r>
            <a:r>
              <a:rPr lang="en-US" sz="1000" dirty="0" err="1"/>
              <a:t>Torchie</a:t>
            </a:r>
            <a:r>
              <a:rPr lang="en-US" sz="1000" dirty="0"/>
              <a:t>";</a:t>
            </a:r>
          </a:p>
          <a:p>
            <a:pPr marL="152400" indent="0">
              <a:buNone/>
            </a:pPr>
            <a:r>
              <a:rPr lang="en-US" sz="1000" dirty="0"/>
              <a:t>3: </a:t>
            </a:r>
            <a:r>
              <a:rPr lang="en-US" sz="1000" dirty="0" smtClean="0"/>
              <a:t>    { </a:t>
            </a:r>
            <a:r>
              <a:rPr lang="en-US" sz="1000" dirty="0" err="1"/>
              <a:t>System.out.println</a:t>
            </a:r>
            <a:r>
              <a:rPr lang="en-US" sz="1000" dirty="0"/>
              <a:t>(name); }</a:t>
            </a:r>
          </a:p>
          <a:p>
            <a:pPr marL="152400" indent="0">
              <a:buNone/>
            </a:pPr>
            <a:r>
              <a:rPr lang="en-US" sz="1000" dirty="0"/>
              <a:t>4: </a:t>
            </a:r>
            <a:r>
              <a:rPr lang="en-US" sz="1000" dirty="0" smtClean="0"/>
              <a:t>    private </a:t>
            </a:r>
            <a:r>
              <a:rPr lang="en-US" sz="1000" dirty="0"/>
              <a:t>static </a:t>
            </a:r>
            <a:r>
              <a:rPr lang="en-US" sz="1000" dirty="0" err="1"/>
              <a:t>int</a:t>
            </a:r>
            <a:r>
              <a:rPr lang="en-US" sz="1000" dirty="0"/>
              <a:t> COUNT = 0;</a:t>
            </a:r>
          </a:p>
          <a:p>
            <a:pPr marL="152400" indent="0">
              <a:buNone/>
            </a:pPr>
            <a:r>
              <a:rPr lang="en-US" sz="1000" dirty="0"/>
              <a:t>5: </a:t>
            </a:r>
            <a:r>
              <a:rPr lang="en-US" sz="1000" dirty="0" smtClean="0"/>
              <a:t>    static </a:t>
            </a:r>
            <a:r>
              <a:rPr lang="en-US" sz="1000" dirty="0"/>
              <a:t>{ </a:t>
            </a:r>
            <a:r>
              <a:rPr lang="en-US" sz="1000" dirty="0" err="1"/>
              <a:t>System.out.println</a:t>
            </a:r>
            <a:r>
              <a:rPr lang="en-US" sz="1000" dirty="0"/>
              <a:t>(COUNT); }</a:t>
            </a:r>
          </a:p>
          <a:p>
            <a:pPr marL="152400" indent="0">
              <a:buNone/>
            </a:pPr>
            <a:r>
              <a:rPr lang="en-US" sz="1000" dirty="0"/>
              <a:t>6: </a:t>
            </a:r>
            <a:r>
              <a:rPr lang="en-US" sz="1000" dirty="0" smtClean="0"/>
              <a:t>    static </a:t>
            </a:r>
            <a:r>
              <a:rPr lang="en-US" sz="1000" dirty="0"/>
              <a:t>{ COUNT += 10; </a:t>
            </a:r>
            <a:r>
              <a:rPr lang="en-US" sz="1000" dirty="0" err="1"/>
              <a:t>System.out.println</a:t>
            </a:r>
            <a:r>
              <a:rPr lang="en-US" sz="1000" dirty="0"/>
              <a:t>(COUNT); }</a:t>
            </a:r>
          </a:p>
          <a:p>
            <a:pPr marL="152400" indent="0">
              <a:buNone/>
            </a:pPr>
            <a:r>
              <a:rPr lang="en-US" sz="1000" dirty="0"/>
              <a:t>7: </a:t>
            </a:r>
            <a:r>
              <a:rPr lang="en-US" sz="1000" dirty="0" smtClean="0"/>
              <a:t>    public </a:t>
            </a:r>
            <a:r>
              <a:rPr lang="en-US" sz="1000" dirty="0" err="1"/>
              <a:t>InitializationOrderSimple</a:t>
            </a:r>
            <a:r>
              <a:rPr lang="en-US" sz="1000" dirty="0"/>
              <a:t>() {</a:t>
            </a:r>
          </a:p>
          <a:p>
            <a:pPr marL="152400" indent="0">
              <a:buNone/>
            </a:pPr>
            <a:r>
              <a:rPr lang="en-US" sz="1000" dirty="0"/>
              <a:t>8: </a:t>
            </a:r>
            <a:r>
              <a:rPr lang="en-US" sz="1000" dirty="0" smtClean="0"/>
              <a:t>        </a:t>
            </a:r>
            <a:r>
              <a:rPr lang="en-US" sz="1000" dirty="0" err="1" smtClean="0"/>
              <a:t>System.out.println</a:t>
            </a:r>
            <a:r>
              <a:rPr lang="en-US" sz="1000" dirty="0"/>
              <a:t>("constructor");</a:t>
            </a:r>
          </a:p>
          <a:p>
            <a:pPr marL="152400" indent="0">
              <a:buNone/>
            </a:pPr>
            <a:r>
              <a:rPr lang="ru-RU" sz="1000" dirty="0"/>
              <a:t>9: </a:t>
            </a:r>
            <a:r>
              <a:rPr lang="en-US" sz="1000" dirty="0" smtClean="0"/>
              <a:t>    </a:t>
            </a:r>
            <a:r>
              <a:rPr lang="ru-RU" sz="1000" dirty="0" smtClean="0"/>
              <a:t>} }</a:t>
            </a:r>
            <a:endParaRPr lang="en-US" sz="1000" dirty="0" smtClean="0"/>
          </a:p>
          <a:p>
            <a:pPr marL="152400" indent="0">
              <a:buNone/>
            </a:pPr>
            <a:r>
              <a:rPr lang="en-US" sz="1000" dirty="0"/>
              <a:t>1: </a:t>
            </a:r>
            <a:r>
              <a:rPr lang="en-US" sz="1000" dirty="0" smtClean="0"/>
              <a:t>     public </a:t>
            </a:r>
            <a:r>
              <a:rPr lang="en-US" sz="1000" dirty="0"/>
              <a:t>class </a:t>
            </a:r>
            <a:r>
              <a:rPr lang="en-US" sz="1000" dirty="0" err="1"/>
              <a:t>CallInitializationOrderSimple</a:t>
            </a:r>
            <a:r>
              <a:rPr lang="en-US" sz="1000" dirty="0"/>
              <a:t> {</a:t>
            </a:r>
          </a:p>
          <a:p>
            <a:pPr marL="152400" indent="0">
              <a:buNone/>
            </a:pPr>
            <a:r>
              <a:rPr lang="en-US" sz="1000" dirty="0"/>
              <a:t>2: </a:t>
            </a:r>
            <a:r>
              <a:rPr lang="en-US" sz="1000" dirty="0" smtClean="0"/>
              <a:t>         public </a:t>
            </a:r>
            <a:r>
              <a:rPr lang="en-US" sz="1000" dirty="0"/>
              <a:t>static void main(String[] </a:t>
            </a:r>
            <a:r>
              <a:rPr lang="en-US" sz="1000" dirty="0" err="1"/>
              <a:t>args</a:t>
            </a:r>
            <a:r>
              <a:rPr lang="en-US" sz="1000" dirty="0"/>
              <a:t>) </a:t>
            </a:r>
            <a:r>
              <a:rPr lang="en-US" sz="1000" dirty="0" smtClean="0"/>
              <a:t>{</a:t>
            </a:r>
          </a:p>
          <a:p>
            <a:pPr marL="152400" indent="0">
              <a:buNone/>
            </a:pPr>
            <a:r>
              <a:rPr lang="en-US" sz="1000" dirty="0"/>
              <a:t>3: </a:t>
            </a:r>
            <a:r>
              <a:rPr lang="en-US" sz="1000" dirty="0" smtClean="0"/>
              <a:t>              </a:t>
            </a:r>
            <a:r>
              <a:rPr lang="en-US" sz="1000" dirty="0" err="1" smtClean="0"/>
              <a:t>InitializationOrderSimple</a:t>
            </a:r>
            <a:r>
              <a:rPr lang="en-US" sz="1000" dirty="0" smtClean="0"/>
              <a:t> </a:t>
            </a:r>
            <a:r>
              <a:rPr lang="en-US" sz="1000" dirty="0" err="1"/>
              <a:t>init</a:t>
            </a:r>
            <a:r>
              <a:rPr lang="en-US" sz="1000" dirty="0"/>
              <a:t> = new </a:t>
            </a:r>
            <a:r>
              <a:rPr lang="en-US" sz="1000" dirty="0" err="1"/>
              <a:t>InitializationOrderSimple</a:t>
            </a:r>
            <a:r>
              <a:rPr lang="en-US" sz="1000" dirty="0"/>
              <a:t>();</a:t>
            </a:r>
          </a:p>
          <a:p>
            <a:pPr marL="152400" indent="0">
              <a:buNone/>
            </a:pPr>
            <a:r>
              <a:rPr lang="ru-RU" sz="1000" dirty="0"/>
              <a:t>4: </a:t>
            </a:r>
            <a:r>
              <a:rPr lang="ru-RU" sz="1000" dirty="0" smtClean="0"/>
              <a:t>} </a:t>
            </a:r>
            <a:r>
              <a:rPr lang="ru-RU" sz="1000" dirty="0"/>
              <a:t>}</a:t>
            </a:r>
            <a:endParaRPr sz="1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indent="0">
              <a:buNone/>
            </a:pPr>
            <a:r>
              <a:rPr lang="ru-RU" sz="1000" dirty="0"/>
              <a:t>0</a:t>
            </a:r>
          </a:p>
          <a:p>
            <a:pPr marL="152400" indent="0">
              <a:buNone/>
            </a:pPr>
            <a:r>
              <a:rPr lang="ru-RU" sz="1000" dirty="0" smtClean="0"/>
              <a:t>10</a:t>
            </a:r>
          </a:p>
          <a:p>
            <a:pPr marL="152400" indent="0">
              <a:buNone/>
            </a:pPr>
            <a:r>
              <a:rPr lang="en-US" sz="1000" dirty="0" err="1" smtClean="0"/>
              <a:t>Torchie</a:t>
            </a:r>
            <a:endParaRPr lang="en-US" sz="1000" dirty="0" smtClean="0"/>
          </a:p>
          <a:p>
            <a:pPr marL="152400" indent="0">
              <a:buNone/>
            </a:pPr>
            <a:r>
              <a:rPr lang="en-US" sz="1000" dirty="0" smtClean="0"/>
              <a:t>constructor</a:t>
            </a:r>
            <a:endParaRPr sz="10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82" name="Google Shape;382;p47"/>
          <p:cNvGrpSpPr/>
          <p:nvPr/>
        </p:nvGrpSpPr>
        <p:grpSpPr>
          <a:xfrm>
            <a:off x="7769270" y="530260"/>
            <a:ext cx="903434" cy="903434"/>
            <a:chOff x="2594325" y="1627175"/>
            <a:chExt cx="440850" cy="440850"/>
          </a:xfrm>
        </p:grpSpPr>
        <p:sp>
          <p:nvSpPr>
            <p:cNvPr id="383" name="Google Shape;383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4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13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7" name="Google Shape;387;p47"/>
          <p:cNvSpPr txBox="1">
            <a:spLocks noGrp="1"/>
          </p:cNvSpPr>
          <p:nvPr>
            <p:ph type="title"/>
          </p:nvPr>
        </p:nvSpPr>
        <p:spPr>
          <a:xfrm>
            <a:off x="605435" y="440260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dirty="0" smtClean="0"/>
              <a:t>Example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dirty="0" smtClean="0"/>
              <a:t>  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355892" y="478446"/>
            <a:ext cx="2524259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Work Sans Light" panose="020B0604020202020204" charset="0"/>
              </a:rPr>
              <a:t>Rule 1 doesn't apply because there is no superclass. </a:t>
            </a:r>
            <a:endParaRPr lang="en-US" dirty="0" smtClean="0">
              <a:latin typeface="Work Sans Light" panose="020B0604020202020204" charset="0"/>
            </a:endParaRPr>
          </a:p>
          <a:p>
            <a:r>
              <a:rPr lang="en-US" dirty="0" smtClean="0">
                <a:latin typeface="Work Sans Light" panose="020B0604020202020204" charset="0"/>
              </a:rPr>
              <a:t>Rule </a:t>
            </a:r>
            <a:r>
              <a:rPr lang="en-US" dirty="0">
                <a:latin typeface="Work Sans Light" panose="020B0604020202020204" charset="0"/>
              </a:rPr>
              <a:t>2 says to run</a:t>
            </a:r>
          </a:p>
          <a:p>
            <a:r>
              <a:rPr lang="en-US" dirty="0">
                <a:latin typeface="Work Sans Light" panose="020B0604020202020204" charset="0"/>
              </a:rPr>
              <a:t>the static variable declarations and static initializers—in this case, lines 5 and 6, which</a:t>
            </a:r>
          </a:p>
          <a:p>
            <a:r>
              <a:rPr lang="en-US" dirty="0">
                <a:latin typeface="Work Sans Light" panose="020B0604020202020204" charset="0"/>
              </a:rPr>
              <a:t>output 0 and 10. </a:t>
            </a:r>
            <a:endParaRPr lang="en-US" dirty="0" smtClean="0">
              <a:latin typeface="Work Sans Light" panose="020B0604020202020204" charset="0"/>
            </a:endParaRPr>
          </a:p>
          <a:p>
            <a:r>
              <a:rPr lang="en-US" dirty="0" smtClean="0">
                <a:latin typeface="Work Sans Light" panose="020B0604020202020204" charset="0"/>
              </a:rPr>
              <a:t>Rule </a:t>
            </a:r>
            <a:r>
              <a:rPr lang="en-US" dirty="0">
                <a:latin typeface="Work Sans Light" panose="020B0604020202020204" charset="0"/>
              </a:rPr>
              <a:t>3 says to run the instance variable declarations and instance </a:t>
            </a:r>
            <a:r>
              <a:rPr lang="en-US" dirty="0" smtClean="0">
                <a:latin typeface="Work Sans Light" panose="020B0604020202020204" charset="0"/>
              </a:rPr>
              <a:t>initializers— here</a:t>
            </a:r>
            <a:r>
              <a:rPr lang="en-US" dirty="0">
                <a:latin typeface="Work Sans Light" panose="020B0604020202020204" charset="0"/>
              </a:rPr>
              <a:t>, lines 2 and 3, which </a:t>
            </a:r>
            <a:r>
              <a:rPr lang="en-US" dirty="0" smtClean="0">
                <a:latin typeface="Work Sans Light" panose="020B0604020202020204" charset="0"/>
              </a:rPr>
              <a:t>output </a:t>
            </a:r>
            <a:r>
              <a:rPr lang="en-US" dirty="0" err="1" smtClean="0">
                <a:latin typeface="Work Sans Light" panose="020B0604020202020204" charset="0"/>
              </a:rPr>
              <a:t>Torchie</a:t>
            </a:r>
            <a:r>
              <a:rPr lang="en-US" dirty="0">
                <a:latin typeface="Work Sans Light" panose="020B0604020202020204" charset="0"/>
              </a:rPr>
              <a:t>. </a:t>
            </a:r>
            <a:endParaRPr lang="en-US" dirty="0" smtClean="0">
              <a:latin typeface="Work Sans Light" panose="020B0604020202020204" charset="0"/>
            </a:endParaRPr>
          </a:p>
          <a:p>
            <a:r>
              <a:rPr lang="en-US" dirty="0" smtClean="0">
                <a:latin typeface="Work Sans Light" panose="020B0604020202020204" charset="0"/>
              </a:rPr>
              <a:t>Finally</a:t>
            </a:r>
            <a:r>
              <a:rPr lang="en-US" dirty="0">
                <a:latin typeface="Work Sans Light" panose="020B0604020202020204" charset="0"/>
              </a:rPr>
              <a:t>, rule 4 says to run the constructor—</a:t>
            </a:r>
          </a:p>
          <a:p>
            <a:r>
              <a:rPr lang="en-US" dirty="0">
                <a:latin typeface="Work Sans Light" panose="020B0604020202020204" charset="0"/>
              </a:rPr>
              <a:t>here, lines 7–9, which output constructor.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3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531882" y="782275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200" dirty="0"/>
              <a:t>Keep in mind that the four rules apply only if </a:t>
            </a:r>
            <a:r>
              <a:rPr lang="en-US" sz="1200" dirty="0" smtClean="0"/>
              <a:t>an object </a:t>
            </a:r>
            <a:r>
              <a:rPr lang="en-US" sz="1200" dirty="0"/>
              <a:t>is instantiated. If the class is referred to without a new call, only rules 1 and 2 </a:t>
            </a:r>
            <a:r>
              <a:rPr lang="en-US" sz="1200" dirty="0" smtClean="0"/>
              <a:t>apply. </a:t>
            </a:r>
          </a:p>
          <a:p>
            <a:pPr marL="152400" indent="0">
              <a:buNone/>
            </a:pPr>
            <a:r>
              <a:rPr lang="en-US" sz="1200" dirty="0" smtClean="0"/>
              <a:t>The </a:t>
            </a:r>
            <a:r>
              <a:rPr lang="en-US" sz="1200" dirty="0"/>
              <a:t>other two rules relate to instances and constructors. They have to wait until there </a:t>
            </a:r>
            <a:r>
              <a:rPr lang="en-US" sz="1200" dirty="0" smtClean="0"/>
              <a:t>is code </a:t>
            </a:r>
            <a:r>
              <a:rPr lang="en-US" sz="1200" dirty="0"/>
              <a:t>to instantiate the object</a:t>
            </a:r>
            <a:r>
              <a:rPr lang="en-US" sz="1200" dirty="0" smtClean="0"/>
              <a:t>.</a:t>
            </a: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indent="0">
              <a:buNone/>
            </a:pPr>
            <a:r>
              <a:rPr lang="en-US" sz="1100" dirty="0"/>
              <a:t>1: public class </a:t>
            </a:r>
            <a:r>
              <a:rPr lang="en-US" sz="1100" dirty="0" err="1"/>
              <a:t>InitializationOrder</a:t>
            </a:r>
            <a:r>
              <a:rPr lang="en-US" sz="1100" dirty="0"/>
              <a:t> {</a:t>
            </a:r>
          </a:p>
          <a:p>
            <a:pPr marL="152400" indent="0">
              <a:buNone/>
            </a:pPr>
            <a:r>
              <a:rPr lang="en-US" sz="1100" dirty="0"/>
              <a:t>2: </a:t>
            </a:r>
            <a:r>
              <a:rPr lang="en-US" sz="1100" dirty="0" smtClean="0"/>
              <a:t>     private </a:t>
            </a:r>
            <a:r>
              <a:rPr lang="en-US" sz="1100" dirty="0"/>
              <a:t>String name = "</a:t>
            </a:r>
            <a:r>
              <a:rPr lang="en-US" sz="1100" dirty="0" err="1"/>
              <a:t>Torchie</a:t>
            </a:r>
            <a:r>
              <a:rPr lang="en-US" sz="1100" dirty="0"/>
              <a:t>";</a:t>
            </a:r>
          </a:p>
          <a:p>
            <a:pPr marL="152400" indent="0">
              <a:buNone/>
            </a:pPr>
            <a:r>
              <a:rPr lang="en-US" sz="1100" dirty="0"/>
              <a:t>3: </a:t>
            </a:r>
            <a:r>
              <a:rPr lang="en-US" sz="1100" dirty="0" smtClean="0"/>
              <a:t>     { </a:t>
            </a:r>
            <a:r>
              <a:rPr lang="en-US" sz="1100" dirty="0" err="1"/>
              <a:t>System.out.println</a:t>
            </a:r>
            <a:r>
              <a:rPr lang="en-US" sz="1100" dirty="0"/>
              <a:t>(name); }</a:t>
            </a:r>
          </a:p>
          <a:p>
            <a:pPr marL="152400" indent="0">
              <a:buNone/>
            </a:pPr>
            <a:r>
              <a:rPr lang="en-US" sz="1100" dirty="0"/>
              <a:t>4: </a:t>
            </a:r>
            <a:r>
              <a:rPr lang="en-US" sz="1100" dirty="0" smtClean="0"/>
              <a:t>     private </a:t>
            </a:r>
            <a:r>
              <a:rPr lang="en-US" sz="1100" dirty="0"/>
              <a:t>static </a:t>
            </a:r>
            <a:r>
              <a:rPr lang="en-US" sz="1100" dirty="0" err="1"/>
              <a:t>int</a:t>
            </a:r>
            <a:r>
              <a:rPr lang="en-US" sz="1100" dirty="0"/>
              <a:t> COUNT = 0;</a:t>
            </a:r>
          </a:p>
          <a:p>
            <a:pPr marL="152400" indent="0">
              <a:buNone/>
            </a:pPr>
            <a:r>
              <a:rPr lang="en-US" sz="1100" dirty="0"/>
              <a:t>5: </a:t>
            </a:r>
            <a:r>
              <a:rPr lang="en-US" sz="1100" dirty="0" smtClean="0"/>
              <a:t>     static </a:t>
            </a:r>
            <a:r>
              <a:rPr lang="en-US" sz="1100" dirty="0"/>
              <a:t>{ </a:t>
            </a:r>
            <a:r>
              <a:rPr lang="en-US" sz="1100" dirty="0" err="1"/>
              <a:t>System.out.println</a:t>
            </a:r>
            <a:r>
              <a:rPr lang="en-US" sz="1100" dirty="0"/>
              <a:t>(COUNT); }</a:t>
            </a:r>
          </a:p>
          <a:p>
            <a:pPr marL="152400" indent="0">
              <a:buNone/>
            </a:pPr>
            <a:r>
              <a:rPr lang="en-US" sz="1100" dirty="0"/>
              <a:t>6: </a:t>
            </a:r>
            <a:r>
              <a:rPr lang="en-US" sz="1100" dirty="0" smtClean="0"/>
              <a:t>     { </a:t>
            </a:r>
            <a:r>
              <a:rPr lang="en-US" sz="1100" dirty="0"/>
              <a:t>COUNT++; </a:t>
            </a:r>
            <a:r>
              <a:rPr lang="en-US" sz="1100" dirty="0" err="1"/>
              <a:t>System.out.println</a:t>
            </a:r>
            <a:r>
              <a:rPr lang="en-US" sz="1100" dirty="0"/>
              <a:t>(COUNT); }</a:t>
            </a:r>
          </a:p>
          <a:p>
            <a:pPr marL="152400" indent="0">
              <a:buNone/>
            </a:pPr>
            <a:r>
              <a:rPr lang="en-US" sz="1100" dirty="0"/>
              <a:t>7: </a:t>
            </a:r>
            <a:r>
              <a:rPr lang="en-US" sz="1100" dirty="0" smtClean="0"/>
              <a:t>     public </a:t>
            </a:r>
            <a:r>
              <a:rPr lang="en-US" sz="1100" dirty="0" err="1"/>
              <a:t>InitializationOrder</a:t>
            </a:r>
            <a:r>
              <a:rPr lang="en-US" sz="1100" dirty="0"/>
              <a:t>() {</a:t>
            </a:r>
          </a:p>
          <a:p>
            <a:pPr marL="152400" indent="0">
              <a:buNone/>
            </a:pPr>
            <a:r>
              <a:rPr lang="en-US" sz="1100" dirty="0"/>
              <a:t>8: </a:t>
            </a:r>
            <a:r>
              <a:rPr lang="en-US" sz="1100" dirty="0" smtClean="0"/>
              <a:t>         </a:t>
            </a:r>
            <a:r>
              <a:rPr lang="en-US" sz="1100" dirty="0" err="1" smtClean="0"/>
              <a:t>System.out.println</a:t>
            </a:r>
            <a:r>
              <a:rPr lang="en-US" sz="1100" dirty="0"/>
              <a:t>("constructor");</a:t>
            </a:r>
          </a:p>
          <a:p>
            <a:pPr marL="152400" indent="0">
              <a:buNone/>
            </a:pPr>
            <a:r>
              <a:rPr lang="ru-RU" sz="1100" dirty="0"/>
              <a:t>9: </a:t>
            </a:r>
            <a:r>
              <a:rPr lang="en-US" sz="1100" dirty="0" smtClean="0"/>
              <a:t>     </a:t>
            </a:r>
            <a:r>
              <a:rPr lang="ru-RU" sz="1100" dirty="0" smtClean="0"/>
              <a:t>}</a:t>
            </a:r>
            <a:endParaRPr lang="ru-RU" sz="1100" dirty="0"/>
          </a:p>
          <a:p>
            <a:pPr marL="152400" indent="0">
              <a:buNone/>
            </a:pPr>
            <a:r>
              <a:rPr lang="en-US" sz="1100" dirty="0"/>
              <a:t>10: </a:t>
            </a:r>
            <a:r>
              <a:rPr lang="en-US" sz="1100" dirty="0" smtClean="0"/>
              <a:t>    public </a:t>
            </a:r>
            <a:r>
              <a:rPr lang="en-US" sz="1100" dirty="0"/>
              <a:t>static void main(String[] </a:t>
            </a:r>
            <a:r>
              <a:rPr lang="en-US" sz="1100" dirty="0" err="1"/>
              <a:t>args</a:t>
            </a:r>
            <a:r>
              <a:rPr lang="en-US" sz="1100" dirty="0"/>
              <a:t>) {</a:t>
            </a:r>
          </a:p>
          <a:p>
            <a:pPr marL="152400" indent="0">
              <a:buNone/>
            </a:pPr>
            <a:r>
              <a:rPr lang="en-US" sz="1100" dirty="0"/>
              <a:t>11: </a:t>
            </a:r>
            <a:r>
              <a:rPr lang="en-US" sz="1100" dirty="0" smtClean="0"/>
              <a:t>         </a:t>
            </a:r>
            <a:r>
              <a:rPr lang="en-US" sz="1100" dirty="0" err="1" smtClean="0"/>
              <a:t>System.out.println</a:t>
            </a:r>
            <a:r>
              <a:rPr lang="en-US" sz="1100" dirty="0"/>
              <a:t>("read to construct");</a:t>
            </a:r>
          </a:p>
          <a:p>
            <a:pPr marL="152400" indent="0">
              <a:buNone/>
            </a:pPr>
            <a:r>
              <a:rPr lang="en-US" sz="1100" dirty="0"/>
              <a:t>12: </a:t>
            </a:r>
            <a:r>
              <a:rPr lang="en-US" sz="1100" dirty="0" smtClean="0"/>
              <a:t>    new </a:t>
            </a:r>
            <a:r>
              <a:rPr lang="en-US" sz="1100" dirty="0" err="1"/>
              <a:t>InitializationOrder</a:t>
            </a:r>
            <a:r>
              <a:rPr lang="en-US" sz="1100" dirty="0" smtClean="0"/>
              <a:t>();</a:t>
            </a:r>
            <a:r>
              <a:rPr lang="ru-RU" sz="1100" dirty="0" smtClean="0"/>
              <a:t>}}</a:t>
            </a:r>
            <a:endParaRPr sz="11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14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588699" y="-10775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Example </a:t>
            </a:r>
            <a:r>
              <a:rPr lang="en-US" sz="2400" dirty="0" smtClean="0"/>
              <a:t>2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6055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486806" y="647047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100" dirty="0" smtClean="0"/>
              <a:t>1</a:t>
            </a:r>
            <a:r>
              <a:rPr lang="en-US" sz="1100" dirty="0"/>
              <a:t>: public class </a:t>
            </a:r>
            <a:r>
              <a:rPr lang="en-US" sz="1100" dirty="0" err="1"/>
              <a:t>InitializationOrder</a:t>
            </a:r>
            <a:r>
              <a:rPr lang="en-US" sz="1100" dirty="0"/>
              <a:t> {</a:t>
            </a:r>
          </a:p>
          <a:p>
            <a:pPr marL="152400" indent="0">
              <a:buNone/>
            </a:pPr>
            <a:r>
              <a:rPr lang="en-US" sz="1100" dirty="0"/>
              <a:t>2: </a:t>
            </a:r>
            <a:r>
              <a:rPr lang="en-US" sz="1100" dirty="0" smtClean="0"/>
              <a:t>     private </a:t>
            </a:r>
            <a:r>
              <a:rPr lang="en-US" sz="1100" dirty="0"/>
              <a:t>String name = "</a:t>
            </a:r>
            <a:r>
              <a:rPr lang="en-US" sz="1100" dirty="0" err="1"/>
              <a:t>Torchie</a:t>
            </a:r>
            <a:r>
              <a:rPr lang="en-US" sz="1100" dirty="0"/>
              <a:t>";</a:t>
            </a:r>
          </a:p>
          <a:p>
            <a:pPr marL="152400" indent="0">
              <a:buNone/>
            </a:pPr>
            <a:r>
              <a:rPr lang="en-US" sz="1100" dirty="0"/>
              <a:t>3: </a:t>
            </a:r>
            <a:r>
              <a:rPr lang="en-US" sz="1100" dirty="0" smtClean="0"/>
              <a:t>     { </a:t>
            </a:r>
            <a:r>
              <a:rPr lang="en-US" sz="1100" dirty="0" err="1"/>
              <a:t>System.out.println</a:t>
            </a:r>
            <a:r>
              <a:rPr lang="en-US" sz="1100" dirty="0"/>
              <a:t>(name); }</a:t>
            </a:r>
          </a:p>
          <a:p>
            <a:pPr marL="152400" indent="0">
              <a:buNone/>
            </a:pPr>
            <a:r>
              <a:rPr lang="en-US" sz="1100" dirty="0"/>
              <a:t>4: </a:t>
            </a:r>
            <a:r>
              <a:rPr lang="en-US" sz="1100" dirty="0" smtClean="0"/>
              <a:t>     private </a:t>
            </a:r>
            <a:r>
              <a:rPr lang="en-US" sz="1100" dirty="0"/>
              <a:t>static </a:t>
            </a:r>
            <a:r>
              <a:rPr lang="en-US" sz="1100" dirty="0" err="1"/>
              <a:t>int</a:t>
            </a:r>
            <a:r>
              <a:rPr lang="en-US" sz="1100" dirty="0"/>
              <a:t> COUNT = 0;</a:t>
            </a:r>
          </a:p>
          <a:p>
            <a:pPr marL="152400" indent="0">
              <a:buNone/>
            </a:pPr>
            <a:r>
              <a:rPr lang="en-US" sz="1100" dirty="0"/>
              <a:t>5: </a:t>
            </a:r>
            <a:r>
              <a:rPr lang="en-US" sz="1100" dirty="0" smtClean="0"/>
              <a:t>     static </a:t>
            </a:r>
            <a:r>
              <a:rPr lang="en-US" sz="1100" dirty="0"/>
              <a:t>{ </a:t>
            </a:r>
            <a:r>
              <a:rPr lang="en-US" sz="1100" dirty="0" err="1"/>
              <a:t>System.out.println</a:t>
            </a:r>
            <a:r>
              <a:rPr lang="en-US" sz="1100" dirty="0"/>
              <a:t>(COUNT); }</a:t>
            </a:r>
          </a:p>
          <a:p>
            <a:pPr marL="152400" indent="0">
              <a:buNone/>
            </a:pPr>
            <a:r>
              <a:rPr lang="en-US" sz="1100" dirty="0"/>
              <a:t>6: </a:t>
            </a:r>
            <a:r>
              <a:rPr lang="en-US" sz="1100" dirty="0" smtClean="0"/>
              <a:t>     { </a:t>
            </a:r>
            <a:r>
              <a:rPr lang="en-US" sz="1100" dirty="0"/>
              <a:t>COUNT++; </a:t>
            </a:r>
            <a:r>
              <a:rPr lang="en-US" sz="1100" dirty="0" err="1"/>
              <a:t>System.out.println</a:t>
            </a:r>
            <a:r>
              <a:rPr lang="en-US" sz="1100" dirty="0"/>
              <a:t>(COUNT); }</a:t>
            </a:r>
          </a:p>
          <a:p>
            <a:pPr marL="152400" indent="0">
              <a:buNone/>
            </a:pPr>
            <a:r>
              <a:rPr lang="en-US" sz="1100" dirty="0"/>
              <a:t>7: </a:t>
            </a:r>
            <a:r>
              <a:rPr lang="en-US" sz="1100" dirty="0" smtClean="0"/>
              <a:t>     public </a:t>
            </a:r>
            <a:r>
              <a:rPr lang="en-US" sz="1100" dirty="0" err="1"/>
              <a:t>InitializationOrder</a:t>
            </a:r>
            <a:r>
              <a:rPr lang="en-US" sz="1100" dirty="0"/>
              <a:t>() {</a:t>
            </a:r>
          </a:p>
          <a:p>
            <a:pPr marL="152400" indent="0">
              <a:buNone/>
            </a:pPr>
            <a:r>
              <a:rPr lang="en-US" sz="1100" dirty="0"/>
              <a:t>8: </a:t>
            </a:r>
            <a:r>
              <a:rPr lang="en-US" sz="1100" dirty="0" smtClean="0"/>
              <a:t>         </a:t>
            </a:r>
            <a:r>
              <a:rPr lang="en-US" sz="1100" dirty="0" err="1" smtClean="0"/>
              <a:t>System.out.println</a:t>
            </a:r>
            <a:r>
              <a:rPr lang="en-US" sz="1100" dirty="0"/>
              <a:t>("constructor");</a:t>
            </a:r>
          </a:p>
          <a:p>
            <a:pPr marL="152400" indent="0">
              <a:buNone/>
            </a:pPr>
            <a:r>
              <a:rPr lang="ru-RU" sz="1100" dirty="0"/>
              <a:t>9: </a:t>
            </a:r>
            <a:r>
              <a:rPr lang="en-US" sz="1100" dirty="0" smtClean="0"/>
              <a:t>     </a:t>
            </a:r>
            <a:r>
              <a:rPr lang="ru-RU" sz="1100" dirty="0" smtClean="0"/>
              <a:t>}</a:t>
            </a:r>
            <a:endParaRPr lang="ru-RU" sz="1100" dirty="0"/>
          </a:p>
          <a:p>
            <a:pPr marL="152400" indent="0">
              <a:buNone/>
            </a:pPr>
            <a:r>
              <a:rPr lang="en-US" sz="1100" dirty="0"/>
              <a:t>10: </a:t>
            </a:r>
            <a:r>
              <a:rPr lang="en-US" sz="1100" dirty="0" smtClean="0"/>
              <a:t>    public </a:t>
            </a:r>
            <a:r>
              <a:rPr lang="en-US" sz="1100" dirty="0"/>
              <a:t>static void main(String[] </a:t>
            </a:r>
            <a:r>
              <a:rPr lang="en-US" sz="1100" dirty="0" err="1"/>
              <a:t>args</a:t>
            </a:r>
            <a:r>
              <a:rPr lang="en-US" sz="1100" dirty="0"/>
              <a:t>) {</a:t>
            </a:r>
          </a:p>
          <a:p>
            <a:pPr marL="152400" indent="0">
              <a:buNone/>
            </a:pPr>
            <a:r>
              <a:rPr lang="en-US" sz="1100" dirty="0"/>
              <a:t>11: </a:t>
            </a:r>
            <a:r>
              <a:rPr lang="en-US" sz="1100" dirty="0" smtClean="0"/>
              <a:t>         </a:t>
            </a:r>
            <a:r>
              <a:rPr lang="en-US" sz="1100" dirty="0" err="1" smtClean="0"/>
              <a:t>System.out.println</a:t>
            </a:r>
            <a:r>
              <a:rPr lang="en-US" sz="1100" dirty="0"/>
              <a:t>("read to construct");</a:t>
            </a:r>
          </a:p>
          <a:p>
            <a:pPr marL="152400" indent="0">
              <a:buNone/>
            </a:pPr>
            <a:r>
              <a:rPr lang="en-US" sz="1100" dirty="0"/>
              <a:t>12: </a:t>
            </a:r>
            <a:r>
              <a:rPr lang="en-US" sz="1100" dirty="0" smtClean="0"/>
              <a:t>    new </a:t>
            </a:r>
            <a:r>
              <a:rPr lang="en-US" sz="1100" dirty="0" err="1"/>
              <a:t>InitializationOrder</a:t>
            </a:r>
            <a:r>
              <a:rPr lang="en-US" sz="1100" dirty="0" smtClean="0"/>
              <a:t>();</a:t>
            </a:r>
            <a:r>
              <a:rPr lang="ru-RU" sz="1100" dirty="0" smtClean="0"/>
              <a:t>}}</a:t>
            </a:r>
            <a:endParaRPr sz="11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indent="0">
              <a:buNone/>
            </a:pPr>
            <a:r>
              <a:rPr lang="ru-RU" sz="800" dirty="0"/>
              <a:t>0</a:t>
            </a:r>
          </a:p>
          <a:p>
            <a:pPr marL="152400" indent="0">
              <a:buNone/>
            </a:pPr>
            <a:r>
              <a:rPr lang="en-US" sz="800" dirty="0"/>
              <a:t>read to construct</a:t>
            </a:r>
          </a:p>
          <a:p>
            <a:pPr marL="152400" indent="0">
              <a:buNone/>
            </a:pPr>
            <a:r>
              <a:rPr lang="en-US" sz="800" dirty="0" err="1"/>
              <a:t>Torchie</a:t>
            </a:r>
            <a:endParaRPr lang="en-US" sz="800" dirty="0"/>
          </a:p>
          <a:p>
            <a:pPr marL="152400" indent="0">
              <a:buNone/>
            </a:pPr>
            <a:r>
              <a:rPr lang="ru-RU" sz="800" dirty="0"/>
              <a:t>1</a:t>
            </a:r>
          </a:p>
          <a:p>
            <a:pPr marL="152400" indent="0">
              <a:buNone/>
            </a:pPr>
            <a:r>
              <a:rPr lang="en-US" sz="800" dirty="0"/>
              <a:t>constructor</a:t>
            </a:r>
            <a:endParaRPr sz="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15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582260" y="-133124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Example </a:t>
            </a:r>
            <a:r>
              <a:rPr lang="en-US" sz="2400" dirty="0" smtClean="0"/>
              <a:t>2</a:t>
            </a:r>
            <a:endParaRPr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520485" y="909202"/>
            <a:ext cx="359964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Work Sans Light" panose="020B0604020202020204" charset="0"/>
              </a:rPr>
              <a:t>Again, rule 1 doesn’t apply because there is no superclass. </a:t>
            </a:r>
            <a:endParaRPr lang="en-US" dirty="0" smtClean="0">
              <a:latin typeface="Work Sans Light" panose="020B0604020202020204" charset="0"/>
            </a:endParaRPr>
          </a:p>
          <a:p>
            <a:r>
              <a:rPr lang="en-US" dirty="0" smtClean="0">
                <a:latin typeface="Work Sans Light" panose="020B0604020202020204" charset="0"/>
              </a:rPr>
              <a:t>Rule </a:t>
            </a:r>
            <a:r>
              <a:rPr lang="en-US" dirty="0">
                <a:latin typeface="Work Sans Light" panose="020B0604020202020204" charset="0"/>
              </a:rPr>
              <a:t>2 tells us to look at </a:t>
            </a:r>
            <a:r>
              <a:rPr lang="en-US" dirty="0" smtClean="0">
                <a:latin typeface="Work Sans Light" panose="020B0604020202020204" charset="0"/>
              </a:rPr>
              <a:t>the static </a:t>
            </a:r>
            <a:r>
              <a:rPr lang="en-US" dirty="0">
                <a:latin typeface="Work Sans Light" panose="020B0604020202020204" charset="0"/>
              </a:rPr>
              <a:t>variables and static initializers—lines 4 and 5, in that order. Line 5 outputs 0.</a:t>
            </a:r>
          </a:p>
          <a:p>
            <a:r>
              <a:rPr lang="en-US" dirty="0">
                <a:latin typeface="Work Sans Light" panose="020B0604020202020204" charset="0"/>
              </a:rPr>
              <a:t>Now that the statics are out of the way, the main() method can run. </a:t>
            </a:r>
            <a:endParaRPr lang="en-US" dirty="0" smtClean="0">
              <a:latin typeface="Work Sans Light" panose="020B0604020202020204" charset="0"/>
            </a:endParaRPr>
          </a:p>
          <a:p>
            <a:r>
              <a:rPr lang="en-US" dirty="0" smtClean="0">
                <a:latin typeface="Work Sans Light" panose="020B0604020202020204" charset="0"/>
              </a:rPr>
              <a:t>Next</a:t>
            </a:r>
            <a:r>
              <a:rPr lang="en-US" dirty="0">
                <a:latin typeface="Work Sans Light" panose="020B0604020202020204" charset="0"/>
              </a:rPr>
              <a:t>, we can use </a:t>
            </a:r>
            <a:r>
              <a:rPr lang="en-US" dirty="0" smtClean="0">
                <a:latin typeface="Work Sans Light" panose="020B0604020202020204" charset="0"/>
              </a:rPr>
              <a:t>rule 3 </a:t>
            </a:r>
            <a:r>
              <a:rPr lang="en-US" dirty="0">
                <a:latin typeface="Work Sans Light" panose="020B0604020202020204" charset="0"/>
              </a:rPr>
              <a:t>to run the instance variables and instance initializers. Here that is lines 2 and 3, </a:t>
            </a:r>
            <a:r>
              <a:rPr lang="en-US" dirty="0" smtClean="0">
                <a:latin typeface="Work Sans Light" panose="020B0604020202020204" charset="0"/>
              </a:rPr>
              <a:t>which output </a:t>
            </a:r>
            <a:r>
              <a:rPr lang="en-US" dirty="0" err="1">
                <a:latin typeface="Work Sans Light" panose="020B0604020202020204" charset="0"/>
              </a:rPr>
              <a:t>Torchie</a:t>
            </a:r>
            <a:r>
              <a:rPr lang="en-US" dirty="0">
                <a:latin typeface="Work Sans Light" panose="020B0604020202020204" charset="0"/>
              </a:rPr>
              <a:t>. </a:t>
            </a:r>
            <a:endParaRPr lang="en-US" dirty="0" smtClean="0">
              <a:latin typeface="Work Sans Light" panose="020B0604020202020204" charset="0"/>
            </a:endParaRPr>
          </a:p>
          <a:p>
            <a:r>
              <a:rPr lang="en-US" dirty="0" smtClean="0">
                <a:latin typeface="Work Sans Light" panose="020B0604020202020204" charset="0"/>
              </a:rPr>
              <a:t>Finally</a:t>
            </a:r>
            <a:r>
              <a:rPr lang="en-US" dirty="0">
                <a:latin typeface="Work Sans Light" panose="020B0604020202020204" charset="0"/>
              </a:rPr>
              <a:t>, rule 4 says to run the constructor—in this case, lines 7–9, </a:t>
            </a:r>
            <a:r>
              <a:rPr lang="en-US" dirty="0" smtClean="0">
                <a:latin typeface="Work Sans Light" panose="020B0604020202020204" charset="0"/>
              </a:rPr>
              <a:t>which output </a:t>
            </a:r>
            <a:r>
              <a:rPr lang="en-US" dirty="0">
                <a:latin typeface="Work Sans Light" panose="020B0604020202020204" charset="0"/>
              </a:rPr>
              <a:t>constructor.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86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544761" y="1046292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800" dirty="0"/>
              <a:t>1: public class </a:t>
            </a:r>
            <a:r>
              <a:rPr lang="en-US" sz="1800" dirty="0" err="1"/>
              <a:t>YetMoreInitializationOrder</a:t>
            </a:r>
            <a:r>
              <a:rPr lang="en-US" sz="1800" dirty="0"/>
              <a:t> {</a:t>
            </a:r>
          </a:p>
          <a:p>
            <a:pPr marL="152400" indent="0">
              <a:buNone/>
            </a:pPr>
            <a:r>
              <a:rPr lang="en-US" sz="1800" dirty="0"/>
              <a:t>2: </a:t>
            </a:r>
            <a:r>
              <a:rPr lang="en-US" sz="1800" dirty="0" smtClean="0"/>
              <a:t>    static </a:t>
            </a:r>
            <a:r>
              <a:rPr lang="en-US" sz="1800" dirty="0"/>
              <a:t>{ add(2); }</a:t>
            </a:r>
          </a:p>
          <a:p>
            <a:pPr marL="152400" indent="0">
              <a:buNone/>
            </a:pPr>
            <a:r>
              <a:rPr lang="en-US" sz="1800" dirty="0"/>
              <a:t>3: </a:t>
            </a:r>
            <a:r>
              <a:rPr lang="en-US" sz="1800" dirty="0" smtClean="0"/>
              <a:t>    static </a:t>
            </a:r>
            <a:r>
              <a:rPr lang="en-US" sz="1800" dirty="0"/>
              <a:t>void add(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</a:t>
            </a:r>
            <a:r>
              <a:rPr lang="en-US" sz="1800" dirty="0"/>
              <a:t>) { </a:t>
            </a:r>
            <a:r>
              <a:rPr lang="en-US" sz="1800" dirty="0" err="1"/>
              <a:t>System.out.print</a:t>
            </a:r>
            <a:r>
              <a:rPr lang="en-US" sz="1800" dirty="0"/>
              <a:t>(</a:t>
            </a:r>
            <a:r>
              <a:rPr lang="en-US" sz="1800" dirty="0" err="1"/>
              <a:t>num</a:t>
            </a:r>
            <a:r>
              <a:rPr lang="en-US" sz="1800" dirty="0"/>
              <a:t> + " "); }</a:t>
            </a:r>
          </a:p>
          <a:p>
            <a:pPr marL="152400" indent="0">
              <a:buNone/>
            </a:pPr>
            <a:r>
              <a:rPr lang="en-US" sz="1800" dirty="0"/>
              <a:t>4: </a:t>
            </a:r>
            <a:r>
              <a:rPr lang="en-US" sz="1800" dirty="0" smtClean="0"/>
              <a:t>    </a:t>
            </a:r>
            <a:r>
              <a:rPr lang="en-US" sz="1800" dirty="0" err="1" smtClean="0"/>
              <a:t>YetMoreInitializationOrder</a:t>
            </a:r>
            <a:r>
              <a:rPr lang="en-US" sz="1800" dirty="0"/>
              <a:t>() { add(5); }</a:t>
            </a:r>
          </a:p>
          <a:p>
            <a:pPr marL="152400" indent="0">
              <a:buNone/>
            </a:pPr>
            <a:r>
              <a:rPr lang="en-US" sz="1800" dirty="0"/>
              <a:t>5: </a:t>
            </a:r>
            <a:r>
              <a:rPr lang="en-US" sz="1800" dirty="0" smtClean="0"/>
              <a:t>    static </a:t>
            </a:r>
            <a:r>
              <a:rPr lang="en-US" sz="1800" dirty="0"/>
              <a:t>{ add(4); }</a:t>
            </a:r>
          </a:p>
          <a:p>
            <a:pPr marL="152400" indent="0">
              <a:buNone/>
            </a:pPr>
            <a:r>
              <a:rPr lang="en-US" sz="1800" dirty="0"/>
              <a:t>6: </a:t>
            </a:r>
            <a:r>
              <a:rPr lang="en-US" sz="1800" dirty="0" smtClean="0"/>
              <a:t>    { </a:t>
            </a:r>
            <a:r>
              <a:rPr lang="en-US" sz="1800" dirty="0"/>
              <a:t>add(6); }</a:t>
            </a:r>
          </a:p>
          <a:p>
            <a:pPr marL="152400" indent="0">
              <a:buNone/>
            </a:pPr>
            <a:r>
              <a:rPr lang="en-US" sz="1800" dirty="0"/>
              <a:t>7: </a:t>
            </a:r>
            <a:r>
              <a:rPr lang="en-US" sz="1800" dirty="0" smtClean="0"/>
              <a:t>    static </a:t>
            </a:r>
            <a:r>
              <a:rPr lang="en-US" sz="1800" dirty="0"/>
              <a:t>{ new </a:t>
            </a:r>
            <a:r>
              <a:rPr lang="en-US" sz="1800" dirty="0" err="1"/>
              <a:t>YetMoreInitializationOrder</a:t>
            </a:r>
            <a:r>
              <a:rPr lang="en-US" sz="1800" dirty="0"/>
              <a:t>(); }</a:t>
            </a:r>
          </a:p>
          <a:p>
            <a:pPr marL="152400" indent="0">
              <a:buNone/>
            </a:pPr>
            <a:r>
              <a:rPr lang="en-US" sz="1800" dirty="0"/>
              <a:t>8: </a:t>
            </a:r>
            <a:r>
              <a:rPr lang="en-US" sz="1800" dirty="0" smtClean="0"/>
              <a:t>    { </a:t>
            </a:r>
            <a:r>
              <a:rPr lang="en-US" sz="1800" dirty="0"/>
              <a:t>add(8); }</a:t>
            </a:r>
          </a:p>
          <a:p>
            <a:pPr marL="152400" indent="0">
              <a:buNone/>
            </a:pPr>
            <a:r>
              <a:rPr lang="en-US" sz="1800" dirty="0"/>
              <a:t>9: </a:t>
            </a:r>
            <a:r>
              <a:rPr lang="en-US" sz="1800" dirty="0" smtClean="0"/>
              <a:t>    public </a:t>
            </a:r>
            <a:r>
              <a:rPr lang="en-US" sz="1800" dirty="0"/>
              <a:t>static void main(String[] </a:t>
            </a:r>
            <a:r>
              <a:rPr lang="en-US" sz="1800" dirty="0" err="1"/>
              <a:t>args</a:t>
            </a:r>
            <a:r>
              <a:rPr lang="en-US" sz="1800" dirty="0"/>
              <a:t>) { } }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16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588699" y="-10775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Example </a:t>
            </a:r>
            <a:r>
              <a:rPr lang="en-US" sz="2400" dirty="0" smtClean="0"/>
              <a:t>3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2145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415972" y="878867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100" dirty="0"/>
              <a:t>1: public class </a:t>
            </a:r>
            <a:r>
              <a:rPr lang="en-US" sz="1100" dirty="0" err="1"/>
              <a:t>YetMoreInitializationOrder</a:t>
            </a:r>
            <a:r>
              <a:rPr lang="en-US" sz="1100" dirty="0"/>
              <a:t> {</a:t>
            </a:r>
          </a:p>
          <a:p>
            <a:pPr marL="152400" indent="0">
              <a:buNone/>
            </a:pPr>
            <a:r>
              <a:rPr lang="en-US" sz="1100" dirty="0"/>
              <a:t>2: </a:t>
            </a:r>
            <a:r>
              <a:rPr lang="en-US" sz="1100" dirty="0" smtClean="0"/>
              <a:t>    static </a:t>
            </a:r>
            <a:r>
              <a:rPr lang="en-US" sz="1100" dirty="0"/>
              <a:t>{ add(2); }</a:t>
            </a:r>
          </a:p>
          <a:p>
            <a:pPr marL="152400" indent="0">
              <a:buNone/>
            </a:pPr>
            <a:r>
              <a:rPr lang="en-US" sz="1100" dirty="0"/>
              <a:t>3: </a:t>
            </a:r>
            <a:r>
              <a:rPr lang="en-US" sz="1100" dirty="0" smtClean="0"/>
              <a:t>    static </a:t>
            </a:r>
            <a:r>
              <a:rPr lang="en-US" sz="1100" dirty="0"/>
              <a:t>void add(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num</a:t>
            </a:r>
            <a:r>
              <a:rPr lang="en-US" sz="1100" dirty="0"/>
              <a:t>) { </a:t>
            </a:r>
            <a:r>
              <a:rPr lang="en-US" sz="1100" dirty="0" err="1"/>
              <a:t>System.out.print</a:t>
            </a:r>
            <a:r>
              <a:rPr lang="en-US" sz="1100" dirty="0"/>
              <a:t>(</a:t>
            </a:r>
            <a:r>
              <a:rPr lang="en-US" sz="1100" dirty="0" err="1"/>
              <a:t>num</a:t>
            </a:r>
            <a:r>
              <a:rPr lang="en-US" sz="1100" dirty="0"/>
              <a:t> </a:t>
            </a:r>
            <a:r>
              <a:rPr lang="en-US" sz="1100" dirty="0" smtClean="0"/>
              <a:t>+ </a:t>
            </a:r>
            <a:r>
              <a:rPr lang="en-US" sz="1100" dirty="0"/>
              <a:t>" "); }</a:t>
            </a:r>
          </a:p>
          <a:p>
            <a:pPr marL="152400" indent="0">
              <a:buNone/>
            </a:pPr>
            <a:r>
              <a:rPr lang="en-US" sz="1100" dirty="0"/>
              <a:t>4: </a:t>
            </a:r>
            <a:r>
              <a:rPr lang="en-US" sz="1100" dirty="0" smtClean="0"/>
              <a:t>    </a:t>
            </a:r>
            <a:r>
              <a:rPr lang="en-US" sz="1100" dirty="0" err="1" smtClean="0"/>
              <a:t>YetMoreInitializationOrder</a:t>
            </a:r>
            <a:r>
              <a:rPr lang="en-US" sz="1100" dirty="0"/>
              <a:t>() { add(5); }</a:t>
            </a:r>
          </a:p>
          <a:p>
            <a:pPr marL="152400" indent="0">
              <a:buNone/>
            </a:pPr>
            <a:r>
              <a:rPr lang="en-US" sz="1100" dirty="0"/>
              <a:t>5: </a:t>
            </a:r>
            <a:r>
              <a:rPr lang="en-US" sz="1100" dirty="0" smtClean="0"/>
              <a:t>    static </a:t>
            </a:r>
            <a:r>
              <a:rPr lang="en-US" sz="1100" dirty="0"/>
              <a:t>{ add(4); }</a:t>
            </a:r>
          </a:p>
          <a:p>
            <a:pPr marL="152400" indent="0">
              <a:buNone/>
            </a:pPr>
            <a:r>
              <a:rPr lang="en-US" sz="1100" dirty="0"/>
              <a:t>6: </a:t>
            </a:r>
            <a:r>
              <a:rPr lang="en-US" sz="1100" dirty="0" smtClean="0"/>
              <a:t>    { </a:t>
            </a:r>
            <a:r>
              <a:rPr lang="en-US" sz="1100" dirty="0"/>
              <a:t>add(6); }</a:t>
            </a:r>
          </a:p>
          <a:p>
            <a:pPr marL="152400" indent="0">
              <a:buNone/>
            </a:pPr>
            <a:r>
              <a:rPr lang="en-US" sz="1100" dirty="0"/>
              <a:t>7: </a:t>
            </a:r>
            <a:r>
              <a:rPr lang="en-US" sz="1100" dirty="0" smtClean="0"/>
              <a:t>    static </a:t>
            </a:r>
            <a:r>
              <a:rPr lang="en-US" sz="1100" dirty="0"/>
              <a:t>{ new </a:t>
            </a:r>
            <a:r>
              <a:rPr lang="en-US" sz="1100" dirty="0" err="1"/>
              <a:t>YetMoreInitializationOrder</a:t>
            </a:r>
            <a:r>
              <a:rPr lang="en-US" sz="1100" dirty="0"/>
              <a:t>(); </a:t>
            </a:r>
            <a:r>
              <a:rPr lang="en-US" sz="1100" dirty="0" smtClean="0"/>
              <a:t>}</a:t>
            </a:r>
            <a:endParaRPr lang="en-US" sz="1100" dirty="0"/>
          </a:p>
          <a:p>
            <a:pPr marL="152400" indent="0">
              <a:buNone/>
            </a:pPr>
            <a:r>
              <a:rPr lang="en-US" sz="1100" dirty="0" smtClean="0"/>
              <a:t>8:     { add(8); }</a:t>
            </a:r>
          </a:p>
          <a:p>
            <a:pPr marL="152400" indent="0">
              <a:buNone/>
            </a:pPr>
            <a:r>
              <a:rPr lang="en-US" sz="1100" dirty="0" smtClean="0"/>
              <a:t>9</a:t>
            </a:r>
            <a:r>
              <a:rPr lang="en-US" sz="1100" dirty="0"/>
              <a:t>: </a:t>
            </a:r>
            <a:r>
              <a:rPr lang="en-US" sz="1100" dirty="0" smtClean="0"/>
              <a:t>    public </a:t>
            </a:r>
            <a:r>
              <a:rPr lang="en-US" sz="1100" dirty="0"/>
              <a:t>static void main(String[] </a:t>
            </a:r>
            <a:r>
              <a:rPr lang="en-US" sz="1100" dirty="0" err="1"/>
              <a:t>args</a:t>
            </a:r>
            <a:r>
              <a:rPr lang="en-US" sz="1100" dirty="0"/>
              <a:t>) { } }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sz="1100"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17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588699" y="-10775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Example </a:t>
            </a:r>
            <a:r>
              <a:rPr lang="en-US" sz="2400" dirty="0" smtClean="0"/>
              <a:t>3</a:t>
            </a:r>
            <a:endParaRPr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617075" y="576655"/>
            <a:ext cx="40504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Work Sans Light" panose="020B0604020202020204" charset="0"/>
              </a:rPr>
              <a:t>The correct answer is 2 4 6 8 5. </a:t>
            </a:r>
            <a:endParaRPr lang="en-US" sz="1200" dirty="0" smtClean="0">
              <a:latin typeface="Work Sans Light" panose="020B0604020202020204" charset="0"/>
            </a:endParaRPr>
          </a:p>
          <a:p>
            <a:r>
              <a:rPr lang="en-US" sz="1200" dirty="0" smtClean="0">
                <a:latin typeface="Work Sans Light" panose="020B0604020202020204" charset="0"/>
              </a:rPr>
              <a:t>Let's </a:t>
            </a:r>
            <a:r>
              <a:rPr lang="en-US" sz="1200" dirty="0">
                <a:latin typeface="Work Sans Light" panose="020B0604020202020204" charset="0"/>
              </a:rPr>
              <a:t>walk through why that is. </a:t>
            </a:r>
            <a:endParaRPr lang="en-US" sz="1200" dirty="0" smtClean="0">
              <a:latin typeface="Work Sans Light" panose="020B0604020202020204" charset="0"/>
            </a:endParaRPr>
          </a:p>
          <a:p>
            <a:r>
              <a:rPr lang="en-US" sz="1200" dirty="0" smtClean="0">
                <a:latin typeface="Work Sans Light" panose="020B0604020202020204" charset="0"/>
              </a:rPr>
              <a:t>There </a:t>
            </a:r>
            <a:r>
              <a:rPr lang="en-US" sz="1200" dirty="0">
                <a:latin typeface="Work Sans Light" panose="020B0604020202020204" charset="0"/>
              </a:rPr>
              <a:t>is no </a:t>
            </a:r>
            <a:r>
              <a:rPr lang="en-US" sz="1200" dirty="0" smtClean="0">
                <a:latin typeface="Work Sans Light" panose="020B0604020202020204" charset="0"/>
              </a:rPr>
              <a:t>superclass, so </a:t>
            </a:r>
            <a:r>
              <a:rPr lang="en-US" sz="1200" dirty="0">
                <a:latin typeface="Work Sans Light" panose="020B0604020202020204" charset="0"/>
              </a:rPr>
              <a:t>we jump right to rule 2—the statics. There are three static blocks: on lines 2, 5, and 7.</a:t>
            </a:r>
          </a:p>
          <a:p>
            <a:r>
              <a:rPr lang="en-US" sz="1200" dirty="0">
                <a:latin typeface="Work Sans Light" panose="020B0604020202020204" charset="0"/>
              </a:rPr>
              <a:t>They run in that order. The static block on line 2 calls the add() method, which prints 2.</a:t>
            </a:r>
          </a:p>
          <a:p>
            <a:r>
              <a:rPr lang="en-US" sz="1200" dirty="0">
                <a:latin typeface="Work Sans Light" panose="020B0604020202020204" charset="0"/>
              </a:rPr>
              <a:t>The static block on line 5 calls the add() method, which prints 4. The last static </a:t>
            </a:r>
            <a:r>
              <a:rPr lang="en-US" sz="1200" dirty="0" smtClean="0">
                <a:latin typeface="Work Sans Light" panose="020B0604020202020204" charset="0"/>
              </a:rPr>
              <a:t>block, on </a:t>
            </a:r>
            <a:r>
              <a:rPr lang="en-US" sz="1200" dirty="0">
                <a:latin typeface="Work Sans Light" panose="020B0604020202020204" charset="0"/>
              </a:rPr>
              <a:t>line 7, calls new to instantiate the object. </a:t>
            </a:r>
            <a:endParaRPr lang="en-US" sz="1200" dirty="0" smtClean="0">
              <a:latin typeface="Work Sans Light" panose="020B0604020202020204" charset="0"/>
            </a:endParaRPr>
          </a:p>
          <a:p>
            <a:r>
              <a:rPr lang="en-US" sz="1200" dirty="0" smtClean="0">
                <a:latin typeface="Work Sans Light" panose="020B0604020202020204" charset="0"/>
              </a:rPr>
              <a:t>This </a:t>
            </a:r>
            <a:r>
              <a:rPr lang="en-US" sz="1200" dirty="0">
                <a:latin typeface="Work Sans Light" panose="020B0604020202020204" charset="0"/>
              </a:rPr>
              <a:t>means we can go on to rule 3 to look </a:t>
            </a:r>
            <a:r>
              <a:rPr lang="en-US" sz="1200" dirty="0" smtClean="0">
                <a:latin typeface="Work Sans Light" panose="020B0604020202020204" charset="0"/>
              </a:rPr>
              <a:t>at the </a:t>
            </a:r>
            <a:r>
              <a:rPr lang="en-US" sz="1200" dirty="0">
                <a:latin typeface="Work Sans Light" panose="020B0604020202020204" charset="0"/>
              </a:rPr>
              <a:t>instance variables and instance initializers. There are two of those: on lines 6 and 8.</a:t>
            </a:r>
          </a:p>
          <a:p>
            <a:r>
              <a:rPr lang="en-US" sz="1200" dirty="0">
                <a:latin typeface="Work Sans Light" panose="020B0604020202020204" charset="0"/>
              </a:rPr>
              <a:t>They both call the add() method and print 6 and 8, respectively. </a:t>
            </a:r>
            <a:endParaRPr lang="en-US" sz="1200" dirty="0" smtClean="0">
              <a:latin typeface="Work Sans Light" panose="020B0604020202020204" charset="0"/>
            </a:endParaRPr>
          </a:p>
          <a:p>
            <a:r>
              <a:rPr lang="en-US" sz="1200" dirty="0" smtClean="0">
                <a:latin typeface="Work Sans Light" panose="020B0604020202020204" charset="0"/>
              </a:rPr>
              <a:t>Finally</a:t>
            </a:r>
            <a:r>
              <a:rPr lang="en-US" sz="1200" dirty="0">
                <a:latin typeface="Work Sans Light" panose="020B0604020202020204" charset="0"/>
              </a:rPr>
              <a:t>, we go on to rule </a:t>
            </a:r>
            <a:r>
              <a:rPr lang="en-US" sz="1200" dirty="0" smtClean="0">
                <a:latin typeface="Work Sans Light" panose="020B0604020202020204" charset="0"/>
              </a:rPr>
              <a:t>4 and </a:t>
            </a:r>
            <a:r>
              <a:rPr lang="en-US" sz="1200" dirty="0">
                <a:latin typeface="Work Sans Light" panose="020B0604020202020204" charset="0"/>
              </a:rPr>
              <a:t>call the constructor, which calls the add() method one more time and prints 5.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9402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471326" y="642996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18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584368" y="62736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0" dirty="0"/>
              <a:t>Encapsulating Data</a:t>
            </a:r>
            <a:endParaRPr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29868" y="984337"/>
            <a:ext cx="76543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Work Sans Light" panose="020B0604020202020204" charset="0"/>
              </a:rPr>
              <a:t>In Chapter 1, we had an example of a class with a fi </a:t>
            </a:r>
            <a:r>
              <a:rPr lang="en-US" dirty="0" err="1">
                <a:latin typeface="Work Sans Light" panose="020B0604020202020204" charset="0"/>
              </a:rPr>
              <a:t>eld</a:t>
            </a:r>
            <a:r>
              <a:rPr lang="en-US" dirty="0">
                <a:latin typeface="Work Sans Light" panose="020B0604020202020204" charset="0"/>
              </a:rPr>
              <a:t> that wasn’t private</a:t>
            </a:r>
            <a:r>
              <a:rPr lang="en-US" dirty="0" smtClean="0">
                <a:latin typeface="Work Sans Light" panose="020B0604020202020204" charset="0"/>
              </a:rPr>
              <a:t>:</a:t>
            </a:r>
          </a:p>
          <a:p>
            <a:endParaRPr lang="en-US" dirty="0">
              <a:latin typeface="Work Sans Light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Work Sans Light" panose="020B0604020202020204" charset="0"/>
              </a:rPr>
              <a:t>public class Swan {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Work Sans Light" panose="020B0604020202020204" charset="0"/>
              </a:rPr>
              <a:t>     </a:t>
            </a:r>
            <a:r>
              <a:rPr lang="en-US" dirty="0" err="1" smtClean="0">
                <a:latin typeface="Work Sans Light" panose="020B0604020202020204" charset="0"/>
              </a:rPr>
              <a:t>int</a:t>
            </a:r>
            <a:r>
              <a:rPr lang="en-US" dirty="0" smtClean="0">
                <a:latin typeface="Work Sans Light" panose="020B0604020202020204" charset="0"/>
              </a:rPr>
              <a:t> </a:t>
            </a:r>
            <a:r>
              <a:rPr lang="en-US" dirty="0" err="1">
                <a:latin typeface="Work Sans Light" panose="020B0604020202020204" charset="0"/>
              </a:rPr>
              <a:t>numberEggs</a:t>
            </a:r>
            <a:r>
              <a:rPr lang="en-US" dirty="0">
                <a:latin typeface="Work Sans Light" panose="020B0604020202020204" charset="0"/>
              </a:rPr>
              <a:t>; // instance variable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}</a:t>
            </a:r>
            <a:endParaRPr lang="en-US" dirty="0" smtClean="0"/>
          </a:p>
          <a:p>
            <a:endParaRPr lang="ru-RU" dirty="0"/>
          </a:p>
          <a:p>
            <a:r>
              <a:rPr lang="en-US" dirty="0">
                <a:latin typeface="Work Sans Light" panose="020B0604020202020204" charset="0"/>
              </a:rPr>
              <a:t>Why do we care? Since there is default (package private) access, that means any class</a:t>
            </a:r>
          </a:p>
          <a:p>
            <a:r>
              <a:rPr lang="en-US" dirty="0">
                <a:latin typeface="Work Sans Light" panose="020B0604020202020204" charset="0"/>
              </a:rPr>
              <a:t>in the package can set </a:t>
            </a:r>
            <a:r>
              <a:rPr lang="en-US" dirty="0" err="1">
                <a:latin typeface="Work Sans Light" panose="020B0604020202020204" charset="0"/>
              </a:rPr>
              <a:t>numberEggs</a:t>
            </a:r>
            <a:r>
              <a:rPr lang="en-US" dirty="0">
                <a:latin typeface="Work Sans Light" panose="020B0604020202020204" charset="0"/>
              </a:rPr>
              <a:t>. We no longer have control of what gets set in our </a:t>
            </a:r>
            <a:r>
              <a:rPr lang="en-US" dirty="0" smtClean="0">
                <a:latin typeface="Work Sans Light" panose="020B0604020202020204" charset="0"/>
              </a:rPr>
              <a:t>own class</a:t>
            </a:r>
            <a:r>
              <a:rPr lang="en-US" dirty="0">
                <a:latin typeface="Work Sans Light" panose="020B0604020202020204" charset="0"/>
              </a:rPr>
              <a:t>. A caller could even write this</a:t>
            </a:r>
            <a:r>
              <a:rPr lang="en-US" dirty="0" smtClean="0">
                <a:latin typeface="Work Sans Light" panose="020B0604020202020204" charset="0"/>
              </a:rPr>
              <a:t>:</a:t>
            </a:r>
          </a:p>
          <a:p>
            <a:endParaRPr lang="en-US" dirty="0">
              <a:latin typeface="Work Sans Light" panose="020B0604020202020204" charset="0"/>
            </a:endParaRPr>
          </a:p>
          <a:p>
            <a:r>
              <a:rPr lang="en-US" dirty="0" err="1">
                <a:latin typeface="Work Sans Light" panose="020B0604020202020204" charset="0"/>
              </a:rPr>
              <a:t>mother.numberEggs</a:t>
            </a:r>
            <a:r>
              <a:rPr lang="en-US" dirty="0">
                <a:latin typeface="Work Sans Light" panose="020B0604020202020204" charset="0"/>
              </a:rPr>
              <a:t> = -1</a:t>
            </a:r>
            <a:r>
              <a:rPr lang="en-US" dirty="0" smtClean="0">
                <a:latin typeface="Work Sans Light" panose="020B0604020202020204" charset="0"/>
              </a:rPr>
              <a:t>;</a:t>
            </a:r>
          </a:p>
          <a:p>
            <a:endParaRPr lang="en-US" dirty="0">
              <a:latin typeface="Work Sans Light" panose="020B0604020202020204" charset="0"/>
            </a:endParaRPr>
          </a:p>
          <a:p>
            <a:r>
              <a:rPr lang="en-US" dirty="0">
                <a:latin typeface="Work Sans Light" panose="020B0604020202020204" charset="0"/>
              </a:rPr>
              <a:t>This is clearly no good. We do not want the mother Swan to have a negative number of</a:t>
            </a:r>
          </a:p>
          <a:p>
            <a:r>
              <a:rPr lang="en-US" dirty="0">
                <a:latin typeface="Work Sans Light" panose="020B0604020202020204" charset="0"/>
              </a:rPr>
              <a:t>eggs!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98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471326" y="642996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19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584368" y="62736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0" dirty="0"/>
              <a:t>Encapsulating Data</a:t>
            </a:r>
            <a:endParaRPr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29868" y="984337"/>
            <a:ext cx="76543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Work Sans Light" panose="020B0604020202020204" charset="0"/>
            </a:endParaRPr>
          </a:p>
          <a:p>
            <a:r>
              <a:rPr lang="en-US" i="1" dirty="0">
                <a:latin typeface="Work Sans Light" panose="020B0604020202020204" charset="0"/>
              </a:rPr>
              <a:t>Encapsulation </a:t>
            </a:r>
            <a:r>
              <a:rPr lang="en-US" dirty="0">
                <a:latin typeface="Work Sans Light" panose="020B0604020202020204" charset="0"/>
              </a:rPr>
              <a:t>to the rescue. Encapsulation means we set up the class so only methods</a:t>
            </a:r>
          </a:p>
          <a:p>
            <a:r>
              <a:rPr lang="en-US" dirty="0">
                <a:latin typeface="Work Sans Light" panose="020B0604020202020204" charset="0"/>
              </a:rPr>
              <a:t>in the class with the variables can refer to the instance variables. Callers are required to </a:t>
            </a:r>
            <a:r>
              <a:rPr lang="en-US" dirty="0" smtClean="0">
                <a:latin typeface="Work Sans Light" panose="020B0604020202020204" charset="0"/>
              </a:rPr>
              <a:t>use these </a:t>
            </a:r>
            <a:r>
              <a:rPr lang="en-US" dirty="0">
                <a:latin typeface="Work Sans Light" panose="020B0604020202020204" charset="0"/>
              </a:rPr>
              <a:t>methods. </a:t>
            </a:r>
            <a:endParaRPr lang="en-US" dirty="0" smtClean="0">
              <a:latin typeface="Work Sans Light" panose="020B0604020202020204" charset="0"/>
            </a:endParaRPr>
          </a:p>
          <a:p>
            <a:r>
              <a:rPr lang="en-US" dirty="0" smtClean="0">
                <a:latin typeface="Work Sans Light" panose="020B0604020202020204" charset="0"/>
              </a:rPr>
              <a:t>Let’s </a:t>
            </a:r>
            <a:r>
              <a:rPr lang="en-US" dirty="0">
                <a:latin typeface="Work Sans Light" panose="020B0604020202020204" charset="0"/>
              </a:rPr>
              <a:t>take a look at our newly encapsulated Swan class</a:t>
            </a:r>
            <a:r>
              <a:rPr lang="en-US" dirty="0" smtClean="0">
                <a:latin typeface="Work Sans Light" panose="020B0604020202020204" charset="0"/>
              </a:rPr>
              <a:t>:</a:t>
            </a:r>
          </a:p>
          <a:p>
            <a:endParaRPr lang="en-US" dirty="0">
              <a:latin typeface="Work Sans Light" panose="020B0604020202020204" charset="0"/>
            </a:endParaRPr>
          </a:p>
          <a:p>
            <a:r>
              <a:rPr lang="en-US" dirty="0">
                <a:latin typeface="Work Sans Light" panose="020B0604020202020204" charset="0"/>
              </a:rPr>
              <a:t>1: public class Swan {</a:t>
            </a:r>
          </a:p>
          <a:p>
            <a:r>
              <a:rPr lang="nb-NO" dirty="0">
                <a:latin typeface="Work Sans Light" panose="020B0604020202020204" charset="0"/>
              </a:rPr>
              <a:t>2: </a:t>
            </a:r>
            <a:r>
              <a:rPr lang="nb-NO" dirty="0" smtClean="0">
                <a:latin typeface="Work Sans Light" panose="020B0604020202020204" charset="0"/>
              </a:rPr>
              <a:t>     private </a:t>
            </a:r>
            <a:r>
              <a:rPr lang="nb-NO" dirty="0">
                <a:latin typeface="Work Sans Light" panose="020B0604020202020204" charset="0"/>
              </a:rPr>
              <a:t>int numberEggs; // private</a:t>
            </a:r>
          </a:p>
          <a:p>
            <a:r>
              <a:rPr lang="en-US" dirty="0">
                <a:latin typeface="Work Sans Light" panose="020B0604020202020204" charset="0"/>
              </a:rPr>
              <a:t>3: </a:t>
            </a:r>
            <a:r>
              <a:rPr lang="en-US" dirty="0" smtClean="0">
                <a:latin typeface="Work Sans Light" panose="020B0604020202020204" charset="0"/>
              </a:rPr>
              <a:t>     public </a:t>
            </a:r>
            <a:r>
              <a:rPr lang="en-US" dirty="0" err="1">
                <a:latin typeface="Work Sans Light" panose="020B0604020202020204" charset="0"/>
              </a:rPr>
              <a:t>int</a:t>
            </a:r>
            <a:r>
              <a:rPr lang="en-US" dirty="0">
                <a:latin typeface="Work Sans Light" panose="020B0604020202020204" charset="0"/>
              </a:rPr>
              <a:t> </a:t>
            </a:r>
            <a:r>
              <a:rPr lang="en-US" dirty="0" err="1">
                <a:latin typeface="Work Sans Light" panose="020B0604020202020204" charset="0"/>
              </a:rPr>
              <a:t>getNumberEggs</a:t>
            </a:r>
            <a:r>
              <a:rPr lang="en-US" dirty="0">
                <a:latin typeface="Work Sans Light" panose="020B0604020202020204" charset="0"/>
              </a:rPr>
              <a:t>() { // getter</a:t>
            </a:r>
          </a:p>
          <a:p>
            <a:r>
              <a:rPr lang="en-US" dirty="0">
                <a:latin typeface="Work Sans Light" panose="020B0604020202020204" charset="0"/>
              </a:rPr>
              <a:t>4: </a:t>
            </a:r>
            <a:r>
              <a:rPr lang="en-US" dirty="0" smtClean="0">
                <a:latin typeface="Work Sans Light" panose="020B0604020202020204" charset="0"/>
              </a:rPr>
              <a:t>          return </a:t>
            </a:r>
            <a:r>
              <a:rPr lang="en-US" dirty="0" err="1">
                <a:latin typeface="Work Sans Light" panose="020B0604020202020204" charset="0"/>
              </a:rPr>
              <a:t>numberEggs</a:t>
            </a:r>
            <a:r>
              <a:rPr lang="en-US" dirty="0">
                <a:latin typeface="Work Sans Light" panose="020B0604020202020204" charset="0"/>
              </a:rPr>
              <a:t>;</a:t>
            </a:r>
          </a:p>
          <a:p>
            <a:r>
              <a:rPr lang="ru-RU" dirty="0"/>
              <a:t>5: </a:t>
            </a:r>
            <a:r>
              <a:rPr lang="en-US" dirty="0" smtClean="0"/>
              <a:t>      </a:t>
            </a:r>
            <a:r>
              <a:rPr lang="ru-RU" dirty="0" smtClean="0"/>
              <a:t>}</a:t>
            </a:r>
            <a:endParaRPr lang="ru-RU" dirty="0"/>
          </a:p>
          <a:p>
            <a:r>
              <a:rPr lang="en-US" dirty="0">
                <a:latin typeface="Work Sans Light" panose="020B0604020202020204" charset="0"/>
              </a:rPr>
              <a:t>6: </a:t>
            </a:r>
            <a:r>
              <a:rPr lang="en-US" dirty="0" smtClean="0">
                <a:latin typeface="Work Sans Light" panose="020B0604020202020204" charset="0"/>
              </a:rPr>
              <a:t>     public </a:t>
            </a:r>
            <a:r>
              <a:rPr lang="en-US" dirty="0">
                <a:latin typeface="Work Sans Light" panose="020B0604020202020204" charset="0"/>
              </a:rPr>
              <a:t>void </a:t>
            </a:r>
            <a:r>
              <a:rPr lang="en-US" dirty="0" err="1">
                <a:latin typeface="Work Sans Light" panose="020B0604020202020204" charset="0"/>
              </a:rPr>
              <a:t>setNumberEggs</a:t>
            </a:r>
            <a:r>
              <a:rPr lang="en-US" dirty="0">
                <a:latin typeface="Work Sans Light" panose="020B0604020202020204" charset="0"/>
              </a:rPr>
              <a:t>(</a:t>
            </a:r>
            <a:r>
              <a:rPr lang="en-US" dirty="0" err="1">
                <a:latin typeface="Work Sans Light" panose="020B0604020202020204" charset="0"/>
              </a:rPr>
              <a:t>int</a:t>
            </a:r>
            <a:r>
              <a:rPr lang="en-US" dirty="0">
                <a:latin typeface="Work Sans Light" panose="020B0604020202020204" charset="0"/>
              </a:rPr>
              <a:t> </a:t>
            </a:r>
            <a:r>
              <a:rPr lang="en-US" dirty="0" err="1">
                <a:latin typeface="Work Sans Light" panose="020B0604020202020204" charset="0"/>
              </a:rPr>
              <a:t>numberEggs</a:t>
            </a:r>
            <a:r>
              <a:rPr lang="en-US" dirty="0">
                <a:latin typeface="Work Sans Light" panose="020B0604020202020204" charset="0"/>
              </a:rPr>
              <a:t>) { // setter</a:t>
            </a:r>
          </a:p>
          <a:p>
            <a:r>
              <a:rPr lang="en-US" dirty="0">
                <a:latin typeface="Work Sans Light" panose="020B0604020202020204" charset="0"/>
              </a:rPr>
              <a:t>7: </a:t>
            </a:r>
            <a:r>
              <a:rPr lang="en-US" dirty="0" smtClean="0">
                <a:latin typeface="Work Sans Light" panose="020B0604020202020204" charset="0"/>
              </a:rPr>
              <a:t>          if </a:t>
            </a:r>
            <a:r>
              <a:rPr lang="en-US" dirty="0">
                <a:latin typeface="Work Sans Light" panose="020B0604020202020204" charset="0"/>
              </a:rPr>
              <a:t>(</a:t>
            </a:r>
            <a:r>
              <a:rPr lang="en-US" dirty="0" err="1">
                <a:latin typeface="Work Sans Light" panose="020B0604020202020204" charset="0"/>
              </a:rPr>
              <a:t>numberEggs</a:t>
            </a:r>
            <a:r>
              <a:rPr lang="en-US" dirty="0">
                <a:latin typeface="Work Sans Light" panose="020B0604020202020204" charset="0"/>
              </a:rPr>
              <a:t> &gt;= 0) // guard condition</a:t>
            </a:r>
          </a:p>
          <a:p>
            <a:r>
              <a:rPr lang="en-US" dirty="0">
                <a:latin typeface="Work Sans Light" panose="020B0604020202020204" charset="0"/>
              </a:rPr>
              <a:t>8: </a:t>
            </a:r>
            <a:r>
              <a:rPr lang="en-US" dirty="0" smtClean="0">
                <a:latin typeface="Work Sans Light" panose="020B0604020202020204" charset="0"/>
              </a:rPr>
              <a:t>          </a:t>
            </a:r>
            <a:r>
              <a:rPr lang="en-US" dirty="0" err="1" smtClean="0">
                <a:latin typeface="Work Sans Light" panose="020B0604020202020204" charset="0"/>
              </a:rPr>
              <a:t>this.numberEggs</a:t>
            </a:r>
            <a:r>
              <a:rPr lang="en-US" dirty="0" smtClean="0">
                <a:latin typeface="Work Sans Light" panose="020B0604020202020204" charset="0"/>
              </a:rPr>
              <a:t> </a:t>
            </a:r>
            <a:r>
              <a:rPr lang="en-US" dirty="0">
                <a:latin typeface="Work Sans Light" panose="020B0604020202020204" charset="0"/>
              </a:rPr>
              <a:t>= </a:t>
            </a:r>
            <a:r>
              <a:rPr lang="en-US" dirty="0" err="1">
                <a:latin typeface="Work Sans Light" panose="020B0604020202020204" charset="0"/>
              </a:rPr>
              <a:t>numberEggs</a:t>
            </a:r>
            <a:r>
              <a:rPr lang="en-US" dirty="0">
                <a:latin typeface="Work Sans Light" panose="020B0604020202020204" charset="0"/>
              </a:rPr>
              <a:t>;</a:t>
            </a:r>
          </a:p>
          <a:p>
            <a:r>
              <a:rPr lang="ru-RU" dirty="0"/>
              <a:t>9: } }</a:t>
            </a:r>
            <a:endParaRPr lang="en-US" dirty="0">
              <a:latin typeface="Work Sa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06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ctrTitle"/>
          </p:nvPr>
        </p:nvSpPr>
        <p:spPr>
          <a:xfrm>
            <a:off x="992479" y="635077"/>
            <a:ext cx="6613974" cy="82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Overloading Constructors</a:t>
            </a:r>
            <a:endParaRPr sz="3000" b="1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7736276" y="1345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b="1" i="0" u="none" strike="noStrike" cap="none" dirty="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7690" y="1890762"/>
            <a:ext cx="78333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Work Sans Light" panose="020B0604020202020204" charset="0"/>
              </a:rPr>
              <a:t>Up to now, you’ve only seen one constructor per class. You can have multiple </a:t>
            </a:r>
            <a:r>
              <a:rPr lang="en-US" sz="1800" dirty="0" smtClean="0">
                <a:latin typeface="Work Sans Light" panose="020B0604020202020204" charset="0"/>
              </a:rPr>
              <a:t>constructors</a:t>
            </a:r>
            <a:r>
              <a:rPr lang="ru-RU" sz="1800" dirty="0" smtClean="0">
                <a:latin typeface="Work Sans Light" panose="020B0604020202020204" charset="0"/>
              </a:rPr>
              <a:t> </a:t>
            </a:r>
            <a:r>
              <a:rPr lang="en-US" sz="1800" dirty="0" smtClean="0">
                <a:latin typeface="Work Sans Light" panose="020B0604020202020204" charset="0"/>
              </a:rPr>
              <a:t>in </a:t>
            </a:r>
            <a:r>
              <a:rPr lang="en-US" sz="1800" dirty="0">
                <a:latin typeface="Work Sans Light" panose="020B0604020202020204" charset="0"/>
              </a:rPr>
              <a:t>the same class as long as they have different method signatures. When overloading </a:t>
            </a:r>
            <a:r>
              <a:rPr lang="en-US" sz="1800" dirty="0" smtClean="0">
                <a:latin typeface="Work Sans Light" panose="020B0604020202020204" charset="0"/>
              </a:rPr>
              <a:t>methods,</a:t>
            </a:r>
            <a:r>
              <a:rPr lang="ru-RU" sz="1800" dirty="0" smtClean="0">
                <a:latin typeface="Work Sans Light" panose="020B0604020202020204" charset="0"/>
              </a:rPr>
              <a:t> </a:t>
            </a:r>
            <a:r>
              <a:rPr lang="en-US" sz="1800" dirty="0" smtClean="0">
                <a:latin typeface="Work Sans Light" panose="020B0604020202020204" charset="0"/>
              </a:rPr>
              <a:t>the </a:t>
            </a:r>
            <a:r>
              <a:rPr lang="en-US" sz="1800" dirty="0">
                <a:latin typeface="Work Sans Light" panose="020B0604020202020204" charset="0"/>
              </a:rPr>
              <a:t>method name and parameter list needed to match. </a:t>
            </a:r>
            <a:endParaRPr lang="ru-RU" sz="1800" dirty="0" smtClean="0">
              <a:latin typeface="Work Sans Light" panose="020B0604020202020204" charset="0"/>
            </a:endParaRPr>
          </a:p>
          <a:p>
            <a:r>
              <a:rPr lang="en-US" sz="1800" dirty="0" smtClean="0">
                <a:latin typeface="Work Sans Light" panose="020B0604020202020204" charset="0"/>
              </a:rPr>
              <a:t>With </a:t>
            </a:r>
            <a:r>
              <a:rPr lang="en-US" sz="1800" dirty="0">
                <a:latin typeface="Work Sans Light" panose="020B0604020202020204" charset="0"/>
              </a:rPr>
              <a:t>constructors, the name </a:t>
            </a:r>
            <a:r>
              <a:rPr lang="en-US" sz="1800" dirty="0" smtClean="0">
                <a:latin typeface="Work Sans Light" panose="020B0604020202020204" charset="0"/>
              </a:rPr>
              <a:t>is</a:t>
            </a:r>
            <a:r>
              <a:rPr lang="ru-RU" sz="1800" dirty="0" smtClean="0">
                <a:latin typeface="Work Sans Light" panose="020B0604020202020204" charset="0"/>
              </a:rPr>
              <a:t> </a:t>
            </a:r>
            <a:r>
              <a:rPr lang="en-US" sz="1800" dirty="0" smtClean="0">
                <a:latin typeface="Work Sans Light" panose="020B0604020202020204" charset="0"/>
              </a:rPr>
              <a:t>always </a:t>
            </a:r>
            <a:r>
              <a:rPr lang="en-US" sz="1800" dirty="0">
                <a:latin typeface="Work Sans Light" panose="020B0604020202020204" charset="0"/>
              </a:rPr>
              <a:t>the same since it has to be the same as the name of the class. This means </a:t>
            </a:r>
            <a:r>
              <a:rPr lang="en-US" sz="1800" dirty="0" smtClean="0">
                <a:latin typeface="Work Sans Light" panose="020B0604020202020204" charset="0"/>
              </a:rPr>
              <a:t>constructors</a:t>
            </a:r>
            <a:r>
              <a:rPr lang="ru-RU" sz="1800" dirty="0">
                <a:latin typeface="Work Sans Light" panose="020B0604020202020204" charset="0"/>
              </a:rPr>
              <a:t> </a:t>
            </a:r>
            <a:r>
              <a:rPr lang="en-US" sz="1800" dirty="0" smtClean="0">
                <a:latin typeface="Work Sans Light" panose="020B0604020202020204" charset="0"/>
              </a:rPr>
              <a:t>must </a:t>
            </a:r>
            <a:r>
              <a:rPr lang="en-US" sz="1800" dirty="0">
                <a:latin typeface="Work Sans Light" panose="020B0604020202020204" charset="0"/>
              </a:rPr>
              <a:t>have different parameters in order to be overloaded.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471326" y="642996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20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584368" y="62736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0" dirty="0"/>
              <a:t>Encapsulating Data</a:t>
            </a:r>
            <a:endParaRPr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20398" y="655926"/>
            <a:ext cx="765436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Work Sans Light" panose="020B0604020202020204" charset="0"/>
            </a:endParaRPr>
          </a:p>
          <a:p>
            <a:endParaRPr lang="en-US" sz="1600" dirty="0">
              <a:latin typeface="Work Sans Light" panose="020B0604020202020204" charset="0"/>
            </a:endParaRPr>
          </a:p>
          <a:p>
            <a:r>
              <a:rPr lang="en-US" sz="1200" dirty="0">
                <a:latin typeface="Work Sans Light" panose="020B0604020202020204" charset="0"/>
              </a:rPr>
              <a:t>1: public class Swan {</a:t>
            </a:r>
          </a:p>
          <a:p>
            <a:r>
              <a:rPr lang="nb-NO" sz="1200" dirty="0">
                <a:latin typeface="Work Sans Light" panose="020B0604020202020204" charset="0"/>
              </a:rPr>
              <a:t>2: </a:t>
            </a:r>
            <a:r>
              <a:rPr lang="nb-NO" sz="1200" dirty="0" smtClean="0">
                <a:latin typeface="Work Sans Light" panose="020B0604020202020204" charset="0"/>
              </a:rPr>
              <a:t>     private </a:t>
            </a:r>
            <a:r>
              <a:rPr lang="nb-NO" sz="1200" dirty="0">
                <a:latin typeface="Work Sans Light" panose="020B0604020202020204" charset="0"/>
              </a:rPr>
              <a:t>int numberEggs; // private</a:t>
            </a:r>
          </a:p>
          <a:p>
            <a:r>
              <a:rPr lang="en-US" sz="1200" dirty="0">
                <a:latin typeface="Work Sans Light" panose="020B0604020202020204" charset="0"/>
              </a:rPr>
              <a:t>3: </a:t>
            </a:r>
            <a:r>
              <a:rPr lang="en-US" sz="1200" dirty="0" smtClean="0">
                <a:latin typeface="Work Sans Light" panose="020B0604020202020204" charset="0"/>
              </a:rPr>
              <a:t>     public </a:t>
            </a:r>
            <a:r>
              <a:rPr lang="en-US" sz="1200" dirty="0" err="1">
                <a:latin typeface="Work Sans Light" panose="020B0604020202020204" charset="0"/>
              </a:rPr>
              <a:t>int</a:t>
            </a:r>
            <a:r>
              <a:rPr lang="en-US" sz="1200" dirty="0">
                <a:latin typeface="Work Sans Light" panose="020B0604020202020204" charset="0"/>
              </a:rPr>
              <a:t> </a:t>
            </a:r>
            <a:r>
              <a:rPr lang="en-US" sz="1200" dirty="0" err="1">
                <a:latin typeface="Work Sans Light" panose="020B0604020202020204" charset="0"/>
              </a:rPr>
              <a:t>getNumberEggs</a:t>
            </a:r>
            <a:r>
              <a:rPr lang="en-US" sz="1200" dirty="0">
                <a:latin typeface="Work Sans Light" panose="020B0604020202020204" charset="0"/>
              </a:rPr>
              <a:t>() { // getter</a:t>
            </a:r>
          </a:p>
          <a:p>
            <a:r>
              <a:rPr lang="en-US" sz="1200" dirty="0">
                <a:latin typeface="Work Sans Light" panose="020B0604020202020204" charset="0"/>
              </a:rPr>
              <a:t>4: </a:t>
            </a:r>
            <a:r>
              <a:rPr lang="en-US" sz="1200" dirty="0" smtClean="0">
                <a:latin typeface="Work Sans Light" panose="020B0604020202020204" charset="0"/>
              </a:rPr>
              <a:t>          return </a:t>
            </a:r>
            <a:r>
              <a:rPr lang="en-US" sz="1200" dirty="0" err="1">
                <a:latin typeface="Work Sans Light" panose="020B0604020202020204" charset="0"/>
              </a:rPr>
              <a:t>numberEggs</a:t>
            </a:r>
            <a:r>
              <a:rPr lang="en-US" sz="1200" dirty="0">
                <a:latin typeface="Work Sans Light" panose="020B0604020202020204" charset="0"/>
              </a:rPr>
              <a:t>;</a:t>
            </a:r>
          </a:p>
          <a:p>
            <a:r>
              <a:rPr lang="ru-RU" sz="1200" dirty="0"/>
              <a:t>5: </a:t>
            </a:r>
            <a:r>
              <a:rPr lang="en-US" sz="1200" dirty="0" smtClean="0"/>
              <a:t>      </a:t>
            </a:r>
            <a:r>
              <a:rPr lang="ru-RU" sz="1200" dirty="0" smtClean="0"/>
              <a:t>}</a:t>
            </a:r>
            <a:endParaRPr lang="ru-RU" sz="1200" dirty="0"/>
          </a:p>
          <a:p>
            <a:r>
              <a:rPr lang="en-US" sz="1200" dirty="0">
                <a:latin typeface="Work Sans Light" panose="020B0604020202020204" charset="0"/>
              </a:rPr>
              <a:t>6: </a:t>
            </a:r>
            <a:r>
              <a:rPr lang="en-US" sz="1200" dirty="0" smtClean="0">
                <a:latin typeface="Work Sans Light" panose="020B0604020202020204" charset="0"/>
              </a:rPr>
              <a:t>     public </a:t>
            </a:r>
            <a:r>
              <a:rPr lang="en-US" sz="1200" dirty="0">
                <a:latin typeface="Work Sans Light" panose="020B0604020202020204" charset="0"/>
              </a:rPr>
              <a:t>void </a:t>
            </a:r>
            <a:r>
              <a:rPr lang="en-US" sz="1200" dirty="0" err="1">
                <a:latin typeface="Work Sans Light" panose="020B0604020202020204" charset="0"/>
              </a:rPr>
              <a:t>setNumberEggs</a:t>
            </a:r>
            <a:r>
              <a:rPr lang="en-US" sz="1200" dirty="0">
                <a:latin typeface="Work Sans Light" panose="020B0604020202020204" charset="0"/>
              </a:rPr>
              <a:t>(</a:t>
            </a:r>
            <a:r>
              <a:rPr lang="en-US" sz="1200" dirty="0" err="1">
                <a:latin typeface="Work Sans Light" panose="020B0604020202020204" charset="0"/>
              </a:rPr>
              <a:t>int</a:t>
            </a:r>
            <a:r>
              <a:rPr lang="en-US" sz="1200" dirty="0">
                <a:latin typeface="Work Sans Light" panose="020B0604020202020204" charset="0"/>
              </a:rPr>
              <a:t> </a:t>
            </a:r>
            <a:r>
              <a:rPr lang="en-US" sz="1200" dirty="0" err="1">
                <a:latin typeface="Work Sans Light" panose="020B0604020202020204" charset="0"/>
              </a:rPr>
              <a:t>numberEggs</a:t>
            </a:r>
            <a:r>
              <a:rPr lang="en-US" sz="1200" dirty="0">
                <a:latin typeface="Work Sans Light" panose="020B0604020202020204" charset="0"/>
              </a:rPr>
              <a:t>) { // setter</a:t>
            </a:r>
          </a:p>
          <a:p>
            <a:r>
              <a:rPr lang="en-US" sz="1200" dirty="0">
                <a:latin typeface="Work Sans Light" panose="020B0604020202020204" charset="0"/>
              </a:rPr>
              <a:t>7: </a:t>
            </a:r>
            <a:r>
              <a:rPr lang="en-US" sz="1200" dirty="0" smtClean="0">
                <a:latin typeface="Work Sans Light" panose="020B0604020202020204" charset="0"/>
              </a:rPr>
              <a:t>          if </a:t>
            </a:r>
            <a:r>
              <a:rPr lang="en-US" sz="1200" dirty="0">
                <a:latin typeface="Work Sans Light" panose="020B0604020202020204" charset="0"/>
              </a:rPr>
              <a:t>(</a:t>
            </a:r>
            <a:r>
              <a:rPr lang="en-US" sz="1200" dirty="0" err="1">
                <a:latin typeface="Work Sans Light" panose="020B0604020202020204" charset="0"/>
              </a:rPr>
              <a:t>numberEggs</a:t>
            </a:r>
            <a:r>
              <a:rPr lang="en-US" sz="1200" dirty="0">
                <a:latin typeface="Work Sans Light" panose="020B0604020202020204" charset="0"/>
              </a:rPr>
              <a:t> &gt;= 0) // guard condition</a:t>
            </a:r>
          </a:p>
          <a:p>
            <a:r>
              <a:rPr lang="en-US" sz="1200" dirty="0">
                <a:latin typeface="Work Sans Light" panose="020B0604020202020204" charset="0"/>
              </a:rPr>
              <a:t>8: </a:t>
            </a:r>
            <a:r>
              <a:rPr lang="en-US" sz="1200" dirty="0" smtClean="0">
                <a:latin typeface="Work Sans Light" panose="020B0604020202020204" charset="0"/>
              </a:rPr>
              <a:t>          </a:t>
            </a:r>
            <a:r>
              <a:rPr lang="en-US" sz="1200" dirty="0" err="1" smtClean="0">
                <a:latin typeface="Work Sans Light" panose="020B0604020202020204" charset="0"/>
              </a:rPr>
              <a:t>this.numberEggs</a:t>
            </a:r>
            <a:r>
              <a:rPr lang="en-US" sz="1200" dirty="0" smtClean="0">
                <a:latin typeface="Work Sans Light" panose="020B0604020202020204" charset="0"/>
              </a:rPr>
              <a:t> </a:t>
            </a:r>
            <a:r>
              <a:rPr lang="en-US" sz="1200" dirty="0">
                <a:latin typeface="Work Sans Light" panose="020B0604020202020204" charset="0"/>
              </a:rPr>
              <a:t>= </a:t>
            </a:r>
            <a:r>
              <a:rPr lang="en-US" sz="1200" dirty="0" err="1">
                <a:latin typeface="Work Sans Light" panose="020B0604020202020204" charset="0"/>
              </a:rPr>
              <a:t>numberEggs</a:t>
            </a:r>
            <a:r>
              <a:rPr lang="en-US" sz="1200" dirty="0">
                <a:latin typeface="Work Sans Light" panose="020B0604020202020204" charset="0"/>
              </a:rPr>
              <a:t>;</a:t>
            </a:r>
          </a:p>
          <a:p>
            <a:r>
              <a:rPr lang="ru-RU" sz="1200" dirty="0"/>
              <a:t>9: } }</a:t>
            </a:r>
            <a:endParaRPr lang="en-US" sz="1200" dirty="0">
              <a:latin typeface="Work Sans Light" panose="020B060402020202020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0398" y="2786353"/>
            <a:ext cx="83390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Work Sans Light" panose="020B0604020202020204" charset="0"/>
              </a:rPr>
              <a:t>N</a:t>
            </a:r>
            <a:r>
              <a:rPr lang="en-US" sz="1200" dirty="0">
                <a:latin typeface="Work Sans Light" panose="020B0604020202020204" charset="0"/>
              </a:rPr>
              <a:t>ote </a:t>
            </a:r>
            <a:r>
              <a:rPr lang="en-US" sz="1200" dirty="0" err="1">
                <a:latin typeface="Work Sans Light" panose="020B0604020202020204" charset="0"/>
              </a:rPr>
              <a:t>numberEggs</a:t>
            </a:r>
            <a:r>
              <a:rPr lang="en-US" sz="1200" dirty="0">
                <a:latin typeface="Work Sans Light" panose="020B0604020202020204" charset="0"/>
              </a:rPr>
              <a:t> is now private on line 2. This means only code within the class </a:t>
            </a:r>
            <a:r>
              <a:rPr lang="en-US" sz="1200" dirty="0" smtClean="0">
                <a:latin typeface="Work Sans Light" panose="020B0604020202020204" charset="0"/>
              </a:rPr>
              <a:t>can read </a:t>
            </a:r>
            <a:r>
              <a:rPr lang="en-US" sz="1200" dirty="0">
                <a:latin typeface="Work Sans Light" panose="020B0604020202020204" charset="0"/>
              </a:rPr>
              <a:t>or write the value of </a:t>
            </a:r>
            <a:r>
              <a:rPr lang="en-US" sz="1200" dirty="0" err="1">
                <a:latin typeface="Work Sans Light" panose="020B0604020202020204" charset="0"/>
              </a:rPr>
              <a:t>numberEggs</a:t>
            </a:r>
            <a:r>
              <a:rPr lang="en-US" sz="1200" dirty="0">
                <a:latin typeface="Work Sans Light" panose="020B0604020202020204" charset="0"/>
              </a:rPr>
              <a:t>. Since we wrote the class, we know better than </a:t>
            </a:r>
            <a:r>
              <a:rPr lang="en-US" sz="1200" dirty="0" smtClean="0">
                <a:latin typeface="Work Sans Light" panose="020B0604020202020204" charset="0"/>
              </a:rPr>
              <a:t>to set </a:t>
            </a:r>
            <a:r>
              <a:rPr lang="en-US" sz="1200" dirty="0">
                <a:latin typeface="Work Sans Light" panose="020B0604020202020204" charset="0"/>
              </a:rPr>
              <a:t>a negative number of eggs. We added a method on lines 3–5 to read the value, which </a:t>
            </a:r>
            <a:r>
              <a:rPr lang="en-US" sz="1200" dirty="0" smtClean="0">
                <a:latin typeface="Work Sans Light" panose="020B0604020202020204" charset="0"/>
              </a:rPr>
              <a:t>is called </a:t>
            </a:r>
            <a:r>
              <a:rPr lang="en-US" sz="1200" dirty="0">
                <a:latin typeface="Work Sans Light" panose="020B0604020202020204" charset="0"/>
              </a:rPr>
              <a:t>an accessor method or a getter. We also added a method on lines 6–9 to update </a:t>
            </a:r>
            <a:r>
              <a:rPr lang="en-US" sz="1200" dirty="0" smtClean="0">
                <a:latin typeface="Work Sans Light" panose="020B0604020202020204" charset="0"/>
              </a:rPr>
              <a:t>the value</a:t>
            </a:r>
            <a:r>
              <a:rPr lang="en-US" sz="1200" dirty="0">
                <a:latin typeface="Work Sans Light" panose="020B0604020202020204" charset="0"/>
              </a:rPr>
              <a:t>, which is called a </a:t>
            </a:r>
            <a:r>
              <a:rPr lang="en-US" sz="1200" dirty="0" err="1">
                <a:latin typeface="Work Sans Light" panose="020B0604020202020204" charset="0"/>
              </a:rPr>
              <a:t>mutator</a:t>
            </a:r>
            <a:r>
              <a:rPr lang="en-US" sz="1200" dirty="0">
                <a:latin typeface="Work Sans Light" panose="020B0604020202020204" charset="0"/>
              </a:rPr>
              <a:t> method or a setter. The setter has an if statement in </a:t>
            </a:r>
            <a:r>
              <a:rPr lang="en-US" sz="1200" dirty="0" smtClean="0">
                <a:latin typeface="Work Sans Light" panose="020B0604020202020204" charset="0"/>
              </a:rPr>
              <a:t>this example </a:t>
            </a:r>
            <a:r>
              <a:rPr lang="en-US" sz="1200" dirty="0">
                <a:latin typeface="Work Sans Light" panose="020B0604020202020204" charset="0"/>
              </a:rPr>
              <a:t>to prevent setting the instance variable to an invalid value. This guard </a:t>
            </a:r>
            <a:r>
              <a:rPr lang="en-US" sz="1200" dirty="0" smtClean="0">
                <a:latin typeface="Work Sans Light" panose="020B0604020202020204" charset="0"/>
              </a:rPr>
              <a:t>condition protects </a:t>
            </a:r>
            <a:r>
              <a:rPr lang="en-US" sz="1200" dirty="0">
                <a:latin typeface="Work Sans Light" panose="020B0604020202020204" charset="0"/>
              </a:rPr>
              <a:t>the instance variable</a:t>
            </a:r>
            <a:r>
              <a:rPr lang="en-US" sz="1200" dirty="0" smtClean="0">
                <a:latin typeface="Work Sans Light" panose="020B0604020202020204" charset="0"/>
              </a:rPr>
              <a:t>.</a:t>
            </a:r>
          </a:p>
          <a:p>
            <a:endParaRPr lang="en-US" sz="1200" dirty="0">
              <a:latin typeface="Work Sans Light" panose="020B0604020202020204" charset="0"/>
            </a:endParaRPr>
          </a:p>
          <a:p>
            <a:r>
              <a:rPr lang="en-US" sz="1200" dirty="0">
                <a:latin typeface="Work Sans Light" panose="020B0604020202020204" charset="0"/>
              </a:rPr>
              <a:t>On line 8, we used the this keyword that we saw in constructors to differentiate </a:t>
            </a:r>
            <a:r>
              <a:rPr lang="en-US" sz="1200" dirty="0" smtClean="0">
                <a:latin typeface="Work Sans Light" panose="020B0604020202020204" charset="0"/>
              </a:rPr>
              <a:t>between the </a:t>
            </a:r>
            <a:r>
              <a:rPr lang="en-US" sz="1200" dirty="0">
                <a:latin typeface="Work Sans Light" panose="020B0604020202020204" charset="0"/>
              </a:rPr>
              <a:t>method parameter </a:t>
            </a:r>
            <a:r>
              <a:rPr lang="en-US" sz="1200" dirty="0" err="1">
                <a:latin typeface="Work Sans Light" panose="020B0604020202020204" charset="0"/>
              </a:rPr>
              <a:t>numberEggs</a:t>
            </a:r>
            <a:r>
              <a:rPr lang="en-US" sz="1200" dirty="0">
                <a:latin typeface="Work Sans Light" panose="020B0604020202020204" charset="0"/>
              </a:rPr>
              <a:t> and the instance variable </a:t>
            </a:r>
            <a:r>
              <a:rPr lang="en-US" sz="1200" dirty="0" err="1">
                <a:latin typeface="Work Sans Light" panose="020B0604020202020204" charset="0"/>
              </a:rPr>
              <a:t>numberEggs</a:t>
            </a:r>
            <a:r>
              <a:rPr lang="en-US" sz="1200" dirty="0">
                <a:latin typeface="Work Sans Light" panose="020B0604020202020204" charset="0"/>
              </a:rPr>
              <a:t>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3024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471326" y="642996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21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584368" y="62736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0" dirty="0"/>
              <a:t>Encapsulating Data</a:t>
            </a:r>
            <a:endParaRPr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20398" y="655926"/>
            <a:ext cx="765436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Work Sans Light" panose="020B0604020202020204" charset="0"/>
            </a:endParaRPr>
          </a:p>
          <a:p>
            <a:endParaRPr lang="en-US" sz="1600" dirty="0">
              <a:latin typeface="Work Sans Light" panose="020B0604020202020204" charset="0"/>
            </a:endParaRPr>
          </a:p>
          <a:p>
            <a:r>
              <a:rPr lang="en-US" sz="1200" dirty="0">
                <a:latin typeface="Work Sans Light" panose="020B0604020202020204" charset="0"/>
              </a:rPr>
              <a:t>For encapsulation, remember that data (an instance variable) is private and </a:t>
            </a:r>
            <a:r>
              <a:rPr lang="en-US" sz="1200" dirty="0" smtClean="0">
                <a:latin typeface="Work Sans Light" panose="020B0604020202020204" charset="0"/>
              </a:rPr>
              <a:t>getters/setters are </a:t>
            </a:r>
            <a:r>
              <a:rPr lang="en-US" sz="1200" dirty="0">
                <a:latin typeface="Work Sans Light" panose="020B0604020202020204" charset="0"/>
              </a:rPr>
              <a:t>public. Java </a:t>
            </a:r>
            <a:r>
              <a:rPr lang="en-US" sz="1200" dirty="0" smtClean="0">
                <a:latin typeface="Work Sans Light" panose="020B0604020202020204" charset="0"/>
              </a:rPr>
              <a:t>defines </a:t>
            </a:r>
            <a:r>
              <a:rPr lang="en-US" sz="1200" dirty="0">
                <a:latin typeface="Work Sans Light" panose="020B0604020202020204" charset="0"/>
              </a:rPr>
              <a:t>a naming convention that is used in </a:t>
            </a:r>
            <a:r>
              <a:rPr lang="en-US" sz="1200" i="1" dirty="0">
                <a:latin typeface="Work Sans Light" panose="020B0604020202020204" charset="0"/>
              </a:rPr>
              <a:t>JavaBeans</a:t>
            </a:r>
            <a:r>
              <a:rPr lang="en-US" sz="1200" dirty="0">
                <a:latin typeface="Work Sans Light" panose="020B0604020202020204" charset="0"/>
              </a:rPr>
              <a:t>. JavaBeans are </a:t>
            </a:r>
            <a:r>
              <a:rPr lang="en-US" sz="1200" dirty="0" smtClean="0">
                <a:latin typeface="Work Sans Light" panose="020B0604020202020204" charset="0"/>
              </a:rPr>
              <a:t>reusable software </a:t>
            </a:r>
            <a:r>
              <a:rPr lang="en-US" sz="1200" dirty="0">
                <a:latin typeface="Work Sans Light" panose="020B0604020202020204" charset="0"/>
              </a:rPr>
              <a:t>components. JavaBeans call an instance variable a </a:t>
            </a:r>
            <a:r>
              <a:rPr lang="en-US" sz="1200" i="1" dirty="0">
                <a:latin typeface="Work Sans Light" panose="020B0604020202020204" charset="0"/>
              </a:rPr>
              <a:t>property</a:t>
            </a:r>
            <a:r>
              <a:rPr lang="en-US" sz="1200" dirty="0">
                <a:latin typeface="Work Sans Light" panose="020B0604020202020204" charset="0"/>
              </a:rPr>
              <a:t>. The only thing you </a:t>
            </a:r>
            <a:r>
              <a:rPr lang="en-US" sz="1200" dirty="0" smtClean="0">
                <a:latin typeface="Work Sans Light" panose="020B0604020202020204" charset="0"/>
              </a:rPr>
              <a:t>need to </a:t>
            </a:r>
            <a:r>
              <a:rPr lang="en-US" sz="1200" dirty="0">
                <a:latin typeface="Work Sans Light" panose="020B0604020202020204" charset="0"/>
              </a:rPr>
              <a:t>know about JavaBeans for the exam is the naming conventions listed in Table 4.5.</a:t>
            </a:r>
            <a:endParaRPr lang="en-US" sz="1200" dirty="0">
              <a:latin typeface="Work Sans Light" panose="020B0604020202020204" charset="0"/>
            </a:endParaRPr>
          </a:p>
        </p:txBody>
      </p:sp>
      <p:pic>
        <p:nvPicPr>
          <p:cNvPr id="1026" name="Picture 2" descr="C:\Users\16680454\Downloads\OCA\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93" y="1948587"/>
            <a:ext cx="4154081" cy="279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67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477765" y="424055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22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584368" y="62736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0" dirty="0"/>
              <a:t>Encapsulating Data</a:t>
            </a:r>
            <a:endParaRPr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20398" y="494940"/>
            <a:ext cx="76543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Work Sans Light" panose="020B0604020202020204" charset="0"/>
            </a:endParaRPr>
          </a:p>
          <a:p>
            <a:endParaRPr lang="en-US" sz="2000" dirty="0">
              <a:latin typeface="Work Sans Light" panose="020B0604020202020204" charset="0"/>
            </a:endParaRPr>
          </a:p>
          <a:p>
            <a:r>
              <a:rPr lang="en-US" dirty="0">
                <a:latin typeface="Work Sans Light" panose="020B0604020202020204" charset="0"/>
              </a:rPr>
              <a:t>12: private </a:t>
            </a:r>
            <a:r>
              <a:rPr lang="en-US" dirty="0" err="1">
                <a:latin typeface="Work Sans Light" panose="020B0604020202020204" charset="0"/>
              </a:rPr>
              <a:t>boolean</a:t>
            </a:r>
            <a:r>
              <a:rPr lang="en-US" dirty="0">
                <a:latin typeface="Work Sans Light" panose="020B0604020202020204" charset="0"/>
              </a:rPr>
              <a:t> playing;</a:t>
            </a:r>
          </a:p>
          <a:p>
            <a:r>
              <a:rPr lang="en-US" dirty="0">
                <a:latin typeface="Work Sans Light" panose="020B0604020202020204" charset="0"/>
              </a:rPr>
              <a:t>13: private String name;</a:t>
            </a:r>
          </a:p>
          <a:p>
            <a:r>
              <a:rPr lang="en-US" dirty="0">
                <a:latin typeface="Work Sans Light" panose="020B0604020202020204" charset="0"/>
              </a:rPr>
              <a:t>14: public </a:t>
            </a:r>
            <a:r>
              <a:rPr lang="en-US" dirty="0" err="1">
                <a:latin typeface="Work Sans Light" panose="020B0604020202020204" charset="0"/>
              </a:rPr>
              <a:t>boolean</a:t>
            </a:r>
            <a:r>
              <a:rPr lang="en-US" dirty="0">
                <a:latin typeface="Work Sans Light" panose="020B0604020202020204" charset="0"/>
              </a:rPr>
              <a:t> </a:t>
            </a:r>
            <a:r>
              <a:rPr lang="en-US" dirty="0" err="1">
                <a:latin typeface="Work Sans Light" panose="020B0604020202020204" charset="0"/>
              </a:rPr>
              <a:t>getPlaying</a:t>
            </a:r>
            <a:r>
              <a:rPr lang="en-US" dirty="0">
                <a:latin typeface="Work Sans Light" panose="020B0604020202020204" charset="0"/>
              </a:rPr>
              <a:t>() { return playing; }</a:t>
            </a:r>
          </a:p>
          <a:p>
            <a:r>
              <a:rPr lang="en-US" dirty="0">
                <a:latin typeface="Work Sans Light" panose="020B0604020202020204" charset="0"/>
              </a:rPr>
              <a:t>15: public </a:t>
            </a:r>
            <a:r>
              <a:rPr lang="en-US" dirty="0" err="1">
                <a:latin typeface="Work Sans Light" panose="020B0604020202020204" charset="0"/>
              </a:rPr>
              <a:t>boolean</a:t>
            </a:r>
            <a:r>
              <a:rPr lang="en-US" dirty="0">
                <a:latin typeface="Work Sans Light" panose="020B0604020202020204" charset="0"/>
              </a:rPr>
              <a:t> </a:t>
            </a:r>
            <a:r>
              <a:rPr lang="en-US" dirty="0" err="1">
                <a:latin typeface="Work Sans Light" panose="020B0604020202020204" charset="0"/>
              </a:rPr>
              <a:t>isPlaying</a:t>
            </a:r>
            <a:r>
              <a:rPr lang="en-US" dirty="0">
                <a:latin typeface="Work Sans Light" panose="020B0604020202020204" charset="0"/>
              </a:rPr>
              <a:t>() { return playing; }</a:t>
            </a:r>
          </a:p>
          <a:p>
            <a:r>
              <a:rPr lang="en-US" dirty="0">
                <a:latin typeface="Work Sans Light" panose="020B0604020202020204" charset="0"/>
              </a:rPr>
              <a:t>16: public String name() { return name; }</a:t>
            </a:r>
          </a:p>
          <a:p>
            <a:r>
              <a:rPr lang="en-US" dirty="0">
                <a:latin typeface="Work Sans Light" panose="020B0604020202020204" charset="0"/>
              </a:rPr>
              <a:t>17: public void </a:t>
            </a:r>
            <a:r>
              <a:rPr lang="en-US" dirty="0" err="1">
                <a:latin typeface="Work Sans Light" panose="020B0604020202020204" charset="0"/>
              </a:rPr>
              <a:t>updateName</a:t>
            </a:r>
            <a:r>
              <a:rPr lang="en-US" dirty="0">
                <a:latin typeface="Work Sans Light" panose="020B0604020202020204" charset="0"/>
              </a:rPr>
              <a:t>(String n) { name = n; }</a:t>
            </a:r>
          </a:p>
          <a:p>
            <a:r>
              <a:rPr lang="en-US" dirty="0">
                <a:latin typeface="Work Sans Light" panose="020B0604020202020204" charset="0"/>
              </a:rPr>
              <a:t>18: public void </a:t>
            </a:r>
            <a:r>
              <a:rPr lang="en-US" dirty="0" err="1">
                <a:latin typeface="Work Sans Light" panose="020B0604020202020204" charset="0"/>
              </a:rPr>
              <a:t>setname</a:t>
            </a:r>
            <a:r>
              <a:rPr lang="en-US" dirty="0">
                <a:latin typeface="Work Sans Light" panose="020B0604020202020204" charset="0"/>
              </a:rPr>
              <a:t>(String n) { name = n; }</a:t>
            </a:r>
            <a:endParaRPr lang="en-US" dirty="0">
              <a:latin typeface="Work Sans Light" panose="020B060402020202020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0398" y="2750378"/>
            <a:ext cx="82875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Work Sans Light" panose="020B0604020202020204" charset="0"/>
              </a:rPr>
              <a:t>Lines 12 and 13 are good. They are private instance variables. </a:t>
            </a:r>
            <a:endParaRPr lang="en-US" dirty="0" smtClean="0">
              <a:latin typeface="Work Sans Light" panose="020B0604020202020204" charset="0"/>
            </a:endParaRPr>
          </a:p>
          <a:p>
            <a:r>
              <a:rPr lang="en-US" dirty="0" smtClean="0">
                <a:latin typeface="Work Sans Light" panose="020B0604020202020204" charset="0"/>
              </a:rPr>
              <a:t>Line </a:t>
            </a:r>
            <a:r>
              <a:rPr lang="en-US" dirty="0">
                <a:latin typeface="Work Sans Light" panose="020B0604020202020204" charset="0"/>
              </a:rPr>
              <a:t>14 doesn't follow </a:t>
            </a:r>
            <a:r>
              <a:rPr lang="en-US" dirty="0" smtClean="0">
                <a:latin typeface="Work Sans Light" panose="020B0604020202020204" charset="0"/>
              </a:rPr>
              <a:t>the JavaBeans </a:t>
            </a:r>
            <a:r>
              <a:rPr lang="en-US" dirty="0">
                <a:latin typeface="Work Sans Light" panose="020B0604020202020204" charset="0"/>
              </a:rPr>
              <a:t>naming conventions. Since playing is a </a:t>
            </a:r>
            <a:r>
              <a:rPr lang="en-US" dirty="0" err="1">
                <a:latin typeface="Work Sans Light" panose="020B0604020202020204" charset="0"/>
              </a:rPr>
              <a:t>boolean</a:t>
            </a:r>
            <a:r>
              <a:rPr lang="en-US" dirty="0">
                <a:latin typeface="Work Sans Light" panose="020B0604020202020204" charset="0"/>
              </a:rPr>
              <a:t>, the getter must begin with is.</a:t>
            </a:r>
          </a:p>
          <a:p>
            <a:r>
              <a:rPr lang="en-US" dirty="0">
                <a:latin typeface="Work Sans Light" panose="020B0604020202020204" charset="0"/>
              </a:rPr>
              <a:t>Line 15 is a correct getter for playing. </a:t>
            </a:r>
            <a:endParaRPr lang="en-US" dirty="0" smtClean="0">
              <a:latin typeface="Work Sans Light" panose="020B0604020202020204" charset="0"/>
            </a:endParaRPr>
          </a:p>
          <a:p>
            <a:r>
              <a:rPr lang="en-US" dirty="0" smtClean="0">
                <a:latin typeface="Work Sans Light" panose="020B0604020202020204" charset="0"/>
              </a:rPr>
              <a:t>Line </a:t>
            </a:r>
            <a:r>
              <a:rPr lang="en-US" dirty="0">
                <a:latin typeface="Work Sans Light" panose="020B0604020202020204" charset="0"/>
              </a:rPr>
              <a:t>16 doesn't follow the JavaBeans naming </a:t>
            </a:r>
            <a:r>
              <a:rPr lang="en-US" dirty="0" smtClean="0">
                <a:latin typeface="Work Sans Light" panose="020B0604020202020204" charset="0"/>
              </a:rPr>
              <a:t>conventions because </a:t>
            </a:r>
            <a:r>
              <a:rPr lang="en-US" dirty="0">
                <a:latin typeface="Work Sans Light" panose="020B0604020202020204" charset="0"/>
              </a:rPr>
              <a:t>it should be called </a:t>
            </a:r>
            <a:r>
              <a:rPr lang="en-US" dirty="0" err="1">
                <a:latin typeface="Work Sans Light" panose="020B0604020202020204" charset="0"/>
              </a:rPr>
              <a:t>getName</a:t>
            </a:r>
            <a:r>
              <a:rPr lang="en-US" dirty="0">
                <a:latin typeface="Work Sans Light" panose="020B0604020202020204" charset="0"/>
              </a:rPr>
              <a:t>. </a:t>
            </a:r>
            <a:endParaRPr lang="en-US" dirty="0" smtClean="0">
              <a:latin typeface="Work Sans Light" panose="020B0604020202020204" charset="0"/>
            </a:endParaRPr>
          </a:p>
          <a:p>
            <a:r>
              <a:rPr lang="en-US" dirty="0" smtClean="0">
                <a:latin typeface="Work Sans Light" panose="020B0604020202020204" charset="0"/>
              </a:rPr>
              <a:t>Lines </a:t>
            </a:r>
            <a:r>
              <a:rPr lang="en-US" dirty="0">
                <a:latin typeface="Work Sans Light" panose="020B0604020202020204" charset="0"/>
              </a:rPr>
              <a:t>17 and 18 do not follow the </a:t>
            </a:r>
            <a:r>
              <a:rPr lang="en-US" dirty="0" smtClean="0">
                <a:latin typeface="Work Sans Light" panose="020B0604020202020204" charset="0"/>
              </a:rPr>
              <a:t>JavaBeans naming </a:t>
            </a:r>
            <a:r>
              <a:rPr lang="en-US" dirty="0">
                <a:latin typeface="Work Sans Light" panose="020B0604020202020204" charset="0"/>
              </a:rPr>
              <a:t>conventions because they should be named </a:t>
            </a:r>
            <a:r>
              <a:rPr lang="en-US" dirty="0" err="1">
                <a:latin typeface="Work Sans Light" panose="020B0604020202020204" charset="0"/>
              </a:rPr>
              <a:t>setName</a:t>
            </a:r>
            <a:r>
              <a:rPr lang="en-US" dirty="0">
                <a:latin typeface="Work Sans Light" panose="020B0604020202020204" charset="0"/>
              </a:rPr>
              <a:t>. Remember that Java is </a:t>
            </a:r>
            <a:r>
              <a:rPr lang="en-US" dirty="0" smtClean="0">
                <a:latin typeface="Work Sans Light" panose="020B0604020202020204" charset="0"/>
              </a:rPr>
              <a:t>case sensitive</a:t>
            </a:r>
            <a:r>
              <a:rPr lang="en-US" dirty="0">
                <a:latin typeface="Work Sans Light" panose="020B0604020202020204" charset="0"/>
              </a:rPr>
              <a:t>, so </a:t>
            </a:r>
            <a:r>
              <a:rPr lang="en-US" dirty="0" err="1">
                <a:latin typeface="Work Sans Light" panose="020B0604020202020204" charset="0"/>
              </a:rPr>
              <a:t>setname</a:t>
            </a:r>
            <a:r>
              <a:rPr lang="en-US" dirty="0">
                <a:latin typeface="Work Sans Light" panose="020B0604020202020204" charset="0"/>
              </a:rPr>
              <a:t> is not adequate to meet the naming convention.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28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471326" y="642996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23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584368" y="62736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0" dirty="0"/>
              <a:t>Creating Immutable Classes</a:t>
            </a:r>
            <a:endParaRPr sz="2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20398" y="655926"/>
            <a:ext cx="765436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Work Sans Light" panose="020B0604020202020204" charset="0"/>
            </a:endParaRPr>
          </a:p>
          <a:p>
            <a:endParaRPr lang="en-US" sz="1600" dirty="0">
              <a:latin typeface="Work Sans Light" panose="020B0604020202020204" charset="0"/>
            </a:endParaRPr>
          </a:p>
          <a:p>
            <a:r>
              <a:rPr lang="en-US" sz="1600" dirty="0">
                <a:latin typeface="Work Sans Light" panose="020B0604020202020204" charset="0"/>
              </a:rPr>
              <a:t>Encapsulating data is helpful because it prevents callers from making uncontrolled </a:t>
            </a:r>
            <a:r>
              <a:rPr lang="en-US" sz="1600" dirty="0" smtClean="0">
                <a:latin typeface="Work Sans Light" panose="020B0604020202020204" charset="0"/>
              </a:rPr>
              <a:t>changes to </a:t>
            </a:r>
            <a:r>
              <a:rPr lang="en-US" sz="1600" dirty="0">
                <a:latin typeface="Work Sans Light" panose="020B0604020202020204" charset="0"/>
              </a:rPr>
              <a:t>your class. Another common technique is making classes immutable so they cannot </a:t>
            </a:r>
            <a:r>
              <a:rPr lang="en-US" sz="1600" dirty="0" smtClean="0">
                <a:latin typeface="Work Sans Light" panose="020B0604020202020204" charset="0"/>
              </a:rPr>
              <a:t>be changed </a:t>
            </a:r>
            <a:r>
              <a:rPr lang="en-US" sz="1600" dirty="0">
                <a:latin typeface="Work Sans Light" panose="020B0604020202020204" charset="0"/>
              </a:rPr>
              <a:t>at all</a:t>
            </a:r>
            <a:r>
              <a:rPr lang="en-US" sz="1600" dirty="0" smtClean="0">
                <a:latin typeface="Work Sans Light" panose="020B0604020202020204" charset="0"/>
              </a:rPr>
              <a:t>.</a:t>
            </a:r>
          </a:p>
          <a:p>
            <a:endParaRPr lang="en-US" sz="1600" dirty="0">
              <a:latin typeface="Work Sans Light" panose="020B0604020202020204" charset="0"/>
            </a:endParaRPr>
          </a:p>
          <a:p>
            <a:r>
              <a:rPr lang="en-US" sz="1600" dirty="0">
                <a:latin typeface="Work Sans Light" panose="020B0604020202020204" charset="0"/>
              </a:rPr>
              <a:t>Immutable classes are helpful because you know they will always be the same. You </a:t>
            </a:r>
            <a:r>
              <a:rPr lang="en-US" sz="1600" dirty="0" smtClean="0">
                <a:latin typeface="Work Sans Light" panose="020B0604020202020204" charset="0"/>
              </a:rPr>
              <a:t>can pass </a:t>
            </a:r>
            <a:r>
              <a:rPr lang="en-US" sz="1600" dirty="0">
                <a:latin typeface="Work Sans Light" panose="020B0604020202020204" charset="0"/>
              </a:rPr>
              <a:t>them around your application with a guarantee that the caller didn’t change anything</a:t>
            </a:r>
            <a:r>
              <a:rPr lang="en-US" sz="1600" dirty="0" smtClean="0">
                <a:latin typeface="Work Sans Light" panose="020B0604020202020204" charset="0"/>
              </a:rPr>
              <a:t>.</a:t>
            </a:r>
          </a:p>
          <a:p>
            <a:endParaRPr lang="en-US" sz="1600" dirty="0">
              <a:latin typeface="Work Sans Light" panose="020B0604020202020204" charset="0"/>
            </a:endParaRPr>
          </a:p>
          <a:p>
            <a:r>
              <a:rPr lang="en-US" sz="1600" dirty="0">
                <a:latin typeface="Work Sans Light" panose="020B0604020202020204" charset="0"/>
              </a:rPr>
              <a:t>This helps make programs easier to maintain. It also helps with performance by </a:t>
            </a:r>
            <a:r>
              <a:rPr lang="en-US" sz="1600" dirty="0" smtClean="0">
                <a:latin typeface="Work Sans Light" panose="020B0604020202020204" charset="0"/>
              </a:rPr>
              <a:t>limiting the </a:t>
            </a:r>
            <a:r>
              <a:rPr lang="en-US" sz="1600" dirty="0">
                <a:latin typeface="Work Sans Light" panose="020B0604020202020204" charset="0"/>
              </a:rPr>
              <a:t>number of copies, as you saw with String in Chapter 3, “Core Java APIs.”</a:t>
            </a:r>
            <a:endParaRPr lang="en-US" sz="1600" dirty="0">
              <a:latin typeface="Work Sa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471326" y="642996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24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584368" y="62736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0" dirty="0"/>
              <a:t>Creating Immutable Classes</a:t>
            </a:r>
            <a:endParaRPr sz="2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16990" y="926383"/>
            <a:ext cx="76543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Work Sans Light" panose="020B0604020202020204" charset="0"/>
            </a:endParaRPr>
          </a:p>
          <a:p>
            <a:r>
              <a:rPr lang="en-US" sz="1200" dirty="0">
                <a:latin typeface="Work Sans Light" panose="020B0604020202020204" charset="0"/>
              </a:rPr>
              <a:t>One step in making a class immutable is to omit the setters. But wait: we still want the</a:t>
            </a:r>
          </a:p>
          <a:p>
            <a:r>
              <a:rPr lang="en-US" sz="1200" dirty="0">
                <a:latin typeface="Work Sans Light" panose="020B0604020202020204" charset="0"/>
              </a:rPr>
              <a:t>caller to be able to specify the initial value—we just don’t want it to change after the object</a:t>
            </a:r>
          </a:p>
          <a:p>
            <a:r>
              <a:rPr lang="en-US" sz="1200" dirty="0">
                <a:latin typeface="Work Sans Light" panose="020B0604020202020204" charset="0"/>
              </a:rPr>
              <a:t>is created. Constructors to the rescue</a:t>
            </a:r>
            <a:r>
              <a:rPr lang="en-US" sz="1200" dirty="0" smtClean="0">
                <a:latin typeface="Work Sans Light" panose="020B0604020202020204" charset="0"/>
              </a:rPr>
              <a:t>!</a:t>
            </a:r>
          </a:p>
          <a:p>
            <a:endParaRPr lang="en-US" sz="1200" dirty="0" smtClean="0">
              <a:latin typeface="Work Sans Light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Work Sans Light" panose="020B0604020202020204" charset="0"/>
              </a:rPr>
              <a:t>public class </a:t>
            </a:r>
            <a:r>
              <a:rPr lang="en-US" sz="1200" dirty="0" err="1">
                <a:latin typeface="Work Sans Light" panose="020B0604020202020204" charset="0"/>
              </a:rPr>
              <a:t>ImmutableSwan</a:t>
            </a:r>
            <a:r>
              <a:rPr lang="en-US" sz="1200" dirty="0">
                <a:latin typeface="Work Sans Light" panose="020B0604020202020204" charset="0"/>
              </a:rPr>
              <a:t> {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Work Sans Light" panose="020B0604020202020204" charset="0"/>
              </a:rPr>
              <a:t>    private </a:t>
            </a:r>
            <a:r>
              <a:rPr lang="en-US" sz="1200" dirty="0" err="1">
                <a:latin typeface="Work Sans Light" panose="020B0604020202020204" charset="0"/>
              </a:rPr>
              <a:t>int</a:t>
            </a:r>
            <a:r>
              <a:rPr lang="en-US" sz="1200" dirty="0">
                <a:latin typeface="Work Sans Light" panose="020B0604020202020204" charset="0"/>
              </a:rPr>
              <a:t> </a:t>
            </a:r>
            <a:r>
              <a:rPr lang="en-US" sz="1200" dirty="0" err="1">
                <a:latin typeface="Work Sans Light" panose="020B0604020202020204" charset="0"/>
              </a:rPr>
              <a:t>numberEggs</a:t>
            </a:r>
            <a:r>
              <a:rPr lang="en-US" sz="1200" dirty="0">
                <a:latin typeface="Work Sans Light" panose="020B0604020202020204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Work Sans Light" panose="020B0604020202020204" charset="0"/>
              </a:rPr>
              <a:t>    public </a:t>
            </a:r>
            <a:r>
              <a:rPr lang="en-US" sz="1200" dirty="0" err="1">
                <a:latin typeface="Work Sans Light" panose="020B0604020202020204" charset="0"/>
              </a:rPr>
              <a:t>ImmutableSwan</a:t>
            </a:r>
            <a:r>
              <a:rPr lang="en-US" sz="1200" dirty="0">
                <a:latin typeface="Work Sans Light" panose="020B0604020202020204" charset="0"/>
              </a:rPr>
              <a:t>(</a:t>
            </a:r>
            <a:r>
              <a:rPr lang="en-US" sz="1200" dirty="0" err="1">
                <a:latin typeface="Work Sans Light" panose="020B0604020202020204" charset="0"/>
              </a:rPr>
              <a:t>int</a:t>
            </a:r>
            <a:r>
              <a:rPr lang="en-US" sz="1200" dirty="0">
                <a:latin typeface="Work Sans Light" panose="020B0604020202020204" charset="0"/>
              </a:rPr>
              <a:t> </a:t>
            </a:r>
            <a:r>
              <a:rPr lang="en-US" sz="1200" dirty="0" err="1">
                <a:latin typeface="Work Sans Light" panose="020B0604020202020204" charset="0"/>
              </a:rPr>
              <a:t>numberEggs</a:t>
            </a:r>
            <a:r>
              <a:rPr lang="en-US" sz="1200" dirty="0">
                <a:latin typeface="Work Sans Light" panose="020B0604020202020204" charset="0"/>
              </a:rPr>
              <a:t>) {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Work Sans Light" panose="020B0604020202020204" charset="0"/>
              </a:rPr>
              <a:t>         </a:t>
            </a:r>
            <a:r>
              <a:rPr lang="en-US" sz="1200" dirty="0" err="1" smtClean="0">
                <a:latin typeface="Work Sans Light" panose="020B0604020202020204" charset="0"/>
              </a:rPr>
              <a:t>this.numberEggs</a:t>
            </a:r>
            <a:r>
              <a:rPr lang="en-US" sz="1200" dirty="0" smtClean="0">
                <a:latin typeface="Work Sans Light" panose="020B0604020202020204" charset="0"/>
              </a:rPr>
              <a:t> </a:t>
            </a:r>
            <a:r>
              <a:rPr lang="en-US" sz="1200" dirty="0">
                <a:latin typeface="Work Sans Light" panose="020B0604020202020204" charset="0"/>
              </a:rPr>
              <a:t>= </a:t>
            </a:r>
            <a:r>
              <a:rPr lang="en-US" sz="1200" dirty="0" err="1">
                <a:latin typeface="Work Sans Light" panose="020B0604020202020204" charset="0"/>
              </a:rPr>
              <a:t>numberEggs</a:t>
            </a:r>
            <a:r>
              <a:rPr lang="en-US" sz="1200" dirty="0">
                <a:latin typeface="Work Sans Light" panose="020B0604020202020204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     </a:t>
            </a:r>
            <a:r>
              <a:rPr lang="ru-RU" sz="1200" dirty="0" smtClean="0"/>
              <a:t>}</a:t>
            </a:r>
            <a:endParaRPr lang="ru-RU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Work Sans Light" panose="020B0604020202020204" charset="0"/>
              </a:rPr>
              <a:t>    public </a:t>
            </a:r>
            <a:r>
              <a:rPr lang="en-US" sz="1200" dirty="0" err="1">
                <a:latin typeface="Work Sans Light" panose="020B0604020202020204" charset="0"/>
              </a:rPr>
              <a:t>int</a:t>
            </a:r>
            <a:r>
              <a:rPr lang="en-US" sz="1200" dirty="0">
                <a:latin typeface="Work Sans Light" panose="020B0604020202020204" charset="0"/>
              </a:rPr>
              <a:t> </a:t>
            </a:r>
            <a:r>
              <a:rPr lang="en-US" sz="1200" dirty="0" err="1">
                <a:latin typeface="Work Sans Light" panose="020B0604020202020204" charset="0"/>
              </a:rPr>
              <a:t>getNumberEggs</a:t>
            </a:r>
            <a:r>
              <a:rPr lang="en-US" sz="1200" dirty="0">
                <a:latin typeface="Work Sans Light" panose="020B0604020202020204" charset="0"/>
              </a:rPr>
              <a:t>() {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Work Sans Light" panose="020B0604020202020204" charset="0"/>
              </a:rPr>
              <a:t>         return </a:t>
            </a:r>
            <a:r>
              <a:rPr lang="en-US" sz="1200" dirty="0" err="1">
                <a:latin typeface="Work Sans Light" panose="020B0604020202020204" charset="0"/>
              </a:rPr>
              <a:t>numberEggs</a:t>
            </a:r>
            <a:r>
              <a:rPr lang="en-US" sz="1200" dirty="0">
                <a:latin typeface="Work Sans Light" panose="020B0604020202020204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/>
              <a:t>} </a:t>
            </a:r>
            <a:r>
              <a:rPr lang="ru-RU" sz="1200" dirty="0" smtClean="0"/>
              <a:t>}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Work Sans Light" panose="020B0604020202020204" charset="0"/>
            </a:endParaRPr>
          </a:p>
          <a:p>
            <a:r>
              <a:rPr lang="en-US" sz="1200" dirty="0">
                <a:latin typeface="Work Sans Light" panose="020B0604020202020204" charset="0"/>
              </a:rPr>
              <a:t>In this example, we don't have a setter. We do have a constructor that allows a value to</a:t>
            </a:r>
          </a:p>
          <a:p>
            <a:r>
              <a:rPr lang="en-US" sz="1200" dirty="0">
                <a:latin typeface="Work Sans Light" panose="020B0604020202020204" charset="0"/>
              </a:rPr>
              <a:t>be set. Remember, immutable is only measured after the object is constructed. Immutable</a:t>
            </a:r>
          </a:p>
          <a:p>
            <a:r>
              <a:rPr lang="en-US" sz="1200" dirty="0">
                <a:latin typeface="Work Sans Light" panose="020B0604020202020204" charset="0"/>
              </a:rPr>
              <a:t>classes are allowed to have values. They just can't change after instantiation</a:t>
            </a:r>
            <a:r>
              <a:rPr lang="en-US" sz="1200" dirty="0" smtClean="0">
                <a:latin typeface="Work Sans Light" panose="020B0604020202020204" charset="0"/>
              </a:rPr>
              <a:t>.</a:t>
            </a:r>
          </a:p>
          <a:p>
            <a:r>
              <a:rPr lang="en-US" sz="1200" dirty="0">
                <a:latin typeface="Work Sans Light" panose="020B0604020202020204" charset="0"/>
              </a:rPr>
              <a:t>To review, encapsulation refers to preventing callers from changing the instance </a:t>
            </a:r>
            <a:r>
              <a:rPr lang="en-US" sz="1200" dirty="0" smtClean="0">
                <a:latin typeface="Work Sans Light" panose="020B0604020202020204" charset="0"/>
              </a:rPr>
              <a:t>variables directly</a:t>
            </a:r>
            <a:r>
              <a:rPr lang="en-US" sz="1200" dirty="0">
                <a:latin typeface="Work Sans Light" panose="020B0604020202020204" charset="0"/>
              </a:rPr>
              <a:t>. Immutability refers to preventing callers from changing the instance variables at all.</a:t>
            </a:r>
            <a:endParaRPr lang="en-US" sz="1200" dirty="0">
              <a:latin typeface="Work Sa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471326" y="642996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25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584368" y="62736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0" dirty="0"/>
              <a:t>Writing Simple Lambdas</a:t>
            </a:r>
            <a:endParaRPr sz="2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71913" y="552895"/>
            <a:ext cx="765436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Work Sans Light" panose="020B0604020202020204" charset="0"/>
            </a:endParaRPr>
          </a:p>
          <a:p>
            <a:endParaRPr lang="en-US" sz="1600" dirty="0">
              <a:latin typeface="Work Sans Light" panose="020B0604020202020204" charset="0"/>
            </a:endParaRPr>
          </a:p>
          <a:p>
            <a:r>
              <a:rPr lang="en-US" dirty="0">
                <a:latin typeface="Work Sans Light" panose="020B0604020202020204" charset="0"/>
              </a:rPr>
              <a:t>In </a:t>
            </a:r>
            <a:r>
              <a:rPr lang="en-US" dirty="0" smtClean="0">
                <a:latin typeface="Work Sans Light" panose="020B0604020202020204" charset="0"/>
              </a:rPr>
              <a:t>Java 8</a:t>
            </a:r>
            <a:r>
              <a:rPr lang="en-US" dirty="0">
                <a:latin typeface="Work Sans Light" panose="020B0604020202020204" charset="0"/>
              </a:rPr>
              <a:t>, the language added the ability to write code using another style. </a:t>
            </a:r>
            <a:r>
              <a:rPr lang="en-US" i="1" dirty="0">
                <a:latin typeface="Work Sans Light" panose="020B0604020202020204" charset="0"/>
              </a:rPr>
              <a:t>Functional </a:t>
            </a:r>
            <a:r>
              <a:rPr lang="en-US" i="1" dirty="0" smtClean="0">
                <a:latin typeface="Work Sans Light" panose="020B0604020202020204" charset="0"/>
              </a:rPr>
              <a:t>programming </a:t>
            </a:r>
            <a:r>
              <a:rPr lang="en-US" dirty="0" smtClean="0">
                <a:latin typeface="Work Sans Light" panose="020B0604020202020204" charset="0"/>
              </a:rPr>
              <a:t>is </a:t>
            </a:r>
            <a:r>
              <a:rPr lang="en-US" dirty="0">
                <a:latin typeface="Work Sans Light" panose="020B0604020202020204" charset="0"/>
              </a:rPr>
              <a:t>a way of writing code more declaratively. You specify what you want to do </a:t>
            </a:r>
            <a:r>
              <a:rPr lang="en-US" dirty="0" smtClean="0">
                <a:latin typeface="Work Sans Light" panose="020B0604020202020204" charset="0"/>
              </a:rPr>
              <a:t>rather than </a:t>
            </a:r>
            <a:r>
              <a:rPr lang="en-US" dirty="0">
                <a:latin typeface="Work Sans Light" panose="020B0604020202020204" charset="0"/>
              </a:rPr>
              <a:t>dealing with the state of objects. You focus more on expressions than loops.</a:t>
            </a:r>
          </a:p>
          <a:p>
            <a:r>
              <a:rPr lang="en-US" dirty="0">
                <a:latin typeface="Work Sans Light" panose="020B0604020202020204" charset="0"/>
              </a:rPr>
              <a:t>Functional programming uses lambda expressions to write code. A </a:t>
            </a:r>
            <a:r>
              <a:rPr lang="en-US" i="1" dirty="0">
                <a:latin typeface="Work Sans Light" panose="020B0604020202020204" charset="0"/>
              </a:rPr>
              <a:t>lambda expression</a:t>
            </a:r>
          </a:p>
          <a:p>
            <a:r>
              <a:rPr lang="en-US" dirty="0">
                <a:latin typeface="Work Sans Light" panose="020B0604020202020204" charset="0"/>
              </a:rPr>
              <a:t>is a block of code that gets passed around. You can think of a lambda expression as </a:t>
            </a:r>
            <a:r>
              <a:rPr lang="en-US" dirty="0" smtClean="0">
                <a:latin typeface="Work Sans Light" panose="020B0604020202020204" charset="0"/>
              </a:rPr>
              <a:t>an</a:t>
            </a:r>
          </a:p>
          <a:p>
            <a:r>
              <a:rPr lang="en-US" dirty="0">
                <a:latin typeface="Work Sans Light" panose="020B0604020202020204" charset="0"/>
              </a:rPr>
              <a:t>anonymous method. It has parameters and a body just like full-</a:t>
            </a:r>
            <a:r>
              <a:rPr lang="en-US" dirty="0" err="1">
                <a:latin typeface="Work Sans Light" panose="020B0604020202020204" charset="0"/>
              </a:rPr>
              <a:t>fl</a:t>
            </a:r>
            <a:r>
              <a:rPr lang="en-US" dirty="0">
                <a:latin typeface="Work Sans Light" panose="020B0604020202020204" charset="0"/>
              </a:rPr>
              <a:t> edged methods do, but </a:t>
            </a:r>
            <a:r>
              <a:rPr lang="en-US" dirty="0" smtClean="0">
                <a:latin typeface="Work Sans Light" panose="020B0604020202020204" charset="0"/>
              </a:rPr>
              <a:t>it doesn’t </a:t>
            </a:r>
            <a:r>
              <a:rPr lang="en-US" dirty="0">
                <a:latin typeface="Work Sans Light" panose="020B0604020202020204" charset="0"/>
              </a:rPr>
              <a:t>have a name like a real method. Lambda expressions are often referred to as </a:t>
            </a:r>
            <a:r>
              <a:rPr lang="en-US" dirty="0" smtClean="0">
                <a:latin typeface="Work Sans Light" panose="020B0604020202020204" charset="0"/>
              </a:rPr>
              <a:t>lambdas for </a:t>
            </a:r>
            <a:r>
              <a:rPr lang="en-US" dirty="0">
                <a:latin typeface="Work Sans Light" panose="020B0604020202020204" charset="0"/>
              </a:rPr>
              <a:t>short. You might also know them as closures if Java isn’t your fi </a:t>
            </a:r>
            <a:r>
              <a:rPr lang="en-US" dirty="0" err="1">
                <a:latin typeface="Work Sans Light" panose="020B0604020202020204" charset="0"/>
              </a:rPr>
              <a:t>rst</a:t>
            </a:r>
            <a:r>
              <a:rPr lang="en-US" dirty="0">
                <a:latin typeface="Work Sans Light" panose="020B0604020202020204" charset="0"/>
              </a:rPr>
              <a:t> language. If </a:t>
            </a:r>
            <a:r>
              <a:rPr lang="en-US" dirty="0" smtClean="0">
                <a:latin typeface="Work Sans Light" panose="020B0604020202020204" charset="0"/>
              </a:rPr>
              <a:t>you had </a:t>
            </a:r>
            <a:r>
              <a:rPr lang="en-US" dirty="0">
                <a:latin typeface="Work Sans Light" panose="020B0604020202020204" charset="0"/>
              </a:rPr>
              <a:t>a bad experience with closures in the past, don’t worry. They are far simpler in Java.</a:t>
            </a:r>
          </a:p>
          <a:p>
            <a:r>
              <a:rPr lang="en-US" dirty="0">
                <a:latin typeface="Work Sans Light" panose="020B0604020202020204" charset="0"/>
              </a:rPr>
              <a:t>In other words, a lambda expression is like a method that you can pass as if it were a</a:t>
            </a:r>
          </a:p>
          <a:p>
            <a:r>
              <a:rPr lang="en-US" dirty="0">
                <a:latin typeface="Work Sans Light" panose="020B0604020202020204" charset="0"/>
              </a:rPr>
              <a:t>variable. For example, there are different ways to calculate age. One human year is </a:t>
            </a:r>
            <a:r>
              <a:rPr lang="en-US" dirty="0" smtClean="0">
                <a:latin typeface="Work Sans Light" panose="020B0604020202020204" charset="0"/>
              </a:rPr>
              <a:t>equivalent to </a:t>
            </a:r>
            <a:r>
              <a:rPr lang="en-US" dirty="0">
                <a:latin typeface="Work Sans Light" panose="020B0604020202020204" charset="0"/>
              </a:rPr>
              <a:t>seven dog years. You want to write a method that that takes an age() method </a:t>
            </a:r>
            <a:r>
              <a:rPr lang="en-US" dirty="0" smtClean="0">
                <a:latin typeface="Work Sans Light" panose="020B0604020202020204" charset="0"/>
              </a:rPr>
              <a:t>as input</a:t>
            </a:r>
            <a:r>
              <a:rPr lang="en-US" dirty="0">
                <a:latin typeface="Work Sans Light" panose="020B0604020202020204" charset="0"/>
              </a:rPr>
              <a:t>. To do this in an object-oriented program, you’d need to </a:t>
            </a:r>
            <a:r>
              <a:rPr lang="en-US" dirty="0" err="1">
                <a:latin typeface="Work Sans Light" panose="020B0604020202020204" charset="0"/>
              </a:rPr>
              <a:t>defi</a:t>
            </a:r>
            <a:r>
              <a:rPr lang="en-US" dirty="0">
                <a:latin typeface="Work Sans Light" panose="020B0604020202020204" charset="0"/>
              </a:rPr>
              <a:t> ne a Human subclass and </a:t>
            </a:r>
            <a:r>
              <a:rPr lang="en-US" dirty="0" smtClean="0">
                <a:latin typeface="Work Sans Light" panose="020B0604020202020204" charset="0"/>
              </a:rPr>
              <a:t>a Dog </a:t>
            </a:r>
            <a:r>
              <a:rPr lang="en-US" dirty="0">
                <a:latin typeface="Work Sans Light" panose="020B0604020202020204" charset="0"/>
              </a:rPr>
              <a:t>subclass. With lambdas, you can just pass in the relevant expression to calculate age.</a:t>
            </a:r>
            <a:endParaRPr lang="en-US" dirty="0">
              <a:latin typeface="Work Sa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471326" y="642996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26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584368" y="62736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0" dirty="0"/>
              <a:t>Lambda Example</a:t>
            </a:r>
            <a:endParaRPr sz="2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20398" y="655926"/>
            <a:ext cx="765436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Work Sans Light" panose="020B0604020202020204" charset="0"/>
            </a:endParaRPr>
          </a:p>
          <a:p>
            <a:r>
              <a:rPr lang="en-US" dirty="0">
                <a:latin typeface="Work Sans Light" panose="020B0604020202020204" charset="0"/>
              </a:rPr>
              <a:t>Our goal is to print out all the animals in a list according to some criteria. We’ll show you</a:t>
            </a:r>
          </a:p>
          <a:p>
            <a:r>
              <a:rPr lang="en-US" dirty="0">
                <a:latin typeface="Work Sans Light" panose="020B0604020202020204" charset="0"/>
              </a:rPr>
              <a:t>how to do this without lambdas to illustrate how lambdas are useful. We start out with </a:t>
            </a:r>
            <a:r>
              <a:rPr lang="en-US" dirty="0" smtClean="0">
                <a:latin typeface="Work Sans Light" panose="020B0604020202020204" charset="0"/>
              </a:rPr>
              <a:t>the Animal </a:t>
            </a:r>
            <a:r>
              <a:rPr lang="en-US" dirty="0">
                <a:latin typeface="Work Sans Light" panose="020B0604020202020204" charset="0"/>
              </a:rPr>
              <a:t>class</a:t>
            </a:r>
            <a:r>
              <a:rPr lang="en-US" dirty="0" smtClean="0">
                <a:latin typeface="Work Sans Light" panose="020B060402020202020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Work Sans Light" panose="020B0604020202020204" charset="0"/>
              </a:rPr>
              <a:t>public class Animal {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Work Sans Light" panose="020B0604020202020204" charset="0"/>
              </a:rPr>
              <a:t>    private </a:t>
            </a:r>
            <a:r>
              <a:rPr lang="en-US" dirty="0">
                <a:latin typeface="Work Sans Light" panose="020B0604020202020204" charset="0"/>
              </a:rPr>
              <a:t>String species;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Work Sans Light" panose="020B0604020202020204" charset="0"/>
              </a:rPr>
              <a:t>    private </a:t>
            </a:r>
            <a:r>
              <a:rPr lang="en-US" dirty="0" err="1">
                <a:latin typeface="Work Sans Light" panose="020B0604020202020204" charset="0"/>
              </a:rPr>
              <a:t>boolean</a:t>
            </a:r>
            <a:r>
              <a:rPr lang="en-US" dirty="0">
                <a:latin typeface="Work Sans Light" panose="020B0604020202020204" charset="0"/>
              </a:rPr>
              <a:t> </a:t>
            </a:r>
            <a:r>
              <a:rPr lang="en-US" dirty="0" err="1">
                <a:latin typeface="Work Sans Light" panose="020B0604020202020204" charset="0"/>
              </a:rPr>
              <a:t>canHop</a:t>
            </a:r>
            <a:r>
              <a:rPr lang="en-US" dirty="0">
                <a:latin typeface="Work Sans Light" panose="020B060402020202020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Work Sans Light" panose="020B0604020202020204" charset="0"/>
              </a:rPr>
              <a:t>    private </a:t>
            </a:r>
            <a:r>
              <a:rPr lang="en-US" dirty="0" err="1">
                <a:latin typeface="Work Sans Light" panose="020B0604020202020204" charset="0"/>
              </a:rPr>
              <a:t>boolean</a:t>
            </a:r>
            <a:r>
              <a:rPr lang="en-US" dirty="0">
                <a:latin typeface="Work Sans Light" panose="020B0604020202020204" charset="0"/>
              </a:rPr>
              <a:t> </a:t>
            </a:r>
            <a:r>
              <a:rPr lang="en-US" dirty="0" err="1">
                <a:latin typeface="Work Sans Light" panose="020B0604020202020204" charset="0"/>
              </a:rPr>
              <a:t>canSwim</a:t>
            </a:r>
            <a:r>
              <a:rPr lang="en-US" dirty="0">
                <a:latin typeface="Work Sans Light" panose="020B060402020202020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Work Sans Light" panose="020B0604020202020204" charset="0"/>
              </a:rPr>
              <a:t>    public </a:t>
            </a:r>
            <a:r>
              <a:rPr lang="en-US" dirty="0">
                <a:latin typeface="Work Sans Light" panose="020B0604020202020204" charset="0"/>
              </a:rPr>
              <a:t>Animal(String </a:t>
            </a:r>
            <a:r>
              <a:rPr lang="en-US" dirty="0" err="1">
                <a:latin typeface="Work Sans Light" panose="020B0604020202020204" charset="0"/>
              </a:rPr>
              <a:t>speciesName</a:t>
            </a:r>
            <a:r>
              <a:rPr lang="en-US" dirty="0">
                <a:latin typeface="Work Sans Light" panose="020B0604020202020204" charset="0"/>
              </a:rPr>
              <a:t>, </a:t>
            </a:r>
            <a:r>
              <a:rPr lang="en-US" dirty="0" err="1">
                <a:latin typeface="Work Sans Light" panose="020B0604020202020204" charset="0"/>
              </a:rPr>
              <a:t>boolean</a:t>
            </a:r>
            <a:r>
              <a:rPr lang="en-US" dirty="0">
                <a:latin typeface="Work Sans Light" panose="020B0604020202020204" charset="0"/>
              </a:rPr>
              <a:t> hopper, </a:t>
            </a:r>
            <a:r>
              <a:rPr lang="en-US" dirty="0" err="1">
                <a:latin typeface="Work Sans Light" panose="020B0604020202020204" charset="0"/>
              </a:rPr>
              <a:t>boolean</a:t>
            </a:r>
            <a:r>
              <a:rPr lang="en-US" dirty="0">
                <a:latin typeface="Work Sans Light" panose="020B0604020202020204" charset="0"/>
              </a:rPr>
              <a:t> swimmer) {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Work Sans Light" panose="020B0604020202020204" charset="0"/>
              </a:rPr>
              <a:t>        species </a:t>
            </a:r>
            <a:r>
              <a:rPr lang="en-US" dirty="0">
                <a:latin typeface="Work Sans Light" panose="020B0604020202020204" charset="0"/>
              </a:rPr>
              <a:t>= </a:t>
            </a:r>
            <a:r>
              <a:rPr lang="en-US" dirty="0" err="1">
                <a:latin typeface="Work Sans Light" panose="020B0604020202020204" charset="0"/>
              </a:rPr>
              <a:t>speciesName</a:t>
            </a:r>
            <a:r>
              <a:rPr lang="en-US" dirty="0">
                <a:latin typeface="Work Sans Light" panose="020B060402020202020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Work Sans Light" panose="020B0604020202020204" charset="0"/>
              </a:rPr>
              <a:t>        </a:t>
            </a:r>
            <a:r>
              <a:rPr lang="en-US" dirty="0" err="1" smtClean="0">
                <a:latin typeface="Work Sans Light" panose="020B0604020202020204" charset="0"/>
              </a:rPr>
              <a:t>canHop</a:t>
            </a:r>
            <a:r>
              <a:rPr lang="en-US" dirty="0" smtClean="0">
                <a:latin typeface="Work Sans Light" panose="020B0604020202020204" charset="0"/>
              </a:rPr>
              <a:t> </a:t>
            </a:r>
            <a:r>
              <a:rPr lang="en-US" dirty="0">
                <a:latin typeface="Work Sans Light" panose="020B0604020202020204" charset="0"/>
              </a:rPr>
              <a:t>= hopper;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Work Sans Light" panose="020B0604020202020204" charset="0"/>
              </a:rPr>
              <a:t>        </a:t>
            </a:r>
            <a:r>
              <a:rPr lang="en-US" dirty="0" err="1" smtClean="0">
                <a:latin typeface="Work Sans Light" panose="020B0604020202020204" charset="0"/>
              </a:rPr>
              <a:t>canSwim</a:t>
            </a:r>
            <a:r>
              <a:rPr lang="en-US" dirty="0" smtClean="0">
                <a:latin typeface="Work Sans Light" panose="020B0604020202020204" charset="0"/>
              </a:rPr>
              <a:t> </a:t>
            </a:r>
            <a:r>
              <a:rPr lang="en-US" dirty="0">
                <a:latin typeface="Work Sans Light" panose="020B0604020202020204" charset="0"/>
              </a:rPr>
              <a:t>= swimmer;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    </a:t>
            </a:r>
            <a:r>
              <a:rPr lang="ru-RU" dirty="0" smtClean="0"/>
              <a:t>}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Work Sans Light" panose="020B0604020202020204" charset="0"/>
              </a:rPr>
              <a:t>    public </a:t>
            </a:r>
            <a:r>
              <a:rPr lang="en-US" dirty="0" err="1">
                <a:latin typeface="Work Sans Light" panose="020B0604020202020204" charset="0"/>
              </a:rPr>
              <a:t>boolean</a:t>
            </a:r>
            <a:r>
              <a:rPr lang="en-US" dirty="0">
                <a:latin typeface="Work Sans Light" panose="020B0604020202020204" charset="0"/>
              </a:rPr>
              <a:t> </a:t>
            </a:r>
            <a:r>
              <a:rPr lang="en-US" dirty="0" err="1">
                <a:latin typeface="Work Sans Light" panose="020B0604020202020204" charset="0"/>
              </a:rPr>
              <a:t>canHop</a:t>
            </a:r>
            <a:r>
              <a:rPr lang="en-US" dirty="0">
                <a:latin typeface="Work Sans Light" panose="020B0604020202020204" charset="0"/>
              </a:rPr>
              <a:t>() { return </a:t>
            </a:r>
            <a:r>
              <a:rPr lang="en-US" dirty="0" err="1">
                <a:latin typeface="Work Sans Light" panose="020B0604020202020204" charset="0"/>
              </a:rPr>
              <a:t>canHop</a:t>
            </a:r>
            <a:r>
              <a:rPr lang="en-US" dirty="0">
                <a:latin typeface="Work Sans Light" panose="020B0604020202020204" charset="0"/>
              </a:rPr>
              <a:t>; 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Work Sans Light" panose="020B0604020202020204" charset="0"/>
              </a:rPr>
              <a:t>    public </a:t>
            </a:r>
            <a:r>
              <a:rPr lang="en-US" dirty="0" err="1">
                <a:latin typeface="Work Sans Light" panose="020B0604020202020204" charset="0"/>
              </a:rPr>
              <a:t>boolean</a:t>
            </a:r>
            <a:r>
              <a:rPr lang="en-US" dirty="0">
                <a:latin typeface="Work Sans Light" panose="020B0604020202020204" charset="0"/>
              </a:rPr>
              <a:t> </a:t>
            </a:r>
            <a:r>
              <a:rPr lang="en-US" dirty="0" err="1">
                <a:latin typeface="Work Sans Light" panose="020B0604020202020204" charset="0"/>
              </a:rPr>
              <a:t>canSwim</a:t>
            </a:r>
            <a:r>
              <a:rPr lang="en-US" dirty="0">
                <a:latin typeface="Work Sans Light" panose="020B0604020202020204" charset="0"/>
              </a:rPr>
              <a:t>() { return </a:t>
            </a:r>
            <a:r>
              <a:rPr lang="en-US" dirty="0" err="1">
                <a:latin typeface="Work Sans Light" panose="020B0604020202020204" charset="0"/>
              </a:rPr>
              <a:t>canSwim</a:t>
            </a:r>
            <a:r>
              <a:rPr lang="en-US" dirty="0">
                <a:latin typeface="Work Sans Light" panose="020B0604020202020204" charset="0"/>
              </a:rPr>
              <a:t>; 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Work Sans Light" panose="020B0604020202020204" charset="0"/>
              </a:rPr>
              <a:t>    public </a:t>
            </a:r>
            <a:r>
              <a:rPr lang="en-US" dirty="0">
                <a:latin typeface="Work Sans Light" panose="020B0604020202020204" charset="0"/>
              </a:rPr>
              <a:t>String </a:t>
            </a:r>
            <a:r>
              <a:rPr lang="en-US" dirty="0" err="1">
                <a:latin typeface="Work Sans Light" panose="020B0604020202020204" charset="0"/>
              </a:rPr>
              <a:t>toString</a:t>
            </a:r>
            <a:r>
              <a:rPr lang="en-US" dirty="0">
                <a:latin typeface="Work Sans Light" panose="020B0604020202020204" charset="0"/>
              </a:rPr>
              <a:t>() { return species; }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}</a:t>
            </a:r>
            <a:endParaRPr lang="en-US" dirty="0">
              <a:latin typeface="Work Sa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471326" y="642996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indent="0">
              <a:buNone/>
            </a:pPr>
            <a:r>
              <a:rPr lang="en-US" sz="1200" dirty="0"/>
              <a:t>The Animal class has three instance variables, which are set in the constructor. It </a:t>
            </a:r>
            <a:r>
              <a:rPr lang="en-US" sz="1200" dirty="0" smtClean="0"/>
              <a:t>has two </a:t>
            </a:r>
            <a:r>
              <a:rPr lang="en-US" sz="1200" dirty="0"/>
              <a:t>methods that get the state of whether the animal can hop or swim. It also has </a:t>
            </a:r>
            <a:r>
              <a:rPr lang="en-US" sz="1200" dirty="0" smtClean="0"/>
              <a:t>a </a:t>
            </a:r>
            <a:r>
              <a:rPr lang="en-US" sz="1200" dirty="0" err="1" smtClean="0"/>
              <a:t>toString</a:t>
            </a:r>
            <a:r>
              <a:rPr lang="en-US" sz="1200" dirty="0"/>
              <a:t>() method so we can easily identify the Animal in </a:t>
            </a:r>
            <a:r>
              <a:rPr lang="en-US" sz="1200" dirty="0" smtClean="0"/>
              <a:t>programs. </a:t>
            </a:r>
          </a:p>
          <a:p>
            <a:pPr marL="152400" indent="0">
              <a:buNone/>
            </a:pPr>
            <a:r>
              <a:rPr lang="en-US" sz="1200" dirty="0" smtClean="0"/>
              <a:t>We </a:t>
            </a:r>
            <a:r>
              <a:rPr lang="en-US" sz="1200" dirty="0"/>
              <a:t>plan to write a lot of different checks, so we want an interface.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interface </a:t>
            </a:r>
            <a:r>
              <a:rPr lang="en-US" sz="1400" dirty="0" err="1"/>
              <a:t>CheckTrait</a:t>
            </a:r>
            <a:r>
              <a:rPr lang="en-US" sz="1400" dirty="0"/>
              <a:t> {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 smtClean="0"/>
              <a:t>    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/>
              <a:t>test(Animal a);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 smtClean="0"/>
              <a:t>}</a:t>
            </a:r>
            <a:endParaRPr lang="en-US" sz="1400" dirty="0" smtClean="0"/>
          </a:p>
          <a:p>
            <a:pPr marL="495300" indent="-342900">
              <a:buFont typeface="+mj-lt"/>
              <a:buAutoNum type="arabicPeriod"/>
            </a:pPr>
            <a:r>
              <a:rPr lang="en-US" sz="1400" dirty="0" smtClean="0"/>
              <a:t>public </a:t>
            </a:r>
            <a:r>
              <a:rPr lang="en-US" sz="1400" dirty="0"/>
              <a:t>class </a:t>
            </a:r>
            <a:r>
              <a:rPr lang="en-US" sz="1400" dirty="0" err="1"/>
              <a:t>CheckIfHopper</a:t>
            </a:r>
            <a:r>
              <a:rPr lang="en-US" sz="1400" dirty="0"/>
              <a:t> implements </a:t>
            </a:r>
            <a:r>
              <a:rPr lang="en-US" sz="1400" dirty="0" err="1"/>
              <a:t>CheckTrait</a:t>
            </a:r>
            <a:r>
              <a:rPr lang="en-US" sz="1400" dirty="0"/>
              <a:t> {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 smtClean="0"/>
              <a:t>     public </a:t>
            </a:r>
            <a:r>
              <a:rPr lang="en-US" sz="1400" dirty="0" err="1"/>
              <a:t>boolean</a:t>
            </a:r>
            <a:r>
              <a:rPr lang="en-US" sz="1400" dirty="0"/>
              <a:t> test(Animal a) {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 smtClean="0"/>
              <a:t>           return </a:t>
            </a:r>
            <a:r>
              <a:rPr lang="en-US" sz="1400" dirty="0" err="1"/>
              <a:t>a.canHop</a:t>
            </a:r>
            <a:r>
              <a:rPr lang="en-US" sz="1400" dirty="0"/>
              <a:t>();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 smtClean="0"/>
              <a:t>     </a:t>
            </a:r>
            <a:r>
              <a:rPr lang="ru-RU" sz="1400" dirty="0" smtClean="0"/>
              <a:t>}</a:t>
            </a:r>
            <a:endParaRPr lang="ru-RU" sz="1400" dirty="0"/>
          </a:p>
          <a:p>
            <a:pPr marL="495300" indent="-342900">
              <a:buFont typeface="+mj-lt"/>
              <a:buAutoNum type="arabicPeriod"/>
            </a:pPr>
            <a:r>
              <a:rPr lang="ru-RU" sz="1400" dirty="0"/>
              <a:t>}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27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584368" y="62736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0" dirty="0"/>
              <a:t>Lambda Example</a:t>
            </a:r>
            <a:endParaRPr sz="2400" b="0" dirty="0"/>
          </a:p>
        </p:txBody>
      </p:sp>
    </p:spTree>
    <p:extLst>
      <p:ext uri="{BB962C8B-B14F-4D97-AF65-F5344CB8AC3E}">
        <p14:creationId xmlns:p14="http://schemas.microsoft.com/office/powerpoint/2010/main" val="15809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484205" y="809814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indent="0">
              <a:buNone/>
            </a:pPr>
            <a:r>
              <a:rPr lang="en-US" sz="1050" dirty="0"/>
              <a:t>1: public class </a:t>
            </a:r>
            <a:r>
              <a:rPr lang="en-US" sz="1050" dirty="0" err="1"/>
              <a:t>TraditionalSearch</a:t>
            </a:r>
            <a:r>
              <a:rPr lang="en-US" sz="1050" dirty="0"/>
              <a:t> {</a:t>
            </a:r>
          </a:p>
          <a:p>
            <a:pPr marL="152400" indent="0">
              <a:buNone/>
            </a:pPr>
            <a:r>
              <a:rPr lang="en-US" sz="1050" dirty="0"/>
              <a:t>2: </a:t>
            </a:r>
            <a:r>
              <a:rPr lang="en-US" sz="1050" dirty="0" smtClean="0"/>
              <a:t>      public </a:t>
            </a:r>
            <a:r>
              <a:rPr lang="en-US" sz="1050" dirty="0"/>
              <a:t>static void main(String[] </a:t>
            </a:r>
            <a:r>
              <a:rPr lang="en-US" sz="1050" dirty="0" err="1"/>
              <a:t>args</a:t>
            </a:r>
            <a:r>
              <a:rPr lang="en-US" sz="1050" dirty="0"/>
              <a:t>) {</a:t>
            </a:r>
          </a:p>
          <a:p>
            <a:pPr marL="152400" indent="0">
              <a:buNone/>
            </a:pPr>
            <a:r>
              <a:rPr lang="en-US" sz="1050" dirty="0"/>
              <a:t>3: </a:t>
            </a:r>
            <a:r>
              <a:rPr lang="en-US" sz="1050" dirty="0" smtClean="0"/>
              <a:t>           List&lt;Animal</a:t>
            </a:r>
            <a:r>
              <a:rPr lang="en-US" sz="1050" dirty="0"/>
              <a:t>&gt; animals = new </a:t>
            </a:r>
            <a:r>
              <a:rPr lang="en-US" sz="1050" dirty="0" err="1"/>
              <a:t>ArrayList</a:t>
            </a:r>
            <a:r>
              <a:rPr lang="en-US" sz="1050" dirty="0"/>
              <a:t>&lt;Animal&gt;(); // list of animals</a:t>
            </a:r>
          </a:p>
          <a:p>
            <a:pPr marL="152400" indent="0">
              <a:buNone/>
            </a:pPr>
            <a:r>
              <a:rPr lang="en-US" sz="1050" dirty="0"/>
              <a:t>4: </a:t>
            </a:r>
            <a:r>
              <a:rPr lang="en-US" sz="1050" dirty="0" smtClean="0"/>
              <a:t>           </a:t>
            </a:r>
            <a:r>
              <a:rPr lang="en-US" sz="1050" dirty="0" err="1" smtClean="0"/>
              <a:t>animals.add</a:t>
            </a:r>
            <a:r>
              <a:rPr lang="en-US" sz="1050" dirty="0" smtClean="0"/>
              <a:t>(new </a:t>
            </a:r>
            <a:r>
              <a:rPr lang="en-US" sz="1050" dirty="0"/>
              <a:t>Animal("fish", false, true));</a:t>
            </a:r>
          </a:p>
          <a:p>
            <a:pPr marL="152400" indent="0">
              <a:buNone/>
            </a:pPr>
            <a:r>
              <a:rPr lang="en-US" sz="1050" dirty="0"/>
              <a:t>5: </a:t>
            </a:r>
            <a:r>
              <a:rPr lang="en-US" sz="1050" dirty="0" smtClean="0"/>
              <a:t>           </a:t>
            </a:r>
            <a:r>
              <a:rPr lang="en-US" sz="1050" dirty="0" err="1" smtClean="0"/>
              <a:t>animals.add</a:t>
            </a:r>
            <a:r>
              <a:rPr lang="en-US" sz="1050" dirty="0" smtClean="0"/>
              <a:t>(new </a:t>
            </a:r>
            <a:r>
              <a:rPr lang="en-US" sz="1050" dirty="0"/>
              <a:t>Animal("kangaroo", true, false));</a:t>
            </a:r>
          </a:p>
          <a:p>
            <a:pPr marL="152400" indent="0">
              <a:buNone/>
            </a:pPr>
            <a:r>
              <a:rPr lang="en-US" sz="1050" dirty="0"/>
              <a:t>6: </a:t>
            </a:r>
            <a:r>
              <a:rPr lang="en-US" sz="1050" dirty="0" smtClean="0"/>
              <a:t>           </a:t>
            </a:r>
            <a:r>
              <a:rPr lang="en-US" sz="1050" dirty="0" err="1" smtClean="0"/>
              <a:t>animals.add</a:t>
            </a:r>
            <a:r>
              <a:rPr lang="en-US" sz="1050" dirty="0" smtClean="0"/>
              <a:t>(new </a:t>
            </a:r>
            <a:r>
              <a:rPr lang="en-US" sz="1050" dirty="0"/>
              <a:t>Animal("rabbit", true, false));</a:t>
            </a:r>
          </a:p>
          <a:p>
            <a:pPr marL="152400" indent="0">
              <a:buNone/>
            </a:pPr>
            <a:r>
              <a:rPr lang="en-US" sz="1050" dirty="0"/>
              <a:t>7: </a:t>
            </a:r>
            <a:r>
              <a:rPr lang="en-US" sz="1050" dirty="0" smtClean="0"/>
              <a:t>           </a:t>
            </a:r>
            <a:r>
              <a:rPr lang="en-US" sz="1050" dirty="0" err="1" smtClean="0"/>
              <a:t>animals.add</a:t>
            </a:r>
            <a:r>
              <a:rPr lang="en-US" sz="1050" dirty="0" smtClean="0"/>
              <a:t>(new </a:t>
            </a:r>
            <a:r>
              <a:rPr lang="en-US" sz="1050" dirty="0"/>
              <a:t>Animal("turtle", false, true</a:t>
            </a:r>
            <a:r>
              <a:rPr lang="en-US" sz="1050" dirty="0" smtClean="0"/>
              <a:t>));</a:t>
            </a:r>
            <a:endParaRPr lang="ru-RU" sz="1050" dirty="0"/>
          </a:p>
          <a:p>
            <a:pPr marL="152400" indent="0">
              <a:buNone/>
            </a:pPr>
            <a:r>
              <a:rPr lang="en-US" sz="1050" dirty="0"/>
              <a:t>9: </a:t>
            </a:r>
            <a:r>
              <a:rPr lang="en-US" sz="1050" dirty="0" smtClean="0"/>
              <a:t>          print(animals</a:t>
            </a:r>
            <a:r>
              <a:rPr lang="en-US" sz="1050" dirty="0"/>
              <a:t>, new </a:t>
            </a:r>
            <a:r>
              <a:rPr lang="en-US" sz="1050" dirty="0" err="1"/>
              <a:t>CheckIfHopper</a:t>
            </a:r>
            <a:r>
              <a:rPr lang="en-US" sz="1050" dirty="0"/>
              <a:t>()); // pass class that does check</a:t>
            </a:r>
          </a:p>
          <a:p>
            <a:pPr marL="152400" indent="0">
              <a:buNone/>
            </a:pPr>
            <a:r>
              <a:rPr lang="ru-RU" sz="1050" dirty="0"/>
              <a:t>10: </a:t>
            </a:r>
            <a:r>
              <a:rPr lang="en-US" sz="1050" dirty="0" smtClean="0"/>
              <a:t>   </a:t>
            </a:r>
            <a:r>
              <a:rPr lang="ru-RU" sz="1050" dirty="0" smtClean="0"/>
              <a:t>}</a:t>
            </a:r>
            <a:endParaRPr lang="ru-RU" sz="1050" dirty="0"/>
          </a:p>
          <a:p>
            <a:pPr marL="152400" indent="0">
              <a:buNone/>
            </a:pPr>
            <a:r>
              <a:rPr lang="en-US" sz="1050" dirty="0"/>
              <a:t>11: </a:t>
            </a:r>
            <a:r>
              <a:rPr lang="en-US" sz="1050" dirty="0" smtClean="0"/>
              <a:t>    private </a:t>
            </a:r>
            <a:r>
              <a:rPr lang="en-US" sz="1050" dirty="0"/>
              <a:t>static void print(List&lt;Animal&gt; animals, </a:t>
            </a:r>
            <a:r>
              <a:rPr lang="en-US" sz="1050" dirty="0" err="1"/>
              <a:t>CheckTrait</a:t>
            </a:r>
            <a:r>
              <a:rPr lang="en-US" sz="1050" dirty="0"/>
              <a:t> checker) {</a:t>
            </a:r>
          </a:p>
          <a:p>
            <a:pPr marL="152400" indent="0">
              <a:buNone/>
            </a:pPr>
            <a:r>
              <a:rPr lang="en-US" sz="1050" dirty="0"/>
              <a:t>12: </a:t>
            </a:r>
            <a:r>
              <a:rPr lang="en-US" sz="1050" dirty="0" smtClean="0"/>
              <a:t>       for </a:t>
            </a:r>
            <a:r>
              <a:rPr lang="en-US" sz="1050" dirty="0"/>
              <a:t>(Animal </a:t>
            </a:r>
            <a:r>
              <a:rPr lang="en-US" sz="1050" dirty="0" err="1"/>
              <a:t>animal</a:t>
            </a:r>
            <a:r>
              <a:rPr lang="en-US" sz="1050" dirty="0"/>
              <a:t> : animals) {</a:t>
            </a:r>
          </a:p>
          <a:p>
            <a:pPr marL="152400" indent="0">
              <a:buNone/>
            </a:pPr>
            <a:r>
              <a:rPr lang="en-US" sz="1050" dirty="0"/>
              <a:t>13: </a:t>
            </a:r>
            <a:r>
              <a:rPr lang="en-US" sz="1050" dirty="0" smtClean="0"/>
              <a:t>           if </a:t>
            </a:r>
            <a:r>
              <a:rPr lang="en-US" sz="1050" dirty="0"/>
              <a:t>(</a:t>
            </a:r>
            <a:r>
              <a:rPr lang="en-US" sz="1050" dirty="0" err="1"/>
              <a:t>checker.test</a:t>
            </a:r>
            <a:r>
              <a:rPr lang="en-US" sz="1050" dirty="0"/>
              <a:t>(animal)) // the general check</a:t>
            </a:r>
          </a:p>
          <a:p>
            <a:pPr marL="152400" indent="0">
              <a:buNone/>
            </a:pPr>
            <a:r>
              <a:rPr lang="en-US" sz="1050" dirty="0"/>
              <a:t>14: </a:t>
            </a:r>
            <a:r>
              <a:rPr lang="en-US" sz="1050" dirty="0" smtClean="0"/>
              <a:t>                </a:t>
            </a:r>
            <a:r>
              <a:rPr lang="en-US" sz="1050" dirty="0" err="1" smtClean="0"/>
              <a:t>System.out.print</a:t>
            </a:r>
            <a:r>
              <a:rPr lang="en-US" sz="1050" dirty="0" smtClean="0"/>
              <a:t>(animal </a:t>
            </a:r>
            <a:r>
              <a:rPr lang="en-US" sz="1050" dirty="0"/>
              <a:t>+ " </a:t>
            </a:r>
            <a:r>
              <a:rPr lang="en-US" sz="1050" dirty="0" smtClean="0"/>
              <a:t>");</a:t>
            </a:r>
            <a:r>
              <a:rPr lang="ru-RU" sz="1050" dirty="0" smtClean="0"/>
              <a:t>}</a:t>
            </a:r>
            <a:endParaRPr lang="ru-RU" sz="1050" dirty="0"/>
          </a:p>
          <a:p>
            <a:pPr marL="152400" indent="0">
              <a:buNone/>
            </a:pPr>
            <a:r>
              <a:rPr lang="en-US" sz="1050" dirty="0"/>
              <a:t>16: </a:t>
            </a:r>
            <a:r>
              <a:rPr lang="en-US" sz="1050" dirty="0" smtClean="0"/>
              <a:t>      </a:t>
            </a:r>
            <a:r>
              <a:rPr lang="en-US" sz="1050" dirty="0" err="1" smtClean="0"/>
              <a:t>System.out.println</a:t>
            </a:r>
            <a:r>
              <a:rPr lang="en-US" sz="1050" dirty="0" smtClean="0"/>
              <a:t>();</a:t>
            </a:r>
            <a:r>
              <a:rPr lang="ru-RU" sz="1050" dirty="0" smtClean="0"/>
              <a:t>}}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28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584368" y="62736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0" dirty="0"/>
              <a:t>Lambda Example</a:t>
            </a:r>
            <a:endParaRPr sz="2400" b="0" dirty="0"/>
          </a:p>
        </p:txBody>
      </p:sp>
    </p:spTree>
    <p:extLst>
      <p:ext uri="{BB962C8B-B14F-4D97-AF65-F5344CB8AC3E}">
        <p14:creationId xmlns:p14="http://schemas.microsoft.com/office/powerpoint/2010/main" val="15809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659601" y="1022133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200" dirty="0"/>
              <a:t>public class Hamster {</a:t>
            </a:r>
          </a:p>
          <a:p>
            <a:pPr>
              <a:buFont typeface="+mj-lt"/>
              <a:buAutoNum type="arabicPeriod"/>
            </a:pPr>
            <a:r>
              <a:rPr lang="ru-RU" sz="1200" dirty="0" smtClean="0"/>
              <a:t>    </a:t>
            </a:r>
            <a:r>
              <a:rPr lang="en-US" sz="1200" dirty="0" smtClean="0"/>
              <a:t>private </a:t>
            </a:r>
            <a:r>
              <a:rPr lang="en-US" sz="1200" dirty="0"/>
              <a:t>String color;</a:t>
            </a:r>
          </a:p>
          <a:p>
            <a:pPr>
              <a:buFont typeface="+mj-lt"/>
              <a:buAutoNum type="arabicPeriod"/>
            </a:pPr>
            <a:r>
              <a:rPr lang="ru-RU" sz="1200" dirty="0" smtClean="0"/>
              <a:t>    </a:t>
            </a:r>
            <a:r>
              <a:rPr lang="en-US" sz="1200" dirty="0" smtClean="0"/>
              <a:t>private </a:t>
            </a:r>
            <a:r>
              <a:rPr lang="en-US" sz="1200" dirty="0" err="1"/>
              <a:t>int</a:t>
            </a:r>
            <a:r>
              <a:rPr lang="en-US" sz="1200" dirty="0"/>
              <a:t> weight;</a:t>
            </a:r>
          </a:p>
          <a:p>
            <a:pPr>
              <a:buFont typeface="+mj-lt"/>
              <a:buAutoNum type="arabicPeriod"/>
            </a:pPr>
            <a:r>
              <a:rPr lang="ru-RU" sz="1200" dirty="0" smtClean="0"/>
              <a:t>    </a:t>
            </a:r>
            <a:r>
              <a:rPr lang="en-US" sz="1200" dirty="0" smtClean="0"/>
              <a:t>public </a:t>
            </a:r>
            <a:r>
              <a:rPr lang="en-US" sz="1200" dirty="0"/>
              <a:t>Hamster(</a:t>
            </a:r>
            <a:r>
              <a:rPr lang="en-US" sz="1200" dirty="0" err="1"/>
              <a:t>int</a:t>
            </a:r>
            <a:r>
              <a:rPr lang="en-US" sz="1200" dirty="0"/>
              <a:t> weight) { // first constructor</a:t>
            </a:r>
          </a:p>
          <a:p>
            <a:pPr>
              <a:buFont typeface="+mj-lt"/>
              <a:buAutoNum type="arabicPeriod"/>
            </a:pPr>
            <a:r>
              <a:rPr lang="ru-RU" sz="1200" dirty="0" smtClean="0"/>
              <a:t>    </a:t>
            </a:r>
            <a:r>
              <a:rPr lang="en-US" sz="1200" dirty="0" err="1" smtClean="0"/>
              <a:t>this.weight</a:t>
            </a:r>
            <a:r>
              <a:rPr lang="en-US" sz="1200" dirty="0" smtClean="0"/>
              <a:t> </a:t>
            </a:r>
            <a:r>
              <a:rPr lang="en-US" sz="1200" dirty="0"/>
              <a:t>= weight;</a:t>
            </a:r>
          </a:p>
          <a:p>
            <a:pPr>
              <a:buFont typeface="+mj-lt"/>
              <a:buAutoNum type="arabicPeriod"/>
            </a:pPr>
            <a:r>
              <a:rPr lang="ru-RU" sz="1200" dirty="0" smtClean="0"/>
              <a:t>    </a:t>
            </a:r>
            <a:r>
              <a:rPr lang="en-US" sz="1200" dirty="0" smtClean="0"/>
              <a:t>color </a:t>
            </a:r>
            <a:r>
              <a:rPr lang="en-US" sz="1200" dirty="0"/>
              <a:t>= "brown";</a:t>
            </a:r>
          </a:p>
          <a:p>
            <a:pPr>
              <a:buFont typeface="+mj-lt"/>
              <a:buAutoNum type="arabicPeriod"/>
            </a:pPr>
            <a:r>
              <a:rPr lang="ru-RU" sz="1200" dirty="0"/>
              <a:t>}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public Hamster(</a:t>
            </a:r>
            <a:r>
              <a:rPr lang="en-US" sz="1200" dirty="0" err="1"/>
              <a:t>int</a:t>
            </a:r>
            <a:r>
              <a:rPr lang="en-US" sz="1200" dirty="0"/>
              <a:t> weight, String color) { // second constructor</a:t>
            </a:r>
          </a:p>
          <a:p>
            <a:pPr>
              <a:buFont typeface="+mj-lt"/>
              <a:buAutoNum type="arabicPeriod"/>
            </a:pPr>
            <a:r>
              <a:rPr lang="ru-RU" sz="1200" dirty="0" smtClean="0"/>
              <a:t>    </a:t>
            </a:r>
            <a:r>
              <a:rPr lang="en-US" sz="1200" dirty="0" err="1" smtClean="0"/>
              <a:t>this.weight</a:t>
            </a:r>
            <a:r>
              <a:rPr lang="en-US" sz="1200" dirty="0" smtClean="0"/>
              <a:t> </a:t>
            </a:r>
            <a:r>
              <a:rPr lang="en-US" sz="1200" dirty="0"/>
              <a:t>= weight;</a:t>
            </a:r>
          </a:p>
          <a:p>
            <a:pPr>
              <a:buFont typeface="+mj-lt"/>
              <a:buAutoNum type="arabicPeriod"/>
            </a:pPr>
            <a:r>
              <a:rPr lang="ru-RU" sz="1200" dirty="0" smtClean="0"/>
              <a:t>    </a:t>
            </a:r>
            <a:r>
              <a:rPr lang="en-US" sz="1200" dirty="0" err="1" smtClean="0"/>
              <a:t>this.color</a:t>
            </a:r>
            <a:r>
              <a:rPr lang="en-US" sz="1200" dirty="0" smtClean="0"/>
              <a:t> </a:t>
            </a:r>
            <a:r>
              <a:rPr lang="en-US" sz="1200" dirty="0"/>
              <a:t>= color;</a:t>
            </a:r>
          </a:p>
          <a:p>
            <a:pPr>
              <a:buFont typeface="+mj-lt"/>
              <a:buAutoNum type="arabicPeriod"/>
            </a:pPr>
            <a:r>
              <a:rPr lang="ru-RU" sz="1200" dirty="0" smtClean="0"/>
              <a:t>    }</a:t>
            </a:r>
            <a:endParaRPr lang="ru-RU" sz="1200" dirty="0"/>
          </a:p>
          <a:p>
            <a:pPr>
              <a:buFont typeface="+mj-lt"/>
              <a:buAutoNum type="arabicPeriod"/>
            </a:pPr>
            <a:r>
              <a:rPr lang="ru-RU" sz="1200" dirty="0"/>
              <a:t>}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51" name="Google Shape;151;p26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152" name="Google Shape;152;p26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2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782330" y="570483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b="0" dirty="0" smtClean="0"/>
              <a:t>Example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75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717186" y="1326933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400" dirty="0"/>
              <a:t>public Hamster(</a:t>
            </a:r>
            <a:r>
              <a:rPr lang="en-US" sz="1400" dirty="0" err="1"/>
              <a:t>int</a:t>
            </a:r>
            <a:r>
              <a:rPr lang="en-US" sz="1400" dirty="0"/>
              <a:t> weight) {</a:t>
            </a:r>
          </a:p>
          <a:p>
            <a:pPr>
              <a:buFont typeface="+mj-lt"/>
              <a:buAutoNum type="arabicPeriod"/>
            </a:pPr>
            <a:r>
              <a:rPr lang="ru-RU" sz="1400" dirty="0" smtClean="0"/>
              <a:t>     </a:t>
            </a:r>
            <a:r>
              <a:rPr lang="en-US" sz="1400" dirty="0" smtClean="0"/>
              <a:t>Hamster(weight</a:t>
            </a:r>
            <a:r>
              <a:rPr lang="en-US" sz="1400" dirty="0"/>
              <a:t>, "brown"); </a:t>
            </a:r>
          </a:p>
          <a:p>
            <a:pPr>
              <a:buFont typeface="+mj-lt"/>
              <a:buAutoNum type="arabicPeriod"/>
            </a:pPr>
            <a:r>
              <a:rPr lang="ru-RU" sz="1400" dirty="0" smtClean="0"/>
              <a:t>}</a:t>
            </a:r>
          </a:p>
          <a:p>
            <a:pPr>
              <a:buFont typeface="+mj-lt"/>
              <a:buAutoNum type="arabicPeriod"/>
            </a:pPr>
            <a:endParaRPr lang="ru-RU" sz="1400" dirty="0"/>
          </a:p>
          <a:p>
            <a:pPr marL="381000" indent="-228600">
              <a:buFont typeface="+mj-lt"/>
              <a:buAutoNum type="arabicPeriod"/>
            </a:pPr>
            <a:endParaRPr lang="en-US" sz="1400" dirty="0" smtClean="0"/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Hamster(</a:t>
            </a:r>
            <a:r>
              <a:rPr lang="en-US" sz="1400" dirty="0" err="1"/>
              <a:t>int</a:t>
            </a:r>
            <a:r>
              <a:rPr lang="en-US" sz="1400" dirty="0"/>
              <a:t> weight) {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 smtClean="0"/>
              <a:t>     </a:t>
            </a:r>
            <a:r>
              <a:rPr lang="en-US" sz="1400" dirty="0" smtClean="0"/>
              <a:t>new </a:t>
            </a:r>
            <a:r>
              <a:rPr lang="en-US" sz="1400" dirty="0"/>
              <a:t>Hamster(weight, "brown"); 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/>
              <a:t>}</a:t>
            </a:r>
            <a:endParaRPr sz="1400"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51" name="Google Shape;151;p26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152" name="Google Shape;152;p26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2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782330" y="570483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b="0" dirty="0" smtClean="0"/>
              <a:t>Example 2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97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659601" y="1020578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100" dirty="0"/>
              <a:t>public Hamster(</a:t>
            </a:r>
            <a:r>
              <a:rPr lang="en-US" sz="1100" dirty="0" err="1"/>
              <a:t>int</a:t>
            </a:r>
            <a:r>
              <a:rPr lang="en-US" sz="1100" dirty="0"/>
              <a:t> weight) {</a:t>
            </a:r>
          </a:p>
          <a:p>
            <a:pPr>
              <a:buFont typeface="+mj-lt"/>
              <a:buAutoNum type="arabicPeriod"/>
            </a:pPr>
            <a:r>
              <a:rPr lang="ru-RU" sz="1100" dirty="0" smtClean="0"/>
              <a:t>     </a:t>
            </a:r>
            <a:r>
              <a:rPr lang="en-US" sz="1100" dirty="0" smtClean="0"/>
              <a:t>Hamster(weight</a:t>
            </a:r>
            <a:r>
              <a:rPr lang="en-US" sz="1100" dirty="0"/>
              <a:t>, "brown"); </a:t>
            </a:r>
            <a:r>
              <a:rPr lang="ru-RU" sz="1100" dirty="0" smtClean="0"/>
              <a:t>            </a:t>
            </a:r>
            <a:r>
              <a:rPr lang="en-US" sz="1100" dirty="0" smtClean="0"/>
              <a:t>// </a:t>
            </a:r>
            <a:r>
              <a:rPr lang="en-US" sz="1100" dirty="0"/>
              <a:t>DOES NOT COMPILE</a:t>
            </a:r>
          </a:p>
          <a:p>
            <a:pPr>
              <a:buFont typeface="+mj-lt"/>
              <a:buAutoNum type="arabicPeriod"/>
            </a:pPr>
            <a:r>
              <a:rPr lang="ru-RU" sz="1100" dirty="0" smtClean="0"/>
              <a:t>}</a:t>
            </a:r>
          </a:p>
          <a:p>
            <a:pPr marL="152400" indent="0">
              <a:buNone/>
            </a:pPr>
            <a:r>
              <a:rPr lang="en-US" sz="1100" dirty="0"/>
              <a:t>Constructors can be called only by writing new before the name of the</a:t>
            </a:r>
          </a:p>
          <a:p>
            <a:pPr marL="152400" indent="0">
              <a:buNone/>
            </a:pPr>
            <a:r>
              <a:rPr lang="en-US" sz="1100" dirty="0"/>
              <a:t>constructor.</a:t>
            </a:r>
            <a:endParaRPr lang="ru-RU" sz="1100" dirty="0"/>
          </a:p>
          <a:p>
            <a:pPr marL="381000" indent="-228600">
              <a:buFont typeface="+mj-lt"/>
              <a:buAutoNum type="arabicPeriod"/>
            </a:pPr>
            <a:endParaRPr lang="en-US" sz="1100" dirty="0" smtClean="0"/>
          </a:p>
          <a:p>
            <a:pPr marL="495300" indent="-342900">
              <a:buFont typeface="+mj-lt"/>
              <a:buAutoNum type="arabicPeriod"/>
            </a:pPr>
            <a:r>
              <a:rPr lang="en-US" sz="1100" dirty="0"/>
              <a:t>public Hamster(</a:t>
            </a:r>
            <a:r>
              <a:rPr lang="en-US" sz="1100" dirty="0" err="1"/>
              <a:t>int</a:t>
            </a:r>
            <a:r>
              <a:rPr lang="en-US" sz="1100" dirty="0"/>
              <a:t> weight) {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100" dirty="0" smtClean="0"/>
              <a:t>     </a:t>
            </a:r>
            <a:r>
              <a:rPr lang="en-US" sz="1100" dirty="0" smtClean="0"/>
              <a:t>new </a:t>
            </a:r>
            <a:r>
              <a:rPr lang="en-US" sz="1100" dirty="0"/>
              <a:t>Hamster(weight, "brown"); </a:t>
            </a:r>
            <a:r>
              <a:rPr lang="ru-RU" sz="1100" dirty="0" smtClean="0"/>
              <a:t>    </a:t>
            </a:r>
            <a:r>
              <a:rPr lang="en-US" sz="1100" dirty="0" smtClean="0"/>
              <a:t>// </a:t>
            </a:r>
            <a:r>
              <a:rPr lang="en-US" sz="1100" dirty="0"/>
              <a:t>Compiles but does not do what we want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100" dirty="0" smtClean="0"/>
              <a:t>}</a:t>
            </a:r>
          </a:p>
          <a:p>
            <a:pPr marL="495300" indent="-342900">
              <a:buFont typeface="+mj-lt"/>
              <a:buAutoNum type="arabicPeriod"/>
            </a:pPr>
            <a:endParaRPr lang="ru-RU" sz="1100" dirty="0" smtClean="0"/>
          </a:p>
          <a:p>
            <a:pPr marL="152400" indent="0">
              <a:buNone/>
            </a:pPr>
            <a:r>
              <a:rPr lang="en-US" sz="1100" dirty="0"/>
              <a:t>When the </a:t>
            </a:r>
            <a:r>
              <a:rPr lang="en-US" sz="1100" dirty="0" smtClean="0"/>
              <a:t>constructor</a:t>
            </a:r>
            <a:r>
              <a:rPr lang="ru-RU" sz="1100" dirty="0" smtClean="0"/>
              <a:t> </a:t>
            </a:r>
            <a:r>
              <a:rPr lang="en-US" sz="1100" dirty="0" smtClean="0"/>
              <a:t>with </a:t>
            </a:r>
            <a:r>
              <a:rPr lang="en-US" sz="1100" dirty="0"/>
              <a:t>one parameter is called, it creates an object with the default weight and color. It </a:t>
            </a:r>
            <a:r>
              <a:rPr lang="en-US" sz="1100" dirty="0" smtClean="0"/>
              <a:t>then</a:t>
            </a:r>
            <a:r>
              <a:rPr lang="ru-RU" sz="1100" dirty="0" smtClean="0"/>
              <a:t> </a:t>
            </a:r>
            <a:r>
              <a:rPr lang="en-US" sz="1100" dirty="0" smtClean="0"/>
              <a:t>constructs </a:t>
            </a:r>
            <a:r>
              <a:rPr lang="en-US" sz="1100" dirty="0"/>
              <a:t>a different object with the desired weight and color and ignores the new object.</a:t>
            </a:r>
          </a:p>
          <a:p>
            <a:pPr marL="152400" indent="0">
              <a:buNone/>
            </a:pPr>
            <a:r>
              <a:rPr lang="en-US" sz="1100" dirty="0"/>
              <a:t>That's not what we want. We want weight and color set on the object we are trying </a:t>
            </a:r>
            <a:r>
              <a:rPr lang="en-US" sz="1100" dirty="0" smtClean="0"/>
              <a:t>to</a:t>
            </a:r>
            <a:r>
              <a:rPr lang="ru-RU" sz="1100" dirty="0" smtClean="0"/>
              <a:t> </a:t>
            </a:r>
            <a:r>
              <a:rPr lang="en-US" sz="1100" dirty="0" smtClean="0"/>
              <a:t>instantiate </a:t>
            </a:r>
            <a:r>
              <a:rPr lang="en-US" sz="1100" dirty="0"/>
              <a:t>in the </a:t>
            </a:r>
            <a:r>
              <a:rPr lang="en-US" sz="1100" dirty="0" smtClean="0"/>
              <a:t>first </a:t>
            </a:r>
            <a:r>
              <a:rPr lang="en-US" sz="1100" dirty="0"/>
              <a:t>place.</a:t>
            </a:r>
            <a:endParaRPr sz="1100"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51" name="Google Shape;151;p26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152" name="Google Shape;152;p26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2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5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782330" y="570483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b="0" dirty="0" smtClean="0"/>
              <a:t>Example 2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66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717186" y="1433694"/>
            <a:ext cx="7853608" cy="3615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200" dirty="0"/>
              <a:t>Java provides a solution: this—yes, the same keyword we used to refer to instance variables.</a:t>
            </a:r>
          </a:p>
          <a:p>
            <a:pPr marL="152400" indent="0">
              <a:buNone/>
            </a:pPr>
            <a:r>
              <a:rPr lang="en-US" sz="1200" dirty="0"/>
              <a:t>When this is used as if it were a method, Java calls another constructor on the same</a:t>
            </a:r>
          </a:p>
          <a:p>
            <a:pPr marL="152400" indent="0">
              <a:buNone/>
            </a:pPr>
            <a:r>
              <a:rPr lang="en-US" sz="1200" dirty="0"/>
              <a:t>instance of the class</a:t>
            </a:r>
            <a:r>
              <a:rPr lang="en-US" sz="1200" dirty="0" smtClean="0"/>
              <a:t>.</a:t>
            </a:r>
            <a:endParaRPr lang="ru-RU" sz="1200" dirty="0" smtClean="0"/>
          </a:p>
          <a:p>
            <a:pPr marL="152400" indent="0">
              <a:buNone/>
            </a:pPr>
            <a:endParaRPr lang="ru-RU" sz="1200" dirty="0" smtClean="0"/>
          </a:p>
          <a:p>
            <a:pPr marL="495300" indent="-342900">
              <a:buFont typeface="+mj-lt"/>
              <a:buAutoNum type="arabicPeriod"/>
            </a:pPr>
            <a:r>
              <a:rPr lang="en-US" sz="1400" dirty="0" smtClean="0"/>
              <a:t>public </a:t>
            </a:r>
            <a:r>
              <a:rPr lang="en-US" sz="1400" dirty="0"/>
              <a:t>Hamster(</a:t>
            </a:r>
            <a:r>
              <a:rPr lang="en-US" sz="1400" dirty="0" err="1"/>
              <a:t>int</a:t>
            </a:r>
            <a:r>
              <a:rPr lang="en-US" sz="1400" dirty="0"/>
              <a:t> weight) {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 smtClean="0"/>
              <a:t>     </a:t>
            </a:r>
            <a:r>
              <a:rPr lang="en-US" sz="1400" dirty="0" smtClean="0"/>
              <a:t>this(weight</a:t>
            </a:r>
            <a:r>
              <a:rPr lang="en-US" sz="1400" dirty="0"/>
              <a:t>, "brown");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 smtClean="0"/>
              <a:t>}</a:t>
            </a:r>
          </a:p>
          <a:p>
            <a:pPr marL="495300" indent="-342900">
              <a:buFont typeface="+mj-lt"/>
              <a:buAutoNum type="arabicPeriod"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indent="0">
              <a:buNone/>
            </a:pPr>
            <a:r>
              <a:rPr lang="en-US" sz="1200" dirty="0"/>
              <a:t>Now Java calls the constructor that takes two parameters. weight and color </a:t>
            </a:r>
            <a:r>
              <a:rPr lang="en-US" sz="1200" dirty="0" smtClean="0"/>
              <a:t>get</a:t>
            </a:r>
            <a:r>
              <a:rPr lang="ru-RU" sz="1200" dirty="0" smtClean="0"/>
              <a:t> </a:t>
            </a:r>
            <a:r>
              <a:rPr lang="en-US" sz="1200" dirty="0" smtClean="0"/>
              <a:t>set </a:t>
            </a:r>
            <a:r>
              <a:rPr lang="en-US" sz="1200" dirty="0"/>
              <a:t>on this </a:t>
            </a:r>
            <a:r>
              <a:rPr lang="en-US" sz="1200" dirty="0" smtClean="0"/>
              <a:t>instance.</a:t>
            </a:r>
            <a:r>
              <a:rPr lang="ru-RU" sz="1200" dirty="0" smtClean="0"/>
              <a:t> </a:t>
            </a:r>
            <a:r>
              <a:rPr lang="en-US" sz="1200" dirty="0" smtClean="0"/>
              <a:t>this</a:t>
            </a:r>
            <a:r>
              <a:rPr lang="en-US" sz="1200" dirty="0"/>
              <a:t>() has one special rule you need to know. </a:t>
            </a:r>
            <a:endParaRPr lang="ru-RU" sz="1200" dirty="0" smtClean="0"/>
          </a:p>
          <a:p>
            <a:pPr marL="152400" indent="0">
              <a:buNone/>
            </a:pPr>
            <a:r>
              <a:rPr lang="en-US" sz="1200" dirty="0" smtClean="0"/>
              <a:t>If </a:t>
            </a:r>
            <a:r>
              <a:rPr lang="en-US" sz="1200" dirty="0"/>
              <a:t>you choose to call it, the this() </a:t>
            </a:r>
            <a:r>
              <a:rPr lang="en-US" sz="1200" dirty="0" smtClean="0"/>
              <a:t>call</a:t>
            </a:r>
            <a:r>
              <a:rPr lang="ru-RU" sz="1200" dirty="0" smtClean="0"/>
              <a:t> </a:t>
            </a:r>
            <a:r>
              <a:rPr lang="en-US" sz="1200" dirty="0" smtClean="0"/>
              <a:t>must </a:t>
            </a:r>
            <a:r>
              <a:rPr lang="en-US" sz="1200" dirty="0"/>
              <a:t>be the </a:t>
            </a:r>
            <a:r>
              <a:rPr lang="en-US" sz="1200" dirty="0" smtClean="0"/>
              <a:t>first </a:t>
            </a:r>
            <a:r>
              <a:rPr lang="en-US" sz="1200" dirty="0" err="1"/>
              <a:t>noncommented</a:t>
            </a:r>
            <a:r>
              <a:rPr lang="en-US" sz="1200" dirty="0"/>
              <a:t> statement in the constructor.</a:t>
            </a:r>
            <a:endParaRPr sz="1200"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73" name="Google Shape;173;p28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174" name="Google Shape;174;p2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2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6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640928" y="535783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b="0" dirty="0" smtClean="0"/>
              <a:t>Example 3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067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742972" y="1762294"/>
            <a:ext cx="7784954" cy="2630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200" dirty="0"/>
              <a:t>3: public Hamster(</a:t>
            </a:r>
            <a:r>
              <a:rPr lang="en-US" sz="1200" dirty="0" err="1"/>
              <a:t>int</a:t>
            </a:r>
            <a:r>
              <a:rPr lang="en-US" sz="1200" dirty="0"/>
              <a:t> weight) {</a:t>
            </a:r>
          </a:p>
          <a:p>
            <a:pPr marL="152400" indent="0">
              <a:buNone/>
            </a:pPr>
            <a:r>
              <a:rPr lang="en-US" sz="1200" dirty="0"/>
              <a:t>4: </a:t>
            </a:r>
            <a:r>
              <a:rPr lang="ru-RU" sz="1200" dirty="0" smtClean="0"/>
              <a:t>    </a:t>
            </a:r>
            <a:r>
              <a:rPr lang="en-US" sz="1200" dirty="0" err="1" smtClean="0"/>
              <a:t>System.out.println</a:t>
            </a:r>
            <a:r>
              <a:rPr lang="en-US" sz="1200" dirty="0"/>
              <a:t>("in constructor");</a:t>
            </a:r>
          </a:p>
          <a:p>
            <a:pPr marL="152400" indent="0">
              <a:buNone/>
            </a:pPr>
            <a:r>
              <a:rPr lang="en-US" sz="1200" dirty="0"/>
              <a:t>5: </a:t>
            </a:r>
            <a:r>
              <a:rPr lang="ru-RU" sz="1200" dirty="0" smtClean="0"/>
              <a:t>    </a:t>
            </a:r>
            <a:r>
              <a:rPr lang="en-US" sz="1200" dirty="0" smtClean="0"/>
              <a:t>// </a:t>
            </a:r>
            <a:r>
              <a:rPr lang="en-US" sz="1200" dirty="0"/>
              <a:t>ready to call this</a:t>
            </a:r>
          </a:p>
          <a:p>
            <a:pPr marL="152400" indent="0">
              <a:buNone/>
            </a:pPr>
            <a:r>
              <a:rPr lang="en-US" sz="1200" dirty="0"/>
              <a:t>6: </a:t>
            </a:r>
            <a:r>
              <a:rPr lang="ru-RU" sz="1200" dirty="0" smtClean="0"/>
              <a:t>    </a:t>
            </a:r>
            <a:r>
              <a:rPr lang="en-US" sz="1200" dirty="0" smtClean="0"/>
              <a:t>this(weight</a:t>
            </a:r>
            <a:r>
              <a:rPr lang="en-US" sz="1200" dirty="0"/>
              <a:t>, "brown"); // DOES NOT COMPILE</a:t>
            </a:r>
          </a:p>
          <a:p>
            <a:pPr marL="152400" indent="0">
              <a:buNone/>
            </a:pPr>
            <a:r>
              <a:rPr lang="ru-RU" sz="1200" dirty="0"/>
              <a:t>7: }</a:t>
            </a:r>
          </a:p>
          <a:p>
            <a:pPr marL="152400" indent="0">
              <a:buNone/>
            </a:pPr>
            <a:r>
              <a:rPr lang="en-US" sz="1200" dirty="0"/>
              <a:t>Even though a print statement on line 4 doesn't change any variables, it is still a Java statement</a:t>
            </a:r>
          </a:p>
          <a:p>
            <a:pPr marL="152400" indent="0">
              <a:buNone/>
            </a:pPr>
            <a:r>
              <a:rPr lang="en-US" sz="1200" dirty="0"/>
              <a:t>and is not allowed to be inserted before the call to this(). The comment on line 5 is</a:t>
            </a:r>
          </a:p>
          <a:p>
            <a:pPr marL="152400" indent="0">
              <a:buNone/>
            </a:pPr>
            <a:r>
              <a:rPr lang="en-US" sz="1200" dirty="0"/>
              <a:t>just </a:t>
            </a:r>
            <a:r>
              <a:rPr lang="en-US" sz="1200" dirty="0" smtClean="0"/>
              <a:t>fine</a:t>
            </a:r>
            <a:r>
              <a:rPr lang="en-US" sz="1200" dirty="0"/>
              <a:t>. Comments don't run Java statements and are allowed anywhere.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84" name="Google Shape;184;p29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185" name="Google Shape;185;p2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2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7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640928" y="440875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0" dirty="0"/>
              <a:t>Example </a:t>
            </a:r>
            <a:r>
              <a:rPr lang="ru-RU" b="0" dirty="0" smtClean="0"/>
              <a:t>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body" idx="1"/>
          </p:nvPr>
        </p:nvSpPr>
        <p:spPr>
          <a:xfrm>
            <a:off x="554626" y="1396135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400" dirty="0"/>
              <a:t>Overloaded constructors often call each other. One common technique is to have </a:t>
            </a:r>
            <a:r>
              <a:rPr lang="en-US" sz="1400" dirty="0" smtClean="0"/>
              <a:t>each</a:t>
            </a:r>
            <a:r>
              <a:rPr lang="ru-RU" sz="1400" dirty="0" smtClean="0"/>
              <a:t> </a:t>
            </a:r>
            <a:r>
              <a:rPr lang="en-US" sz="1400" dirty="0" smtClean="0"/>
              <a:t>constructor </a:t>
            </a:r>
            <a:r>
              <a:rPr lang="en-US" sz="1400" dirty="0"/>
              <a:t>add one parameter until getting to the constructor that does all the </a:t>
            </a:r>
            <a:r>
              <a:rPr lang="en-US" sz="1400" dirty="0" smtClean="0"/>
              <a:t>work.</a:t>
            </a:r>
            <a:r>
              <a:rPr lang="ru-RU" sz="1400" dirty="0" smtClean="0"/>
              <a:t> </a:t>
            </a:r>
          </a:p>
          <a:p>
            <a:pPr marL="152400" indent="0">
              <a:buNone/>
            </a:pPr>
            <a:r>
              <a:rPr lang="en-US" sz="1400" dirty="0" smtClean="0"/>
              <a:t>This </a:t>
            </a:r>
            <a:r>
              <a:rPr lang="en-US" sz="1400" dirty="0"/>
              <a:t>approach is called </a:t>
            </a:r>
            <a:r>
              <a:rPr lang="en-US" sz="1400" i="1" dirty="0"/>
              <a:t>constructor chaining</a:t>
            </a:r>
            <a:r>
              <a:rPr lang="en-US" sz="1400" dirty="0"/>
              <a:t>.</a:t>
            </a:r>
            <a:endParaRPr lang="en-US" sz="1400" dirty="0" smtClean="0"/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17" name="Google Shape;217;p32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218" name="Google Shape;218;p32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8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640928" y="348954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0" dirty="0"/>
              <a:t>Constructor Chaining</a:t>
            </a:r>
            <a:endParaRPr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3893919" y="318744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indent="-228600">
              <a:buFont typeface="+mj-lt"/>
              <a:buAutoNum type="arabicPeriod"/>
            </a:pPr>
            <a:r>
              <a:rPr lang="en-US" sz="800" dirty="0"/>
              <a:t>public class Mouse {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800" dirty="0" smtClean="0"/>
              <a:t>     private 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numTeeth</a:t>
            </a:r>
            <a:r>
              <a:rPr lang="en-US" sz="800" dirty="0"/>
              <a:t>;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800" dirty="0" smtClean="0"/>
              <a:t>     private 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numWhiskers</a:t>
            </a:r>
            <a:r>
              <a:rPr lang="en-US" sz="800" dirty="0"/>
              <a:t>;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800" dirty="0" smtClean="0"/>
              <a:t>     private </a:t>
            </a:r>
            <a:r>
              <a:rPr lang="en-US" sz="800" dirty="0" err="1"/>
              <a:t>int</a:t>
            </a:r>
            <a:r>
              <a:rPr lang="en-US" sz="800" dirty="0"/>
              <a:t> weight;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800" dirty="0" smtClean="0"/>
              <a:t>     public </a:t>
            </a:r>
            <a:r>
              <a:rPr lang="en-US" sz="800" dirty="0"/>
              <a:t>Mouse(</a:t>
            </a:r>
            <a:r>
              <a:rPr lang="en-US" sz="800" dirty="0" err="1"/>
              <a:t>int</a:t>
            </a:r>
            <a:r>
              <a:rPr lang="en-US" sz="800" dirty="0"/>
              <a:t> weight) {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800" dirty="0" smtClean="0"/>
              <a:t>         this(weight</a:t>
            </a:r>
            <a:r>
              <a:rPr lang="en-US" sz="800" dirty="0"/>
              <a:t>, 16); // calls constructor with 2 parameters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800" dirty="0" smtClean="0"/>
              <a:t>    </a:t>
            </a:r>
            <a:r>
              <a:rPr lang="ru-RU" sz="800" dirty="0" smtClean="0"/>
              <a:t>}</a:t>
            </a:r>
            <a:endParaRPr lang="ru-RU" sz="800" dirty="0"/>
          </a:p>
          <a:p>
            <a:pPr marL="381000" indent="-228600">
              <a:buFont typeface="+mj-lt"/>
              <a:buAutoNum type="arabicPeriod"/>
            </a:pPr>
            <a:r>
              <a:rPr lang="en-US" sz="800" dirty="0" smtClean="0"/>
              <a:t>     public </a:t>
            </a:r>
            <a:r>
              <a:rPr lang="en-US" sz="800" dirty="0"/>
              <a:t>Mouse(</a:t>
            </a:r>
            <a:r>
              <a:rPr lang="en-US" sz="800" dirty="0" err="1"/>
              <a:t>int</a:t>
            </a:r>
            <a:r>
              <a:rPr lang="en-US" sz="800" dirty="0"/>
              <a:t> weight, 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numTeeth</a:t>
            </a:r>
            <a:r>
              <a:rPr lang="en-US" sz="800" dirty="0"/>
              <a:t>) {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800" dirty="0" smtClean="0"/>
              <a:t>         this(weight</a:t>
            </a:r>
            <a:r>
              <a:rPr lang="en-US" sz="800" dirty="0"/>
              <a:t>, </a:t>
            </a:r>
            <a:r>
              <a:rPr lang="en-US" sz="800" dirty="0" err="1"/>
              <a:t>numTeeth</a:t>
            </a:r>
            <a:r>
              <a:rPr lang="en-US" sz="800" dirty="0"/>
              <a:t>, 6); // calls constructor with 3 parameters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800" dirty="0" smtClean="0"/>
              <a:t>   </a:t>
            </a:r>
            <a:r>
              <a:rPr lang="ru-RU" sz="800" dirty="0" smtClean="0"/>
              <a:t>}</a:t>
            </a:r>
            <a:endParaRPr lang="ru-RU" sz="800" dirty="0"/>
          </a:p>
          <a:p>
            <a:pPr marL="381000" indent="-228600">
              <a:buFont typeface="+mj-lt"/>
              <a:buAutoNum type="arabicPeriod"/>
            </a:pPr>
            <a:r>
              <a:rPr lang="en-US" sz="800" dirty="0" smtClean="0"/>
              <a:t>     public </a:t>
            </a:r>
            <a:r>
              <a:rPr lang="en-US" sz="800" dirty="0"/>
              <a:t>Mouse(</a:t>
            </a:r>
            <a:r>
              <a:rPr lang="en-US" sz="800" dirty="0" err="1"/>
              <a:t>int</a:t>
            </a:r>
            <a:r>
              <a:rPr lang="en-US" sz="800" dirty="0"/>
              <a:t> weight, 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numTeeth</a:t>
            </a:r>
            <a:r>
              <a:rPr lang="en-US" sz="800" dirty="0"/>
              <a:t>, </a:t>
            </a:r>
            <a:r>
              <a:rPr lang="en-US" sz="800" dirty="0" err="1"/>
              <a:t>int</a:t>
            </a:r>
            <a:r>
              <a:rPr lang="en-US" sz="800" dirty="0"/>
              <a:t> </a:t>
            </a:r>
            <a:r>
              <a:rPr lang="en-US" sz="800" dirty="0" err="1"/>
              <a:t>numWhiskers</a:t>
            </a:r>
            <a:r>
              <a:rPr lang="en-US" sz="800" dirty="0"/>
              <a:t>) {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800" dirty="0" smtClean="0"/>
              <a:t>         </a:t>
            </a:r>
            <a:r>
              <a:rPr lang="en-US" sz="800" dirty="0" err="1" smtClean="0"/>
              <a:t>this.weight</a:t>
            </a:r>
            <a:r>
              <a:rPr lang="en-US" sz="800" dirty="0" smtClean="0"/>
              <a:t> </a:t>
            </a:r>
            <a:r>
              <a:rPr lang="en-US" sz="800" dirty="0"/>
              <a:t>= weight;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800" dirty="0" smtClean="0"/>
              <a:t>         </a:t>
            </a:r>
            <a:r>
              <a:rPr lang="en-US" sz="800" dirty="0" err="1" smtClean="0"/>
              <a:t>this.numTeeth</a:t>
            </a:r>
            <a:r>
              <a:rPr lang="en-US" sz="800" dirty="0" smtClean="0"/>
              <a:t> </a:t>
            </a:r>
            <a:r>
              <a:rPr lang="en-US" sz="800" dirty="0"/>
              <a:t>= </a:t>
            </a:r>
            <a:r>
              <a:rPr lang="en-US" sz="800" dirty="0" err="1"/>
              <a:t>numTeeth</a:t>
            </a:r>
            <a:r>
              <a:rPr lang="en-US" sz="800" dirty="0"/>
              <a:t>;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800" dirty="0" smtClean="0"/>
              <a:t>         </a:t>
            </a:r>
            <a:r>
              <a:rPr lang="en-US" sz="800" dirty="0" err="1" smtClean="0"/>
              <a:t>this.numWhiskers</a:t>
            </a:r>
            <a:r>
              <a:rPr lang="en-US" sz="800" dirty="0" smtClean="0"/>
              <a:t> </a:t>
            </a:r>
            <a:r>
              <a:rPr lang="en-US" sz="800" dirty="0"/>
              <a:t>= </a:t>
            </a:r>
            <a:r>
              <a:rPr lang="en-US" sz="800" dirty="0" err="1"/>
              <a:t>numWhiskers</a:t>
            </a:r>
            <a:r>
              <a:rPr lang="en-US" sz="800" dirty="0"/>
              <a:t>;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800" dirty="0" smtClean="0"/>
              <a:t>     </a:t>
            </a:r>
            <a:r>
              <a:rPr lang="ru-RU" sz="800" dirty="0" smtClean="0"/>
              <a:t>}</a:t>
            </a:r>
            <a:endParaRPr lang="ru-RU" sz="800" dirty="0"/>
          </a:p>
          <a:p>
            <a:pPr marL="381000" indent="-228600">
              <a:buFont typeface="+mj-lt"/>
              <a:buAutoNum type="arabicPeriod"/>
            </a:pPr>
            <a:r>
              <a:rPr lang="en-US" sz="800" dirty="0" smtClean="0"/>
              <a:t>     public </a:t>
            </a:r>
            <a:r>
              <a:rPr lang="en-US" sz="800" dirty="0"/>
              <a:t>void print() {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800" dirty="0" smtClean="0"/>
              <a:t>         </a:t>
            </a:r>
            <a:r>
              <a:rPr lang="en-US" sz="800" dirty="0" err="1" smtClean="0"/>
              <a:t>System.out.println</a:t>
            </a:r>
            <a:r>
              <a:rPr lang="en-US" sz="800" dirty="0" smtClean="0"/>
              <a:t>(weight </a:t>
            </a:r>
            <a:r>
              <a:rPr lang="en-US" sz="800" dirty="0"/>
              <a:t>+ " " + </a:t>
            </a:r>
            <a:r>
              <a:rPr lang="en-US" sz="800" dirty="0" err="1"/>
              <a:t>numTeeth</a:t>
            </a:r>
            <a:r>
              <a:rPr lang="en-US" sz="800" dirty="0"/>
              <a:t> + " " + </a:t>
            </a:r>
            <a:r>
              <a:rPr lang="en-US" sz="800" dirty="0" err="1"/>
              <a:t>numWhiskers</a:t>
            </a:r>
            <a:r>
              <a:rPr lang="en-US" sz="800" dirty="0"/>
              <a:t>);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800" dirty="0" smtClean="0"/>
              <a:t>     </a:t>
            </a:r>
            <a:r>
              <a:rPr lang="ru-RU" sz="800" dirty="0" smtClean="0"/>
              <a:t>}</a:t>
            </a:r>
            <a:endParaRPr lang="ru-RU" sz="800" dirty="0"/>
          </a:p>
          <a:p>
            <a:pPr marL="381000" indent="-228600">
              <a:buFont typeface="+mj-lt"/>
              <a:buAutoNum type="arabicPeriod"/>
            </a:pPr>
            <a:r>
              <a:rPr lang="en-US" sz="800" dirty="0" smtClean="0"/>
              <a:t>     public </a:t>
            </a:r>
            <a:r>
              <a:rPr lang="en-US" sz="800" dirty="0"/>
              <a:t>static void main(String[] </a:t>
            </a:r>
            <a:r>
              <a:rPr lang="en-US" sz="800" dirty="0" err="1"/>
              <a:t>args</a:t>
            </a:r>
            <a:r>
              <a:rPr lang="en-US" sz="800" dirty="0"/>
              <a:t>) {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800" dirty="0" smtClean="0"/>
              <a:t>         Mouse </a:t>
            </a:r>
            <a:r>
              <a:rPr lang="en-US" sz="800" dirty="0" err="1"/>
              <a:t>mouse</a:t>
            </a:r>
            <a:r>
              <a:rPr lang="en-US" sz="800" dirty="0"/>
              <a:t> = new Mouse(15);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800" dirty="0" smtClean="0"/>
              <a:t>         </a:t>
            </a:r>
            <a:r>
              <a:rPr lang="en-US" sz="800" dirty="0" err="1" smtClean="0"/>
              <a:t>mouse.print</a:t>
            </a:r>
            <a:r>
              <a:rPr lang="en-US" sz="800" dirty="0" smtClean="0"/>
              <a:t>();</a:t>
            </a:r>
          </a:p>
          <a:p>
            <a:pPr marL="381000" indent="-228600">
              <a:buFont typeface="+mj-lt"/>
              <a:buAutoNum type="arabicPeriod"/>
            </a:pPr>
            <a:r>
              <a:rPr lang="ru-RU" sz="800" dirty="0" smtClean="0"/>
              <a:t>}</a:t>
            </a:r>
            <a:r>
              <a:rPr lang="en-US" sz="800" dirty="0" smtClean="0"/>
              <a:t>}</a:t>
            </a:r>
            <a:endParaRPr sz="8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28" name="Google Shape;228;p3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229" name="Google Shape;229;p3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3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9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640928" y="530394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b="0" dirty="0" smtClean="0"/>
              <a:t>Example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58024" y="1007028"/>
            <a:ext cx="339744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Work Sans Light" panose="020B0604020202020204" charset="0"/>
              </a:rPr>
              <a:t>This code prints 15 16 6. The main() method calls the constructor with one parameter.</a:t>
            </a:r>
          </a:p>
          <a:p>
            <a:r>
              <a:rPr lang="en-US" dirty="0">
                <a:latin typeface="Work Sans Light" panose="020B0604020202020204" charset="0"/>
              </a:rPr>
              <a:t>That constructor adds a second hard-coded value and calls the constructor with </a:t>
            </a:r>
            <a:r>
              <a:rPr lang="en-US" dirty="0" smtClean="0">
                <a:latin typeface="Work Sans Light" panose="020B0604020202020204" charset="0"/>
              </a:rPr>
              <a:t>two parameters</a:t>
            </a:r>
            <a:r>
              <a:rPr lang="en-US" dirty="0">
                <a:latin typeface="Work Sans Light" panose="020B0604020202020204" charset="0"/>
              </a:rPr>
              <a:t>. </a:t>
            </a:r>
            <a:endParaRPr lang="en-US" dirty="0" smtClean="0">
              <a:latin typeface="Work Sans Light" panose="020B0604020202020204" charset="0"/>
            </a:endParaRPr>
          </a:p>
          <a:p>
            <a:r>
              <a:rPr lang="en-US" dirty="0" smtClean="0">
                <a:latin typeface="Work Sans Light" panose="020B0604020202020204" charset="0"/>
              </a:rPr>
              <a:t>That </a:t>
            </a:r>
            <a:r>
              <a:rPr lang="en-US" dirty="0">
                <a:latin typeface="Work Sans Light" panose="020B0604020202020204" charset="0"/>
              </a:rPr>
              <a:t>constructor adds one more hard-coded value and calls the </a:t>
            </a:r>
            <a:r>
              <a:rPr lang="en-US" dirty="0" smtClean="0">
                <a:latin typeface="Work Sans Light" panose="020B0604020202020204" charset="0"/>
              </a:rPr>
              <a:t>constructor with </a:t>
            </a:r>
            <a:r>
              <a:rPr lang="en-US" dirty="0">
                <a:latin typeface="Work Sans Light" panose="020B0604020202020204" charset="0"/>
              </a:rPr>
              <a:t>three parameters. The three-parameter constructor assigns the instance variables.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4002</Words>
  <Application>Microsoft Office PowerPoint</Application>
  <PresentationFormat>Экран (16:9)</PresentationFormat>
  <Paragraphs>656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Work Sans</vt:lpstr>
      <vt:lpstr>Courier New</vt:lpstr>
      <vt:lpstr>Work Sans Light</vt:lpstr>
      <vt:lpstr>Calibri</vt:lpstr>
      <vt:lpstr>Jacquenetta template</vt:lpstr>
      <vt:lpstr>Jacquenetta template</vt:lpstr>
      <vt:lpstr>Chapter 4: Methods and Encapsulation</vt:lpstr>
      <vt:lpstr>Overloading Constructors</vt:lpstr>
      <vt:lpstr>Example </vt:lpstr>
      <vt:lpstr>Example 2 </vt:lpstr>
      <vt:lpstr>Example 2 </vt:lpstr>
      <vt:lpstr>Example 3 </vt:lpstr>
      <vt:lpstr>Example 4</vt:lpstr>
      <vt:lpstr>Constructor Chaining</vt:lpstr>
      <vt:lpstr>Example </vt:lpstr>
      <vt:lpstr>Final Fields</vt:lpstr>
      <vt:lpstr>Order of Initialization</vt:lpstr>
      <vt:lpstr>Example   </vt:lpstr>
      <vt:lpstr>Example   </vt:lpstr>
      <vt:lpstr>Example 2</vt:lpstr>
      <vt:lpstr>Example 2</vt:lpstr>
      <vt:lpstr>Example 3</vt:lpstr>
      <vt:lpstr>Example 3</vt:lpstr>
      <vt:lpstr>Encapsulating Data</vt:lpstr>
      <vt:lpstr>Encapsulating Data</vt:lpstr>
      <vt:lpstr>Encapsulating Data</vt:lpstr>
      <vt:lpstr>Encapsulating Data</vt:lpstr>
      <vt:lpstr>Encapsulating Data</vt:lpstr>
      <vt:lpstr>Creating Immutable Classes</vt:lpstr>
      <vt:lpstr>Creating Immutable Classes</vt:lpstr>
      <vt:lpstr>Writing Simple Lambdas</vt:lpstr>
      <vt:lpstr>Lambda Example</vt:lpstr>
      <vt:lpstr>Lambda Example</vt:lpstr>
      <vt:lpstr>Lambda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Methods and Encapsulation</dc:title>
  <cp:lastModifiedBy>Красильников Григорий Олегович</cp:lastModifiedBy>
  <cp:revision>150</cp:revision>
  <dcterms:modified xsi:type="dcterms:W3CDTF">2018-10-29T12:07:40Z</dcterms:modified>
</cp:coreProperties>
</file>