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305" r:id="rId5"/>
    <p:sldId id="259" r:id="rId6"/>
    <p:sldId id="293" r:id="rId7"/>
    <p:sldId id="260" r:id="rId8"/>
    <p:sldId id="301" r:id="rId9"/>
    <p:sldId id="287" r:id="rId10"/>
    <p:sldId id="288" r:id="rId11"/>
    <p:sldId id="289" r:id="rId12"/>
    <p:sldId id="290" r:id="rId13"/>
    <p:sldId id="292" r:id="rId14"/>
    <p:sldId id="291" r:id="rId15"/>
    <p:sldId id="261" r:id="rId16"/>
    <p:sldId id="302" r:id="rId17"/>
    <p:sldId id="294" r:id="rId18"/>
    <p:sldId id="295" r:id="rId19"/>
    <p:sldId id="262" r:id="rId20"/>
    <p:sldId id="303" r:id="rId21"/>
    <p:sldId id="297" r:id="rId22"/>
    <p:sldId id="298" r:id="rId23"/>
    <p:sldId id="299" r:id="rId24"/>
    <p:sldId id="304" r:id="rId25"/>
    <p:sldId id="300" r:id="rId2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BC5713-B5B1-4E6A-A829-F1D30FAEA283}" type="datetimeFigureOut">
              <a:rPr lang="ru-RU" smtClean="0"/>
              <a:t>16.12.2021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A7BE74-052F-4FA4-9ED0-A9F873C46A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88848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DBCEE-B659-4E36-925C-169F0314D248}" type="datetime1">
              <a:rPr lang="ru-RU" smtClean="0"/>
              <a:t>16.12.2021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306F1-CAB6-4FEF-A4C9-3A0EF71526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2613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8EE9E-9188-4F2B-8418-67BBDFBC1789}" type="datetime1">
              <a:rPr lang="ru-RU" smtClean="0"/>
              <a:t>16.12.2021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306F1-CAB6-4FEF-A4C9-3A0EF71526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1047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D1921-5B22-4684-9E30-2012EFF108B0}" type="datetime1">
              <a:rPr lang="ru-RU" smtClean="0"/>
              <a:t>16.12.2021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306F1-CAB6-4FEF-A4C9-3A0EF71526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7780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C7D44-2AE7-4121-BF01-E38A18A144D0}" type="datetime1">
              <a:rPr lang="ru-RU" smtClean="0"/>
              <a:t>16.12.2021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306F1-CAB6-4FEF-A4C9-3A0EF71526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8427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A1C8B-D0E3-4D2F-BB27-7B7B55A3CDD2}" type="datetime1">
              <a:rPr lang="ru-RU" smtClean="0"/>
              <a:t>16.12.2021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306F1-CAB6-4FEF-A4C9-3A0EF71526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4461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EDC0F-1578-4B3B-8D3F-F5EAFE6E681B}" type="datetime1">
              <a:rPr lang="ru-RU" smtClean="0"/>
              <a:t>16.12.2021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306F1-CAB6-4FEF-A4C9-3A0EF71526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4120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9568F-16C2-4468-9915-467DA7027387}" type="datetime1">
              <a:rPr lang="ru-RU" smtClean="0"/>
              <a:t>16.12.2021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306F1-CAB6-4FEF-A4C9-3A0EF71526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935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1A2A8-46A8-4BB7-AE60-16E886D526B7}" type="datetime1">
              <a:rPr lang="ru-RU" smtClean="0"/>
              <a:t>16.12.2021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306F1-CAB6-4FEF-A4C9-3A0EF71526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1694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E251C-AE04-4113-92CA-6F3B78ED7EF4}" type="datetime1">
              <a:rPr lang="ru-RU" smtClean="0"/>
              <a:t>16.12.2021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306F1-CAB6-4FEF-A4C9-3A0EF71526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2855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706A-CD52-4788-9556-F95D28EB30E4}" type="datetime1">
              <a:rPr lang="ru-RU" smtClean="0"/>
              <a:t>16.12.2021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306F1-CAB6-4FEF-A4C9-3A0EF71526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9635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75244-7AB6-4286-BFBE-1C071C1812E9}" type="datetime1">
              <a:rPr lang="ru-RU" smtClean="0"/>
              <a:t>16.12.2021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306F1-CAB6-4FEF-A4C9-3A0EF71526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563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D02F7-3B11-4596-B425-3C8DF8B61F8B}" type="datetime1">
              <a:rPr lang="ru-RU" smtClean="0"/>
              <a:t>16.12.2021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3306F1-CAB6-4FEF-A4C9-3A0EF71526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8219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162550" y="3009899"/>
            <a:ext cx="7029450" cy="938213"/>
          </a:xfrm>
        </p:spPr>
        <p:txBody>
          <a:bodyPr/>
          <a:lstStyle/>
          <a:p>
            <a:r>
              <a:rPr lang="ru-RU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Bahnschrift Light Condensed" panose="020B0502040204020203" pitchFamily="34" charset="0"/>
              </a:rPr>
              <a:t>паттерн </a:t>
            </a:r>
            <a:r>
              <a:rPr lang="ru-RU" dirty="0" smtClean="0">
                <a:solidFill>
                  <a:srgbClr val="6666FF"/>
                </a:solidFill>
                <a:latin typeface="Bahnschrift Light Condensed" panose="020B0502040204020203" pitchFamily="34" charset="0"/>
              </a:rPr>
              <a:t>Посредник</a:t>
            </a:r>
            <a:endParaRPr lang="ru-RU" dirty="0">
              <a:solidFill>
                <a:srgbClr val="6666FF"/>
              </a:solidFill>
              <a:latin typeface="Bahnschrift Ligh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656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ru-RU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Bahnschrift Light Condensed" panose="020B0502040204020203" pitchFamily="34" charset="0"/>
              </a:rPr>
              <a:t>структура</a:t>
            </a:r>
            <a:endParaRPr lang="ru-RU" dirty="0">
              <a:solidFill>
                <a:schemeClr val="accent6">
                  <a:lumMod val="60000"/>
                  <a:lumOff val="40000"/>
                </a:schemeClr>
              </a:solidFill>
              <a:latin typeface="Bahnschrift Light Condensed" panose="020B0502040204020203" pitchFamily="34" charset="0"/>
            </a:endParaRPr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4858345" y="1781176"/>
            <a:ext cx="2475310" cy="1076324"/>
          </a:xfrm>
          <a:prstGeom prst="roundRect">
            <a:avLst/>
          </a:prstGeom>
          <a:noFill/>
          <a:ln w="28575" cap="flat" cmpd="sng" algn="ctr">
            <a:solidFill>
              <a:srgbClr val="6666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rgbClr val="6666FF"/>
                </a:solidFill>
                <a:latin typeface="Bahnschrift Light Condensed" panose="020B0502040204020203" pitchFamily="34" charset="0"/>
                <a:cs typeface="Courier New" panose="02070309020205020404" pitchFamily="49" charset="0"/>
              </a:rPr>
              <a:t>и</a:t>
            </a:r>
            <a:r>
              <a:rPr lang="ru-RU" sz="2400" dirty="0" smtClean="0">
                <a:solidFill>
                  <a:srgbClr val="6666FF"/>
                </a:solidFill>
                <a:latin typeface="Bahnschrift Light Condensed" panose="020B0502040204020203" pitchFamily="34" charset="0"/>
                <a:cs typeface="Courier New" panose="02070309020205020404" pitchFamily="49" charset="0"/>
              </a:rPr>
              <a:t>нтерфейс </a:t>
            </a:r>
            <a:r>
              <a:rPr lang="en-US" sz="2400" b="1" dirty="0" smtClean="0">
                <a:solidFill>
                  <a:srgbClr val="6666FF"/>
                </a:solidFill>
                <a:latin typeface="Bahnschrift Light Condensed" panose="020B0502040204020203" pitchFamily="34" charset="0"/>
                <a:cs typeface="Courier New" panose="02070309020205020404" pitchFamily="49" charset="0"/>
              </a:rPr>
              <a:t>Mediator</a:t>
            </a:r>
            <a:endParaRPr lang="en-US" sz="2400" b="1" dirty="0">
              <a:solidFill>
                <a:schemeClr val="accent6">
                  <a:lumMod val="60000"/>
                  <a:lumOff val="40000"/>
                </a:schemeClr>
              </a:solidFill>
              <a:latin typeface="Bahnschrift Light Condensed" panose="020B0502040204020203" pitchFamily="34" charset="0"/>
              <a:cs typeface="Courier New" panose="02070309020205020404" pitchFamily="49" charset="0"/>
            </a:endParaRPr>
          </a:p>
          <a:p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Bahnschrift Light Condensed" panose="020B0502040204020203" pitchFamily="34" charset="0"/>
                <a:cs typeface="Courier New" panose="02070309020205020404" pitchFamily="49" charset="0"/>
              </a:rPr>
              <a:t>+ notify(sender)</a:t>
            </a:r>
            <a:endParaRPr lang="ru-RU" sz="2400" dirty="0">
              <a:solidFill>
                <a:schemeClr val="accent4">
                  <a:lumMod val="60000"/>
                  <a:lumOff val="40000"/>
                </a:schemeClr>
              </a:solidFill>
              <a:latin typeface="Bahnschrift Light Condensed" panose="020B0502040204020203" pitchFamily="34" charset="0"/>
              <a:cs typeface="Courier New" panose="02070309020205020404" pitchFamily="49" charset="0"/>
            </a:endParaRP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1066800" y="1781176"/>
            <a:ext cx="1943100" cy="1407320"/>
          </a:xfrm>
          <a:prstGeom prst="roundRect">
            <a:avLst/>
          </a:prstGeom>
          <a:noFill/>
          <a:ln w="28575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t"/>
          <a:lstStyle/>
          <a:p>
            <a:pPr algn="ctr"/>
            <a:r>
              <a:rPr lang="en-US" sz="24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Bahnschrift Light Condensed" panose="020B0502040204020203" pitchFamily="34" charset="0"/>
              </a:rPr>
              <a:t>ComponentA</a:t>
            </a:r>
          </a:p>
          <a:p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Bahnschrift Light Condensed" panose="020B0502040204020203" pitchFamily="34" charset="0"/>
              </a:rPr>
              <a:t>-</a:t>
            </a:r>
            <a:r>
              <a:rPr lang="ru-RU" sz="2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Bahnschrift Light Condensed" panose="020B0502040204020203" pitchFamily="34" charset="0"/>
              </a:rPr>
              <a:t> </a:t>
            </a:r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Bahnschrift Light Condensed" panose="020B0502040204020203" pitchFamily="34" charset="0"/>
              </a:rPr>
              <a:t>m: Mediator</a:t>
            </a:r>
          </a:p>
          <a:p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Bahnschrift Light Condensed" panose="020B0502040204020203" pitchFamily="34" charset="0"/>
              </a:rPr>
              <a:t>+ operationA()</a:t>
            </a:r>
            <a:endParaRPr lang="ru-RU" sz="2400" dirty="0">
              <a:solidFill>
                <a:schemeClr val="accent4">
                  <a:lumMod val="60000"/>
                  <a:lumOff val="40000"/>
                </a:schemeClr>
              </a:solidFill>
              <a:latin typeface="Bahnschrift Light Condensed" panose="020B0502040204020203" pitchFamily="34" charset="0"/>
            </a:endParaRP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1066800" y="3588545"/>
            <a:ext cx="1943100" cy="1407320"/>
          </a:xfrm>
          <a:prstGeom prst="roundRect">
            <a:avLst/>
          </a:prstGeom>
          <a:noFill/>
          <a:ln w="28575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t"/>
          <a:lstStyle/>
          <a:p>
            <a:pPr algn="ctr"/>
            <a:r>
              <a:rPr lang="en-US" sz="24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Bahnschrift Light Condensed" panose="020B0502040204020203" pitchFamily="34" charset="0"/>
              </a:rPr>
              <a:t>ComponentB</a:t>
            </a:r>
          </a:p>
          <a:p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Bahnschrift Light Condensed" panose="020B0502040204020203" pitchFamily="34" charset="0"/>
              </a:rPr>
              <a:t>-</a:t>
            </a:r>
            <a:r>
              <a:rPr lang="ru-RU" sz="2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Bahnschrift Light Condensed" panose="020B0502040204020203" pitchFamily="34" charset="0"/>
              </a:rPr>
              <a:t> </a:t>
            </a:r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Bahnschrift Light Condensed" panose="020B0502040204020203" pitchFamily="34" charset="0"/>
              </a:rPr>
              <a:t>m: Mediator</a:t>
            </a:r>
          </a:p>
          <a:p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Bahnschrift Light Condensed" panose="020B0502040204020203" pitchFamily="34" charset="0"/>
              </a:rPr>
              <a:t>+ operationB()</a:t>
            </a:r>
            <a:endParaRPr lang="ru-RU" sz="2400" dirty="0">
              <a:solidFill>
                <a:schemeClr val="accent4">
                  <a:lumMod val="60000"/>
                  <a:lumOff val="40000"/>
                </a:schemeClr>
              </a:solidFill>
              <a:latin typeface="Bahnschrift Light Condensed" panose="020B0502040204020203" pitchFamily="34" charset="0"/>
            </a:endParaRPr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9182098" y="1781176"/>
            <a:ext cx="1943100" cy="1407320"/>
          </a:xfrm>
          <a:prstGeom prst="roundRect">
            <a:avLst/>
          </a:prstGeom>
          <a:noFill/>
          <a:ln w="28575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t"/>
          <a:lstStyle/>
          <a:p>
            <a:pPr algn="ctr"/>
            <a:r>
              <a:rPr lang="en-US" sz="24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Bahnschrift Light Condensed" panose="020B0502040204020203" pitchFamily="34" charset="0"/>
              </a:rPr>
              <a:t>ComponentC</a:t>
            </a:r>
          </a:p>
          <a:p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Bahnschrift Light Condensed" panose="020B0502040204020203" pitchFamily="34" charset="0"/>
              </a:rPr>
              <a:t>-</a:t>
            </a:r>
            <a:r>
              <a:rPr lang="ru-RU" sz="2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Bahnschrift Light Condensed" panose="020B0502040204020203" pitchFamily="34" charset="0"/>
              </a:rPr>
              <a:t> </a:t>
            </a:r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Bahnschrift Light Condensed" panose="020B0502040204020203" pitchFamily="34" charset="0"/>
              </a:rPr>
              <a:t>m: Mediator</a:t>
            </a:r>
          </a:p>
          <a:p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Bahnschrift Light Condensed" panose="020B0502040204020203" pitchFamily="34" charset="0"/>
              </a:rPr>
              <a:t>+ operationC()</a:t>
            </a:r>
            <a:endParaRPr lang="ru-RU" sz="2400" dirty="0">
              <a:solidFill>
                <a:schemeClr val="accent4">
                  <a:lumMod val="60000"/>
                  <a:lumOff val="40000"/>
                </a:schemeClr>
              </a:solidFill>
              <a:latin typeface="Bahnschrift Light Condensed" panose="020B0502040204020203" pitchFamily="34" charset="0"/>
            </a:endParaRPr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9182098" y="3588545"/>
            <a:ext cx="1943100" cy="1407320"/>
          </a:xfrm>
          <a:prstGeom prst="roundRect">
            <a:avLst/>
          </a:prstGeom>
          <a:noFill/>
          <a:ln w="28575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t"/>
          <a:lstStyle/>
          <a:p>
            <a:pPr algn="ctr"/>
            <a:r>
              <a:rPr lang="en-US" sz="24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Bahnschrift Light Condensed" panose="020B0502040204020203" pitchFamily="34" charset="0"/>
              </a:rPr>
              <a:t>ComponentD</a:t>
            </a:r>
          </a:p>
          <a:p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Bahnschrift Light Condensed" panose="020B0502040204020203" pitchFamily="34" charset="0"/>
              </a:rPr>
              <a:t>-</a:t>
            </a:r>
            <a:r>
              <a:rPr lang="ru-RU" sz="2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Bahnschrift Light Condensed" panose="020B0502040204020203" pitchFamily="34" charset="0"/>
              </a:rPr>
              <a:t> </a:t>
            </a:r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Bahnschrift Light Condensed" panose="020B0502040204020203" pitchFamily="34" charset="0"/>
              </a:rPr>
              <a:t>m: Mediator</a:t>
            </a:r>
          </a:p>
          <a:p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Bahnschrift Light Condensed" panose="020B0502040204020203" pitchFamily="34" charset="0"/>
              </a:rPr>
              <a:t>+ operationD()</a:t>
            </a:r>
            <a:endParaRPr lang="ru-RU" sz="2400" dirty="0">
              <a:solidFill>
                <a:schemeClr val="accent4">
                  <a:lumMod val="60000"/>
                  <a:lumOff val="40000"/>
                </a:schemeClr>
              </a:solidFill>
              <a:latin typeface="Bahnschrift Light Condensed" panose="020B0502040204020203" pitchFamily="34" charset="0"/>
            </a:endParaRPr>
          </a:p>
        </p:txBody>
      </p:sp>
      <p:cxnSp>
        <p:nvCxnSpPr>
          <p:cNvPr id="12" name="Прямая со стрелкой 11"/>
          <p:cNvCxnSpPr>
            <a:stCxn id="8" idx="3"/>
            <a:endCxn id="4" idx="1"/>
          </p:cNvCxnSpPr>
          <p:nvPr/>
        </p:nvCxnSpPr>
        <p:spPr>
          <a:xfrm flipV="1">
            <a:off x="3009900" y="2319338"/>
            <a:ext cx="1848445" cy="165498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>
            <a:stCxn id="9" idx="3"/>
          </p:cNvCxnSpPr>
          <p:nvPr/>
        </p:nvCxnSpPr>
        <p:spPr>
          <a:xfrm flipV="1">
            <a:off x="3009900" y="2484836"/>
            <a:ext cx="1848445" cy="1807369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>
            <a:stCxn id="11" idx="1"/>
          </p:cNvCxnSpPr>
          <p:nvPr/>
        </p:nvCxnSpPr>
        <p:spPr>
          <a:xfrm flipH="1" flipV="1">
            <a:off x="7333655" y="2484836"/>
            <a:ext cx="1848443" cy="1807369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>
            <a:stCxn id="10" idx="1"/>
            <a:endCxn id="4" idx="3"/>
          </p:cNvCxnSpPr>
          <p:nvPr/>
        </p:nvCxnSpPr>
        <p:spPr>
          <a:xfrm flipH="1" flipV="1">
            <a:off x="7333655" y="2319338"/>
            <a:ext cx="1848443" cy="165498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4" name="Номер слайда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306F1-CAB6-4FEF-A4C9-3A0EF7152656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2575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ru-RU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Bahnschrift Light Condensed" panose="020B0502040204020203" pitchFamily="34" charset="0"/>
              </a:rPr>
              <a:t>структура</a:t>
            </a:r>
            <a:endParaRPr lang="ru-RU" dirty="0">
              <a:solidFill>
                <a:schemeClr val="accent6">
                  <a:lumMod val="60000"/>
                  <a:lumOff val="40000"/>
                </a:schemeClr>
              </a:solidFill>
              <a:latin typeface="Bahnschrift Light Condensed" panose="020B0502040204020203" pitchFamily="34" charset="0"/>
            </a:endParaRPr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4858345" y="1781176"/>
            <a:ext cx="2475310" cy="1076324"/>
          </a:xfrm>
          <a:prstGeom prst="roundRect">
            <a:avLst/>
          </a:prstGeom>
          <a:noFill/>
          <a:ln w="28575" cap="flat" cmpd="sng" algn="ctr">
            <a:solidFill>
              <a:srgbClr val="6666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rgbClr val="6666FF"/>
                </a:solidFill>
                <a:latin typeface="Bahnschrift Light Condensed" panose="020B0502040204020203" pitchFamily="34" charset="0"/>
                <a:cs typeface="Courier New" panose="02070309020205020404" pitchFamily="49" charset="0"/>
              </a:rPr>
              <a:t>и</a:t>
            </a:r>
            <a:r>
              <a:rPr lang="ru-RU" sz="2400" dirty="0" smtClean="0">
                <a:solidFill>
                  <a:srgbClr val="6666FF"/>
                </a:solidFill>
                <a:latin typeface="Bahnschrift Light Condensed" panose="020B0502040204020203" pitchFamily="34" charset="0"/>
                <a:cs typeface="Courier New" panose="02070309020205020404" pitchFamily="49" charset="0"/>
              </a:rPr>
              <a:t>нтерфейс </a:t>
            </a:r>
            <a:r>
              <a:rPr lang="en-US" sz="2400" b="1" dirty="0" smtClean="0">
                <a:solidFill>
                  <a:srgbClr val="6666FF"/>
                </a:solidFill>
                <a:latin typeface="Bahnschrift Light Condensed" panose="020B0502040204020203" pitchFamily="34" charset="0"/>
                <a:cs typeface="Courier New" panose="02070309020205020404" pitchFamily="49" charset="0"/>
              </a:rPr>
              <a:t>Mediator</a:t>
            </a:r>
            <a:endParaRPr lang="en-US" sz="2400" b="1" dirty="0">
              <a:solidFill>
                <a:schemeClr val="accent6">
                  <a:lumMod val="60000"/>
                  <a:lumOff val="40000"/>
                </a:schemeClr>
              </a:solidFill>
              <a:latin typeface="Bahnschrift Light Condensed" panose="020B0502040204020203" pitchFamily="34" charset="0"/>
              <a:cs typeface="Courier New" panose="02070309020205020404" pitchFamily="49" charset="0"/>
            </a:endParaRPr>
          </a:p>
          <a:p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Bahnschrift Light Condensed" panose="020B0502040204020203" pitchFamily="34" charset="0"/>
                <a:cs typeface="Courier New" panose="02070309020205020404" pitchFamily="49" charset="0"/>
              </a:rPr>
              <a:t>+ notify(sender)</a:t>
            </a:r>
            <a:endParaRPr lang="ru-RU" sz="2400" dirty="0">
              <a:solidFill>
                <a:schemeClr val="accent4">
                  <a:lumMod val="60000"/>
                  <a:lumOff val="40000"/>
                </a:schemeClr>
              </a:solidFill>
              <a:latin typeface="Bahnschrift Light Condensed" panose="020B0502040204020203" pitchFamily="34" charset="0"/>
              <a:cs typeface="Courier New" panose="02070309020205020404" pitchFamily="49" charset="0"/>
            </a:endParaRPr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4858345" y="3588545"/>
            <a:ext cx="2475310" cy="935829"/>
          </a:xfrm>
          <a:prstGeom prst="roundRect">
            <a:avLst/>
          </a:prstGeom>
          <a:noFill/>
          <a:ln w="28575" cap="flat" cmpd="sng" algn="ctr">
            <a:solidFill>
              <a:srgbClr val="6666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t"/>
          <a:lstStyle/>
          <a:p>
            <a:pPr algn="ctr"/>
            <a:r>
              <a:rPr lang="en-US" sz="2400" b="1" dirty="0" smtClean="0">
                <a:solidFill>
                  <a:srgbClr val="6666FF"/>
                </a:solidFill>
                <a:latin typeface="Bahnschrift Light Condensed" panose="020B0502040204020203" pitchFamily="34" charset="0"/>
                <a:cs typeface="Courier New" panose="02070309020205020404" pitchFamily="49" charset="0"/>
              </a:rPr>
              <a:t>ConcreteMediator</a:t>
            </a:r>
          </a:p>
          <a:p>
            <a:r>
              <a:rPr lang="en-US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Bahnschrift Light Condensed" panose="020B0502040204020203" pitchFamily="34" charset="0"/>
                <a:cs typeface="Courier New" panose="02070309020205020404" pitchFamily="49" charset="0"/>
              </a:rPr>
              <a:t>+ notify(sender</a:t>
            </a:r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Bahnschrift Light Condensed" panose="020B0502040204020203" pitchFamily="34" charset="0"/>
                <a:cs typeface="Courier New" panose="02070309020205020404" pitchFamily="49" charset="0"/>
              </a:rPr>
              <a:t>)</a:t>
            </a:r>
            <a:endParaRPr lang="ru-RU" sz="2400" dirty="0" smtClean="0">
              <a:solidFill>
                <a:schemeClr val="accent4">
                  <a:lumMod val="60000"/>
                  <a:lumOff val="40000"/>
                </a:schemeClr>
              </a:solidFill>
              <a:latin typeface="Bahnschrift Light Condensed" panose="020B0502040204020203" pitchFamily="34" charset="0"/>
              <a:cs typeface="Courier New" panose="02070309020205020404" pitchFamily="49" charset="0"/>
            </a:endParaRPr>
          </a:p>
        </p:txBody>
      </p:sp>
      <p:cxnSp>
        <p:nvCxnSpPr>
          <p:cNvPr id="6" name="Прямая соединительная линия 5"/>
          <p:cNvCxnSpPr>
            <a:stCxn id="5" idx="0"/>
            <a:endCxn id="7" idx="3"/>
          </p:cNvCxnSpPr>
          <p:nvPr/>
        </p:nvCxnSpPr>
        <p:spPr>
          <a:xfrm flipH="1" flipV="1">
            <a:off x="6095999" y="3067050"/>
            <a:ext cx="1" cy="521495"/>
          </a:xfrm>
          <a:prstGeom prst="line">
            <a:avLst/>
          </a:prstGeom>
          <a:ln w="19050">
            <a:solidFill>
              <a:srgbClr val="6666FF"/>
            </a:solidFill>
            <a:prstDash val="sysDash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7" name="Равнобедренный треугольник 6"/>
          <p:cNvSpPr/>
          <p:nvPr/>
        </p:nvSpPr>
        <p:spPr>
          <a:xfrm>
            <a:off x="5972174" y="2857500"/>
            <a:ext cx="247650" cy="209550"/>
          </a:xfrm>
          <a:prstGeom prst="triangle">
            <a:avLst/>
          </a:prstGeom>
          <a:noFill/>
          <a:ln w="19050" cap="flat" cmpd="sng" algn="ctr">
            <a:solidFill>
              <a:srgbClr val="6666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1066800" y="1781176"/>
            <a:ext cx="1943100" cy="1407320"/>
          </a:xfrm>
          <a:prstGeom prst="roundRect">
            <a:avLst/>
          </a:prstGeom>
          <a:noFill/>
          <a:ln w="28575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t"/>
          <a:lstStyle/>
          <a:p>
            <a:pPr algn="ctr"/>
            <a:r>
              <a:rPr lang="en-US" sz="24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Bahnschrift Light Condensed" panose="020B0502040204020203" pitchFamily="34" charset="0"/>
              </a:rPr>
              <a:t>ComponentA</a:t>
            </a:r>
          </a:p>
          <a:p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Bahnschrift Light Condensed" panose="020B0502040204020203" pitchFamily="34" charset="0"/>
              </a:rPr>
              <a:t>-</a:t>
            </a:r>
            <a:r>
              <a:rPr lang="ru-RU" sz="2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Bahnschrift Light Condensed" panose="020B0502040204020203" pitchFamily="34" charset="0"/>
              </a:rPr>
              <a:t> </a:t>
            </a:r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Bahnschrift Light Condensed" panose="020B0502040204020203" pitchFamily="34" charset="0"/>
              </a:rPr>
              <a:t>m: Mediator</a:t>
            </a:r>
          </a:p>
          <a:p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Bahnschrift Light Condensed" panose="020B0502040204020203" pitchFamily="34" charset="0"/>
              </a:rPr>
              <a:t>+ operationA()</a:t>
            </a:r>
            <a:endParaRPr lang="ru-RU" sz="2400" dirty="0">
              <a:solidFill>
                <a:schemeClr val="accent4">
                  <a:lumMod val="60000"/>
                  <a:lumOff val="40000"/>
                </a:schemeClr>
              </a:solidFill>
              <a:latin typeface="Bahnschrift Light Condensed" panose="020B0502040204020203" pitchFamily="34" charset="0"/>
            </a:endParaRP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1066800" y="3588545"/>
            <a:ext cx="1943100" cy="1407320"/>
          </a:xfrm>
          <a:prstGeom prst="roundRect">
            <a:avLst/>
          </a:prstGeom>
          <a:noFill/>
          <a:ln w="28575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t"/>
          <a:lstStyle/>
          <a:p>
            <a:pPr algn="ctr"/>
            <a:r>
              <a:rPr lang="en-US" sz="24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Bahnschrift Light Condensed" panose="020B0502040204020203" pitchFamily="34" charset="0"/>
              </a:rPr>
              <a:t>ComponentB</a:t>
            </a:r>
          </a:p>
          <a:p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Bahnschrift Light Condensed" panose="020B0502040204020203" pitchFamily="34" charset="0"/>
              </a:rPr>
              <a:t>-</a:t>
            </a:r>
            <a:r>
              <a:rPr lang="ru-RU" sz="2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Bahnschrift Light Condensed" panose="020B0502040204020203" pitchFamily="34" charset="0"/>
              </a:rPr>
              <a:t> </a:t>
            </a:r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Bahnschrift Light Condensed" panose="020B0502040204020203" pitchFamily="34" charset="0"/>
              </a:rPr>
              <a:t>m: Mediator</a:t>
            </a:r>
          </a:p>
          <a:p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Bahnschrift Light Condensed" panose="020B0502040204020203" pitchFamily="34" charset="0"/>
              </a:rPr>
              <a:t>+ operationB()</a:t>
            </a:r>
            <a:endParaRPr lang="ru-RU" sz="2400" dirty="0">
              <a:solidFill>
                <a:schemeClr val="accent4">
                  <a:lumMod val="60000"/>
                  <a:lumOff val="40000"/>
                </a:schemeClr>
              </a:solidFill>
              <a:latin typeface="Bahnschrift Light Condensed" panose="020B0502040204020203" pitchFamily="34" charset="0"/>
            </a:endParaRPr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9182098" y="1781176"/>
            <a:ext cx="1943100" cy="1407320"/>
          </a:xfrm>
          <a:prstGeom prst="roundRect">
            <a:avLst/>
          </a:prstGeom>
          <a:noFill/>
          <a:ln w="28575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t"/>
          <a:lstStyle/>
          <a:p>
            <a:pPr algn="ctr"/>
            <a:r>
              <a:rPr lang="en-US" sz="24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Bahnschrift Light Condensed" panose="020B0502040204020203" pitchFamily="34" charset="0"/>
              </a:rPr>
              <a:t>ComponentC</a:t>
            </a:r>
          </a:p>
          <a:p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Bahnschrift Light Condensed" panose="020B0502040204020203" pitchFamily="34" charset="0"/>
              </a:rPr>
              <a:t>-</a:t>
            </a:r>
            <a:r>
              <a:rPr lang="ru-RU" sz="2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Bahnschrift Light Condensed" panose="020B0502040204020203" pitchFamily="34" charset="0"/>
              </a:rPr>
              <a:t> </a:t>
            </a:r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Bahnschrift Light Condensed" panose="020B0502040204020203" pitchFamily="34" charset="0"/>
              </a:rPr>
              <a:t>m: Mediator</a:t>
            </a:r>
          </a:p>
          <a:p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Bahnschrift Light Condensed" panose="020B0502040204020203" pitchFamily="34" charset="0"/>
              </a:rPr>
              <a:t>+ operationC()</a:t>
            </a:r>
            <a:endParaRPr lang="ru-RU" sz="2400" dirty="0">
              <a:solidFill>
                <a:schemeClr val="accent4">
                  <a:lumMod val="60000"/>
                  <a:lumOff val="40000"/>
                </a:schemeClr>
              </a:solidFill>
              <a:latin typeface="Bahnschrift Light Condensed" panose="020B0502040204020203" pitchFamily="34" charset="0"/>
            </a:endParaRPr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9182098" y="3588545"/>
            <a:ext cx="1943100" cy="1407320"/>
          </a:xfrm>
          <a:prstGeom prst="roundRect">
            <a:avLst/>
          </a:prstGeom>
          <a:noFill/>
          <a:ln w="28575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t"/>
          <a:lstStyle/>
          <a:p>
            <a:pPr algn="ctr"/>
            <a:r>
              <a:rPr lang="en-US" sz="24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Bahnschrift Light Condensed" panose="020B0502040204020203" pitchFamily="34" charset="0"/>
              </a:rPr>
              <a:t>ComponentD</a:t>
            </a:r>
          </a:p>
          <a:p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Bahnschrift Light Condensed" panose="020B0502040204020203" pitchFamily="34" charset="0"/>
              </a:rPr>
              <a:t>-</a:t>
            </a:r>
            <a:r>
              <a:rPr lang="ru-RU" sz="2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Bahnschrift Light Condensed" panose="020B0502040204020203" pitchFamily="34" charset="0"/>
              </a:rPr>
              <a:t> </a:t>
            </a:r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Bahnschrift Light Condensed" panose="020B0502040204020203" pitchFamily="34" charset="0"/>
              </a:rPr>
              <a:t>m: Mediator</a:t>
            </a:r>
          </a:p>
          <a:p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Bahnschrift Light Condensed" panose="020B0502040204020203" pitchFamily="34" charset="0"/>
              </a:rPr>
              <a:t>+ operationD()</a:t>
            </a:r>
            <a:endParaRPr lang="ru-RU" sz="2400" dirty="0">
              <a:solidFill>
                <a:schemeClr val="accent4">
                  <a:lumMod val="60000"/>
                  <a:lumOff val="40000"/>
                </a:schemeClr>
              </a:solidFill>
              <a:latin typeface="Bahnschrift Light Condensed" panose="020B0502040204020203" pitchFamily="34" charset="0"/>
            </a:endParaRPr>
          </a:p>
        </p:txBody>
      </p:sp>
      <p:cxnSp>
        <p:nvCxnSpPr>
          <p:cNvPr id="12" name="Прямая со стрелкой 11"/>
          <p:cNvCxnSpPr>
            <a:stCxn id="8" idx="3"/>
            <a:endCxn id="4" idx="1"/>
          </p:cNvCxnSpPr>
          <p:nvPr/>
        </p:nvCxnSpPr>
        <p:spPr>
          <a:xfrm flipV="1">
            <a:off x="3009900" y="2319338"/>
            <a:ext cx="1848445" cy="165498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>
            <a:stCxn id="9" idx="3"/>
          </p:cNvCxnSpPr>
          <p:nvPr/>
        </p:nvCxnSpPr>
        <p:spPr>
          <a:xfrm flipV="1">
            <a:off x="3009900" y="2484836"/>
            <a:ext cx="1848445" cy="1807369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>
            <a:stCxn id="11" idx="1"/>
          </p:cNvCxnSpPr>
          <p:nvPr/>
        </p:nvCxnSpPr>
        <p:spPr>
          <a:xfrm flipH="1" flipV="1">
            <a:off x="7333655" y="2484836"/>
            <a:ext cx="1848443" cy="1807369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>
            <a:stCxn id="10" idx="1"/>
            <a:endCxn id="4" idx="3"/>
          </p:cNvCxnSpPr>
          <p:nvPr/>
        </p:nvCxnSpPr>
        <p:spPr>
          <a:xfrm flipH="1" flipV="1">
            <a:off x="7333655" y="2319338"/>
            <a:ext cx="1848443" cy="165498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306F1-CAB6-4FEF-A4C9-3A0EF7152656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2914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ru-RU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Bahnschrift Light Condensed" panose="020B0502040204020203" pitchFamily="34" charset="0"/>
              </a:rPr>
              <a:t>структура</a:t>
            </a:r>
            <a:endParaRPr lang="ru-RU" dirty="0">
              <a:solidFill>
                <a:schemeClr val="accent6">
                  <a:lumMod val="60000"/>
                  <a:lumOff val="40000"/>
                </a:schemeClr>
              </a:solidFill>
              <a:latin typeface="Bahnschrift Light Condensed" panose="020B0502040204020203" pitchFamily="34" charset="0"/>
            </a:endParaRPr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4858345" y="1781176"/>
            <a:ext cx="2475310" cy="1076324"/>
          </a:xfrm>
          <a:prstGeom prst="roundRect">
            <a:avLst/>
          </a:prstGeom>
          <a:noFill/>
          <a:ln w="28575" cap="flat" cmpd="sng" algn="ctr">
            <a:solidFill>
              <a:srgbClr val="6666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rgbClr val="6666FF"/>
                </a:solidFill>
                <a:latin typeface="Bahnschrift Light Condensed" panose="020B0502040204020203" pitchFamily="34" charset="0"/>
                <a:cs typeface="Courier New" panose="02070309020205020404" pitchFamily="49" charset="0"/>
              </a:rPr>
              <a:t>и</a:t>
            </a:r>
            <a:r>
              <a:rPr lang="ru-RU" sz="2400" dirty="0" smtClean="0">
                <a:solidFill>
                  <a:srgbClr val="6666FF"/>
                </a:solidFill>
                <a:latin typeface="Bahnschrift Light Condensed" panose="020B0502040204020203" pitchFamily="34" charset="0"/>
                <a:cs typeface="Courier New" panose="02070309020205020404" pitchFamily="49" charset="0"/>
              </a:rPr>
              <a:t>нтерфейс </a:t>
            </a:r>
            <a:r>
              <a:rPr lang="en-US" sz="2400" b="1" dirty="0" smtClean="0">
                <a:solidFill>
                  <a:srgbClr val="6666FF"/>
                </a:solidFill>
                <a:latin typeface="Bahnschrift Light Condensed" panose="020B0502040204020203" pitchFamily="34" charset="0"/>
                <a:cs typeface="Courier New" panose="02070309020205020404" pitchFamily="49" charset="0"/>
              </a:rPr>
              <a:t>Mediator</a:t>
            </a:r>
            <a:endParaRPr lang="en-US" sz="2400" b="1" dirty="0">
              <a:solidFill>
                <a:schemeClr val="accent6">
                  <a:lumMod val="60000"/>
                  <a:lumOff val="40000"/>
                </a:schemeClr>
              </a:solidFill>
              <a:latin typeface="Bahnschrift Light Condensed" panose="020B0502040204020203" pitchFamily="34" charset="0"/>
              <a:cs typeface="Courier New" panose="02070309020205020404" pitchFamily="49" charset="0"/>
            </a:endParaRPr>
          </a:p>
          <a:p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Bahnschrift Light Condensed" panose="020B0502040204020203" pitchFamily="34" charset="0"/>
                <a:cs typeface="Courier New" panose="02070309020205020404" pitchFamily="49" charset="0"/>
              </a:rPr>
              <a:t>+ notify(sender)</a:t>
            </a:r>
            <a:endParaRPr lang="ru-RU" sz="2400" dirty="0">
              <a:solidFill>
                <a:schemeClr val="accent4">
                  <a:lumMod val="60000"/>
                  <a:lumOff val="40000"/>
                </a:schemeClr>
              </a:solidFill>
              <a:latin typeface="Bahnschrift Light Condensed" panose="020B0502040204020203" pitchFamily="34" charset="0"/>
              <a:cs typeface="Courier New" panose="02070309020205020404" pitchFamily="49" charset="0"/>
            </a:endParaRPr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4858345" y="3588545"/>
            <a:ext cx="2475308" cy="3126580"/>
          </a:xfrm>
          <a:prstGeom prst="roundRect">
            <a:avLst/>
          </a:prstGeom>
          <a:noFill/>
          <a:ln w="28575" cap="flat" cmpd="sng" algn="ctr">
            <a:solidFill>
              <a:srgbClr val="6666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t"/>
          <a:lstStyle/>
          <a:p>
            <a:pPr algn="ctr"/>
            <a:r>
              <a:rPr lang="en-US" sz="2400" b="1" dirty="0" smtClean="0">
                <a:solidFill>
                  <a:srgbClr val="6666FF"/>
                </a:solidFill>
                <a:latin typeface="Bahnschrift Light Condensed" panose="020B0502040204020203" pitchFamily="34" charset="0"/>
                <a:cs typeface="Courier New" panose="02070309020205020404" pitchFamily="49" charset="0"/>
              </a:rPr>
              <a:t>ConcreteMediator</a:t>
            </a:r>
            <a:endParaRPr lang="en-US" sz="2400" b="1" dirty="0">
              <a:solidFill>
                <a:schemeClr val="accent6">
                  <a:lumMod val="60000"/>
                  <a:lumOff val="40000"/>
                </a:schemeClr>
              </a:solidFill>
              <a:latin typeface="Bahnschrift Light Condensed" panose="020B0502040204020203" pitchFamily="34" charset="0"/>
              <a:cs typeface="Courier New" panose="02070309020205020404" pitchFamily="49" charset="0"/>
            </a:endParaRPr>
          </a:p>
          <a:p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Bahnschrift Light Condensed" panose="020B0502040204020203" pitchFamily="34" charset="0"/>
                <a:cs typeface="Courier New" panose="02070309020205020404" pitchFamily="49" charset="0"/>
              </a:rPr>
              <a:t>- componentA</a:t>
            </a:r>
          </a:p>
          <a:p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Bahnschrift Light Condensed" panose="020B0502040204020203" pitchFamily="34" charset="0"/>
                <a:cs typeface="Courier New" panose="02070309020205020404" pitchFamily="49" charset="0"/>
              </a:rPr>
              <a:t>+ notify(sender)</a:t>
            </a:r>
          </a:p>
          <a:p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Bahnschrift Light Condensed" panose="020B0502040204020203" pitchFamily="34" charset="0"/>
                <a:cs typeface="Courier New" panose="02070309020205020404" pitchFamily="49" charset="0"/>
              </a:rPr>
              <a:t>+ reactOnA()</a:t>
            </a:r>
          </a:p>
          <a:p>
            <a:endParaRPr lang="ru-RU" sz="2400" dirty="0" smtClean="0">
              <a:solidFill>
                <a:schemeClr val="accent4">
                  <a:lumMod val="60000"/>
                  <a:lumOff val="40000"/>
                </a:schemeClr>
              </a:solidFill>
              <a:latin typeface="Bahnschrift Light Condensed" panose="020B0502040204020203" pitchFamily="34" charset="0"/>
              <a:cs typeface="Courier New" panose="02070309020205020404" pitchFamily="49" charset="0"/>
            </a:endParaRPr>
          </a:p>
        </p:txBody>
      </p:sp>
      <p:cxnSp>
        <p:nvCxnSpPr>
          <p:cNvPr id="6" name="Прямая соединительная линия 5"/>
          <p:cNvCxnSpPr>
            <a:stCxn id="5" idx="0"/>
            <a:endCxn id="7" idx="3"/>
          </p:cNvCxnSpPr>
          <p:nvPr/>
        </p:nvCxnSpPr>
        <p:spPr>
          <a:xfrm flipH="1" flipV="1">
            <a:off x="6095999" y="3067050"/>
            <a:ext cx="1" cy="521495"/>
          </a:xfrm>
          <a:prstGeom prst="line">
            <a:avLst/>
          </a:prstGeom>
          <a:ln w="19050">
            <a:solidFill>
              <a:srgbClr val="6666FF"/>
            </a:solidFill>
            <a:prstDash val="sysDash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7" name="Равнобедренный треугольник 6"/>
          <p:cNvSpPr/>
          <p:nvPr/>
        </p:nvSpPr>
        <p:spPr>
          <a:xfrm>
            <a:off x="5972174" y="2857500"/>
            <a:ext cx="247650" cy="209550"/>
          </a:xfrm>
          <a:prstGeom prst="triangle">
            <a:avLst/>
          </a:prstGeom>
          <a:noFill/>
          <a:ln w="19050" cap="flat" cmpd="sng" algn="ctr">
            <a:solidFill>
              <a:srgbClr val="6666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1066800" y="1781176"/>
            <a:ext cx="1943100" cy="1407320"/>
          </a:xfrm>
          <a:prstGeom prst="roundRect">
            <a:avLst/>
          </a:prstGeom>
          <a:noFill/>
          <a:ln w="28575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t"/>
          <a:lstStyle/>
          <a:p>
            <a:pPr algn="ctr"/>
            <a:r>
              <a:rPr lang="en-US" sz="24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Bahnschrift Light Condensed" panose="020B0502040204020203" pitchFamily="34" charset="0"/>
              </a:rPr>
              <a:t>ComponentA</a:t>
            </a:r>
          </a:p>
          <a:p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Bahnschrift Light Condensed" panose="020B0502040204020203" pitchFamily="34" charset="0"/>
              </a:rPr>
              <a:t>-</a:t>
            </a:r>
            <a:r>
              <a:rPr lang="ru-RU" sz="2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Bahnschrift Light Condensed" panose="020B0502040204020203" pitchFamily="34" charset="0"/>
              </a:rPr>
              <a:t> </a:t>
            </a:r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Bahnschrift Light Condensed" panose="020B0502040204020203" pitchFamily="34" charset="0"/>
              </a:rPr>
              <a:t>m: Mediator</a:t>
            </a:r>
          </a:p>
          <a:p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Bahnschrift Light Condensed" panose="020B0502040204020203" pitchFamily="34" charset="0"/>
              </a:rPr>
              <a:t>+ operationA()</a:t>
            </a:r>
            <a:endParaRPr lang="ru-RU" sz="2400" dirty="0">
              <a:solidFill>
                <a:schemeClr val="accent4">
                  <a:lumMod val="60000"/>
                  <a:lumOff val="40000"/>
                </a:schemeClr>
              </a:solidFill>
              <a:latin typeface="Bahnschrift Light Condensed" panose="020B0502040204020203" pitchFamily="34" charset="0"/>
            </a:endParaRP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1066800" y="3588545"/>
            <a:ext cx="1943100" cy="1407320"/>
          </a:xfrm>
          <a:prstGeom prst="roundRect">
            <a:avLst/>
          </a:prstGeom>
          <a:noFill/>
          <a:ln w="28575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t"/>
          <a:lstStyle/>
          <a:p>
            <a:pPr algn="ctr"/>
            <a:r>
              <a:rPr lang="en-US" sz="24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Bahnschrift Light Condensed" panose="020B0502040204020203" pitchFamily="34" charset="0"/>
              </a:rPr>
              <a:t>ComponentB</a:t>
            </a:r>
          </a:p>
          <a:p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Bahnschrift Light Condensed" panose="020B0502040204020203" pitchFamily="34" charset="0"/>
              </a:rPr>
              <a:t>-</a:t>
            </a:r>
            <a:r>
              <a:rPr lang="ru-RU" sz="2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Bahnschrift Light Condensed" panose="020B0502040204020203" pitchFamily="34" charset="0"/>
              </a:rPr>
              <a:t> </a:t>
            </a:r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Bahnschrift Light Condensed" panose="020B0502040204020203" pitchFamily="34" charset="0"/>
              </a:rPr>
              <a:t>m: Mediator</a:t>
            </a:r>
          </a:p>
          <a:p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Bahnschrift Light Condensed" panose="020B0502040204020203" pitchFamily="34" charset="0"/>
              </a:rPr>
              <a:t>+ operationB()</a:t>
            </a:r>
            <a:endParaRPr lang="ru-RU" sz="2400" dirty="0">
              <a:solidFill>
                <a:schemeClr val="accent4">
                  <a:lumMod val="60000"/>
                  <a:lumOff val="40000"/>
                </a:schemeClr>
              </a:solidFill>
              <a:latin typeface="Bahnschrift Light Condensed" panose="020B0502040204020203" pitchFamily="34" charset="0"/>
            </a:endParaRPr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9182098" y="1781176"/>
            <a:ext cx="1943100" cy="1407320"/>
          </a:xfrm>
          <a:prstGeom prst="roundRect">
            <a:avLst/>
          </a:prstGeom>
          <a:noFill/>
          <a:ln w="28575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t"/>
          <a:lstStyle/>
          <a:p>
            <a:pPr algn="ctr"/>
            <a:r>
              <a:rPr lang="en-US" sz="24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Bahnschrift Light Condensed" panose="020B0502040204020203" pitchFamily="34" charset="0"/>
              </a:rPr>
              <a:t>ComponentC</a:t>
            </a:r>
          </a:p>
          <a:p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Bahnschrift Light Condensed" panose="020B0502040204020203" pitchFamily="34" charset="0"/>
              </a:rPr>
              <a:t>-</a:t>
            </a:r>
            <a:r>
              <a:rPr lang="ru-RU" sz="2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Bahnschrift Light Condensed" panose="020B0502040204020203" pitchFamily="34" charset="0"/>
              </a:rPr>
              <a:t> </a:t>
            </a:r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Bahnschrift Light Condensed" panose="020B0502040204020203" pitchFamily="34" charset="0"/>
              </a:rPr>
              <a:t>m: Mediator</a:t>
            </a:r>
          </a:p>
          <a:p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Bahnschrift Light Condensed" panose="020B0502040204020203" pitchFamily="34" charset="0"/>
              </a:rPr>
              <a:t>+ operationC()</a:t>
            </a:r>
            <a:endParaRPr lang="ru-RU" sz="2400" dirty="0">
              <a:solidFill>
                <a:schemeClr val="accent4">
                  <a:lumMod val="60000"/>
                  <a:lumOff val="40000"/>
                </a:schemeClr>
              </a:solidFill>
              <a:latin typeface="Bahnschrift Light Condensed" panose="020B0502040204020203" pitchFamily="34" charset="0"/>
            </a:endParaRPr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9182098" y="3588545"/>
            <a:ext cx="1943100" cy="1407320"/>
          </a:xfrm>
          <a:prstGeom prst="roundRect">
            <a:avLst/>
          </a:prstGeom>
          <a:noFill/>
          <a:ln w="28575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t"/>
          <a:lstStyle/>
          <a:p>
            <a:pPr algn="ctr"/>
            <a:r>
              <a:rPr lang="en-US" sz="24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Bahnschrift Light Condensed" panose="020B0502040204020203" pitchFamily="34" charset="0"/>
              </a:rPr>
              <a:t>ComponentD</a:t>
            </a:r>
          </a:p>
          <a:p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Bahnschrift Light Condensed" panose="020B0502040204020203" pitchFamily="34" charset="0"/>
              </a:rPr>
              <a:t>-</a:t>
            </a:r>
            <a:r>
              <a:rPr lang="ru-RU" sz="2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Bahnschrift Light Condensed" panose="020B0502040204020203" pitchFamily="34" charset="0"/>
              </a:rPr>
              <a:t> </a:t>
            </a:r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Bahnschrift Light Condensed" panose="020B0502040204020203" pitchFamily="34" charset="0"/>
              </a:rPr>
              <a:t>m: Mediator</a:t>
            </a:r>
          </a:p>
          <a:p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Bahnschrift Light Condensed" panose="020B0502040204020203" pitchFamily="34" charset="0"/>
              </a:rPr>
              <a:t>+ operationD()</a:t>
            </a:r>
            <a:endParaRPr lang="ru-RU" sz="2400" dirty="0">
              <a:solidFill>
                <a:schemeClr val="accent4">
                  <a:lumMod val="60000"/>
                  <a:lumOff val="40000"/>
                </a:schemeClr>
              </a:solidFill>
              <a:latin typeface="Bahnschrift Light Condensed" panose="020B0502040204020203" pitchFamily="34" charset="0"/>
            </a:endParaRPr>
          </a:p>
        </p:txBody>
      </p:sp>
      <p:cxnSp>
        <p:nvCxnSpPr>
          <p:cNvPr id="12" name="Прямая со стрелкой 11"/>
          <p:cNvCxnSpPr>
            <a:stCxn id="8" idx="3"/>
            <a:endCxn id="4" idx="1"/>
          </p:cNvCxnSpPr>
          <p:nvPr/>
        </p:nvCxnSpPr>
        <p:spPr>
          <a:xfrm flipV="1">
            <a:off x="3009900" y="2319338"/>
            <a:ext cx="1848445" cy="165498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>
            <a:stCxn id="9" idx="3"/>
          </p:cNvCxnSpPr>
          <p:nvPr/>
        </p:nvCxnSpPr>
        <p:spPr>
          <a:xfrm flipV="1">
            <a:off x="3009900" y="2484836"/>
            <a:ext cx="1848445" cy="1807369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>
            <a:stCxn id="11" idx="1"/>
          </p:cNvCxnSpPr>
          <p:nvPr/>
        </p:nvCxnSpPr>
        <p:spPr>
          <a:xfrm flipH="1" flipV="1">
            <a:off x="7333655" y="2484836"/>
            <a:ext cx="1848443" cy="1807369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>
            <a:stCxn id="10" idx="1"/>
            <a:endCxn id="4" idx="3"/>
          </p:cNvCxnSpPr>
          <p:nvPr/>
        </p:nvCxnSpPr>
        <p:spPr>
          <a:xfrm flipH="1" flipV="1">
            <a:off x="7333655" y="2319338"/>
            <a:ext cx="1848443" cy="165498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" name="Блок-схема: решение 2"/>
          <p:cNvSpPr/>
          <p:nvPr/>
        </p:nvSpPr>
        <p:spPr>
          <a:xfrm>
            <a:off x="4486275" y="5905500"/>
            <a:ext cx="372070" cy="276225"/>
          </a:xfrm>
          <a:prstGeom prst="flowChartDecision">
            <a:avLst/>
          </a:prstGeom>
          <a:solidFill>
            <a:srgbClr val="6666FF"/>
          </a:solidFill>
          <a:ln>
            <a:solidFill>
              <a:srgbClr val="6666FF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5" name="Соединительная линия уступом 14"/>
          <p:cNvCxnSpPr>
            <a:stCxn id="3" idx="1"/>
            <a:endCxn id="8" idx="1"/>
          </p:cNvCxnSpPr>
          <p:nvPr/>
        </p:nvCxnSpPr>
        <p:spPr>
          <a:xfrm rot="10800000">
            <a:off x="1066801" y="2484837"/>
            <a:ext cx="3419475" cy="3558777"/>
          </a:xfrm>
          <a:prstGeom prst="bentConnector3">
            <a:avLst>
              <a:gd name="adj1" fmla="val 106685"/>
            </a:avLst>
          </a:prstGeom>
          <a:ln w="19050">
            <a:solidFill>
              <a:srgbClr val="6666FF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8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306F1-CAB6-4FEF-A4C9-3A0EF7152656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9912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ru-RU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Bahnschrift Light Condensed" panose="020B0502040204020203" pitchFamily="34" charset="0"/>
              </a:rPr>
              <a:t>структура</a:t>
            </a:r>
            <a:endParaRPr lang="ru-RU" dirty="0">
              <a:solidFill>
                <a:schemeClr val="accent6">
                  <a:lumMod val="60000"/>
                  <a:lumOff val="40000"/>
                </a:schemeClr>
              </a:solidFill>
              <a:latin typeface="Bahnschrift Light Condensed" panose="020B0502040204020203" pitchFamily="34" charset="0"/>
            </a:endParaRPr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4858345" y="1781176"/>
            <a:ext cx="2475310" cy="1076324"/>
          </a:xfrm>
          <a:prstGeom prst="roundRect">
            <a:avLst/>
          </a:prstGeom>
          <a:noFill/>
          <a:ln w="28575" cap="flat" cmpd="sng" algn="ctr">
            <a:solidFill>
              <a:srgbClr val="6666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rgbClr val="6666FF"/>
                </a:solidFill>
                <a:latin typeface="Bahnschrift Light Condensed" panose="020B0502040204020203" pitchFamily="34" charset="0"/>
                <a:cs typeface="Courier New" panose="02070309020205020404" pitchFamily="49" charset="0"/>
              </a:rPr>
              <a:t>и</a:t>
            </a:r>
            <a:r>
              <a:rPr lang="ru-RU" sz="2400" dirty="0" smtClean="0">
                <a:solidFill>
                  <a:srgbClr val="6666FF"/>
                </a:solidFill>
                <a:latin typeface="Bahnschrift Light Condensed" panose="020B0502040204020203" pitchFamily="34" charset="0"/>
                <a:cs typeface="Courier New" panose="02070309020205020404" pitchFamily="49" charset="0"/>
              </a:rPr>
              <a:t>нтерфейс </a:t>
            </a:r>
            <a:r>
              <a:rPr lang="en-US" sz="2400" b="1" dirty="0" smtClean="0">
                <a:solidFill>
                  <a:srgbClr val="6666FF"/>
                </a:solidFill>
                <a:latin typeface="Bahnschrift Light Condensed" panose="020B0502040204020203" pitchFamily="34" charset="0"/>
                <a:cs typeface="Courier New" panose="02070309020205020404" pitchFamily="49" charset="0"/>
              </a:rPr>
              <a:t>Mediator</a:t>
            </a:r>
            <a:endParaRPr lang="en-US" sz="2400" b="1" dirty="0">
              <a:solidFill>
                <a:schemeClr val="accent6">
                  <a:lumMod val="60000"/>
                  <a:lumOff val="40000"/>
                </a:schemeClr>
              </a:solidFill>
              <a:latin typeface="Bahnschrift Light Condensed" panose="020B0502040204020203" pitchFamily="34" charset="0"/>
              <a:cs typeface="Courier New" panose="02070309020205020404" pitchFamily="49" charset="0"/>
            </a:endParaRPr>
          </a:p>
          <a:p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Bahnschrift Light Condensed" panose="020B0502040204020203" pitchFamily="34" charset="0"/>
                <a:cs typeface="Courier New" panose="02070309020205020404" pitchFamily="49" charset="0"/>
              </a:rPr>
              <a:t>+ notify(sender)</a:t>
            </a:r>
            <a:endParaRPr lang="ru-RU" sz="2400" dirty="0">
              <a:solidFill>
                <a:schemeClr val="accent4">
                  <a:lumMod val="60000"/>
                  <a:lumOff val="40000"/>
                </a:schemeClr>
              </a:solidFill>
              <a:latin typeface="Bahnschrift Light Condensed" panose="020B0502040204020203" pitchFamily="34" charset="0"/>
              <a:cs typeface="Courier New" panose="02070309020205020404" pitchFamily="49" charset="0"/>
            </a:endParaRPr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4858345" y="3588545"/>
            <a:ext cx="2475308" cy="3126580"/>
          </a:xfrm>
          <a:prstGeom prst="roundRect">
            <a:avLst/>
          </a:prstGeom>
          <a:noFill/>
          <a:ln w="28575" cap="flat" cmpd="sng" algn="ctr">
            <a:solidFill>
              <a:srgbClr val="6666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t"/>
          <a:lstStyle/>
          <a:p>
            <a:pPr algn="ctr"/>
            <a:r>
              <a:rPr lang="en-US" sz="2400" b="1" dirty="0" smtClean="0">
                <a:solidFill>
                  <a:srgbClr val="6666FF"/>
                </a:solidFill>
                <a:latin typeface="Bahnschrift Light Condensed" panose="020B0502040204020203" pitchFamily="34" charset="0"/>
                <a:cs typeface="Courier New" panose="02070309020205020404" pitchFamily="49" charset="0"/>
              </a:rPr>
              <a:t>ConcreteMediator</a:t>
            </a:r>
            <a:endParaRPr lang="en-US" sz="2400" b="1" dirty="0">
              <a:solidFill>
                <a:schemeClr val="accent6">
                  <a:lumMod val="60000"/>
                  <a:lumOff val="40000"/>
                </a:schemeClr>
              </a:solidFill>
              <a:latin typeface="Bahnschrift Light Condensed" panose="020B0502040204020203" pitchFamily="34" charset="0"/>
              <a:cs typeface="Courier New" panose="02070309020205020404" pitchFamily="49" charset="0"/>
            </a:endParaRPr>
          </a:p>
          <a:p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Bahnschrift Light Condensed" panose="020B0502040204020203" pitchFamily="34" charset="0"/>
                <a:cs typeface="Courier New" panose="02070309020205020404" pitchFamily="49" charset="0"/>
              </a:rPr>
              <a:t>- componentA</a:t>
            </a:r>
          </a:p>
          <a:p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Bahnschrift Light Condensed" panose="020B0502040204020203" pitchFamily="34" charset="0"/>
                <a:cs typeface="Courier New" panose="02070309020205020404" pitchFamily="49" charset="0"/>
              </a:rPr>
              <a:t>+ notify(sender)</a:t>
            </a:r>
          </a:p>
          <a:p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Bahnschrift Light Condensed" panose="020B0502040204020203" pitchFamily="34" charset="0"/>
                <a:cs typeface="Courier New" panose="02070309020205020404" pitchFamily="49" charset="0"/>
              </a:rPr>
              <a:t>+ reactOnA()</a:t>
            </a:r>
          </a:p>
          <a:p>
            <a:endParaRPr lang="ru-RU" sz="2400" dirty="0" smtClean="0">
              <a:solidFill>
                <a:schemeClr val="accent4">
                  <a:lumMod val="60000"/>
                  <a:lumOff val="40000"/>
                </a:schemeClr>
              </a:solidFill>
              <a:latin typeface="Bahnschrift Light Condensed" panose="020B0502040204020203" pitchFamily="34" charset="0"/>
              <a:cs typeface="Courier New" panose="02070309020205020404" pitchFamily="49" charset="0"/>
            </a:endParaRPr>
          </a:p>
        </p:txBody>
      </p:sp>
      <p:cxnSp>
        <p:nvCxnSpPr>
          <p:cNvPr id="6" name="Прямая соединительная линия 5"/>
          <p:cNvCxnSpPr>
            <a:stCxn id="5" idx="0"/>
            <a:endCxn id="7" idx="3"/>
          </p:cNvCxnSpPr>
          <p:nvPr/>
        </p:nvCxnSpPr>
        <p:spPr>
          <a:xfrm flipH="1" flipV="1">
            <a:off x="6095999" y="3067050"/>
            <a:ext cx="1" cy="521495"/>
          </a:xfrm>
          <a:prstGeom prst="line">
            <a:avLst/>
          </a:prstGeom>
          <a:ln w="19050">
            <a:solidFill>
              <a:srgbClr val="6666FF"/>
            </a:solidFill>
            <a:prstDash val="sysDash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7" name="Равнобедренный треугольник 6"/>
          <p:cNvSpPr/>
          <p:nvPr/>
        </p:nvSpPr>
        <p:spPr>
          <a:xfrm>
            <a:off x="5972174" y="2857500"/>
            <a:ext cx="247650" cy="209550"/>
          </a:xfrm>
          <a:prstGeom prst="triangle">
            <a:avLst/>
          </a:prstGeom>
          <a:noFill/>
          <a:ln w="19050" cap="flat" cmpd="sng" algn="ctr">
            <a:solidFill>
              <a:srgbClr val="6666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1066800" y="1781176"/>
            <a:ext cx="1943100" cy="1407320"/>
          </a:xfrm>
          <a:prstGeom prst="roundRect">
            <a:avLst/>
          </a:prstGeom>
          <a:noFill/>
          <a:ln w="28575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t"/>
          <a:lstStyle/>
          <a:p>
            <a:pPr algn="ctr"/>
            <a:r>
              <a:rPr lang="en-US" sz="24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Bahnschrift Light Condensed" panose="020B0502040204020203" pitchFamily="34" charset="0"/>
              </a:rPr>
              <a:t>ComponentA</a:t>
            </a:r>
          </a:p>
          <a:p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Bahnschrift Light Condensed" panose="020B0502040204020203" pitchFamily="34" charset="0"/>
              </a:rPr>
              <a:t>-</a:t>
            </a:r>
            <a:r>
              <a:rPr lang="ru-RU" sz="2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Bahnschrift Light Condensed" panose="020B0502040204020203" pitchFamily="34" charset="0"/>
              </a:rPr>
              <a:t> </a:t>
            </a:r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Bahnschrift Light Condensed" panose="020B0502040204020203" pitchFamily="34" charset="0"/>
              </a:rPr>
              <a:t>m: Mediator</a:t>
            </a:r>
          </a:p>
          <a:p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Bahnschrift Light Condensed" panose="020B0502040204020203" pitchFamily="34" charset="0"/>
              </a:rPr>
              <a:t>+ operationA()</a:t>
            </a:r>
            <a:endParaRPr lang="ru-RU" sz="2400" dirty="0">
              <a:solidFill>
                <a:schemeClr val="accent4">
                  <a:lumMod val="60000"/>
                  <a:lumOff val="40000"/>
                </a:schemeClr>
              </a:solidFill>
              <a:latin typeface="Bahnschrift Light Condensed" panose="020B0502040204020203" pitchFamily="34" charset="0"/>
            </a:endParaRP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1066800" y="3588545"/>
            <a:ext cx="1943100" cy="1407320"/>
          </a:xfrm>
          <a:prstGeom prst="roundRect">
            <a:avLst/>
          </a:prstGeom>
          <a:noFill/>
          <a:ln w="28575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t"/>
          <a:lstStyle/>
          <a:p>
            <a:pPr algn="ctr"/>
            <a:r>
              <a:rPr lang="en-US" sz="24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Bahnschrift Light Condensed" panose="020B0502040204020203" pitchFamily="34" charset="0"/>
              </a:rPr>
              <a:t>ComponentB</a:t>
            </a:r>
          </a:p>
          <a:p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Bahnschrift Light Condensed" panose="020B0502040204020203" pitchFamily="34" charset="0"/>
              </a:rPr>
              <a:t>-</a:t>
            </a:r>
            <a:r>
              <a:rPr lang="ru-RU" sz="2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Bahnschrift Light Condensed" panose="020B0502040204020203" pitchFamily="34" charset="0"/>
              </a:rPr>
              <a:t> </a:t>
            </a:r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Bahnschrift Light Condensed" panose="020B0502040204020203" pitchFamily="34" charset="0"/>
              </a:rPr>
              <a:t>m: Mediator</a:t>
            </a:r>
          </a:p>
          <a:p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Bahnschrift Light Condensed" panose="020B0502040204020203" pitchFamily="34" charset="0"/>
              </a:rPr>
              <a:t>+ operationB()</a:t>
            </a:r>
            <a:endParaRPr lang="ru-RU" sz="2400" dirty="0">
              <a:solidFill>
                <a:schemeClr val="accent4">
                  <a:lumMod val="60000"/>
                  <a:lumOff val="40000"/>
                </a:schemeClr>
              </a:solidFill>
              <a:latin typeface="Bahnschrift Light Condensed" panose="020B0502040204020203" pitchFamily="34" charset="0"/>
            </a:endParaRPr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9182098" y="1781176"/>
            <a:ext cx="1943100" cy="1407320"/>
          </a:xfrm>
          <a:prstGeom prst="roundRect">
            <a:avLst/>
          </a:prstGeom>
          <a:noFill/>
          <a:ln w="28575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t"/>
          <a:lstStyle/>
          <a:p>
            <a:pPr algn="ctr"/>
            <a:r>
              <a:rPr lang="en-US" sz="24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Bahnschrift Light Condensed" panose="020B0502040204020203" pitchFamily="34" charset="0"/>
              </a:rPr>
              <a:t>ComponentC</a:t>
            </a:r>
          </a:p>
          <a:p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Bahnschrift Light Condensed" panose="020B0502040204020203" pitchFamily="34" charset="0"/>
              </a:rPr>
              <a:t>-</a:t>
            </a:r>
            <a:r>
              <a:rPr lang="ru-RU" sz="2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Bahnschrift Light Condensed" panose="020B0502040204020203" pitchFamily="34" charset="0"/>
              </a:rPr>
              <a:t> </a:t>
            </a:r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Bahnschrift Light Condensed" panose="020B0502040204020203" pitchFamily="34" charset="0"/>
              </a:rPr>
              <a:t>m: Mediator</a:t>
            </a:r>
          </a:p>
          <a:p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Bahnschrift Light Condensed" panose="020B0502040204020203" pitchFamily="34" charset="0"/>
              </a:rPr>
              <a:t>+ operationC()</a:t>
            </a:r>
            <a:endParaRPr lang="ru-RU" sz="2400" dirty="0">
              <a:solidFill>
                <a:schemeClr val="accent4">
                  <a:lumMod val="60000"/>
                  <a:lumOff val="40000"/>
                </a:schemeClr>
              </a:solidFill>
              <a:latin typeface="Bahnschrift Light Condensed" panose="020B0502040204020203" pitchFamily="34" charset="0"/>
            </a:endParaRPr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9182098" y="3588545"/>
            <a:ext cx="1943100" cy="1407320"/>
          </a:xfrm>
          <a:prstGeom prst="roundRect">
            <a:avLst/>
          </a:prstGeom>
          <a:noFill/>
          <a:ln w="28575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t"/>
          <a:lstStyle/>
          <a:p>
            <a:pPr algn="ctr"/>
            <a:r>
              <a:rPr lang="en-US" sz="24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Bahnschrift Light Condensed" panose="020B0502040204020203" pitchFamily="34" charset="0"/>
              </a:rPr>
              <a:t>ComponentD</a:t>
            </a:r>
          </a:p>
          <a:p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Bahnschrift Light Condensed" panose="020B0502040204020203" pitchFamily="34" charset="0"/>
              </a:rPr>
              <a:t>-</a:t>
            </a:r>
            <a:r>
              <a:rPr lang="ru-RU" sz="2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Bahnschrift Light Condensed" panose="020B0502040204020203" pitchFamily="34" charset="0"/>
              </a:rPr>
              <a:t> </a:t>
            </a:r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Bahnschrift Light Condensed" panose="020B0502040204020203" pitchFamily="34" charset="0"/>
              </a:rPr>
              <a:t>m: Mediator</a:t>
            </a:r>
          </a:p>
          <a:p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Bahnschrift Light Condensed" panose="020B0502040204020203" pitchFamily="34" charset="0"/>
              </a:rPr>
              <a:t>+ operationD()</a:t>
            </a:r>
            <a:endParaRPr lang="ru-RU" sz="2400" dirty="0">
              <a:solidFill>
                <a:schemeClr val="accent4">
                  <a:lumMod val="60000"/>
                  <a:lumOff val="40000"/>
                </a:schemeClr>
              </a:solidFill>
              <a:latin typeface="Bahnschrift Light Condensed" panose="020B0502040204020203" pitchFamily="34" charset="0"/>
            </a:endParaRPr>
          </a:p>
        </p:txBody>
      </p:sp>
      <p:cxnSp>
        <p:nvCxnSpPr>
          <p:cNvPr id="12" name="Прямая со стрелкой 11"/>
          <p:cNvCxnSpPr>
            <a:stCxn id="8" idx="3"/>
            <a:endCxn id="4" idx="1"/>
          </p:cNvCxnSpPr>
          <p:nvPr/>
        </p:nvCxnSpPr>
        <p:spPr>
          <a:xfrm flipV="1">
            <a:off x="3009900" y="2319338"/>
            <a:ext cx="1848445" cy="165498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>
            <a:stCxn id="9" idx="3"/>
          </p:cNvCxnSpPr>
          <p:nvPr/>
        </p:nvCxnSpPr>
        <p:spPr>
          <a:xfrm flipV="1">
            <a:off x="3009900" y="2484836"/>
            <a:ext cx="1848445" cy="1807369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>
            <a:stCxn id="11" idx="1"/>
          </p:cNvCxnSpPr>
          <p:nvPr/>
        </p:nvCxnSpPr>
        <p:spPr>
          <a:xfrm flipH="1" flipV="1">
            <a:off x="7333655" y="2484836"/>
            <a:ext cx="1848443" cy="1807369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>
            <a:stCxn id="10" idx="1"/>
            <a:endCxn id="4" idx="3"/>
          </p:cNvCxnSpPr>
          <p:nvPr/>
        </p:nvCxnSpPr>
        <p:spPr>
          <a:xfrm flipH="1" flipV="1">
            <a:off x="7333655" y="2319338"/>
            <a:ext cx="1848443" cy="165498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" name="Блок-схема: решение 2"/>
          <p:cNvSpPr/>
          <p:nvPr/>
        </p:nvSpPr>
        <p:spPr>
          <a:xfrm>
            <a:off x="4486275" y="5905500"/>
            <a:ext cx="372070" cy="276225"/>
          </a:xfrm>
          <a:prstGeom prst="flowChartDecision">
            <a:avLst/>
          </a:prstGeom>
          <a:solidFill>
            <a:srgbClr val="6666FF"/>
          </a:solidFill>
          <a:ln>
            <a:solidFill>
              <a:srgbClr val="6666FF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5" name="Соединительная линия уступом 14"/>
          <p:cNvCxnSpPr>
            <a:stCxn id="3" idx="1"/>
            <a:endCxn id="8" idx="1"/>
          </p:cNvCxnSpPr>
          <p:nvPr/>
        </p:nvCxnSpPr>
        <p:spPr>
          <a:xfrm rot="10800000">
            <a:off x="1066801" y="2484837"/>
            <a:ext cx="3419475" cy="3558777"/>
          </a:xfrm>
          <a:prstGeom prst="bentConnector3">
            <a:avLst>
              <a:gd name="adj1" fmla="val 106685"/>
            </a:avLst>
          </a:prstGeom>
          <a:ln w="19050">
            <a:solidFill>
              <a:srgbClr val="6666FF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3" name="Выноска 1 (с границей) 12"/>
          <p:cNvSpPr/>
          <p:nvPr/>
        </p:nvSpPr>
        <p:spPr>
          <a:xfrm>
            <a:off x="8000998" y="5576887"/>
            <a:ext cx="4029077" cy="933450"/>
          </a:xfrm>
          <a:prstGeom prst="accentCallout1">
            <a:avLst>
              <a:gd name="adj1" fmla="val 18750"/>
              <a:gd name="adj2" fmla="val -8333"/>
              <a:gd name="adj3" fmla="val -64031"/>
              <a:gd name="adj4" fmla="val -32437"/>
            </a:avLst>
          </a:prstGeom>
          <a:noFill/>
          <a:ln w="127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(sender == 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componentA)</a:t>
            </a:r>
          </a:p>
          <a:p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reactOnA()</a:t>
            </a:r>
            <a:endParaRPr lang="ru-RU" sz="2000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Номер слайда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306F1-CAB6-4FEF-A4C9-3A0EF7152656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7994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ru-RU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Bahnschrift Light Condensed" panose="020B0502040204020203" pitchFamily="34" charset="0"/>
              </a:rPr>
              <a:t>структура</a:t>
            </a:r>
            <a:endParaRPr lang="ru-RU" dirty="0">
              <a:solidFill>
                <a:schemeClr val="accent6">
                  <a:lumMod val="60000"/>
                  <a:lumOff val="40000"/>
                </a:schemeClr>
              </a:solidFill>
              <a:latin typeface="Bahnschrift Light Condensed" panose="020B0502040204020203" pitchFamily="34" charset="0"/>
            </a:endParaRPr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4858345" y="1781176"/>
            <a:ext cx="2475310" cy="1076324"/>
          </a:xfrm>
          <a:prstGeom prst="roundRect">
            <a:avLst/>
          </a:prstGeom>
          <a:noFill/>
          <a:ln w="28575" cap="flat" cmpd="sng" algn="ctr">
            <a:solidFill>
              <a:srgbClr val="6666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rgbClr val="6666FF"/>
                </a:solidFill>
                <a:latin typeface="Bahnschrift Light Condensed" panose="020B0502040204020203" pitchFamily="34" charset="0"/>
                <a:cs typeface="Courier New" panose="02070309020205020404" pitchFamily="49" charset="0"/>
              </a:rPr>
              <a:t>и</a:t>
            </a:r>
            <a:r>
              <a:rPr lang="ru-RU" sz="2400" dirty="0" smtClean="0">
                <a:solidFill>
                  <a:srgbClr val="6666FF"/>
                </a:solidFill>
                <a:latin typeface="Bahnschrift Light Condensed" panose="020B0502040204020203" pitchFamily="34" charset="0"/>
                <a:cs typeface="Courier New" panose="02070309020205020404" pitchFamily="49" charset="0"/>
              </a:rPr>
              <a:t>нтерфейс </a:t>
            </a:r>
            <a:r>
              <a:rPr lang="en-US" sz="2400" b="1" dirty="0" smtClean="0">
                <a:solidFill>
                  <a:srgbClr val="6666FF"/>
                </a:solidFill>
                <a:latin typeface="Bahnschrift Light Condensed" panose="020B0502040204020203" pitchFamily="34" charset="0"/>
                <a:cs typeface="Courier New" panose="02070309020205020404" pitchFamily="49" charset="0"/>
              </a:rPr>
              <a:t>Mediator</a:t>
            </a:r>
            <a:endParaRPr lang="en-US" sz="2400" b="1" dirty="0">
              <a:solidFill>
                <a:schemeClr val="accent6">
                  <a:lumMod val="60000"/>
                  <a:lumOff val="40000"/>
                </a:schemeClr>
              </a:solidFill>
              <a:latin typeface="Bahnschrift Light Condensed" panose="020B0502040204020203" pitchFamily="34" charset="0"/>
              <a:cs typeface="Courier New" panose="02070309020205020404" pitchFamily="49" charset="0"/>
            </a:endParaRPr>
          </a:p>
          <a:p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Bahnschrift Light Condensed" panose="020B0502040204020203" pitchFamily="34" charset="0"/>
                <a:cs typeface="Courier New" panose="02070309020205020404" pitchFamily="49" charset="0"/>
              </a:rPr>
              <a:t>+ notify(sender)</a:t>
            </a:r>
            <a:endParaRPr lang="ru-RU" sz="2400" dirty="0">
              <a:solidFill>
                <a:schemeClr val="accent4">
                  <a:lumMod val="60000"/>
                  <a:lumOff val="40000"/>
                </a:schemeClr>
              </a:solidFill>
              <a:latin typeface="Bahnschrift Light Condensed" panose="020B0502040204020203" pitchFamily="34" charset="0"/>
              <a:cs typeface="Courier New" panose="02070309020205020404" pitchFamily="49" charset="0"/>
            </a:endParaRPr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4858345" y="3588545"/>
            <a:ext cx="2475308" cy="3155156"/>
          </a:xfrm>
          <a:prstGeom prst="roundRect">
            <a:avLst/>
          </a:prstGeom>
          <a:noFill/>
          <a:ln w="28575" cap="flat" cmpd="sng" algn="ctr">
            <a:solidFill>
              <a:srgbClr val="6666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t"/>
          <a:lstStyle/>
          <a:p>
            <a:pPr algn="ctr"/>
            <a:r>
              <a:rPr lang="en-US" sz="2400" b="1" dirty="0" smtClean="0">
                <a:solidFill>
                  <a:srgbClr val="6666FF"/>
                </a:solidFill>
                <a:latin typeface="Bahnschrift Light Condensed" panose="020B0502040204020203" pitchFamily="34" charset="0"/>
                <a:cs typeface="Courier New" panose="02070309020205020404" pitchFamily="49" charset="0"/>
              </a:rPr>
              <a:t>ConcreteMediator</a:t>
            </a:r>
            <a:endParaRPr lang="en-US" sz="2400" b="1" dirty="0">
              <a:solidFill>
                <a:schemeClr val="accent6">
                  <a:lumMod val="60000"/>
                  <a:lumOff val="40000"/>
                </a:schemeClr>
              </a:solidFill>
              <a:latin typeface="Bahnschrift Light Condensed" panose="020B0502040204020203" pitchFamily="34" charset="0"/>
              <a:cs typeface="Courier New" panose="02070309020205020404" pitchFamily="49" charset="0"/>
            </a:endParaRPr>
          </a:p>
          <a:p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Bahnschrift Light Condensed" panose="020B0502040204020203" pitchFamily="34" charset="0"/>
                <a:cs typeface="Courier New" panose="02070309020205020404" pitchFamily="49" charset="0"/>
              </a:rPr>
              <a:t>- componentA</a:t>
            </a:r>
          </a:p>
          <a:p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Bahnschrift Light Condensed" panose="020B0502040204020203" pitchFamily="34" charset="0"/>
                <a:cs typeface="Courier New" panose="02070309020205020404" pitchFamily="49" charset="0"/>
              </a:rPr>
              <a:t>- componentB</a:t>
            </a:r>
          </a:p>
          <a:p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Bahnschrift Light Condensed" panose="020B0502040204020203" pitchFamily="34" charset="0"/>
                <a:cs typeface="Courier New" panose="02070309020205020404" pitchFamily="49" charset="0"/>
              </a:rPr>
              <a:t>- component C, D</a:t>
            </a:r>
          </a:p>
          <a:p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Bahnschrift Light Condensed" panose="020B0502040204020203" pitchFamily="34" charset="0"/>
                <a:cs typeface="Courier New" panose="02070309020205020404" pitchFamily="49" charset="0"/>
              </a:rPr>
              <a:t>+ notify(sender)</a:t>
            </a:r>
          </a:p>
          <a:p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Bahnschrift Light Condensed" panose="020B0502040204020203" pitchFamily="34" charset="0"/>
                <a:cs typeface="Courier New" panose="02070309020205020404" pitchFamily="49" charset="0"/>
              </a:rPr>
              <a:t>+ reactOnA()</a:t>
            </a:r>
          </a:p>
          <a:p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Bahnschrift Light Condensed" panose="020B0502040204020203" pitchFamily="34" charset="0"/>
                <a:cs typeface="Courier New" panose="02070309020205020404" pitchFamily="49" charset="0"/>
              </a:rPr>
              <a:t>+ reactOnB()</a:t>
            </a:r>
          </a:p>
          <a:p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Bahnschrift Light Condensed" panose="020B0502040204020203" pitchFamily="34" charset="0"/>
                <a:cs typeface="Courier New" panose="02070309020205020404" pitchFamily="49" charset="0"/>
              </a:rPr>
              <a:t>+ reactOnC/D()</a:t>
            </a:r>
          </a:p>
          <a:p>
            <a:endParaRPr lang="ru-RU" sz="2400" dirty="0" smtClean="0">
              <a:solidFill>
                <a:schemeClr val="accent4">
                  <a:lumMod val="60000"/>
                  <a:lumOff val="40000"/>
                </a:schemeClr>
              </a:solidFill>
              <a:latin typeface="Bahnschrift Light Condensed" panose="020B0502040204020203" pitchFamily="34" charset="0"/>
              <a:cs typeface="Courier New" panose="02070309020205020404" pitchFamily="49" charset="0"/>
            </a:endParaRPr>
          </a:p>
        </p:txBody>
      </p:sp>
      <p:cxnSp>
        <p:nvCxnSpPr>
          <p:cNvPr id="6" name="Прямая соединительная линия 5"/>
          <p:cNvCxnSpPr>
            <a:stCxn id="5" idx="0"/>
            <a:endCxn id="7" idx="3"/>
          </p:cNvCxnSpPr>
          <p:nvPr/>
        </p:nvCxnSpPr>
        <p:spPr>
          <a:xfrm flipH="1" flipV="1">
            <a:off x="6095999" y="3067050"/>
            <a:ext cx="1" cy="521495"/>
          </a:xfrm>
          <a:prstGeom prst="line">
            <a:avLst/>
          </a:prstGeom>
          <a:ln w="19050">
            <a:solidFill>
              <a:srgbClr val="6666FF"/>
            </a:solidFill>
            <a:prstDash val="sysDash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7" name="Равнобедренный треугольник 6"/>
          <p:cNvSpPr/>
          <p:nvPr/>
        </p:nvSpPr>
        <p:spPr>
          <a:xfrm>
            <a:off x="5972174" y="2857500"/>
            <a:ext cx="247650" cy="209550"/>
          </a:xfrm>
          <a:prstGeom prst="triangle">
            <a:avLst/>
          </a:prstGeom>
          <a:noFill/>
          <a:ln w="19050" cap="flat" cmpd="sng" algn="ctr">
            <a:solidFill>
              <a:srgbClr val="6666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1066800" y="1781176"/>
            <a:ext cx="1943100" cy="1407320"/>
          </a:xfrm>
          <a:prstGeom prst="roundRect">
            <a:avLst/>
          </a:prstGeom>
          <a:noFill/>
          <a:ln w="28575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t"/>
          <a:lstStyle/>
          <a:p>
            <a:pPr algn="ctr"/>
            <a:r>
              <a:rPr lang="en-US" sz="24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Bahnschrift Light Condensed" panose="020B0502040204020203" pitchFamily="34" charset="0"/>
              </a:rPr>
              <a:t>ComponentA</a:t>
            </a:r>
          </a:p>
          <a:p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Bahnschrift Light Condensed" panose="020B0502040204020203" pitchFamily="34" charset="0"/>
              </a:rPr>
              <a:t>-</a:t>
            </a:r>
            <a:r>
              <a:rPr lang="ru-RU" sz="2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Bahnschrift Light Condensed" panose="020B0502040204020203" pitchFamily="34" charset="0"/>
              </a:rPr>
              <a:t> </a:t>
            </a:r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Bahnschrift Light Condensed" panose="020B0502040204020203" pitchFamily="34" charset="0"/>
              </a:rPr>
              <a:t>m: Mediator</a:t>
            </a:r>
          </a:p>
          <a:p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Bahnschrift Light Condensed" panose="020B0502040204020203" pitchFamily="34" charset="0"/>
              </a:rPr>
              <a:t>+ operationA()</a:t>
            </a:r>
            <a:endParaRPr lang="ru-RU" sz="2400" dirty="0">
              <a:solidFill>
                <a:schemeClr val="accent4">
                  <a:lumMod val="60000"/>
                  <a:lumOff val="40000"/>
                </a:schemeClr>
              </a:solidFill>
              <a:latin typeface="Bahnschrift Light Condensed" panose="020B0502040204020203" pitchFamily="34" charset="0"/>
            </a:endParaRP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1066800" y="3588545"/>
            <a:ext cx="1943100" cy="1407320"/>
          </a:xfrm>
          <a:prstGeom prst="roundRect">
            <a:avLst/>
          </a:prstGeom>
          <a:noFill/>
          <a:ln w="28575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t"/>
          <a:lstStyle/>
          <a:p>
            <a:pPr algn="ctr"/>
            <a:r>
              <a:rPr lang="en-US" sz="24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Bahnschrift Light Condensed" panose="020B0502040204020203" pitchFamily="34" charset="0"/>
              </a:rPr>
              <a:t>ComponentB</a:t>
            </a:r>
          </a:p>
          <a:p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Bahnschrift Light Condensed" panose="020B0502040204020203" pitchFamily="34" charset="0"/>
              </a:rPr>
              <a:t>-</a:t>
            </a:r>
            <a:r>
              <a:rPr lang="ru-RU" sz="2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Bahnschrift Light Condensed" panose="020B0502040204020203" pitchFamily="34" charset="0"/>
              </a:rPr>
              <a:t> </a:t>
            </a:r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Bahnschrift Light Condensed" panose="020B0502040204020203" pitchFamily="34" charset="0"/>
              </a:rPr>
              <a:t>m: Mediator</a:t>
            </a:r>
          </a:p>
          <a:p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Bahnschrift Light Condensed" panose="020B0502040204020203" pitchFamily="34" charset="0"/>
              </a:rPr>
              <a:t>+ operationB()</a:t>
            </a:r>
            <a:endParaRPr lang="ru-RU" sz="2400" dirty="0">
              <a:solidFill>
                <a:schemeClr val="accent4">
                  <a:lumMod val="60000"/>
                  <a:lumOff val="40000"/>
                </a:schemeClr>
              </a:solidFill>
              <a:latin typeface="Bahnschrift Light Condensed" panose="020B0502040204020203" pitchFamily="34" charset="0"/>
            </a:endParaRPr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9182098" y="1781176"/>
            <a:ext cx="1943100" cy="1407320"/>
          </a:xfrm>
          <a:prstGeom prst="roundRect">
            <a:avLst/>
          </a:prstGeom>
          <a:noFill/>
          <a:ln w="28575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t"/>
          <a:lstStyle/>
          <a:p>
            <a:pPr algn="ctr"/>
            <a:r>
              <a:rPr lang="en-US" sz="24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Bahnschrift Light Condensed" panose="020B0502040204020203" pitchFamily="34" charset="0"/>
              </a:rPr>
              <a:t>ComponentC</a:t>
            </a:r>
          </a:p>
          <a:p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Bahnschrift Light Condensed" panose="020B0502040204020203" pitchFamily="34" charset="0"/>
              </a:rPr>
              <a:t>-</a:t>
            </a:r>
            <a:r>
              <a:rPr lang="ru-RU" sz="2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Bahnschrift Light Condensed" panose="020B0502040204020203" pitchFamily="34" charset="0"/>
              </a:rPr>
              <a:t> </a:t>
            </a:r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Bahnschrift Light Condensed" panose="020B0502040204020203" pitchFamily="34" charset="0"/>
              </a:rPr>
              <a:t>m: Mediator</a:t>
            </a:r>
          </a:p>
          <a:p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Bahnschrift Light Condensed" panose="020B0502040204020203" pitchFamily="34" charset="0"/>
              </a:rPr>
              <a:t>+ operationC()</a:t>
            </a:r>
            <a:endParaRPr lang="ru-RU" sz="2400" dirty="0">
              <a:solidFill>
                <a:schemeClr val="accent4">
                  <a:lumMod val="60000"/>
                  <a:lumOff val="40000"/>
                </a:schemeClr>
              </a:solidFill>
              <a:latin typeface="Bahnschrift Light Condensed" panose="020B0502040204020203" pitchFamily="34" charset="0"/>
            </a:endParaRPr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9182098" y="3588545"/>
            <a:ext cx="1943100" cy="1407320"/>
          </a:xfrm>
          <a:prstGeom prst="roundRect">
            <a:avLst/>
          </a:prstGeom>
          <a:noFill/>
          <a:ln w="28575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t"/>
          <a:lstStyle/>
          <a:p>
            <a:pPr algn="ctr"/>
            <a:r>
              <a:rPr lang="en-US" sz="24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Bahnschrift Light Condensed" panose="020B0502040204020203" pitchFamily="34" charset="0"/>
              </a:rPr>
              <a:t>ComponentD</a:t>
            </a:r>
          </a:p>
          <a:p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Bahnschrift Light Condensed" panose="020B0502040204020203" pitchFamily="34" charset="0"/>
              </a:rPr>
              <a:t>-</a:t>
            </a:r>
            <a:r>
              <a:rPr lang="ru-RU" sz="2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Bahnschrift Light Condensed" panose="020B0502040204020203" pitchFamily="34" charset="0"/>
              </a:rPr>
              <a:t> </a:t>
            </a:r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Bahnschrift Light Condensed" panose="020B0502040204020203" pitchFamily="34" charset="0"/>
              </a:rPr>
              <a:t>m: Mediator</a:t>
            </a:r>
          </a:p>
          <a:p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Bahnschrift Light Condensed" panose="020B0502040204020203" pitchFamily="34" charset="0"/>
              </a:rPr>
              <a:t>+ operationD()</a:t>
            </a:r>
            <a:endParaRPr lang="ru-RU" sz="2400" dirty="0">
              <a:solidFill>
                <a:schemeClr val="accent4">
                  <a:lumMod val="60000"/>
                  <a:lumOff val="40000"/>
                </a:schemeClr>
              </a:solidFill>
              <a:latin typeface="Bahnschrift Light Condensed" panose="020B0502040204020203" pitchFamily="34" charset="0"/>
            </a:endParaRPr>
          </a:p>
        </p:txBody>
      </p:sp>
      <p:cxnSp>
        <p:nvCxnSpPr>
          <p:cNvPr id="12" name="Прямая со стрелкой 11"/>
          <p:cNvCxnSpPr>
            <a:stCxn id="8" idx="3"/>
            <a:endCxn id="4" idx="1"/>
          </p:cNvCxnSpPr>
          <p:nvPr/>
        </p:nvCxnSpPr>
        <p:spPr>
          <a:xfrm flipV="1">
            <a:off x="3009900" y="2319338"/>
            <a:ext cx="1848445" cy="165498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>
            <a:stCxn id="9" idx="3"/>
          </p:cNvCxnSpPr>
          <p:nvPr/>
        </p:nvCxnSpPr>
        <p:spPr>
          <a:xfrm flipV="1">
            <a:off x="3009900" y="2484836"/>
            <a:ext cx="1848445" cy="1807369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>
            <a:stCxn id="11" idx="1"/>
          </p:cNvCxnSpPr>
          <p:nvPr/>
        </p:nvCxnSpPr>
        <p:spPr>
          <a:xfrm flipH="1" flipV="1">
            <a:off x="7333655" y="2484836"/>
            <a:ext cx="1848443" cy="1807369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>
            <a:stCxn id="10" idx="1"/>
            <a:endCxn id="4" idx="3"/>
          </p:cNvCxnSpPr>
          <p:nvPr/>
        </p:nvCxnSpPr>
        <p:spPr>
          <a:xfrm flipH="1" flipV="1">
            <a:off x="7333655" y="2319338"/>
            <a:ext cx="1848443" cy="165498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" name="Блок-схема: решение 2"/>
          <p:cNvSpPr/>
          <p:nvPr/>
        </p:nvSpPr>
        <p:spPr>
          <a:xfrm>
            <a:off x="4486275" y="5905500"/>
            <a:ext cx="372070" cy="276225"/>
          </a:xfrm>
          <a:prstGeom prst="flowChartDecision">
            <a:avLst/>
          </a:prstGeom>
          <a:solidFill>
            <a:srgbClr val="6666FF"/>
          </a:solidFill>
          <a:ln>
            <a:solidFill>
              <a:srgbClr val="6666FF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5" name="Соединительная линия уступом 14"/>
          <p:cNvCxnSpPr>
            <a:stCxn id="3" idx="1"/>
            <a:endCxn id="8" idx="1"/>
          </p:cNvCxnSpPr>
          <p:nvPr/>
        </p:nvCxnSpPr>
        <p:spPr>
          <a:xfrm rot="10800000">
            <a:off x="1066801" y="2484837"/>
            <a:ext cx="3419475" cy="3558777"/>
          </a:xfrm>
          <a:prstGeom prst="bentConnector3">
            <a:avLst>
              <a:gd name="adj1" fmla="val 106685"/>
            </a:avLst>
          </a:prstGeom>
          <a:ln w="19050">
            <a:solidFill>
              <a:srgbClr val="6666FF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8" name="Блок-схема: решение 17"/>
          <p:cNvSpPr/>
          <p:nvPr/>
        </p:nvSpPr>
        <p:spPr>
          <a:xfrm>
            <a:off x="7334248" y="5905500"/>
            <a:ext cx="372070" cy="276225"/>
          </a:xfrm>
          <a:prstGeom prst="flowChartDecision">
            <a:avLst/>
          </a:prstGeom>
          <a:solidFill>
            <a:srgbClr val="6666FF"/>
          </a:solidFill>
          <a:ln>
            <a:solidFill>
              <a:srgbClr val="6666FF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6" name="Соединительная линия уступом 15"/>
          <p:cNvCxnSpPr>
            <a:stCxn id="18" idx="3"/>
            <a:endCxn id="10" idx="3"/>
          </p:cNvCxnSpPr>
          <p:nvPr/>
        </p:nvCxnSpPr>
        <p:spPr>
          <a:xfrm flipV="1">
            <a:off x="7706318" y="2484836"/>
            <a:ext cx="3418880" cy="3558777"/>
          </a:xfrm>
          <a:prstGeom prst="bentConnector3">
            <a:avLst>
              <a:gd name="adj1" fmla="val 106686"/>
            </a:avLst>
          </a:prstGeom>
          <a:ln w="19050">
            <a:solidFill>
              <a:srgbClr val="6666FF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>
            <a:endCxn id="9" idx="1"/>
          </p:cNvCxnSpPr>
          <p:nvPr/>
        </p:nvCxnSpPr>
        <p:spPr>
          <a:xfrm>
            <a:off x="838200" y="4292205"/>
            <a:ext cx="228600" cy="0"/>
          </a:xfrm>
          <a:prstGeom prst="straightConnector1">
            <a:avLst/>
          </a:prstGeom>
          <a:ln w="19050">
            <a:solidFill>
              <a:srgbClr val="6666FF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>
            <a:endCxn id="11" idx="3"/>
          </p:cNvCxnSpPr>
          <p:nvPr/>
        </p:nvCxnSpPr>
        <p:spPr>
          <a:xfrm flipH="1">
            <a:off x="11125198" y="4292205"/>
            <a:ext cx="228602" cy="0"/>
          </a:xfrm>
          <a:prstGeom prst="straightConnector1">
            <a:avLst/>
          </a:prstGeom>
          <a:ln w="19050">
            <a:solidFill>
              <a:srgbClr val="6666FF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6" name="Номер слайда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306F1-CAB6-4FEF-A4C9-3A0EF7152656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3706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ru-RU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Bahnschrift Light Condensed" panose="020B0502040204020203" pitchFamily="34" charset="0"/>
              </a:rPr>
              <a:t>когда </a:t>
            </a:r>
            <a:r>
              <a:rPr lang="ru-RU" dirty="0" smtClean="0">
                <a:solidFill>
                  <a:srgbClr val="6666FF"/>
                </a:solidFill>
                <a:latin typeface="Bahnschrift Light Condensed" panose="020B0502040204020203" pitchFamily="34" charset="0"/>
              </a:rPr>
              <a:t>применять</a:t>
            </a:r>
            <a:endParaRPr lang="ru-RU" dirty="0">
              <a:solidFill>
                <a:srgbClr val="6666FF"/>
              </a:solidFill>
              <a:latin typeface="Bahnschrift Light Condensed" panose="020B0502040204020203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 smtClean="0">
              <a:solidFill>
                <a:schemeClr val="accent6">
                  <a:lumMod val="60000"/>
                  <a:lumOff val="40000"/>
                </a:schemeClr>
              </a:solidFill>
              <a:latin typeface="Bahnschrift Light Condensed" panose="020B0502040204020203" pitchFamily="34" charset="0"/>
            </a:endParaRPr>
          </a:p>
          <a:p>
            <a:endParaRPr lang="ru-RU" dirty="0">
              <a:solidFill>
                <a:schemeClr val="accent6">
                  <a:lumMod val="60000"/>
                  <a:lumOff val="40000"/>
                </a:schemeClr>
              </a:solidFill>
              <a:latin typeface="Bahnschrift Light Condensed" panose="020B0502040204020203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306F1-CAB6-4FEF-A4C9-3A0EF7152656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8532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ru-RU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Bahnschrift Light Condensed" panose="020B0502040204020203" pitchFamily="34" charset="0"/>
              </a:rPr>
              <a:t>когда </a:t>
            </a:r>
            <a:r>
              <a:rPr lang="ru-RU" dirty="0" smtClean="0">
                <a:solidFill>
                  <a:srgbClr val="6666FF"/>
                </a:solidFill>
                <a:latin typeface="Bahnschrift Light Condensed" panose="020B0502040204020203" pitchFamily="34" charset="0"/>
              </a:rPr>
              <a:t>применять</a:t>
            </a:r>
            <a:endParaRPr lang="ru-RU" dirty="0">
              <a:solidFill>
                <a:srgbClr val="6666FF"/>
              </a:solidFill>
              <a:latin typeface="Bahnschrift Light Condensed" panose="020B0502040204020203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Bahnschrift Light Condensed" panose="020B0502040204020203" pitchFamily="34" charset="0"/>
              </a:rPr>
              <a:t>— множество </a:t>
            </a:r>
            <a:r>
              <a:rPr lang="ru-RU" dirty="0" smtClean="0">
                <a:solidFill>
                  <a:srgbClr val="6666FF"/>
                </a:solidFill>
                <a:latin typeface="Bahnschrift Light Condensed" panose="020B0502040204020203" pitchFamily="34" charset="0"/>
              </a:rPr>
              <a:t>хаотичных связей</a:t>
            </a:r>
            <a:endParaRPr lang="ru-RU" dirty="0" smtClean="0">
              <a:solidFill>
                <a:schemeClr val="accent6">
                  <a:lumMod val="60000"/>
                  <a:lumOff val="40000"/>
                </a:schemeClr>
              </a:solidFill>
              <a:latin typeface="Bahnschrift Light Condensed" panose="020B0502040204020203" pitchFamily="34" charset="0"/>
            </a:endParaRPr>
          </a:p>
          <a:p>
            <a:endParaRPr lang="ru-RU" dirty="0">
              <a:solidFill>
                <a:schemeClr val="accent6">
                  <a:lumMod val="60000"/>
                  <a:lumOff val="40000"/>
                </a:schemeClr>
              </a:solidFill>
              <a:latin typeface="Bahnschrift Light Condensed" panose="020B0502040204020203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306F1-CAB6-4FEF-A4C9-3A0EF7152656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0968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ru-RU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Bahnschrift Light Condensed" panose="020B0502040204020203" pitchFamily="34" charset="0"/>
              </a:rPr>
              <a:t>когда </a:t>
            </a:r>
            <a:r>
              <a:rPr lang="ru-RU" dirty="0" smtClean="0">
                <a:solidFill>
                  <a:srgbClr val="6666FF"/>
                </a:solidFill>
                <a:latin typeface="Bahnschrift Light Condensed" panose="020B0502040204020203" pitchFamily="34" charset="0"/>
              </a:rPr>
              <a:t>применять</a:t>
            </a:r>
            <a:endParaRPr lang="ru-RU" dirty="0">
              <a:solidFill>
                <a:srgbClr val="6666FF"/>
              </a:solidFill>
              <a:latin typeface="Bahnschrift Light Condensed" panose="020B0502040204020203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Bahnschrift Light Condensed" panose="020B0502040204020203" pitchFamily="34" charset="0"/>
              </a:rPr>
              <a:t>— множество </a:t>
            </a:r>
            <a:r>
              <a:rPr lang="ru-RU" dirty="0" smtClean="0">
                <a:solidFill>
                  <a:srgbClr val="6666FF"/>
                </a:solidFill>
                <a:latin typeface="Bahnschrift Light Condensed" panose="020B0502040204020203" pitchFamily="34" charset="0"/>
              </a:rPr>
              <a:t>хаотичных связей</a:t>
            </a:r>
          </a:p>
          <a:p>
            <a:pPr marL="0" indent="0">
              <a:buNone/>
            </a:pPr>
            <a:r>
              <a:rPr lang="ru-RU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Bahnschrift Light Condensed" panose="020B0502040204020203" pitchFamily="34" charset="0"/>
              </a:rPr>
              <a:t>— </a:t>
            </a:r>
            <a:r>
              <a:rPr lang="ru-RU" dirty="0" smtClean="0">
                <a:solidFill>
                  <a:srgbClr val="6666FF"/>
                </a:solidFill>
                <a:latin typeface="Bahnschrift Light Condensed" panose="020B0502040204020203" pitchFamily="34" charset="0"/>
              </a:rPr>
              <a:t>повторное</a:t>
            </a:r>
            <a:r>
              <a:rPr lang="ru-RU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Bahnschrift Light Condensed" panose="020B0502040204020203" pitchFamily="34" charset="0"/>
              </a:rPr>
              <a:t> использование затруднено</a:t>
            </a:r>
          </a:p>
          <a:p>
            <a:endParaRPr lang="ru-RU" dirty="0">
              <a:solidFill>
                <a:schemeClr val="accent6">
                  <a:lumMod val="60000"/>
                  <a:lumOff val="40000"/>
                </a:schemeClr>
              </a:solidFill>
              <a:latin typeface="Bahnschrift Light Condensed" panose="020B0502040204020203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306F1-CAB6-4FEF-A4C9-3A0EF7152656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6141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ru-RU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Bahnschrift Light Condensed" panose="020B0502040204020203" pitchFamily="34" charset="0"/>
              </a:rPr>
              <a:t>когда </a:t>
            </a:r>
            <a:r>
              <a:rPr lang="ru-RU" dirty="0" smtClean="0">
                <a:solidFill>
                  <a:srgbClr val="6666FF"/>
                </a:solidFill>
                <a:latin typeface="Bahnschrift Light Condensed" panose="020B0502040204020203" pitchFamily="34" charset="0"/>
              </a:rPr>
              <a:t>применять</a:t>
            </a:r>
            <a:endParaRPr lang="ru-RU" dirty="0">
              <a:solidFill>
                <a:srgbClr val="6666FF"/>
              </a:solidFill>
              <a:latin typeface="Bahnschrift Light Condensed" panose="020B0502040204020203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Bahnschrift Light Condensed" panose="020B0502040204020203" pitchFamily="34" charset="0"/>
              </a:rPr>
              <a:t>— множество </a:t>
            </a:r>
            <a:r>
              <a:rPr lang="ru-RU" dirty="0" smtClean="0">
                <a:solidFill>
                  <a:srgbClr val="6666FF"/>
                </a:solidFill>
                <a:latin typeface="Bahnschrift Light Condensed" panose="020B0502040204020203" pitchFamily="34" charset="0"/>
              </a:rPr>
              <a:t>хаотичных связей</a:t>
            </a:r>
          </a:p>
          <a:p>
            <a:pPr marL="0" indent="0">
              <a:buNone/>
            </a:pPr>
            <a:r>
              <a:rPr lang="ru-RU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Bahnschrift Light Condensed" panose="020B0502040204020203" pitchFamily="34" charset="0"/>
              </a:rPr>
              <a:t>— </a:t>
            </a:r>
            <a:r>
              <a:rPr lang="ru-RU" dirty="0" smtClean="0">
                <a:solidFill>
                  <a:srgbClr val="6666FF"/>
                </a:solidFill>
                <a:latin typeface="Bahnschrift Light Condensed" panose="020B0502040204020203" pitchFamily="34" charset="0"/>
              </a:rPr>
              <a:t>повторное</a:t>
            </a:r>
            <a:r>
              <a:rPr lang="ru-RU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Bahnschrift Light Condensed" panose="020B0502040204020203" pitchFamily="34" charset="0"/>
              </a:rPr>
              <a:t> использование затруднено</a:t>
            </a:r>
          </a:p>
          <a:p>
            <a:pPr marL="0" indent="0">
              <a:buNone/>
            </a:pPr>
            <a:r>
              <a:rPr lang="ru-RU" dirty="0">
                <a:solidFill>
                  <a:schemeClr val="accent6">
                    <a:lumMod val="60000"/>
                    <a:lumOff val="40000"/>
                  </a:schemeClr>
                </a:solidFill>
                <a:latin typeface="Bahnschrift Light Condensed" panose="020B0502040204020203" pitchFamily="34" charset="0"/>
              </a:rPr>
              <a:t>— </a:t>
            </a:r>
            <a:r>
              <a:rPr lang="ru-RU" dirty="0">
                <a:solidFill>
                  <a:srgbClr val="6666FF"/>
                </a:solidFill>
                <a:latin typeface="Bahnschrift Light Condensed" panose="020B0502040204020203" pitchFamily="34" charset="0"/>
              </a:rPr>
              <a:t>подклассы</a:t>
            </a:r>
            <a:r>
              <a:rPr lang="ru-RU" dirty="0">
                <a:solidFill>
                  <a:schemeClr val="accent6">
                    <a:lumMod val="60000"/>
                    <a:lumOff val="40000"/>
                  </a:schemeClr>
                </a:solidFill>
                <a:latin typeface="Bahnschrift Light Condensed" panose="020B0502040204020203" pitchFamily="34" charset="0"/>
              </a:rPr>
              <a:t> компонентов для других </a:t>
            </a:r>
            <a:r>
              <a:rPr lang="ru-RU" dirty="0">
                <a:solidFill>
                  <a:srgbClr val="6666FF"/>
                </a:solidFill>
                <a:latin typeface="Bahnschrift Light Condensed" panose="020B0502040204020203" pitchFamily="34" charset="0"/>
              </a:rPr>
              <a:t>контекстов</a:t>
            </a:r>
          </a:p>
          <a:p>
            <a:endParaRPr lang="ru-RU" dirty="0">
              <a:solidFill>
                <a:schemeClr val="accent6">
                  <a:lumMod val="60000"/>
                  <a:lumOff val="40000"/>
                </a:schemeClr>
              </a:solidFill>
              <a:latin typeface="Bahnschrift Light Condensed" panose="020B0502040204020203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306F1-CAB6-4FEF-A4C9-3A0EF7152656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8720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ru-RU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Bahnschrift Light Condensed" panose="020B0502040204020203" pitchFamily="34" charset="0"/>
              </a:rPr>
              <a:t>преимущества</a:t>
            </a:r>
            <a:endParaRPr lang="ru-RU" dirty="0">
              <a:solidFill>
                <a:schemeClr val="accent6">
                  <a:lumMod val="60000"/>
                  <a:lumOff val="40000"/>
                </a:schemeClr>
              </a:solidFill>
              <a:latin typeface="Bahnschrift Light Condensed" panose="020B0502040204020203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306F1-CAB6-4FEF-A4C9-3A0EF7152656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1598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599" cy="1325563"/>
          </a:xfrm>
        </p:spPr>
        <p:txBody>
          <a:bodyPr/>
          <a:lstStyle/>
          <a:p>
            <a:pPr algn="r"/>
            <a:r>
              <a:rPr lang="ru-RU" dirty="0">
                <a:solidFill>
                  <a:srgbClr val="6666FF"/>
                </a:solidFill>
                <a:latin typeface="Bahnschrift Light Condensed" panose="020B0502040204020203" pitchFamily="34" charset="0"/>
              </a:rPr>
              <a:t>с</a:t>
            </a:r>
            <a:r>
              <a:rPr lang="ru-RU" dirty="0" smtClean="0">
                <a:solidFill>
                  <a:srgbClr val="6666FF"/>
                </a:solidFill>
                <a:latin typeface="Bahnschrift Light Condensed" panose="020B0502040204020203" pitchFamily="34" charset="0"/>
              </a:rPr>
              <a:t>уть</a:t>
            </a:r>
            <a:r>
              <a:rPr lang="ru-RU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Bahnschrift Light Condensed" panose="020B0502040204020203" pitchFamily="34" charset="0"/>
              </a:rPr>
              <a:t> паттерна</a:t>
            </a:r>
            <a:endParaRPr lang="ru-RU" dirty="0">
              <a:solidFill>
                <a:schemeClr val="accent6">
                  <a:lumMod val="60000"/>
                  <a:lumOff val="40000"/>
                </a:schemeClr>
              </a:solidFill>
              <a:latin typeface="Bahnschrift Light Condensed" panose="020B0502040204020203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>
              <a:buNone/>
            </a:pPr>
            <a:r>
              <a:rPr lang="ru-RU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Bahnschrift Light Condensed" panose="020B0502040204020203" pitchFamily="34" charset="0"/>
              </a:rPr>
              <a:t>позволяет </a:t>
            </a:r>
            <a:r>
              <a:rPr lang="ru-RU" dirty="0">
                <a:solidFill>
                  <a:srgbClr val="6666FF"/>
                </a:solidFill>
                <a:latin typeface="Bahnschrift Light Condensed" panose="020B0502040204020203" pitchFamily="34" charset="0"/>
              </a:rPr>
              <a:t>уменьшить </a:t>
            </a:r>
            <a:r>
              <a:rPr lang="ru-RU" dirty="0" smtClean="0">
                <a:solidFill>
                  <a:srgbClr val="6666FF"/>
                </a:solidFill>
                <a:latin typeface="Bahnschrift Light Condensed" panose="020B0502040204020203" pitchFamily="34" charset="0"/>
              </a:rPr>
              <a:t>сопряженность </a:t>
            </a:r>
            <a:r>
              <a:rPr lang="ru-RU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Bahnschrift Light Condensed" panose="020B0502040204020203" pitchFamily="34" charset="0"/>
              </a:rPr>
              <a:t>(связь) </a:t>
            </a:r>
            <a:r>
              <a:rPr lang="ru-RU" dirty="0">
                <a:solidFill>
                  <a:schemeClr val="accent6">
                    <a:lumMod val="60000"/>
                    <a:lumOff val="40000"/>
                  </a:schemeClr>
                </a:solidFill>
                <a:latin typeface="Bahnschrift Light Condensed" panose="020B0502040204020203" pitchFamily="34" charset="0"/>
              </a:rPr>
              <a:t>множества классов между собой, благодаря </a:t>
            </a:r>
            <a:r>
              <a:rPr lang="ru-RU" dirty="0">
                <a:solidFill>
                  <a:srgbClr val="6666FF"/>
                </a:solidFill>
                <a:latin typeface="Bahnschrift Light Condensed" panose="020B0502040204020203" pitchFamily="34" charset="0"/>
              </a:rPr>
              <a:t>перемещению</a:t>
            </a:r>
            <a:r>
              <a:rPr lang="ru-RU" dirty="0">
                <a:solidFill>
                  <a:schemeClr val="accent6">
                    <a:lumMod val="60000"/>
                    <a:lumOff val="40000"/>
                  </a:schemeClr>
                </a:solidFill>
                <a:latin typeface="Bahnschrift Light Condensed" panose="020B0502040204020203" pitchFamily="34" charset="0"/>
              </a:rPr>
              <a:t> этих связей в один </a:t>
            </a:r>
            <a:r>
              <a:rPr lang="ru-RU" dirty="0" smtClean="0">
                <a:solidFill>
                  <a:srgbClr val="6666FF"/>
                </a:solidFill>
                <a:latin typeface="Bahnschrift Light Condensed" panose="020B0502040204020203" pitchFamily="34" charset="0"/>
              </a:rPr>
              <a:t>класс-посредник</a:t>
            </a:r>
            <a:endParaRPr lang="ru-RU" dirty="0">
              <a:solidFill>
                <a:srgbClr val="6666FF"/>
              </a:solidFill>
              <a:latin typeface="Bahnschrift Light Condensed" panose="020B0502040204020203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306F1-CAB6-4FEF-A4C9-3A0EF7152656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8161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ru-RU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Bahnschrift Light Condensed" panose="020B0502040204020203" pitchFamily="34" charset="0"/>
              </a:rPr>
              <a:t>преимущества</a:t>
            </a:r>
            <a:endParaRPr lang="ru-RU" dirty="0">
              <a:solidFill>
                <a:schemeClr val="accent6">
                  <a:lumMod val="60000"/>
                  <a:lumOff val="40000"/>
                </a:schemeClr>
              </a:solidFill>
              <a:latin typeface="Bahnschrift Light Condensed" panose="020B0502040204020203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Bahnschrift Light Condensed" panose="020B0502040204020203" pitchFamily="34" charset="0"/>
              </a:rPr>
              <a:t>— </a:t>
            </a:r>
            <a:r>
              <a:rPr lang="ru-RU" dirty="0" smtClean="0">
                <a:solidFill>
                  <a:srgbClr val="6666FF"/>
                </a:solidFill>
                <a:latin typeface="Bahnschrift Light Condensed" panose="020B0502040204020203" pitchFamily="34" charset="0"/>
              </a:rPr>
              <a:t>ослабление </a:t>
            </a:r>
            <a:r>
              <a:rPr lang="ru-RU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Bahnschrift Light Condensed" panose="020B0502040204020203" pitchFamily="34" charset="0"/>
              </a:rPr>
              <a:t>связей</a:t>
            </a:r>
            <a:endParaRPr lang="ru-RU" dirty="0">
              <a:solidFill>
                <a:schemeClr val="accent6">
                  <a:lumMod val="60000"/>
                  <a:lumOff val="40000"/>
                </a:schemeClr>
              </a:solidFill>
              <a:latin typeface="Bahnschrift Light Condensed" panose="020B0502040204020203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306F1-CAB6-4FEF-A4C9-3A0EF7152656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7274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ru-RU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Bahnschrift Light Condensed" panose="020B0502040204020203" pitchFamily="34" charset="0"/>
              </a:rPr>
              <a:t>преимущества</a:t>
            </a:r>
            <a:endParaRPr lang="ru-RU" dirty="0">
              <a:solidFill>
                <a:schemeClr val="accent6">
                  <a:lumMod val="60000"/>
                  <a:lumOff val="40000"/>
                </a:schemeClr>
              </a:solidFill>
              <a:latin typeface="Bahnschrift Light Condensed" panose="020B0502040204020203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Bahnschrift Light Condensed" panose="020B0502040204020203" pitchFamily="34" charset="0"/>
              </a:rPr>
              <a:t>— </a:t>
            </a:r>
            <a:r>
              <a:rPr lang="ru-RU" dirty="0" smtClean="0">
                <a:solidFill>
                  <a:srgbClr val="6666FF"/>
                </a:solidFill>
                <a:latin typeface="Bahnschrift Light Condensed" panose="020B0502040204020203" pitchFamily="34" charset="0"/>
              </a:rPr>
              <a:t>ослабление </a:t>
            </a:r>
            <a:r>
              <a:rPr lang="ru-RU" dirty="0">
                <a:solidFill>
                  <a:schemeClr val="accent6">
                    <a:lumMod val="60000"/>
                    <a:lumOff val="40000"/>
                  </a:schemeClr>
                </a:solidFill>
                <a:latin typeface="Bahnschrift Light Condensed" panose="020B0502040204020203" pitchFamily="34" charset="0"/>
              </a:rPr>
              <a:t>связей</a:t>
            </a:r>
          </a:p>
          <a:p>
            <a:pPr marL="0" indent="0">
              <a:buNone/>
            </a:pPr>
            <a:r>
              <a:rPr lang="ru-RU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Bahnschrift Light Condensed" panose="020B0502040204020203" pitchFamily="34" charset="0"/>
              </a:rPr>
              <a:t>— упрощение </a:t>
            </a:r>
            <a:r>
              <a:rPr lang="ru-RU" dirty="0" smtClean="0">
                <a:solidFill>
                  <a:srgbClr val="6666FF"/>
                </a:solidFill>
                <a:latin typeface="Bahnschrift Light Condensed" panose="020B0502040204020203" pitchFamily="34" charset="0"/>
              </a:rPr>
              <a:t>взаимодействия</a:t>
            </a:r>
            <a:r>
              <a:rPr lang="ru-RU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Bahnschrift Light Condensed" panose="020B0502040204020203" pitchFamily="34" charset="0"/>
              </a:rPr>
              <a:t> путем </a:t>
            </a:r>
            <a:r>
              <a:rPr lang="ru-RU" dirty="0" smtClean="0">
                <a:solidFill>
                  <a:srgbClr val="6666FF"/>
                </a:solidFill>
                <a:latin typeface="Bahnschrift Light Condensed" panose="020B0502040204020203" pitchFamily="34" charset="0"/>
              </a:rPr>
              <a:t>абстрагирования</a:t>
            </a:r>
            <a:endParaRPr lang="ru-RU" dirty="0">
              <a:solidFill>
                <a:srgbClr val="6666FF"/>
              </a:solidFill>
              <a:latin typeface="Bahnschrift Light Condensed" panose="020B0502040204020203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306F1-CAB6-4FEF-A4C9-3A0EF7152656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2855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ru-RU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Bahnschrift Light Condensed" panose="020B0502040204020203" pitchFamily="34" charset="0"/>
              </a:rPr>
              <a:t>преимущества</a:t>
            </a:r>
            <a:endParaRPr lang="ru-RU" dirty="0">
              <a:solidFill>
                <a:schemeClr val="accent6">
                  <a:lumMod val="60000"/>
                  <a:lumOff val="40000"/>
                </a:schemeClr>
              </a:solidFill>
              <a:latin typeface="Bahnschrift Light Condensed" panose="020B0502040204020203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Bahnschrift Light Condensed" panose="020B0502040204020203" pitchFamily="34" charset="0"/>
              </a:rPr>
              <a:t>— </a:t>
            </a:r>
            <a:r>
              <a:rPr lang="ru-RU" dirty="0" smtClean="0">
                <a:solidFill>
                  <a:srgbClr val="6666FF"/>
                </a:solidFill>
                <a:latin typeface="Bahnschrift Light Condensed" panose="020B0502040204020203" pitchFamily="34" charset="0"/>
              </a:rPr>
              <a:t>ослабление </a:t>
            </a:r>
            <a:r>
              <a:rPr lang="ru-RU" dirty="0">
                <a:solidFill>
                  <a:schemeClr val="accent6">
                    <a:lumMod val="60000"/>
                    <a:lumOff val="40000"/>
                  </a:schemeClr>
                </a:solidFill>
                <a:latin typeface="Bahnschrift Light Condensed" panose="020B0502040204020203" pitchFamily="34" charset="0"/>
              </a:rPr>
              <a:t>связей</a:t>
            </a:r>
          </a:p>
          <a:p>
            <a:pPr marL="0" indent="0">
              <a:buNone/>
            </a:pPr>
            <a:r>
              <a:rPr lang="ru-RU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Bahnschrift Light Condensed" panose="020B0502040204020203" pitchFamily="34" charset="0"/>
              </a:rPr>
              <a:t>— упрощение </a:t>
            </a:r>
            <a:r>
              <a:rPr lang="ru-RU" dirty="0" smtClean="0">
                <a:solidFill>
                  <a:srgbClr val="6666FF"/>
                </a:solidFill>
                <a:latin typeface="Bahnschrift Light Condensed" panose="020B0502040204020203" pitchFamily="34" charset="0"/>
              </a:rPr>
              <a:t>взаимодействия</a:t>
            </a:r>
            <a:r>
              <a:rPr lang="ru-RU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Bahnschrift Light Condensed" panose="020B0502040204020203" pitchFamily="34" charset="0"/>
              </a:rPr>
              <a:t> путем </a:t>
            </a:r>
            <a:r>
              <a:rPr lang="ru-RU" dirty="0" smtClean="0">
                <a:solidFill>
                  <a:srgbClr val="6666FF"/>
                </a:solidFill>
                <a:latin typeface="Bahnschrift Light Condensed" panose="020B0502040204020203" pitchFamily="34" charset="0"/>
              </a:rPr>
              <a:t>абстрагирования</a:t>
            </a:r>
          </a:p>
          <a:p>
            <a:pPr marL="0" indent="0">
              <a:buNone/>
            </a:pPr>
            <a:r>
              <a:rPr lang="ru-RU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Bahnschrift Light Condensed" panose="020B0502040204020203" pitchFamily="34" charset="0"/>
              </a:rPr>
              <a:t>— </a:t>
            </a:r>
            <a:r>
              <a:rPr lang="ru-RU" dirty="0" smtClean="0">
                <a:solidFill>
                  <a:srgbClr val="6666FF"/>
                </a:solidFill>
                <a:latin typeface="Bahnschrift Light Condensed" panose="020B0502040204020203" pitchFamily="34" charset="0"/>
              </a:rPr>
              <a:t>централизация</a:t>
            </a:r>
            <a:r>
              <a:rPr lang="ru-RU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Bahnschrift Light Condensed" panose="020B0502040204020203" pitchFamily="34" charset="0"/>
              </a:rPr>
              <a:t> управления</a:t>
            </a:r>
            <a:endParaRPr lang="ru-RU" dirty="0">
              <a:solidFill>
                <a:srgbClr val="6666FF"/>
              </a:solidFill>
              <a:latin typeface="Bahnschrift Light Condensed" panose="020B0502040204020203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306F1-CAB6-4FEF-A4C9-3A0EF7152656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8773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ru-RU" dirty="0">
                <a:solidFill>
                  <a:srgbClr val="6666FF"/>
                </a:solidFill>
                <a:latin typeface="Bahnschrift Light Condensed" panose="020B0502040204020203" pitchFamily="34" charset="0"/>
              </a:rPr>
              <a:t>и</a:t>
            </a:r>
            <a:r>
              <a:rPr lang="ru-RU" dirty="0" smtClean="0">
                <a:solidFill>
                  <a:srgbClr val="6666FF"/>
                </a:solidFill>
                <a:latin typeface="Bahnschrift Light Condensed" panose="020B0502040204020203" pitchFamily="34" charset="0"/>
              </a:rPr>
              <a:t>деальный</a:t>
            </a:r>
            <a:r>
              <a:rPr lang="ru-RU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Bahnschrift Light Condensed" panose="020B0502040204020203" pitchFamily="34" charset="0"/>
              </a:rPr>
              <a:t> паттерн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Bahnschrift Light Condensed" panose="020B0502040204020203" pitchFamily="34" charset="0"/>
              </a:rPr>
              <a:t>?</a:t>
            </a:r>
            <a:b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Bahnschrift Light Condensed" panose="020B0502040204020203" pitchFamily="34" charset="0"/>
              </a:rPr>
            </a:br>
            <a:endParaRPr lang="ru-RU" dirty="0">
              <a:solidFill>
                <a:srgbClr val="6666FF"/>
              </a:solidFill>
              <a:latin typeface="Bahnschrift Light Condensed" panose="020B0502040204020203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306F1-CAB6-4FEF-A4C9-3A0EF7152656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7937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ru-RU" dirty="0">
                <a:solidFill>
                  <a:srgbClr val="6666FF"/>
                </a:solidFill>
                <a:latin typeface="Bahnschrift Light Condensed" panose="020B0502040204020203" pitchFamily="34" charset="0"/>
              </a:rPr>
              <a:t>и</a:t>
            </a:r>
            <a:r>
              <a:rPr lang="ru-RU" dirty="0" smtClean="0">
                <a:solidFill>
                  <a:srgbClr val="6666FF"/>
                </a:solidFill>
                <a:latin typeface="Bahnschrift Light Condensed" panose="020B0502040204020203" pitchFamily="34" charset="0"/>
              </a:rPr>
              <a:t>деальный</a:t>
            </a:r>
            <a:r>
              <a:rPr lang="ru-RU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Bahnschrift Light Condensed" panose="020B0502040204020203" pitchFamily="34" charset="0"/>
              </a:rPr>
              <a:t> паттерн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Bahnschrift Light Condensed" panose="020B0502040204020203" pitchFamily="34" charset="0"/>
              </a:rPr>
              <a:t>?</a:t>
            </a:r>
            <a:b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Bahnschrift Light Condensed" panose="020B0502040204020203" pitchFamily="34" charset="0"/>
              </a:rPr>
            </a:br>
            <a:r>
              <a:rPr lang="ru-RU" dirty="0" smtClean="0">
                <a:solidFill>
                  <a:srgbClr val="6666FF"/>
                </a:solidFill>
                <a:latin typeface="Bahnschrift Light Condensed" panose="020B0502040204020203" pitchFamily="34" charset="0"/>
              </a:rPr>
              <a:t>нет</a:t>
            </a:r>
            <a:endParaRPr lang="ru-RU" dirty="0">
              <a:solidFill>
                <a:srgbClr val="6666FF"/>
              </a:solidFill>
              <a:latin typeface="Bahnschrift Light Condensed" panose="020B0502040204020203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solidFill>
                  <a:schemeClr val="accent6">
                    <a:lumMod val="60000"/>
                    <a:lumOff val="40000"/>
                  </a:schemeClr>
                </a:solidFill>
                <a:latin typeface="Bahnschrift Light Condensed" panose="020B0502040204020203" pitchFamily="34" charset="0"/>
              </a:rPr>
              <a:t>—</a:t>
            </a:r>
            <a:r>
              <a:rPr lang="ru-RU" dirty="0">
                <a:solidFill>
                  <a:srgbClr val="6666FF"/>
                </a:solidFill>
                <a:latin typeface="Bahnschrift Light Condensed" panose="020B0502040204020203" pitchFamily="34" charset="0"/>
              </a:rPr>
              <a:t> </a:t>
            </a:r>
            <a:r>
              <a:rPr lang="ru-RU" dirty="0">
                <a:solidFill>
                  <a:schemeClr val="accent6">
                    <a:lumMod val="60000"/>
                    <a:lumOff val="40000"/>
                  </a:schemeClr>
                </a:solidFill>
                <a:latin typeface="Bahnschrift Light Condensed" panose="020B0502040204020203" pitchFamily="34" charset="0"/>
              </a:rPr>
              <a:t>посредник</a:t>
            </a:r>
            <a:r>
              <a:rPr lang="ru-RU" dirty="0">
                <a:solidFill>
                  <a:srgbClr val="6666FF"/>
                </a:solidFill>
                <a:latin typeface="Bahnschrift Light Condensed" panose="020B0502040204020203" pitchFamily="34" charset="0"/>
              </a:rPr>
              <a:t> </a:t>
            </a:r>
            <a:r>
              <a:rPr lang="ru-RU" dirty="0">
                <a:solidFill>
                  <a:schemeClr val="accent6">
                    <a:lumMod val="60000"/>
                    <a:lumOff val="40000"/>
                  </a:schemeClr>
                </a:solidFill>
                <a:latin typeface="Bahnschrift Light Condensed" panose="020B0502040204020203" pitchFamily="34" charset="0"/>
              </a:rPr>
              <a:t>может сильно </a:t>
            </a:r>
            <a:r>
              <a:rPr lang="ru-RU" dirty="0">
                <a:solidFill>
                  <a:srgbClr val="6666FF"/>
                </a:solidFill>
                <a:latin typeface="Bahnschrift Light Condensed" panose="020B0502040204020203" pitchFamily="34" charset="0"/>
              </a:rPr>
              <a:t>раздуться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306F1-CAB6-4FEF-A4C9-3A0EF7152656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5845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71525" y="2894806"/>
            <a:ext cx="10515600" cy="1325563"/>
          </a:xfrm>
        </p:spPr>
        <p:txBody>
          <a:bodyPr>
            <a:normAutofit/>
          </a:bodyPr>
          <a:lstStyle/>
          <a:p>
            <a:pPr algn="r"/>
            <a:r>
              <a:rPr lang="ru-RU" sz="60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Bahnschrift Light Condensed" panose="020B0502040204020203" pitchFamily="34" charset="0"/>
              </a:rPr>
              <a:t>конкретный</a:t>
            </a:r>
            <a:r>
              <a:rPr lang="ru-RU" sz="6000" dirty="0" smtClean="0">
                <a:solidFill>
                  <a:srgbClr val="6666FF"/>
                </a:solidFill>
                <a:latin typeface="Bahnschrift Light Condensed" panose="020B0502040204020203" pitchFamily="34" charset="0"/>
              </a:rPr>
              <a:t> пример</a:t>
            </a:r>
            <a:endParaRPr lang="ru-RU" sz="6000" dirty="0">
              <a:solidFill>
                <a:srgbClr val="6666FF"/>
              </a:solidFill>
              <a:latin typeface="Bahnschrift Light Condensed" panose="020B0502040204020203" pitchFamily="34" charset="0"/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306F1-CAB6-4FEF-A4C9-3A0EF7152656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6229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ru-RU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Bahnschrift Light Condensed" panose="020B0502040204020203" pitchFamily="34" charset="0"/>
              </a:rPr>
              <a:t>пример</a:t>
            </a:r>
            <a:endParaRPr lang="ru-RU" dirty="0">
              <a:solidFill>
                <a:schemeClr val="accent6">
                  <a:lumMod val="60000"/>
                  <a:lumOff val="40000"/>
                </a:schemeClr>
              </a:solidFill>
              <a:latin typeface="Bahnschrift Light Condensed" panose="020B0502040204020203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2424112" y="2247900"/>
            <a:ext cx="1023938" cy="600075"/>
          </a:xfrm>
          <a:prstGeom prst="roundRect">
            <a:avLst/>
          </a:prstGeom>
          <a:noFill/>
          <a:ln w="28575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Bahnschrift Light Condensed" panose="020B0502040204020203" pitchFamily="34" charset="0"/>
              </a:rPr>
              <a:t>button</a:t>
            </a:r>
            <a:endParaRPr lang="ru-RU" sz="2400" dirty="0">
              <a:solidFill>
                <a:schemeClr val="accent6">
                  <a:lumMod val="60000"/>
                  <a:lumOff val="40000"/>
                </a:schemeClr>
              </a:solidFill>
              <a:latin typeface="Bahnschrift Light Condensed" panose="020B0502040204020203" pitchFamily="34" charset="0"/>
            </a:endParaRPr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2424112" y="3285331"/>
            <a:ext cx="1023937" cy="600075"/>
          </a:xfrm>
          <a:prstGeom prst="roundRect">
            <a:avLst/>
          </a:prstGeom>
          <a:noFill/>
          <a:ln w="28575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Bahnschrift Light Condensed" panose="020B0502040204020203" pitchFamily="34" charset="0"/>
              </a:rPr>
              <a:t>b</a:t>
            </a:r>
            <a:r>
              <a:rPr lang="en-US" sz="24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Bahnschrift Light Condensed" panose="020B0502040204020203" pitchFamily="34" charset="0"/>
              </a:rPr>
              <a:t>utton</a:t>
            </a: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5033962" y="2247899"/>
            <a:ext cx="947738" cy="600075"/>
          </a:xfrm>
          <a:prstGeom prst="roundRect">
            <a:avLst/>
          </a:prstGeom>
          <a:noFill/>
          <a:ln w="28575" cap="flat" cmpd="sng" algn="ctr">
            <a:solidFill>
              <a:srgbClr val="6666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6666FF"/>
                </a:solidFill>
                <a:latin typeface="Bahnschrift Light Condensed" panose="020B0502040204020203" pitchFamily="34" charset="0"/>
              </a:rPr>
              <a:t>dialog</a:t>
            </a:r>
            <a:endParaRPr lang="ru-RU" sz="2400" dirty="0">
              <a:solidFill>
                <a:srgbClr val="6666FF"/>
              </a:solidFill>
              <a:latin typeface="Bahnschrift Light Condensed" panose="020B0502040204020203" pitchFamily="34" charset="0"/>
            </a:endParaRPr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2936081" y="4543425"/>
            <a:ext cx="1273969" cy="600075"/>
          </a:xfrm>
          <a:prstGeom prst="roundRect">
            <a:avLst/>
          </a:prstGeom>
          <a:noFill/>
          <a:ln w="28575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Bahnschrift Light Condensed" panose="020B0502040204020203" pitchFamily="34" charset="0"/>
              </a:rPr>
              <a:t>checkbox</a:t>
            </a:r>
            <a:endParaRPr lang="ru-RU" sz="2400" dirty="0">
              <a:solidFill>
                <a:schemeClr val="accent6">
                  <a:lumMod val="60000"/>
                  <a:lumOff val="40000"/>
                </a:schemeClr>
              </a:solidFill>
              <a:latin typeface="Bahnschrift Light Condensed" panose="020B0502040204020203" pitchFamily="34" charset="0"/>
            </a:endParaRPr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6657976" y="3280172"/>
            <a:ext cx="942974" cy="600075"/>
          </a:xfrm>
          <a:prstGeom prst="roundRect">
            <a:avLst/>
          </a:prstGeom>
          <a:noFill/>
          <a:ln w="28575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Bahnschrift Light Condensed" panose="020B0502040204020203" pitchFamily="34" charset="0"/>
              </a:rPr>
              <a:t>listbox</a:t>
            </a:r>
            <a:endParaRPr lang="ru-RU" sz="2400" dirty="0">
              <a:solidFill>
                <a:schemeClr val="accent6">
                  <a:lumMod val="60000"/>
                  <a:lumOff val="40000"/>
                </a:schemeClr>
              </a:solidFill>
              <a:latin typeface="Bahnschrift Light Condensed" panose="020B0502040204020203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5572126" y="4543424"/>
            <a:ext cx="888206" cy="600075"/>
          </a:xfrm>
          <a:prstGeom prst="roundRect">
            <a:avLst/>
          </a:prstGeom>
          <a:noFill/>
          <a:ln w="28575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Bahnschrift Light Condensed" panose="020B0502040204020203" pitchFamily="34" charset="0"/>
              </a:rPr>
              <a:t>text</a:t>
            </a:r>
            <a:endParaRPr lang="ru-RU" sz="2400" dirty="0">
              <a:solidFill>
                <a:schemeClr val="accent6">
                  <a:lumMod val="60000"/>
                  <a:lumOff val="40000"/>
                </a:schemeClr>
              </a:solidFill>
              <a:latin typeface="Bahnschrift Light Condensed" panose="020B0502040204020203" pitchFamily="34" charset="0"/>
            </a:endParaRPr>
          </a:p>
        </p:txBody>
      </p:sp>
      <p:sp>
        <p:nvSpPr>
          <p:cNvPr id="64" name="Номер слайда 6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306F1-CAB6-4FEF-A4C9-3A0EF7152656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3899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ru-RU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Bahnschrift Light Condensed" panose="020B0502040204020203" pitchFamily="34" charset="0"/>
              </a:rPr>
              <a:t>проблема</a:t>
            </a:r>
            <a:endParaRPr lang="ru-RU" dirty="0">
              <a:solidFill>
                <a:schemeClr val="accent6">
                  <a:lumMod val="60000"/>
                  <a:lumOff val="40000"/>
                </a:schemeClr>
              </a:solidFill>
              <a:latin typeface="Bahnschrift Light Condensed" panose="020B0502040204020203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2424112" y="2247900"/>
            <a:ext cx="1023938" cy="600075"/>
          </a:xfrm>
          <a:prstGeom prst="roundRect">
            <a:avLst/>
          </a:prstGeom>
          <a:noFill/>
          <a:ln w="28575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Bahnschrift Light Condensed" panose="020B0502040204020203" pitchFamily="34" charset="0"/>
              </a:rPr>
              <a:t>button</a:t>
            </a:r>
            <a:endParaRPr lang="ru-RU" sz="2400" dirty="0">
              <a:solidFill>
                <a:schemeClr val="accent6">
                  <a:lumMod val="60000"/>
                  <a:lumOff val="40000"/>
                </a:schemeClr>
              </a:solidFill>
              <a:latin typeface="Bahnschrift Light Condensed" panose="020B0502040204020203" pitchFamily="34" charset="0"/>
            </a:endParaRPr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2424112" y="3285331"/>
            <a:ext cx="1023937" cy="600075"/>
          </a:xfrm>
          <a:prstGeom prst="roundRect">
            <a:avLst/>
          </a:prstGeom>
          <a:noFill/>
          <a:ln w="28575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Bahnschrift Light Condensed" panose="020B0502040204020203" pitchFamily="34" charset="0"/>
              </a:rPr>
              <a:t>b</a:t>
            </a:r>
            <a:r>
              <a:rPr lang="en-US" sz="24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Bahnschrift Light Condensed" panose="020B0502040204020203" pitchFamily="34" charset="0"/>
              </a:rPr>
              <a:t>utton</a:t>
            </a: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5033962" y="2247899"/>
            <a:ext cx="947738" cy="600075"/>
          </a:xfrm>
          <a:prstGeom prst="roundRect">
            <a:avLst/>
          </a:prstGeom>
          <a:noFill/>
          <a:ln w="28575" cap="flat" cmpd="sng" algn="ctr">
            <a:solidFill>
              <a:srgbClr val="6666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6666FF"/>
                </a:solidFill>
                <a:latin typeface="Bahnschrift Light Condensed" panose="020B0502040204020203" pitchFamily="34" charset="0"/>
              </a:rPr>
              <a:t>dialog</a:t>
            </a:r>
            <a:endParaRPr lang="ru-RU" sz="2400" dirty="0">
              <a:solidFill>
                <a:srgbClr val="6666FF"/>
              </a:solidFill>
              <a:latin typeface="Bahnschrift Light Condensed" panose="020B0502040204020203" pitchFamily="34" charset="0"/>
            </a:endParaRPr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2936081" y="4543425"/>
            <a:ext cx="1273969" cy="600075"/>
          </a:xfrm>
          <a:prstGeom prst="roundRect">
            <a:avLst/>
          </a:prstGeom>
          <a:noFill/>
          <a:ln w="28575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Bahnschrift Light Condensed" panose="020B0502040204020203" pitchFamily="34" charset="0"/>
              </a:rPr>
              <a:t>checkbox</a:t>
            </a:r>
            <a:endParaRPr lang="ru-RU" sz="2400" dirty="0">
              <a:solidFill>
                <a:schemeClr val="accent6">
                  <a:lumMod val="60000"/>
                  <a:lumOff val="40000"/>
                </a:schemeClr>
              </a:solidFill>
              <a:latin typeface="Bahnschrift Light Condensed" panose="020B0502040204020203" pitchFamily="34" charset="0"/>
            </a:endParaRPr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6657976" y="3280172"/>
            <a:ext cx="942974" cy="600075"/>
          </a:xfrm>
          <a:prstGeom prst="roundRect">
            <a:avLst/>
          </a:prstGeom>
          <a:noFill/>
          <a:ln w="28575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Bahnschrift Light Condensed" panose="020B0502040204020203" pitchFamily="34" charset="0"/>
              </a:rPr>
              <a:t>listbox</a:t>
            </a:r>
            <a:endParaRPr lang="ru-RU" sz="2400" dirty="0">
              <a:solidFill>
                <a:schemeClr val="accent6">
                  <a:lumMod val="60000"/>
                  <a:lumOff val="40000"/>
                </a:schemeClr>
              </a:solidFill>
              <a:latin typeface="Bahnschrift Light Condensed" panose="020B0502040204020203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5572126" y="4543424"/>
            <a:ext cx="888206" cy="600075"/>
          </a:xfrm>
          <a:prstGeom prst="roundRect">
            <a:avLst/>
          </a:prstGeom>
          <a:noFill/>
          <a:ln w="28575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Bahnschrift Light Condensed" panose="020B0502040204020203" pitchFamily="34" charset="0"/>
              </a:rPr>
              <a:t>text</a:t>
            </a:r>
            <a:endParaRPr lang="ru-RU" sz="2400" dirty="0">
              <a:solidFill>
                <a:schemeClr val="accent6">
                  <a:lumMod val="60000"/>
                  <a:lumOff val="40000"/>
                </a:schemeClr>
              </a:solidFill>
              <a:latin typeface="Bahnschrift Light Condensed" panose="020B0502040204020203" pitchFamily="34" charset="0"/>
            </a:endParaRPr>
          </a:p>
        </p:txBody>
      </p:sp>
      <p:cxnSp>
        <p:nvCxnSpPr>
          <p:cNvPr id="20" name="Прямая со стрелкой 19"/>
          <p:cNvCxnSpPr>
            <a:stCxn id="6" idx="3"/>
            <a:endCxn id="9" idx="1"/>
          </p:cNvCxnSpPr>
          <p:nvPr/>
        </p:nvCxnSpPr>
        <p:spPr>
          <a:xfrm flipV="1">
            <a:off x="3448050" y="2547937"/>
            <a:ext cx="1585912" cy="1"/>
          </a:xfrm>
          <a:prstGeom prst="straightConnector1">
            <a:avLst/>
          </a:prstGeom>
          <a:ln w="19050">
            <a:solidFill>
              <a:srgbClr val="6666FF"/>
            </a:solidFill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2" name="Скругленная соединительная линия 21"/>
          <p:cNvCxnSpPr>
            <a:stCxn id="11" idx="0"/>
            <a:endCxn id="9" idx="3"/>
          </p:cNvCxnSpPr>
          <p:nvPr/>
        </p:nvCxnSpPr>
        <p:spPr>
          <a:xfrm rot="16200000" flipV="1">
            <a:off x="6189465" y="2340173"/>
            <a:ext cx="732235" cy="1147763"/>
          </a:xfrm>
          <a:prstGeom prst="curvedConnector2">
            <a:avLst/>
          </a:prstGeom>
          <a:ln w="19050">
            <a:solidFill>
              <a:srgbClr val="6666FF"/>
            </a:solidFill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>
            <a:endCxn id="11" idx="2"/>
          </p:cNvCxnSpPr>
          <p:nvPr/>
        </p:nvCxnSpPr>
        <p:spPr>
          <a:xfrm flipV="1">
            <a:off x="6205537" y="3880247"/>
            <a:ext cx="923926" cy="663178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>
            <a:stCxn id="12" idx="1"/>
            <a:endCxn id="10" idx="3"/>
          </p:cNvCxnSpPr>
          <p:nvPr/>
        </p:nvCxnSpPr>
        <p:spPr>
          <a:xfrm flipH="1">
            <a:off x="4210050" y="4843462"/>
            <a:ext cx="1362076" cy="1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7" idx="2"/>
            <a:endCxn id="10" idx="0"/>
          </p:cNvCxnSpPr>
          <p:nvPr/>
        </p:nvCxnSpPr>
        <p:spPr>
          <a:xfrm>
            <a:off x="2936081" y="3885406"/>
            <a:ext cx="636985" cy="658019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>
            <a:stCxn id="6" idx="2"/>
          </p:cNvCxnSpPr>
          <p:nvPr/>
        </p:nvCxnSpPr>
        <p:spPr>
          <a:xfrm>
            <a:off x="2936081" y="2847975"/>
            <a:ext cx="2959894" cy="1695449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6" name="Прямая со стрелкой 35"/>
          <p:cNvCxnSpPr/>
          <p:nvPr/>
        </p:nvCxnSpPr>
        <p:spPr>
          <a:xfrm flipV="1">
            <a:off x="4012406" y="2847974"/>
            <a:ext cx="1783556" cy="1695450"/>
          </a:xfrm>
          <a:prstGeom prst="straightConnector1">
            <a:avLst/>
          </a:prstGeom>
          <a:ln w="19050">
            <a:solidFill>
              <a:srgbClr val="6666FF"/>
            </a:solidFill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0" name="Скругленная соединительная линия 39"/>
          <p:cNvCxnSpPr>
            <a:stCxn id="7" idx="3"/>
            <a:endCxn id="9" idx="2"/>
          </p:cNvCxnSpPr>
          <p:nvPr/>
        </p:nvCxnSpPr>
        <p:spPr>
          <a:xfrm flipV="1">
            <a:off x="3448049" y="2847974"/>
            <a:ext cx="2059782" cy="737395"/>
          </a:xfrm>
          <a:prstGeom prst="curvedConnector2">
            <a:avLst/>
          </a:prstGeom>
          <a:ln w="19050">
            <a:solidFill>
              <a:srgbClr val="6666FF"/>
            </a:solidFill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4" name="Номер слайда 6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306F1-CAB6-4FEF-A4C9-3A0EF7152656}" type="slidenum">
              <a:rPr lang="ru-RU" smtClean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46222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ru-RU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Bahnschrift Light Condensed" panose="020B0502040204020203" pitchFamily="34" charset="0"/>
              </a:rPr>
              <a:t>сопряженность</a:t>
            </a:r>
            <a:br>
              <a:rPr lang="ru-RU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Bahnschrift Light Condensed" panose="020B0502040204020203" pitchFamily="34" charset="0"/>
              </a:rPr>
            </a:br>
            <a:r>
              <a:rPr lang="ru-RU" dirty="0" smtClean="0">
                <a:solidFill>
                  <a:srgbClr val="6666FF"/>
                </a:solidFill>
                <a:latin typeface="Bahnschrift Light Condensed" panose="020B0502040204020203" pitchFamily="34" charset="0"/>
              </a:rPr>
              <a:t>и так везде</a:t>
            </a:r>
            <a:endParaRPr lang="ru-RU" dirty="0">
              <a:solidFill>
                <a:srgbClr val="6666FF"/>
              </a:solidFill>
              <a:latin typeface="Bahnschrift Light Condensed" panose="020B0502040204020203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943099" y="1825625"/>
            <a:ext cx="941070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(text.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isEmpty()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sz="2000" dirty="0" smtClean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скрыть кнопку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sz="20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lse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//</a:t>
            </a:r>
            <a:r>
              <a:rPr lang="ru-RU" sz="2000" dirty="0" smtClean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показать кнопку</a:t>
            </a:r>
          </a:p>
          <a:p>
            <a:pPr marL="0" indent="0">
              <a:buNone/>
            </a:pP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u-RU" sz="2000" dirty="0" smtClean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…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listbox.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selectedIndex &lt; 0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000" dirty="0">
              <a:solidFill>
                <a:schemeClr val="bg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//</a:t>
            </a:r>
            <a:r>
              <a:rPr lang="ru-RU" sz="2000" dirty="0" smtClean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ru-RU" sz="2000" dirty="0">
              <a:solidFill>
                <a:schemeClr val="bg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306F1-CAB6-4FEF-A4C9-3A0EF7152656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2509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ru-RU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Bahnschrift Light Condensed" panose="020B0502040204020203" pitchFamily="34" charset="0"/>
              </a:rPr>
              <a:t>решение</a:t>
            </a:r>
            <a:endParaRPr lang="ru-RU" dirty="0">
              <a:solidFill>
                <a:schemeClr val="accent6">
                  <a:lumMod val="60000"/>
                  <a:lumOff val="40000"/>
                </a:schemeClr>
              </a:solidFill>
              <a:latin typeface="Bahnschrift Light Condensed" panose="020B0502040204020203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2424112" y="2247900"/>
            <a:ext cx="1023938" cy="600075"/>
          </a:xfrm>
          <a:prstGeom prst="roundRect">
            <a:avLst/>
          </a:prstGeom>
          <a:noFill/>
          <a:ln w="28575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Bahnschrift Light Condensed" panose="020B0502040204020203" pitchFamily="34" charset="0"/>
              </a:rPr>
              <a:t>button</a:t>
            </a:r>
            <a:endParaRPr lang="ru-RU" sz="2400" dirty="0">
              <a:solidFill>
                <a:schemeClr val="accent6">
                  <a:lumMod val="60000"/>
                  <a:lumOff val="40000"/>
                </a:schemeClr>
              </a:solidFill>
              <a:latin typeface="Bahnschrift Light Condensed" panose="020B0502040204020203" pitchFamily="34" charset="0"/>
            </a:endParaRPr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2424112" y="3285331"/>
            <a:ext cx="1023937" cy="600075"/>
          </a:xfrm>
          <a:prstGeom prst="roundRect">
            <a:avLst/>
          </a:prstGeom>
          <a:noFill/>
          <a:ln w="28575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Bahnschrift Light Condensed" panose="020B0502040204020203" pitchFamily="34" charset="0"/>
              </a:rPr>
              <a:t>b</a:t>
            </a:r>
            <a:r>
              <a:rPr lang="en-US" sz="24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Bahnschrift Light Condensed" panose="020B0502040204020203" pitchFamily="34" charset="0"/>
              </a:rPr>
              <a:t>utton</a:t>
            </a: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5033962" y="2247899"/>
            <a:ext cx="947738" cy="600075"/>
          </a:xfrm>
          <a:prstGeom prst="roundRect">
            <a:avLst/>
          </a:prstGeom>
          <a:noFill/>
          <a:ln w="28575" cap="flat" cmpd="sng" algn="ctr">
            <a:solidFill>
              <a:srgbClr val="6666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6666FF"/>
                </a:solidFill>
                <a:latin typeface="Bahnschrift Light Condensed" panose="020B0502040204020203" pitchFamily="34" charset="0"/>
              </a:rPr>
              <a:t>dialog</a:t>
            </a:r>
            <a:endParaRPr lang="ru-RU" sz="2400" dirty="0">
              <a:solidFill>
                <a:srgbClr val="6666FF"/>
              </a:solidFill>
              <a:latin typeface="Bahnschrift Light Condensed" panose="020B0502040204020203" pitchFamily="34" charset="0"/>
            </a:endParaRPr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2936081" y="4543425"/>
            <a:ext cx="1273969" cy="600075"/>
          </a:xfrm>
          <a:prstGeom prst="roundRect">
            <a:avLst/>
          </a:prstGeom>
          <a:noFill/>
          <a:ln w="28575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Bahnschrift Light Condensed" panose="020B0502040204020203" pitchFamily="34" charset="0"/>
              </a:rPr>
              <a:t>checkbox</a:t>
            </a:r>
            <a:endParaRPr lang="ru-RU" sz="2400" dirty="0">
              <a:solidFill>
                <a:schemeClr val="accent6">
                  <a:lumMod val="60000"/>
                  <a:lumOff val="40000"/>
                </a:schemeClr>
              </a:solidFill>
              <a:latin typeface="Bahnschrift Light Condensed" panose="020B0502040204020203" pitchFamily="34" charset="0"/>
            </a:endParaRPr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6657976" y="3280172"/>
            <a:ext cx="942974" cy="600075"/>
          </a:xfrm>
          <a:prstGeom prst="roundRect">
            <a:avLst/>
          </a:prstGeom>
          <a:noFill/>
          <a:ln w="28575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Bahnschrift Light Condensed" panose="020B0502040204020203" pitchFamily="34" charset="0"/>
              </a:rPr>
              <a:t>listbox</a:t>
            </a:r>
            <a:endParaRPr lang="ru-RU" sz="2400" dirty="0">
              <a:solidFill>
                <a:schemeClr val="accent6">
                  <a:lumMod val="60000"/>
                  <a:lumOff val="40000"/>
                </a:schemeClr>
              </a:solidFill>
              <a:latin typeface="Bahnschrift Light Condensed" panose="020B0502040204020203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5572126" y="4543424"/>
            <a:ext cx="888206" cy="600075"/>
          </a:xfrm>
          <a:prstGeom prst="roundRect">
            <a:avLst/>
          </a:prstGeom>
          <a:noFill/>
          <a:ln w="28575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Bahnschrift Light Condensed" panose="020B0502040204020203" pitchFamily="34" charset="0"/>
              </a:rPr>
              <a:t>text</a:t>
            </a:r>
            <a:endParaRPr lang="ru-RU" sz="2400" dirty="0">
              <a:solidFill>
                <a:schemeClr val="accent6">
                  <a:lumMod val="60000"/>
                  <a:lumOff val="40000"/>
                </a:schemeClr>
              </a:solidFill>
              <a:latin typeface="Bahnschrift Light Condensed" panose="020B0502040204020203" pitchFamily="34" charset="0"/>
            </a:endParaRPr>
          </a:p>
        </p:txBody>
      </p:sp>
      <p:cxnSp>
        <p:nvCxnSpPr>
          <p:cNvPr id="20" name="Прямая со стрелкой 19"/>
          <p:cNvCxnSpPr>
            <a:stCxn id="6" idx="3"/>
            <a:endCxn id="9" idx="1"/>
          </p:cNvCxnSpPr>
          <p:nvPr/>
        </p:nvCxnSpPr>
        <p:spPr>
          <a:xfrm flipV="1">
            <a:off x="3448050" y="2547937"/>
            <a:ext cx="1585912" cy="1"/>
          </a:xfrm>
          <a:prstGeom prst="straightConnector1">
            <a:avLst/>
          </a:prstGeom>
          <a:ln w="19050">
            <a:solidFill>
              <a:srgbClr val="6666FF"/>
            </a:solidFill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2" name="Скругленная соединительная линия 21"/>
          <p:cNvCxnSpPr>
            <a:stCxn id="11" idx="0"/>
            <a:endCxn id="9" idx="3"/>
          </p:cNvCxnSpPr>
          <p:nvPr/>
        </p:nvCxnSpPr>
        <p:spPr>
          <a:xfrm rot="16200000" flipV="1">
            <a:off x="6189465" y="2340173"/>
            <a:ext cx="732235" cy="1147763"/>
          </a:xfrm>
          <a:prstGeom prst="curvedConnector2">
            <a:avLst/>
          </a:prstGeom>
          <a:ln w="19050">
            <a:solidFill>
              <a:srgbClr val="6666FF"/>
            </a:solidFill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6" name="Прямая со стрелкой 35"/>
          <p:cNvCxnSpPr>
            <a:stCxn id="12" idx="0"/>
          </p:cNvCxnSpPr>
          <p:nvPr/>
        </p:nvCxnSpPr>
        <p:spPr>
          <a:xfrm flipH="1" flipV="1">
            <a:off x="5795962" y="2847974"/>
            <a:ext cx="220267" cy="1695450"/>
          </a:xfrm>
          <a:prstGeom prst="straightConnector1">
            <a:avLst/>
          </a:prstGeom>
          <a:ln w="19050">
            <a:solidFill>
              <a:srgbClr val="6666FF"/>
            </a:solidFill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/>
          <p:nvPr/>
        </p:nvCxnSpPr>
        <p:spPr>
          <a:xfrm flipV="1">
            <a:off x="3573065" y="2847974"/>
            <a:ext cx="1888927" cy="1695450"/>
          </a:xfrm>
          <a:prstGeom prst="straightConnector1">
            <a:avLst/>
          </a:prstGeom>
          <a:ln w="19050">
            <a:solidFill>
              <a:srgbClr val="6666FF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>
            <a:stCxn id="7" idx="3"/>
          </p:cNvCxnSpPr>
          <p:nvPr/>
        </p:nvCxnSpPr>
        <p:spPr>
          <a:xfrm flipV="1">
            <a:off x="3448049" y="2771775"/>
            <a:ext cx="1585912" cy="813594"/>
          </a:xfrm>
          <a:prstGeom prst="straightConnector1">
            <a:avLst/>
          </a:prstGeom>
          <a:ln w="19050">
            <a:solidFill>
              <a:srgbClr val="6666FF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Номер слайда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306F1-CAB6-4FEF-A4C9-3A0EF7152656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2568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ru-RU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Bahnschrift Light Condensed" panose="020B0502040204020203" pitchFamily="34" charset="0"/>
              </a:rPr>
              <a:t>структура</a:t>
            </a:r>
            <a:endParaRPr lang="ru-RU" dirty="0">
              <a:solidFill>
                <a:schemeClr val="accent6">
                  <a:lumMod val="60000"/>
                  <a:lumOff val="40000"/>
                </a:schemeClr>
              </a:solidFill>
              <a:latin typeface="Bahnschrift Light Condensed" panose="020B0502040204020203" pitchFamily="34" charset="0"/>
            </a:endParaRPr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306F1-CAB6-4FEF-A4C9-3A0EF7152656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58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ru-RU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Bahnschrift Light Condensed" panose="020B0502040204020203" pitchFamily="34" charset="0"/>
              </a:rPr>
              <a:t>структура</a:t>
            </a:r>
            <a:endParaRPr lang="ru-RU" dirty="0">
              <a:solidFill>
                <a:schemeClr val="accent6">
                  <a:lumMod val="60000"/>
                  <a:lumOff val="40000"/>
                </a:schemeClr>
              </a:solidFill>
              <a:latin typeface="Bahnschrift Light Condensed" panose="020B0502040204020203" pitchFamily="34" charset="0"/>
            </a:endParaRPr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4858345" y="1781176"/>
            <a:ext cx="2475310" cy="1076324"/>
          </a:xfrm>
          <a:prstGeom prst="roundRect">
            <a:avLst/>
          </a:prstGeom>
          <a:noFill/>
          <a:ln w="28575" cap="flat" cmpd="sng" algn="ctr">
            <a:solidFill>
              <a:srgbClr val="6666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rgbClr val="6666FF"/>
                </a:solidFill>
                <a:latin typeface="Bahnschrift Light Condensed" panose="020B0502040204020203" pitchFamily="34" charset="0"/>
                <a:cs typeface="Courier New" panose="02070309020205020404" pitchFamily="49" charset="0"/>
              </a:rPr>
              <a:t>и</a:t>
            </a:r>
            <a:r>
              <a:rPr lang="ru-RU" sz="2400" dirty="0" smtClean="0">
                <a:solidFill>
                  <a:srgbClr val="6666FF"/>
                </a:solidFill>
                <a:latin typeface="Bahnschrift Light Condensed" panose="020B0502040204020203" pitchFamily="34" charset="0"/>
                <a:cs typeface="Courier New" panose="02070309020205020404" pitchFamily="49" charset="0"/>
              </a:rPr>
              <a:t>нтерфейс </a:t>
            </a:r>
            <a:r>
              <a:rPr lang="en-US" sz="2400" b="1" dirty="0" smtClean="0">
                <a:solidFill>
                  <a:srgbClr val="6666FF"/>
                </a:solidFill>
                <a:latin typeface="Bahnschrift Light Condensed" panose="020B0502040204020203" pitchFamily="34" charset="0"/>
                <a:cs typeface="Courier New" panose="02070309020205020404" pitchFamily="49" charset="0"/>
              </a:rPr>
              <a:t>Mediator</a:t>
            </a:r>
            <a:endParaRPr lang="en-US" sz="2400" b="1" dirty="0">
              <a:solidFill>
                <a:schemeClr val="accent6">
                  <a:lumMod val="60000"/>
                  <a:lumOff val="40000"/>
                </a:schemeClr>
              </a:solidFill>
              <a:latin typeface="Bahnschrift Light Condensed" panose="020B0502040204020203" pitchFamily="34" charset="0"/>
              <a:cs typeface="Courier New" panose="02070309020205020404" pitchFamily="49" charset="0"/>
            </a:endParaRPr>
          </a:p>
          <a:p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Bahnschrift Light Condensed" panose="020B0502040204020203" pitchFamily="34" charset="0"/>
                <a:cs typeface="Courier New" panose="02070309020205020404" pitchFamily="49" charset="0"/>
              </a:rPr>
              <a:t>+ notify(sender)</a:t>
            </a:r>
            <a:endParaRPr lang="ru-RU" sz="2400" dirty="0">
              <a:solidFill>
                <a:schemeClr val="accent4">
                  <a:lumMod val="60000"/>
                  <a:lumOff val="40000"/>
                </a:schemeClr>
              </a:solidFill>
              <a:latin typeface="Bahnschrift Light Condensed" panose="020B0502040204020203" pitchFamily="34" charset="0"/>
              <a:cs typeface="Courier New" panose="02070309020205020404" pitchFamily="49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306F1-CAB6-4FEF-A4C9-3A0EF7152656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1926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ru-RU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Bahnschrift Light Condensed" panose="020B0502040204020203" pitchFamily="34" charset="0"/>
              </a:rPr>
              <a:t>структура</a:t>
            </a:r>
            <a:endParaRPr lang="ru-RU" dirty="0">
              <a:solidFill>
                <a:schemeClr val="accent6">
                  <a:lumMod val="60000"/>
                  <a:lumOff val="40000"/>
                </a:schemeClr>
              </a:solidFill>
              <a:latin typeface="Bahnschrift Light Condensed" panose="020B0502040204020203" pitchFamily="34" charset="0"/>
            </a:endParaRPr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4858345" y="1781176"/>
            <a:ext cx="2475310" cy="1076324"/>
          </a:xfrm>
          <a:prstGeom prst="roundRect">
            <a:avLst/>
          </a:prstGeom>
          <a:noFill/>
          <a:ln w="28575" cap="flat" cmpd="sng" algn="ctr">
            <a:solidFill>
              <a:srgbClr val="6666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rgbClr val="6666FF"/>
                </a:solidFill>
                <a:latin typeface="Bahnschrift Light Condensed" panose="020B0502040204020203" pitchFamily="34" charset="0"/>
                <a:cs typeface="Courier New" panose="02070309020205020404" pitchFamily="49" charset="0"/>
              </a:rPr>
              <a:t>и</a:t>
            </a:r>
            <a:r>
              <a:rPr lang="ru-RU" sz="2400" dirty="0" smtClean="0">
                <a:solidFill>
                  <a:srgbClr val="6666FF"/>
                </a:solidFill>
                <a:latin typeface="Bahnschrift Light Condensed" panose="020B0502040204020203" pitchFamily="34" charset="0"/>
                <a:cs typeface="Courier New" panose="02070309020205020404" pitchFamily="49" charset="0"/>
              </a:rPr>
              <a:t>нтерфейс </a:t>
            </a:r>
            <a:r>
              <a:rPr lang="en-US" sz="2400" b="1" dirty="0" smtClean="0">
                <a:solidFill>
                  <a:srgbClr val="6666FF"/>
                </a:solidFill>
                <a:latin typeface="Bahnschrift Light Condensed" panose="020B0502040204020203" pitchFamily="34" charset="0"/>
                <a:cs typeface="Courier New" panose="02070309020205020404" pitchFamily="49" charset="0"/>
              </a:rPr>
              <a:t>Mediator</a:t>
            </a:r>
            <a:endParaRPr lang="en-US" sz="2400" b="1" dirty="0">
              <a:solidFill>
                <a:schemeClr val="accent6">
                  <a:lumMod val="60000"/>
                  <a:lumOff val="40000"/>
                </a:schemeClr>
              </a:solidFill>
              <a:latin typeface="Bahnschrift Light Condensed" panose="020B0502040204020203" pitchFamily="34" charset="0"/>
              <a:cs typeface="Courier New" panose="02070309020205020404" pitchFamily="49" charset="0"/>
            </a:endParaRPr>
          </a:p>
          <a:p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Bahnschrift Light Condensed" panose="020B0502040204020203" pitchFamily="34" charset="0"/>
                <a:cs typeface="Courier New" panose="02070309020205020404" pitchFamily="49" charset="0"/>
              </a:rPr>
              <a:t>+ notify(sender)</a:t>
            </a:r>
            <a:endParaRPr lang="ru-RU" sz="2400" dirty="0">
              <a:solidFill>
                <a:schemeClr val="accent4">
                  <a:lumMod val="60000"/>
                  <a:lumOff val="40000"/>
                </a:schemeClr>
              </a:solidFill>
              <a:latin typeface="Bahnschrift Light Condensed" panose="020B0502040204020203" pitchFamily="34" charset="0"/>
              <a:cs typeface="Courier New" panose="02070309020205020404" pitchFamily="49" charset="0"/>
            </a:endParaRP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1066800" y="1781176"/>
            <a:ext cx="1943100" cy="1407320"/>
          </a:xfrm>
          <a:prstGeom prst="roundRect">
            <a:avLst/>
          </a:prstGeom>
          <a:noFill/>
          <a:ln w="28575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t"/>
          <a:lstStyle/>
          <a:p>
            <a:pPr algn="ctr"/>
            <a:r>
              <a:rPr lang="en-US" sz="24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Bahnschrift Light Condensed" panose="020B0502040204020203" pitchFamily="34" charset="0"/>
              </a:rPr>
              <a:t>ComponentA</a:t>
            </a:r>
          </a:p>
          <a:p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Bahnschrift Light Condensed" panose="020B0502040204020203" pitchFamily="34" charset="0"/>
              </a:rPr>
              <a:t>-</a:t>
            </a:r>
            <a:r>
              <a:rPr lang="ru-RU" sz="2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Bahnschrift Light Condensed" panose="020B0502040204020203" pitchFamily="34" charset="0"/>
              </a:rPr>
              <a:t> </a:t>
            </a:r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Bahnschrift Light Condensed" panose="020B0502040204020203" pitchFamily="34" charset="0"/>
              </a:rPr>
              <a:t>m: Mediator</a:t>
            </a:r>
          </a:p>
          <a:p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Bahnschrift Light Condensed" panose="020B0502040204020203" pitchFamily="34" charset="0"/>
              </a:rPr>
              <a:t>+ operationA()</a:t>
            </a:r>
            <a:endParaRPr lang="ru-RU" sz="2400" dirty="0">
              <a:solidFill>
                <a:schemeClr val="accent4">
                  <a:lumMod val="60000"/>
                  <a:lumOff val="40000"/>
                </a:schemeClr>
              </a:solidFill>
              <a:latin typeface="Bahnschrift Light Condensed" panose="020B0502040204020203" pitchFamily="34" charset="0"/>
            </a:endParaRP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1066800" y="3588545"/>
            <a:ext cx="1943100" cy="1407320"/>
          </a:xfrm>
          <a:prstGeom prst="roundRect">
            <a:avLst/>
          </a:prstGeom>
          <a:noFill/>
          <a:ln w="28575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t"/>
          <a:lstStyle/>
          <a:p>
            <a:pPr algn="ctr"/>
            <a:r>
              <a:rPr lang="en-US" sz="24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Bahnschrift Light Condensed" panose="020B0502040204020203" pitchFamily="34" charset="0"/>
              </a:rPr>
              <a:t>ComponentB</a:t>
            </a:r>
          </a:p>
          <a:p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Bahnschrift Light Condensed" panose="020B0502040204020203" pitchFamily="34" charset="0"/>
              </a:rPr>
              <a:t>-</a:t>
            </a:r>
            <a:r>
              <a:rPr lang="ru-RU" sz="2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Bahnschrift Light Condensed" panose="020B0502040204020203" pitchFamily="34" charset="0"/>
              </a:rPr>
              <a:t> </a:t>
            </a:r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Bahnschrift Light Condensed" panose="020B0502040204020203" pitchFamily="34" charset="0"/>
              </a:rPr>
              <a:t>m: Mediator</a:t>
            </a:r>
          </a:p>
          <a:p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Bahnschrift Light Condensed" panose="020B0502040204020203" pitchFamily="34" charset="0"/>
              </a:rPr>
              <a:t>+ operationB()</a:t>
            </a:r>
            <a:endParaRPr lang="ru-RU" sz="2400" dirty="0">
              <a:solidFill>
                <a:schemeClr val="accent4">
                  <a:lumMod val="60000"/>
                  <a:lumOff val="40000"/>
                </a:schemeClr>
              </a:solidFill>
              <a:latin typeface="Bahnschrift Light Condensed" panose="020B0502040204020203" pitchFamily="34" charset="0"/>
            </a:endParaRPr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9182098" y="1781176"/>
            <a:ext cx="1943100" cy="1407320"/>
          </a:xfrm>
          <a:prstGeom prst="roundRect">
            <a:avLst/>
          </a:prstGeom>
          <a:noFill/>
          <a:ln w="28575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t"/>
          <a:lstStyle/>
          <a:p>
            <a:pPr algn="ctr"/>
            <a:r>
              <a:rPr lang="en-US" sz="24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Bahnschrift Light Condensed" panose="020B0502040204020203" pitchFamily="34" charset="0"/>
              </a:rPr>
              <a:t>ComponentC</a:t>
            </a:r>
          </a:p>
          <a:p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Bahnschrift Light Condensed" panose="020B0502040204020203" pitchFamily="34" charset="0"/>
              </a:rPr>
              <a:t>-</a:t>
            </a:r>
            <a:r>
              <a:rPr lang="ru-RU" sz="2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Bahnschrift Light Condensed" panose="020B0502040204020203" pitchFamily="34" charset="0"/>
              </a:rPr>
              <a:t> </a:t>
            </a:r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Bahnschrift Light Condensed" panose="020B0502040204020203" pitchFamily="34" charset="0"/>
              </a:rPr>
              <a:t>m: Mediator</a:t>
            </a:r>
          </a:p>
          <a:p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Bahnschrift Light Condensed" panose="020B0502040204020203" pitchFamily="34" charset="0"/>
              </a:rPr>
              <a:t>+ operationC()</a:t>
            </a:r>
            <a:endParaRPr lang="ru-RU" sz="2400" dirty="0">
              <a:solidFill>
                <a:schemeClr val="accent4">
                  <a:lumMod val="60000"/>
                  <a:lumOff val="40000"/>
                </a:schemeClr>
              </a:solidFill>
              <a:latin typeface="Bahnschrift Light Condensed" panose="020B0502040204020203" pitchFamily="34" charset="0"/>
            </a:endParaRPr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9182098" y="3588545"/>
            <a:ext cx="1943100" cy="1407320"/>
          </a:xfrm>
          <a:prstGeom prst="roundRect">
            <a:avLst/>
          </a:prstGeom>
          <a:noFill/>
          <a:ln w="28575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t"/>
          <a:lstStyle/>
          <a:p>
            <a:pPr algn="ctr"/>
            <a:r>
              <a:rPr lang="en-US" sz="24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Bahnschrift Light Condensed" panose="020B0502040204020203" pitchFamily="34" charset="0"/>
              </a:rPr>
              <a:t>ComponentD</a:t>
            </a:r>
          </a:p>
          <a:p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Bahnschrift Light Condensed" panose="020B0502040204020203" pitchFamily="34" charset="0"/>
              </a:rPr>
              <a:t>-</a:t>
            </a:r>
            <a:r>
              <a:rPr lang="ru-RU" sz="2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Bahnschrift Light Condensed" panose="020B0502040204020203" pitchFamily="34" charset="0"/>
              </a:rPr>
              <a:t> </a:t>
            </a:r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Bahnschrift Light Condensed" panose="020B0502040204020203" pitchFamily="34" charset="0"/>
              </a:rPr>
              <a:t>m: Mediator</a:t>
            </a:r>
          </a:p>
          <a:p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Bahnschrift Light Condensed" panose="020B0502040204020203" pitchFamily="34" charset="0"/>
              </a:rPr>
              <a:t>+ operationD()</a:t>
            </a:r>
            <a:endParaRPr lang="ru-RU" sz="2400" dirty="0">
              <a:solidFill>
                <a:schemeClr val="accent4">
                  <a:lumMod val="60000"/>
                  <a:lumOff val="40000"/>
                </a:schemeClr>
              </a:solidFill>
              <a:latin typeface="Bahnschrift Light Condensed" panose="020B0502040204020203" pitchFamily="34" charset="0"/>
            </a:endParaRPr>
          </a:p>
        </p:txBody>
      </p:sp>
      <p:sp>
        <p:nvSpPr>
          <p:cNvPr id="12" name="Номер слайда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306F1-CAB6-4FEF-A4C9-3A0EF7152656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9904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</TotalTime>
  <Words>453</Words>
  <Application>Microsoft Office PowerPoint</Application>
  <PresentationFormat>Широкоэкранный</PresentationFormat>
  <Paragraphs>194</Paragraphs>
  <Slides>25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31" baseType="lpstr">
      <vt:lpstr>Arial</vt:lpstr>
      <vt:lpstr>Bahnschrift Light Condensed</vt:lpstr>
      <vt:lpstr>Calibri</vt:lpstr>
      <vt:lpstr>Calibri Light</vt:lpstr>
      <vt:lpstr>Courier New</vt:lpstr>
      <vt:lpstr>Тема Office</vt:lpstr>
      <vt:lpstr>паттерн Посредник</vt:lpstr>
      <vt:lpstr>суть паттерна</vt:lpstr>
      <vt:lpstr>пример</vt:lpstr>
      <vt:lpstr>проблема</vt:lpstr>
      <vt:lpstr>сопряженность и так везде</vt:lpstr>
      <vt:lpstr>решение</vt:lpstr>
      <vt:lpstr>структура</vt:lpstr>
      <vt:lpstr>структура</vt:lpstr>
      <vt:lpstr>структура</vt:lpstr>
      <vt:lpstr>структура</vt:lpstr>
      <vt:lpstr>структура</vt:lpstr>
      <vt:lpstr>структура</vt:lpstr>
      <vt:lpstr>структура</vt:lpstr>
      <vt:lpstr>структура</vt:lpstr>
      <vt:lpstr>когда применять</vt:lpstr>
      <vt:lpstr>когда применять</vt:lpstr>
      <vt:lpstr>когда применять</vt:lpstr>
      <vt:lpstr>когда применять</vt:lpstr>
      <vt:lpstr>преимущества</vt:lpstr>
      <vt:lpstr>преимущества</vt:lpstr>
      <vt:lpstr>преимущества</vt:lpstr>
      <vt:lpstr>преимущества</vt:lpstr>
      <vt:lpstr>идеальный паттерн? </vt:lpstr>
      <vt:lpstr>идеальный паттерн? нет</vt:lpstr>
      <vt:lpstr>конкретный пример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паттерн Посредник</dc:title>
  <dc:creator>Григорий Арцыбашев</dc:creator>
  <cp:lastModifiedBy>Григорий Арцыбашев</cp:lastModifiedBy>
  <cp:revision>26</cp:revision>
  <dcterms:created xsi:type="dcterms:W3CDTF">2021-12-16T07:38:20Z</dcterms:created>
  <dcterms:modified xsi:type="dcterms:W3CDTF">2021-12-16T13:34:19Z</dcterms:modified>
</cp:coreProperties>
</file>