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01D01-4CC7-1070-015E-B215B2D73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гамма и Бета функции Эйлера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58D96B-394A-B954-AFC4-B64B93E5A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07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5AF7C1-079F-93E1-310B-4D78CB3FDBBE}"/>
              </a:ext>
            </a:extLst>
          </p:cNvPr>
          <p:cNvSpPr txBox="1"/>
          <p:nvPr/>
        </p:nvSpPr>
        <p:spPr>
          <a:xfrm>
            <a:off x="1066800" y="1501567"/>
            <a:ext cx="8991600" cy="1747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ru-RU" sz="2400" kern="100" dirty="0">
                <a:effectLst/>
                <a:ea typeface="Apple Symbols" panose="02000000000000000000" pitchFamily="2" charset="-79"/>
                <a:cs typeface="Apple Symbols" panose="02000000000000000000" pitchFamily="2" charset="-79"/>
              </a:rPr>
              <a:t>Гамма-функция определяется как мероморфная функция в комплексной области. Явная формула задает ее в открытой правой полуплоскости</a:t>
            </a:r>
            <a:endParaRPr lang="en-US" sz="2400" kern="100" dirty="0">
              <a:effectLst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ru-RU" sz="2400" kern="100" dirty="0">
                <a:effectLst/>
                <a:ea typeface="Apple Symbols" panose="02000000000000000000" pitchFamily="2" charset="-79"/>
                <a:cs typeface="Apple Symbols" panose="02000000000000000000" pitchFamily="2" charset="-79"/>
              </a:rPr>
              <a:t>Определение</a:t>
            </a:r>
            <a:r>
              <a:rPr lang="en-US" sz="2400" kern="100" dirty="0">
                <a:ea typeface="Apple Symbols" panose="02000000000000000000" pitchFamily="2" charset="-79"/>
                <a:cs typeface="Apple Symbols" panose="02000000000000000000" pitchFamily="2" charset="-79"/>
              </a:rPr>
              <a:t>:</a:t>
            </a:r>
            <a:endParaRPr lang="ru-RU" sz="2400" kern="100" dirty="0">
              <a:effectLst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907EEF3-F981-35C9-A158-31F4BA0866BC}"/>
              </a:ext>
            </a:extLst>
          </p:cNvPr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Гамма-функция Эйлера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3C1FA1-777B-E944-D2CB-DA96E9B5127D}"/>
                  </a:ext>
                </a:extLst>
              </p:cNvPr>
              <p:cNvSpPr txBox="1"/>
              <p:nvPr/>
            </p:nvSpPr>
            <p:spPr>
              <a:xfrm>
                <a:off x="728870" y="2511265"/>
                <a:ext cx="11463130" cy="1725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Г</m:t>
                      </m:r>
                      <m:d>
                        <m:dPr>
                          <m:ctrlPr>
                            <a:rPr lang="ru-RU" sz="4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4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ru-RU" sz="4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US" sz="4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4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ru-RU" sz="4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4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4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</m:oMathPara>
                </a14:m>
                <a:endParaRPr lang="ru-RU" sz="4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3C1FA1-777B-E944-D2CB-DA96E9B51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70" y="2511265"/>
                <a:ext cx="11463130" cy="1725280"/>
              </a:xfrm>
              <a:prstGeom prst="rect">
                <a:avLst/>
              </a:prstGeom>
              <a:blipFill>
                <a:blip r:embed="rId2"/>
                <a:stretch>
                  <a:fillRect t="-170073" b="-256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F061AE-34A9-053D-1148-A22D24E78B2E}"/>
                  </a:ext>
                </a:extLst>
              </p:cNvPr>
              <p:cNvSpPr txBox="1"/>
              <p:nvPr/>
            </p:nvSpPr>
            <p:spPr>
              <a:xfrm>
                <a:off x="1524000" y="4357517"/>
                <a:ext cx="9601200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ru-RU" sz="2400" dirty="0">
                    <a:solidFill>
                      <a:srgbClr val="000000"/>
                    </a:solidFill>
                  </a:rPr>
                  <a:t>При любом фиксированном </a:t>
                </a:r>
                <a:r>
                  <a:rPr lang="en-US" sz="2400" dirty="0">
                    <a:solidFill>
                      <a:srgbClr val="000000"/>
                    </a:solidFill>
                  </a:rPr>
                  <a:t>t&gt;0 </a:t>
                </a:r>
                <a:r>
                  <a:rPr lang="ru-RU" sz="2400" dirty="0" err="1">
                    <a:solidFill>
                      <a:srgbClr val="000000"/>
                    </a:solidFill>
                  </a:rPr>
                  <a:t>подинтегральная</a:t>
                </a:r>
                <a:r>
                  <a:rPr lang="ru-RU" sz="2400" dirty="0">
                    <a:solidFill>
                      <a:srgbClr val="000000"/>
                    </a:solidFill>
                  </a:rPr>
                  <a:t> функция </a:t>
                </a:r>
                <a:endParaRPr lang="en-US" sz="24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0" dirty="0">
                  <a:solidFill>
                    <a:srgbClr val="000000"/>
                  </a:solidFill>
                </a:endParaRPr>
              </a:p>
              <a:p>
                <a:pPr algn="l"/>
                <a:r>
                  <a:rPr lang="ru-RU" sz="2400" b="1" dirty="0">
                    <a:solidFill>
                      <a:srgbClr val="000000"/>
                    </a:solidFill>
                  </a:rPr>
                  <a:t>г</a:t>
                </a:r>
                <a:r>
                  <a:rPr lang="ru-RU" sz="2400" b="1" i="0" u="none" strike="noStrike" dirty="0">
                    <a:solidFill>
                      <a:srgbClr val="000000"/>
                    </a:solidFill>
                    <a:effectLst/>
                  </a:rPr>
                  <a:t>оломорфна</a:t>
                </a:r>
                <a:r>
                  <a:rPr lang="ru-RU" sz="2400" i="0" u="none" strike="noStrike" dirty="0">
                    <a:solidFill>
                      <a:srgbClr val="000000"/>
                    </a:solidFill>
                    <a:effectLst/>
                  </a:rPr>
                  <a:t> по </a:t>
                </a:r>
                <a:r>
                  <a:rPr lang="en-US" sz="2400" i="1" u="none" strike="noStrike" dirty="0">
                    <a:solidFill>
                      <a:srgbClr val="000000"/>
                    </a:solidFill>
                    <a:effectLst/>
                  </a:rPr>
                  <a:t>z</a:t>
                </a:r>
                <a:endParaRPr lang="ru-RU" sz="2400" i="1" u="none" strike="noStrike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F061AE-34A9-053D-1148-A22D24E78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357517"/>
                <a:ext cx="9601200" cy="1446550"/>
              </a:xfrm>
              <a:prstGeom prst="rect">
                <a:avLst/>
              </a:prstGeom>
              <a:blipFill>
                <a:blip r:embed="rId3"/>
                <a:stretch>
                  <a:fillRect l="-1057" t="-3509" b="-96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51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96469-A5BD-D38B-4BDC-E44B44DB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Теорема 1 </a:t>
            </a:r>
            <a:r>
              <a:rPr lang="ru-RU" sz="3600" dirty="0"/>
              <a:t>При </a:t>
            </a:r>
            <a:r>
              <a:rPr lang="en-US" sz="3600" i="1" dirty="0"/>
              <a:t>Re z &gt; 1</a:t>
            </a:r>
            <a:r>
              <a:rPr lang="ru-RU" sz="3600" i="1" dirty="0"/>
              <a:t> интеграл</a:t>
            </a:r>
            <a:r>
              <a:rPr lang="ru-RU" sz="3600" dirty="0"/>
              <a:t> задает </a:t>
            </a:r>
            <a:r>
              <a:rPr lang="ru-RU" sz="3600" i="1" dirty="0"/>
              <a:t>голоморфную функцию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BABC53-78B8-0A3E-EEFB-E3A7F2A9BD00}"/>
                  </a:ext>
                </a:extLst>
              </p:cNvPr>
              <p:cNvSpPr txBox="1"/>
              <p:nvPr/>
            </p:nvSpPr>
            <p:spPr>
              <a:xfrm>
                <a:off x="1371600" y="1859918"/>
                <a:ext cx="10674626" cy="4670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3200" b="1" kern="100" dirty="0">
                    <a:effectLst/>
                    <a:ea typeface="Calibri" panose="020F0502020204030204" pitchFamily="34" charset="0"/>
                  </a:rPr>
                  <a:t>Доказательство: </a:t>
                </a:r>
                <a:r>
                  <a:rPr lang="ru-RU" sz="2800" kern="100" dirty="0">
                    <a:effectLst/>
                    <a:ea typeface="Calibri" panose="020F0502020204030204" pitchFamily="34" charset="0"/>
                  </a:rPr>
                  <a:t>Оно следует из теоремы о дифференцируемости под знаком интеграла того, что </a:t>
                </a:r>
                <a14:m>
                  <m:oMath xmlns:m="http://schemas.openxmlformats.org/officeDocument/2006/math">
                    <m:r>
                      <a:rPr lang="en-US" sz="3600" i="1" kern="100">
                        <a:effectLst/>
                        <a:ea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ru-RU" sz="2800" kern="100" dirty="0">
                    <a:effectLst/>
                    <a:ea typeface="Calibri" panose="020F0502020204030204" pitchFamily="34" charset="0"/>
                  </a:rPr>
                  <a:t> как функция от </a:t>
                </a:r>
                <a14:m>
                  <m:oMath xmlns:m="http://schemas.openxmlformats.org/officeDocument/2006/math">
                    <m:r>
                      <a:rPr lang="en-US" sz="3600" i="1" kern="100">
                        <a:effectLst/>
                        <a:ea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ru-RU" sz="2800" kern="100" dirty="0">
                    <a:effectLst/>
                    <a:ea typeface="Calibri" panose="020F0502020204030204" pitchFamily="34" charset="0"/>
                  </a:rPr>
                  <a:t> при фиксированном </a:t>
                </a:r>
                <a14:m>
                  <m:oMath xmlns:m="http://schemas.openxmlformats.org/officeDocument/2006/math">
                    <m:r>
                      <a:rPr lang="en-US" sz="3600" i="1" kern="100">
                        <a:effectLst/>
                        <a:ea typeface="Calibri" panose="020F0502020204030204" pitchFamily="34" charset="0"/>
                      </a:rPr>
                      <m:t>𝑧</m:t>
                    </m:r>
                  </m:oMath>
                </a14:m>
                <a:r>
                  <a:rPr lang="ru-RU" sz="3600" kern="100" dirty="0">
                    <a:effectLst/>
                    <a:ea typeface="Times New Roman" panose="02020603050405020304" pitchFamily="18" charset="0"/>
                  </a:rPr>
                  <a:t>, </a:t>
                </a:r>
                <a:r>
                  <a:rPr lang="en-US" sz="2800" kern="100" dirty="0">
                    <a:effectLst/>
                    <a:ea typeface="Calibri" panose="020F0502020204030204" pitchFamily="34" charset="0"/>
                  </a:rPr>
                  <a:t>Re </a:t>
                </a:r>
                <a14:m>
                  <m:oMath xmlns:m="http://schemas.openxmlformats.org/officeDocument/2006/math">
                    <m:r>
                      <a:rPr lang="en-US" sz="3600" i="1" kern="100">
                        <a:effectLst/>
                        <a:ea typeface="Calibri" panose="020F0502020204030204" pitchFamily="34" charset="0"/>
                      </a:rPr>
                      <m:t>𝑧</m:t>
                    </m:r>
                  </m:oMath>
                </a14:m>
                <a:r>
                  <a:rPr lang="ru-RU" sz="2800" kern="100" dirty="0">
                    <a:effectLst/>
                    <a:ea typeface="Calibri" panose="020F0502020204030204" pitchFamily="34" charset="0"/>
                  </a:rPr>
                  <a:t> &gt; </a:t>
                </a:r>
                <a:r>
                  <a:rPr lang="uk-UA" sz="2800" kern="100" dirty="0">
                    <a:effectLst/>
                    <a:ea typeface="Calibri" panose="020F0502020204030204" pitchFamily="34" charset="0"/>
                  </a:rPr>
                  <a:t>1, неперервна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kern="100">
                            <a:effectLst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i="1" kern="100">
                            <a:effectLst/>
                            <a:ea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uk-UA" sz="2800" i="1" kern="100">
                            <a:effectLst/>
                            <a:ea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uk-UA" sz="2800" kern="1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uk-UA" sz="2800" kern="100" dirty="0" err="1">
                    <a:effectLst/>
                    <a:ea typeface="Calibri" panose="020F0502020204030204" pitchFamily="34" charset="0"/>
                  </a:rPr>
                  <a:t>и</a:t>
                </a:r>
                <a:r>
                  <a:rPr lang="uk-UA" sz="2800" kern="100" dirty="0">
                    <a:ea typeface="Calibri" panose="020F0502020204030204" pitchFamily="34" charset="0"/>
                  </a:rPr>
                  <a:t> </a:t>
                </a:r>
                <a:r>
                  <a:rPr lang="uk-UA" sz="2800" kern="100" dirty="0" err="1">
                    <a:effectLst/>
                    <a:ea typeface="Calibri" panose="020F0502020204030204" pitchFamily="34" charset="0"/>
                  </a:rPr>
                  <a:t>мажорируется</a:t>
                </a:r>
                <a:r>
                  <a:rPr lang="uk-UA" sz="2800" kern="1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uk-UA" sz="2800" kern="100" dirty="0" err="1">
                    <a:effectLst/>
                    <a:ea typeface="Calibri" panose="020F0502020204030204" pitchFamily="34" charset="0"/>
                  </a:rPr>
                  <a:t>функцией</a:t>
                </a:r>
                <a:r>
                  <a:rPr lang="uk-UA" sz="2800" kern="100" dirty="0">
                    <a:effectLst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600" i="1" kern="100">
                            <a:effectLst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600" i="1" kern="100">
                            <a:effectLst/>
                            <a:ea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ru-RU" sz="3600" i="1" kern="100">
                            <a:effectLst/>
                            <a:ea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ru-RU" sz="3600" i="1" kern="100">
                                <a:effectLst/>
                                <a:ea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3600" i="1" kern="100">
                                <a:effectLst/>
                                <a:ea typeface="Calibri" panose="020F0502020204030204" pitchFamily="3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ru-RU" sz="3600" i="1" kern="100">
                                <a:effectLst/>
                                <a:ea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ru-RU" sz="2800" kern="100" dirty="0">
                    <a:effectLst/>
                    <a:ea typeface="Calibri" panose="020F0502020204030204" pitchFamily="34" charset="0"/>
                  </a:rPr>
                  <a:t>.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800" kern="100" dirty="0">
                    <a:effectLst/>
                    <a:ea typeface="Calibri" panose="020F0502020204030204" pitchFamily="34" charset="0"/>
                  </a:rPr>
                  <a:t>А именно, для любого диска </a:t>
                </a:r>
                <a14:m>
                  <m:oMath xmlns:m="http://schemas.openxmlformats.org/officeDocument/2006/math">
                    <m:r>
                      <a:rPr lang="en-US" sz="2800" i="1" kern="100">
                        <a:effectLst/>
                        <a:ea typeface="Calibri" panose="020F0502020204030204" pitchFamily="34" charset="0"/>
                      </a:rPr>
                      <m:t>𝐷</m:t>
                    </m:r>
                    <m:r>
                      <a:rPr lang="ru-RU" sz="2800" kern="100">
                        <a:effectLst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⊂</m:t>
                    </m:r>
                    <m:r>
                      <a:rPr lang="ru-RU" sz="2800" i="1" kern="100">
                        <a:effectLst/>
                        <a:ea typeface="Calibri" panose="020F0502020204030204" pitchFamily="34" charset="0"/>
                      </a:rPr>
                      <m:t> {</m:t>
                    </m:r>
                    <m:r>
                      <m:rPr>
                        <m:sty m:val="p"/>
                      </m:rPr>
                      <a:rPr lang="en-US" sz="2800" kern="100">
                        <a:effectLst/>
                        <a:ea typeface="Calibri" panose="020F0502020204030204" pitchFamily="34" charset="0"/>
                      </a:rPr>
                      <m:t>Re</m:t>
                    </m:r>
                    <m:r>
                      <a:rPr lang="en-US" sz="2800" kern="100">
                        <a:effectLst/>
                        <a:ea typeface="Calibri" panose="020F0502020204030204" pitchFamily="34" charset="0"/>
                      </a:rPr>
                      <m:t> </m:t>
                    </m:r>
                    <m:r>
                      <a:rPr lang="en-US" sz="3600" i="1" kern="100">
                        <a:effectLst/>
                        <a:ea typeface="Calibri" panose="020F0502020204030204" pitchFamily="34" charset="0"/>
                      </a:rPr>
                      <m:t>𝑧</m:t>
                    </m:r>
                    <m:r>
                      <a:rPr lang="ru-RU" sz="2800" kern="100">
                        <a:effectLst/>
                        <a:ea typeface="Calibri" panose="020F0502020204030204" pitchFamily="34" charset="0"/>
                      </a:rPr>
                      <m:t> &gt; </m:t>
                    </m:r>
                    <m:r>
                      <a:rPr lang="uk-UA" sz="2800" kern="100">
                        <a:effectLst/>
                        <a:ea typeface="Calibri" panose="020F0502020204030204" pitchFamily="34" charset="0"/>
                      </a:rPr>
                      <m:t>1</m:t>
                    </m:r>
                    <m:r>
                      <a:rPr lang="ru-RU" sz="2800" i="1" kern="100">
                        <a:effectLst/>
                        <a:ea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ru-RU" sz="2800" kern="100" dirty="0">
                    <a:effectLst/>
                    <a:ea typeface="Times New Roman" panose="02020603050405020304" pitchFamily="18" charset="0"/>
                  </a:rPr>
                  <a:t> существует такое </a:t>
                </a:r>
                <a:r>
                  <a:rPr lang="en-US" sz="2800" kern="100" dirty="0">
                    <a:effectLst/>
                    <a:ea typeface="Times New Roman" panose="02020603050405020304" pitchFamily="18" charset="0"/>
                  </a:rPr>
                  <a:t>C</a:t>
                </a:r>
                <a:r>
                  <a:rPr lang="ru-RU" sz="2800" kern="100" dirty="0">
                    <a:effectLst/>
                    <a:ea typeface="Times New Roman" panose="02020603050405020304" pitchFamily="18" charset="0"/>
                  </a:rPr>
                  <a:t>, что:</a:t>
                </a:r>
                <a:endParaRPr lang="ru-RU" sz="2800" kern="100" dirty="0">
                  <a:effectLst/>
                  <a:ea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3600" i="1" kern="100">
                              <a:effectLst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3600" i="1" kern="100">
                              <a:effectLst/>
                              <a:ea typeface="Calibri" panose="020F0502020204030204" pitchFamily="34" charset="0"/>
                            </a:rPr>
                            <m:t>𝑓</m:t>
                          </m:r>
                          <m:r>
                            <a:rPr lang="en-US" sz="3600" i="1" kern="100">
                              <a:effectLst/>
                              <a:ea typeface="Calibri" panose="020F0502020204030204" pitchFamily="34" charset="0"/>
                            </a:rPr>
                            <m:t>(</m:t>
                          </m:r>
                          <m:r>
                            <a:rPr lang="en-US" sz="3600" i="1" kern="100">
                              <a:effectLst/>
                              <a:ea typeface="Calibri" panose="020F0502020204030204" pitchFamily="34" charset="0"/>
                            </a:rPr>
                            <m:t>𝑡</m:t>
                          </m:r>
                          <m:r>
                            <a:rPr lang="en-US" sz="3600" i="1" kern="100">
                              <a:effectLst/>
                              <a:ea typeface="Calibri" panose="020F0502020204030204" pitchFamily="34" charset="0"/>
                            </a:rPr>
                            <m:t>, </m:t>
                          </m:r>
                          <m:r>
                            <a:rPr lang="en-US" sz="3600" i="1" kern="100">
                              <a:effectLst/>
                              <a:ea typeface="Calibri" panose="020F0502020204030204" pitchFamily="34" charset="0"/>
                            </a:rPr>
                            <m:t>𝑧</m:t>
                          </m:r>
                          <m:r>
                            <a:rPr lang="en-US" sz="3600" i="1" kern="100">
                              <a:effectLst/>
                              <a:ea typeface="Calibri" panose="020F0502020204030204" pitchFamily="34" charset="0"/>
                            </a:rPr>
                            <m:t>)</m:t>
                          </m:r>
                        </m:e>
                      </m:d>
                      <m:r>
                        <a:rPr lang="en-US" sz="3600" i="1" kern="100">
                          <a:effectLst/>
                          <a:ea typeface="Calibri" panose="020F050202020403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ru-RU" sz="3600" i="1" kern="100">
                              <a:effectLst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3600" i="1" kern="100">
                              <a:effectLst/>
                              <a:ea typeface="Calibri" panose="020F0502020204030204" pitchFamily="34" charset="0"/>
                            </a:rPr>
                            <m:t>𝐶𝑒</m:t>
                          </m:r>
                        </m:e>
                        <m:sup>
                          <m:r>
                            <a:rPr lang="ru-RU" sz="3600" i="1" kern="100">
                              <a:effectLst/>
                              <a:ea typeface="Calibri" panose="020F050202020403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3600" i="1" kern="100">
                                  <a:effectLst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3600" i="1" kern="100">
                                  <a:effectLst/>
                                  <a:ea typeface="Calibri" panose="020F0502020204030204" pitchFamily="34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3600" i="1" kern="100">
                                  <a:effectLst/>
                                  <a:ea typeface="Calibri" panose="020F050202020403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3600" i="1" kern="100">
                          <a:effectLst/>
                          <a:ea typeface="Calibri" panose="020F0502020204030204" pitchFamily="34" charset="0"/>
                        </a:rPr>
                        <m:t> ∀ </m:t>
                      </m:r>
                      <m:r>
                        <a:rPr lang="en-US" sz="3600" i="1" kern="100">
                          <a:effectLst/>
                          <a:ea typeface="Calibri" panose="020F0502020204030204" pitchFamily="34" charset="0"/>
                        </a:rPr>
                        <m:t>𝑧</m:t>
                      </m:r>
                      <m:r>
                        <a:rPr lang="en-US" sz="3600" i="1" kern="100">
                          <a:effectLst/>
                          <a:ea typeface="Calibri" panose="020F0502020204030204" pitchFamily="34" charset="0"/>
                        </a:rPr>
                        <m:t> ∈</m:t>
                      </m:r>
                      <m:r>
                        <a:rPr lang="en-US" sz="3600" i="1" kern="100">
                          <a:effectLst/>
                          <a:ea typeface="Calibri" panose="020F0502020204030204" pitchFamily="34" charset="0"/>
                        </a:rPr>
                        <m:t>𝐷</m:t>
                      </m:r>
                    </m:oMath>
                  </m:oMathPara>
                </a14:m>
                <a:endParaRPr lang="ru-RU" sz="2800" kern="100" dirty="0">
                  <a:effectLst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BABC53-78B8-0A3E-EEFB-E3A7F2A9B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59918"/>
                <a:ext cx="10674626" cy="4670830"/>
              </a:xfrm>
              <a:prstGeom prst="rect">
                <a:avLst/>
              </a:prstGeom>
              <a:blipFill>
                <a:blip r:embed="rId2"/>
                <a:stretch>
                  <a:fillRect l="-1427" t="-1626" r="-7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76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75493-B3DB-3B5A-7ACA-CCE98E3D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635" y="308113"/>
            <a:ext cx="9601200" cy="1485900"/>
          </a:xfrm>
        </p:spPr>
        <p:txBody>
          <a:bodyPr>
            <a:noAutofit/>
          </a:bodyPr>
          <a:lstStyle/>
          <a:p>
            <a:r>
              <a:rPr lang="ru-RU" sz="3200" b="1" dirty="0"/>
              <a:t>Теорема 2 </a:t>
            </a:r>
            <a:r>
              <a:rPr lang="ru-RU" sz="2800" i="1" dirty="0"/>
              <a:t>Теорема</a:t>
            </a:r>
            <a:r>
              <a:rPr lang="ru-RU" sz="3200" i="1" dirty="0"/>
              <a:t> 1 </a:t>
            </a:r>
            <a:r>
              <a:rPr lang="ru-RU" sz="3200" dirty="0"/>
              <a:t>остается </a:t>
            </a:r>
            <a:r>
              <a:rPr lang="ru-RU" sz="3200" i="1" dirty="0"/>
              <a:t>справедливой</a:t>
            </a:r>
            <a:r>
              <a:rPr lang="ru-RU" sz="3200" dirty="0"/>
              <a:t>, если в ней заменить </a:t>
            </a:r>
            <a:r>
              <a:rPr lang="en" sz="3200" i="1" dirty="0"/>
              <a:t>Re z &gt; 1 </a:t>
            </a:r>
            <a:r>
              <a:rPr lang="ru-RU" sz="3200" dirty="0"/>
              <a:t>на</a:t>
            </a:r>
            <a:r>
              <a:rPr lang="ru-RU" sz="3200" i="1" dirty="0"/>
              <a:t> </a:t>
            </a:r>
            <a:r>
              <a:rPr lang="en" sz="3200" i="1" dirty="0"/>
              <a:t>Re z &gt; 0</a:t>
            </a:r>
            <a:r>
              <a:rPr lang="en" sz="3200" dirty="0"/>
              <a:t>.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85F26E-B117-E3DF-9F29-80A5D1E70E7C}"/>
                  </a:ext>
                </a:extLst>
              </p:cNvPr>
              <p:cNvSpPr txBox="1"/>
              <p:nvPr/>
            </p:nvSpPr>
            <p:spPr>
              <a:xfrm>
                <a:off x="1202635" y="1125380"/>
                <a:ext cx="10989365" cy="1096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000" b="1" kern="100" dirty="0">
                    <a:effectLst/>
                    <a:ea typeface="Calibri" panose="020F0502020204030204" pitchFamily="34" charset="0"/>
                  </a:rPr>
                  <a:t>Доказательство:</a:t>
                </a:r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 Определение полезно написать как интеграл по всей оси, сделав замену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 i="1" kern="100">
                        <a:effectLst/>
                        <a:ea typeface="Calibri" panose="020F0502020204030204" pitchFamily="34" charset="0"/>
                      </a:rPr>
                      <m:t>𝜏</m:t>
                    </m:r>
                    <m:r>
                      <a:rPr lang="ru-RU" sz="1800" i="1" kern="100">
                        <a:effectLst/>
                        <a:ea typeface="Calibri" panose="020F0502020204030204" pitchFamily="34" charset="0"/>
                      </a:rPr>
                      <m:t>= </m:t>
                    </m:r>
                    <m:func>
                      <m:funcPr>
                        <m:ctrlPr>
                          <a:rPr lang="ru-RU" sz="1800" i="1" kern="100">
                            <a:effectLst/>
                            <a:ea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1800" kern="100">
                            <a:effectLst/>
                            <a:ea typeface="Calibri" panose="020F0502020204030204" pitchFamily="34" charset="0"/>
                          </a:rPr>
                          <m:t>ln</m:t>
                        </m:r>
                      </m:fName>
                      <m:e>
                        <m:r>
                          <a:rPr lang="en-US" sz="2400" i="1" kern="100">
                            <a:effectLst/>
                            <a:ea typeface="Calibri" panose="020F0502020204030204" pitchFamily="34" charset="0"/>
                          </a:rPr>
                          <m:t>𝑡</m:t>
                        </m:r>
                      </m:e>
                    </m:func>
                    <m:r>
                      <a:rPr lang="ru-RU" sz="1800" i="1" kern="100">
                        <a:effectLst/>
                        <a:ea typeface="Calibri" panose="020F0502020204030204" pitchFamily="34" charset="0"/>
                      </a:rPr>
                      <m:t>. </m:t>
                    </m:r>
                  </m:oMath>
                </a14:m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Тогда:</a:t>
                </a:r>
                <a:br>
                  <a:rPr lang="en-US" sz="2400" i="1" kern="100" dirty="0">
                    <a:effectLst/>
                    <a:ea typeface="Calibri" panose="020F0502020204030204" pitchFamily="34" charset="0"/>
                  </a:rPr>
                </a:br>
                <a:endParaRPr lang="ru-RU" sz="1800" kern="100" dirty="0">
                  <a:effectLst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85F26E-B117-E3DF-9F29-80A5D1E70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635" y="1125380"/>
                <a:ext cx="10989365" cy="1096006"/>
              </a:xfrm>
              <a:prstGeom prst="rect">
                <a:avLst/>
              </a:prstGeom>
              <a:blipFill>
                <a:blip r:embed="rId2"/>
                <a:stretch>
                  <a:fillRect l="-577" t="-34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CB5AF4-7C21-B478-C982-50B07B72DFDC}"/>
                  </a:ext>
                </a:extLst>
              </p:cNvPr>
              <p:cNvSpPr txBox="1"/>
              <p:nvPr/>
            </p:nvSpPr>
            <p:spPr>
              <a:xfrm>
                <a:off x="196299" y="1891601"/>
                <a:ext cx="6097656" cy="5603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Г</m:t>
                      </m:r>
                      <m:d>
                        <m:dPr>
                          <m:ctrlP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ru-RU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  <m:sSup>
                        <m:sSupPr>
                          <m:ctrlP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sup>
                      </m:sSup>
                      <m:r>
                        <a:rPr lang="ru-R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ru-RU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CB5AF4-7C21-B478-C982-50B07B72D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99" y="1891601"/>
                <a:ext cx="6097656" cy="560346"/>
              </a:xfrm>
              <a:prstGeom prst="rect">
                <a:avLst/>
              </a:prstGeom>
              <a:blipFill>
                <a:blip r:embed="rId3"/>
                <a:stretch>
                  <a:fillRect b="-24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F4A5A7-7894-DE85-80ED-D57C26DF51E5}"/>
                  </a:ext>
                </a:extLst>
              </p:cNvPr>
              <p:cNvSpPr txBox="1"/>
              <p:nvPr/>
            </p:nvSpPr>
            <p:spPr>
              <a:xfrm>
                <a:off x="1202635" y="2551116"/>
                <a:ext cx="10684565" cy="1157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При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Re </a:t>
                </a:r>
                <a14:m>
                  <m:oMath xmlns:m="http://schemas.openxmlformats.org/officeDocument/2006/math"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𝑧</m:t>
                    </m:r>
                  </m:oMath>
                </a14:m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&gt; 0, функция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ru-RU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как функция от вещественного </a:t>
                </a:r>
                <a14:m>
                  <m:oMath xmlns:m="http://schemas.openxmlformats.org/officeDocument/2006/math">
                    <m:r>
                      <a:rPr lang="ru-RU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𝜏</m:t>
                    </m:r>
                  </m:oMath>
                </a14:m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экспоненциально стремится </a:t>
                </a:r>
                <a:r>
                  <a:rPr lang="uk-UA" sz="18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к</a:t>
                </a:r>
                <a:r>
                  <a:rPr lang="uk-UA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нулю при </a:t>
                </a:r>
                <a14:m>
                  <m:oMath xmlns:m="http://schemas.openxmlformats.org/officeDocument/2006/math">
                    <m:r>
                      <a:rPr lang="ru-RU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𝜏</m:t>
                    </m:r>
                    <m:r>
                      <a:rPr lang="ru-RU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→ −∞</m:t>
                    </m:r>
                  </m:oMath>
                </a14:m>
                <a:r>
                  <a:rPr lang="ru-RU" sz="24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Функция: </a:t>
                </a:r>
                <a:br>
                  <a:rPr lang="en-US" sz="2400" i="1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</a:rPr>
                </a:br>
                <a:endParaRPr lang="ru-RU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F4A5A7-7894-DE85-80ED-D57C26DF5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635" y="2551116"/>
                <a:ext cx="10684565" cy="1157881"/>
              </a:xfrm>
              <a:prstGeom prst="rect">
                <a:avLst/>
              </a:prstGeom>
              <a:blipFill>
                <a:blip r:embed="rId4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E1BDC7-5374-A472-A6A8-D802BE2A47C0}"/>
                  </a:ext>
                </a:extLst>
              </p:cNvPr>
              <p:cNvSpPr txBox="1"/>
              <p:nvPr/>
            </p:nvSpPr>
            <p:spPr>
              <a:xfrm>
                <a:off x="196299" y="3336117"/>
                <a:ext cx="6097656" cy="5603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sepChr m:val=",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ru-RU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  <m:sSup>
                        <m:sSupPr>
                          <m:ctrlPr>
                            <a:rPr lang="ru-RU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E1BDC7-5374-A472-A6A8-D802BE2A4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99" y="3336117"/>
                <a:ext cx="6097656" cy="560346"/>
              </a:xfrm>
              <a:prstGeom prst="rect">
                <a:avLst/>
              </a:prstGeom>
              <a:blipFill>
                <a:blip r:embed="rId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381701-54D5-621E-22CE-48ED9E0760BE}"/>
                  </a:ext>
                </a:extLst>
              </p:cNvPr>
              <p:cNvSpPr txBox="1"/>
              <p:nvPr/>
            </p:nvSpPr>
            <p:spPr>
              <a:xfrm>
                <a:off x="1202635" y="3991389"/>
                <a:ext cx="10893288" cy="12525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для любого </a:t>
                </a:r>
                <a14:m>
                  <m:oMath xmlns:m="http://schemas.openxmlformats.org/officeDocument/2006/math">
                    <m:r>
                      <a:rPr lang="en-US" sz="2400" i="1" kern="100">
                        <a:effectLst/>
                        <a:ea typeface="Calibri" panose="020F0502020204030204" pitchFamily="34" charset="0"/>
                      </a:rPr>
                      <m:t>𝑧</m:t>
                    </m:r>
                    <m:r>
                      <a:rPr lang="ru-RU" sz="2400" i="1" kern="100">
                        <a:effectLst/>
                        <a:ea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en-US" sz="1800" kern="100" dirty="0">
                    <a:effectLst/>
                    <a:ea typeface="Calibri" panose="020F0502020204030204" pitchFamily="34" charset="0"/>
                  </a:rPr>
                  <a:t>Re </a:t>
                </a:r>
                <a14:m>
                  <m:oMath xmlns:m="http://schemas.openxmlformats.org/officeDocument/2006/math">
                    <m:r>
                      <a:rPr lang="en-US" sz="2400" i="1" kern="100">
                        <a:effectLst/>
                        <a:ea typeface="Calibri" panose="020F0502020204030204" pitchFamily="34" charset="0"/>
                      </a:rPr>
                      <m:t>𝑧</m:t>
                    </m:r>
                  </m:oMath>
                </a14:m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 &gt; 0 </a:t>
                </a:r>
                <a:r>
                  <a:rPr lang="ru-RU" sz="1800" kern="100" dirty="0" err="1">
                    <a:effectLst/>
                    <a:ea typeface="Calibri" panose="020F0502020204030204" pitchFamily="34" charset="0"/>
                  </a:rPr>
                  <a:t>мажорируется</a:t>
                </a:r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 функцией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kern="100">
                            <a:effectLst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 kern="100">
                            <a:effectLst/>
                            <a:ea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ru-RU" sz="2400" i="1" kern="100">
                            <a:effectLst/>
                            <a:ea typeface="Calibri" panose="020F0502020204030204" pitchFamily="34" charset="0"/>
                          </a:rPr>
                          <m:t>−</m:t>
                        </m:r>
                        <m:r>
                          <a:rPr lang="ru-RU" sz="2400" i="1" kern="100">
                            <a:effectLst/>
                            <a:ea typeface="Calibri" panose="020F0502020204030204" pitchFamily="34" charset="0"/>
                          </a:rPr>
                          <m:t>𝜀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ru-RU" sz="2400" i="1" kern="100">
                                <a:effectLst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i="1" kern="100">
                                <a:effectLst/>
                                <a:ea typeface="Calibri" panose="020F0502020204030204" pitchFamily="34" charset="0"/>
                              </a:rPr>
                              <m:t>𝜏</m:t>
                            </m:r>
                          </m:e>
                        </m:d>
                      </m:sup>
                    </m:sSup>
                  </m:oMath>
                </a14:m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при 0 &lt; </a:t>
                </a:r>
                <a14:m>
                  <m:oMath xmlns:m="http://schemas.openxmlformats.org/officeDocument/2006/math">
                    <m:r>
                      <a:rPr lang="ru-RU" sz="2400" i="1" kern="100">
                        <a:effectLst/>
                        <a:ea typeface="Calibri" panose="020F0502020204030204" pitchFamily="34" charset="0"/>
                      </a:rPr>
                      <m:t>𝜀</m:t>
                    </m:r>
                  </m:oMath>
                </a14:m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 &lt; </a:t>
                </a:r>
                <a:r>
                  <a:rPr lang="en-US" sz="1800" kern="100" dirty="0">
                    <a:effectLst/>
                    <a:ea typeface="Calibri" panose="020F0502020204030204" pitchFamily="34" charset="0"/>
                  </a:rPr>
                  <a:t>Re </a:t>
                </a:r>
                <a14:m>
                  <m:oMath xmlns:m="http://schemas.openxmlformats.org/officeDocument/2006/math">
                    <m:r>
                      <a:rPr lang="en-US" sz="2400" i="1" kern="100">
                        <a:effectLst/>
                        <a:ea typeface="Calibri" panose="020F0502020204030204" pitchFamily="34" charset="0"/>
                      </a:rPr>
                      <m:t>𝑧</m:t>
                    </m:r>
                  </m:oMath>
                </a14:m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. Более того, для</a:t>
                </a:r>
              </a:p>
              <a:p>
                <a:r>
                  <a:rPr lang="ru-RU" sz="1800" dirty="0">
                    <a:effectLst/>
                    <a:ea typeface="Calibri" panose="020F0502020204030204" pitchFamily="34" charset="0"/>
                  </a:rPr>
                  <a:t>любого диска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ru-RU" sz="1800">
                        <a:effectLst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⊂</m:t>
                    </m:r>
                    <m:r>
                      <a:rPr lang="ru-RU" sz="18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{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Re</m:t>
                    </m:r>
                    <m:r>
                      <a:rPr lang="en-US" sz="18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ru-RU" sz="18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&gt; </m:t>
                    </m:r>
                    <m:r>
                      <a:rPr lang="uk-UA" sz="18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ru-RU" sz="18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ru-RU" sz="1800" dirty="0">
                    <a:effectLst/>
                    <a:ea typeface="Calibri" panose="020F0502020204030204" pitchFamily="34" charset="0"/>
                  </a:rPr>
                  <a:t> существуют С,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ru-RU" sz="1800" dirty="0">
                    <a:effectLst/>
                    <a:ea typeface="Calibri" panose="020F0502020204030204" pitchFamily="34" charset="0"/>
                  </a:rPr>
                  <a:t> такие, что:</a:t>
                </a:r>
                <a:br>
                  <a:rPr lang="en-US" sz="24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ru-RU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381701-54D5-621E-22CE-48ED9E076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635" y="3991389"/>
                <a:ext cx="10893288" cy="1252522"/>
              </a:xfrm>
              <a:prstGeom prst="rect">
                <a:avLst/>
              </a:prstGeom>
              <a:blipFill>
                <a:blip r:embed="rId6"/>
                <a:stretch>
                  <a:fillRect l="-4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9146BA-0D4A-648D-83F2-C5C56E85B447}"/>
                  </a:ext>
                </a:extLst>
              </p:cNvPr>
              <p:cNvSpPr txBox="1"/>
              <p:nvPr/>
            </p:nvSpPr>
            <p:spPr>
              <a:xfrm>
                <a:off x="815009" y="4929041"/>
                <a:ext cx="6097656" cy="549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sepChr m:val=","/>
                              <m:ctrlP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e>
                              <m:r>
                                <a:rPr lang="ru-RU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ru-RU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 </m:t>
                      </m:r>
                      <m:sSup>
                        <m:sSupPr>
                          <m:ctrlP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𝐶𝑒</m:t>
                          </m:r>
                        </m:e>
                        <m:sup>
                          <m:r>
                            <a:rPr lang="ru-RU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p>
                      </m:sSup>
                      <m:r>
                        <a:rPr lang="ru-RU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в </m:t>
                      </m:r>
                      <m:r>
                        <a:rPr lang="ru-R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RU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ru-R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9146BA-0D4A-648D-83F2-C5C56E85B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09" y="4929041"/>
                <a:ext cx="6097656" cy="549959"/>
              </a:xfrm>
              <a:prstGeom prst="rect">
                <a:avLst/>
              </a:prstGeom>
              <a:blipFill>
                <a:blip r:embed="rId7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18E6697-3EA3-A004-59C1-918FABF77403}"/>
                  </a:ext>
                </a:extLst>
              </p:cNvPr>
              <p:cNvSpPr txBox="1"/>
              <p:nvPr/>
            </p:nvSpPr>
            <p:spPr>
              <a:xfrm>
                <a:off x="1227483" y="5526303"/>
                <a:ext cx="10989364" cy="12553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Из них следует, что теорема о дифференцировании под знаком интеграла применима,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и Гамма-функция голоморфна в области </a:t>
                </a:r>
                <a:r>
                  <a:rPr lang="en-US" sz="1800" i="1" kern="100" dirty="0">
                    <a:effectLst/>
                    <a:ea typeface="Calibri" panose="020F0502020204030204" pitchFamily="34" charset="0"/>
                  </a:rPr>
                  <a:t>Re </a:t>
                </a:r>
                <a14:m>
                  <m:oMath xmlns:m="http://schemas.openxmlformats.org/officeDocument/2006/math">
                    <m:r>
                      <a:rPr lang="en-US" sz="2400" i="1" kern="100">
                        <a:effectLst/>
                        <a:ea typeface="Calibri" panose="020F0502020204030204" pitchFamily="34" charset="0"/>
                      </a:rPr>
                      <m:t>𝑧</m:t>
                    </m:r>
                  </m:oMath>
                </a14:m>
                <a:r>
                  <a:rPr lang="ru-RU" sz="1800" i="1" kern="100" dirty="0">
                    <a:effectLst/>
                    <a:ea typeface="Calibri" panose="020F0502020204030204" pitchFamily="34" charset="0"/>
                  </a:rPr>
                  <a:t> &gt; 0</a:t>
                </a:r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18E6697-3EA3-A004-59C1-918FABF77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483" y="5526303"/>
                <a:ext cx="10989364" cy="1255344"/>
              </a:xfrm>
              <a:prstGeom prst="rect">
                <a:avLst/>
              </a:prstGeom>
              <a:blipFill>
                <a:blip r:embed="rId8"/>
                <a:stretch>
                  <a:fillRect l="-462" t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34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FDDD0-4832-6F6A-9FB8-66071D6E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18052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ru-RU" dirty="0"/>
              <a:t>Формула сдвига и аналитическое продолжение гамма-функции</a:t>
            </a:r>
            <a:br>
              <a:rPr lang="ru-RU" dirty="0"/>
            </a:b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CD776-D735-A960-186F-FFC80E2E5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739" y="1461809"/>
            <a:ext cx="105520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Г-функция является голоморфным продолжением последовательности факториалов: для любого 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натурального </a:t>
            </a:r>
            <a:r>
              <a:rPr kumimoji="0" lang="en-US" altLang="ru-RU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90298D-8960-621D-EF37-F3C5B3EB391C}"/>
                  </a:ext>
                </a:extLst>
              </p:cNvPr>
              <p:cNvSpPr txBox="1"/>
              <p:nvPr/>
            </p:nvSpPr>
            <p:spPr>
              <a:xfrm>
                <a:off x="0" y="2319995"/>
                <a:ext cx="609765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Г</m:t>
                      </m:r>
                      <m:d>
                        <m:dPr>
                          <m:ctrlP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ru-RU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ru-RU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90298D-8960-621D-EF37-F3C5B3EB3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19995"/>
                <a:ext cx="609765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9D949D-AE56-E0C4-8914-F3A121F319DA}"/>
                  </a:ext>
                </a:extLst>
              </p:cNvPr>
              <p:cNvSpPr txBox="1"/>
              <p:nvPr/>
            </p:nvSpPr>
            <p:spPr>
              <a:xfrm>
                <a:off x="1076739" y="2740288"/>
                <a:ext cx="9819861" cy="573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>
                    <a:effectLst/>
                    <a:ea typeface="Calibri" panose="020F0502020204030204" pitchFamily="34" charset="0"/>
                  </a:rPr>
                  <a:t>Это вытекает из следующей </a:t>
                </a:r>
                <a:r>
                  <a:rPr lang="ru-RU" sz="2400" i="1" u="sng" dirty="0">
                    <a:effectLst/>
                    <a:ea typeface="Calibri" panose="020F0502020204030204" pitchFamily="34" charset="0"/>
                  </a:rPr>
                  <a:t>формулы сдвига</a:t>
                </a:r>
                <a:r>
                  <a:rPr lang="ru-RU" sz="2400" dirty="0">
                    <a:effectLst/>
                    <a:ea typeface="Calibri" panose="020F0502020204030204" pitchFamily="34" charset="0"/>
                  </a:rPr>
                  <a:t>: при </a:t>
                </a:r>
                <a:r>
                  <a:rPr lang="en-US" sz="2400" dirty="0">
                    <a:effectLst/>
                    <a:ea typeface="Calibri" panose="020F0502020204030204" pitchFamily="34" charset="0"/>
                  </a:rPr>
                  <a:t>Re 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ru-RU" sz="2400" dirty="0">
                    <a:effectLst/>
                    <a:ea typeface="Calibri" panose="020F0502020204030204" pitchFamily="34" charset="0"/>
                  </a:rPr>
                  <a:t> &gt; 0 </a:t>
                </a:r>
                <a:endParaRPr lang="ru-RU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9D949D-AE56-E0C4-8914-F3A121F31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39" y="2740288"/>
                <a:ext cx="9819861" cy="573427"/>
              </a:xfrm>
              <a:prstGeom prst="rect">
                <a:avLst/>
              </a:prstGeom>
              <a:blipFill>
                <a:blip r:embed="rId3"/>
                <a:stretch>
                  <a:fillRect l="-903" b="-19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F6BBDD-9FC1-D504-DE62-E74483FE3F6F}"/>
                  </a:ext>
                </a:extLst>
              </p:cNvPr>
              <p:cNvSpPr txBox="1"/>
              <p:nvPr/>
            </p:nvSpPr>
            <p:spPr>
              <a:xfrm>
                <a:off x="99391" y="3345335"/>
                <a:ext cx="609765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Г</m:t>
                      </m:r>
                      <m:d>
                        <m:dPr>
                          <m:ctrlP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ru-RU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ru-RU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Г</m:t>
                      </m:r>
                      <m:d>
                        <m:dPr>
                          <m:ctrlP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F6BBDD-9FC1-D504-DE62-E74483FE3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1" y="3345335"/>
                <a:ext cx="609765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E1B6B72-5FC5-74B1-0BB8-A173978676C1}"/>
              </a:ext>
            </a:extLst>
          </p:cNvPr>
          <p:cNvSpPr txBox="1"/>
          <p:nvPr/>
        </p:nvSpPr>
        <p:spPr>
          <a:xfrm>
            <a:off x="1076739" y="4047509"/>
            <a:ext cx="9819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Формула сдвига доказывается с помощью интегрирования по частям. При Re 𝑧 &gt; 0: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8AEC9F-E27F-E97D-837B-E7D4296E1DAB}"/>
                  </a:ext>
                </a:extLst>
              </p:cNvPr>
              <p:cNvSpPr txBox="1"/>
              <p:nvPr/>
            </p:nvSpPr>
            <p:spPr>
              <a:xfrm>
                <a:off x="865531" y="4559704"/>
                <a:ext cx="10249730" cy="2105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Г</m:t>
                      </m:r>
                      <m:d>
                        <m:dPr>
                          <m:ctrlP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ru-RU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ru-RU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ru-RU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ru-R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ru-RU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ru-RU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sSup>
                            <m:sSupPr>
                              <m:ctrlP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d>
                            <m:dPr>
                              <m:begChr m:val=""/>
                              <m:endChr m:val="|"/>
                              <m:ctrlP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ru-RU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/>
                            <m:sub>
                              <m:r>
                                <a:rPr lang="ru-RU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p>
                          </m:sSubSup>
                        </m:e>
                      </m:nary>
                      <m:r>
                        <a:rPr lang="ru-RU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ru-RU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ru-R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ru-RU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Г</m:t>
                      </m:r>
                      <m:d>
                        <m:dPr>
                          <m:ctrlP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ru-RU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8AEC9F-E27F-E97D-837B-E7D4296E1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31" y="4559704"/>
                <a:ext cx="10249730" cy="2105192"/>
              </a:xfrm>
              <a:prstGeom prst="rect">
                <a:avLst/>
              </a:prstGeom>
              <a:blipFill>
                <a:blip r:embed="rId5"/>
                <a:stretch>
                  <a:fillRect l="-3218" t="-80120" b="-1204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33E84F2-35D6-79BB-2EB7-6C4F98D64E06}"/>
              </a:ext>
            </a:extLst>
          </p:cNvPr>
          <p:cNvSpPr txBox="1"/>
          <p:nvPr/>
        </p:nvSpPr>
        <p:spPr>
          <a:xfrm>
            <a:off x="1295400" y="242444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>
                <a:cs typeface="Times New Roman" panose="02020603050405020304" pitchFamily="18" charset="0"/>
              </a:rPr>
              <a:t>1)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A02E45-3995-8E91-760C-1D974A01C347}"/>
              </a:ext>
            </a:extLst>
          </p:cNvPr>
          <p:cNvSpPr txBox="1"/>
          <p:nvPr/>
        </p:nvSpPr>
        <p:spPr>
          <a:xfrm>
            <a:off x="1295400" y="343323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>
                <a:cs typeface="Times New Roman" panose="02020603050405020304" pitchFamily="18" charset="0"/>
              </a:rPr>
              <a:t>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30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3D1E79-6CBC-221D-872E-FE1EA88C2D4A}"/>
                  </a:ext>
                </a:extLst>
              </p:cNvPr>
              <p:cNvSpPr txBox="1"/>
              <p:nvPr/>
            </p:nvSpPr>
            <p:spPr>
              <a:xfrm>
                <a:off x="1001366" y="138971"/>
                <a:ext cx="10319303" cy="1256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Равенство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kern="100">
                            <a:effectLst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ru-RU" sz="2400" i="1" kern="100">
                            <a:effectLst/>
                            <a:ea typeface="Calibri" panose="020F0502020204030204" pitchFamily="34" charset="0"/>
                          </a:rPr>
                          <m:t>𝑡</m:t>
                        </m:r>
                      </m:e>
                      <m:sup>
                        <m:r>
                          <a:rPr lang="ru-RU" sz="2400" i="1" kern="100">
                            <a:effectLst/>
                            <a:ea typeface="Calibri" panose="020F0502020204030204" pitchFamily="34" charset="0"/>
                          </a:rPr>
                          <m:t>𝑧</m:t>
                        </m:r>
                      </m:sup>
                    </m:sSup>
                    <m:sSub>
                      <m:sSubPr>
                        <m:ctrlPr>
                          <a:rPr lang="ru-RU" sz="2400" i="1" kern="100">
                            <a:effectLst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400" i="1" kern="100">
                            <a:effectLst/>
                            <a:ea typeface="Calibri" panose="020F0502020204030204" pitchFamily="34" charset="0"/>
                          </a:rPr>
                          <m:t>|</m:t>
                        </m:r>
                      </m:e>
                      <m:sub>
                        <m:r>
                          <a:rPr lang="ru-RU" sz="2400" i="1" kern="100">
                            <a:effectLst/>
                            <a:ea typeface="Calibri" panose="020F0502020204030204" pitchFamily="34" charset="0"/>
                          </a:rPr>
                          <m:t>𝑡</m:t>
                        </m:r>
                        <m:r>
                          <a:rPr lang="ru-RU" sz="2400" i="1" kern="100">
                            <a:effectLst/>
                            <a:ea typeface="Calibri" panose="020F0502020204030204" pitchFamily="34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 = 0 использует то, что </a:t>
                </a:r>
                <a:r>
                  <a:rPr lang="en-US" sz="1800" kern="100" dirty="0">
                    <a:effectLst/>
                    <a:ea typeface="Calibri" panose="020F0502020204030204" pitchFamily="34" charset="0"/>
                  </a:rPr>
                  <a:t>Re </a:t>
                </a:r>
                <a14:m>
                  <m:oMath xmlns:m="http://schemas.openxmlformats.org/officeDocument/2006/math">
                    <m:r>
                      <a:rPr lang="en-US" sz="2400" i="1" kern="100">
                        <a:effectLst/>
                        <a:ea typeface="Calibri" panose="020F0502020204030204" pitchFamily="34" charset="0"/>
                      </a:rPr>
                      <m:t>𝑧</m:t>
                    </m:r>
                  </m:oMath>
                </a14:m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 &gt; 0. Отсюда следует формула (2). Заметим,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что Г(1) = 1. Это немедленно следует из определения. Формула (</a:t>
                </a:r>
                <a:r>
                  <a:rPr lang="en-US" sz="1800" kern="100" dirty="0">
                    <a:effectLst/>
                    <a:ea typeface="Calibri" panose="020F0502020204030204" pitchFamily="34" charset="0"/>
                  </a:rPr>
                  <a:t>1</a:t>
                </a:r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) следует теперь из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формулы сдвига.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3D1E79-6CBC-221D-872E-FE1EA88C2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66" y="138971"/>
                <a:ext cx="10319303" cy="1256306"/>
              </a:xfrm>
              <a:prstGeom prst="rect">
                <a:avLst/>
              </a:prstGeom>
              <a:blipFill>
                <a:blip r:embed="rId2"/>
                <a:stretch>
                  <a:fillRect l="-491" b="-70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B379AE-6231-DBD6-E8C8-3C3E1D3CD144}"/>
                  </a:ext>
                </a:extLst>
              </p:cNvPr>
              <p:cNvSpPr txBox="1"/>
              <p:nvPr/>
            </p:nvSpPr>
            <p:spPr>
              <a:xfrm>
                <a:off x="1001366" y="1491388"/>
                <a:ext cx="10408756" cy="1251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Индукцией по </a:t>
                </a:r>
                <a14:m>
                  <m:oMath xmlns:m="http://schemas.openxmlformats.org/officeDocument/2006/math">
                    <m:r>
                      <a:rPr lang="en-US" sz="2400" i="1" kern="100">
                        <a:effectLst/>
                        <a:ea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 определим Гамма-функцию в полосе</a:t>
                </a:r>
                <a:br>
                  <a:rPr lang="ru-RU" sz="1800" i="1" kern="100" dirty="0">
                    <a:effectLst/>
                    <a:ea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kern="100">
                              <a:effectLst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ru-RU" sz="2400" i="1" kern="100">
                              <a:effectLst/>
                              <a:ea typeface="Calibri" panose="020F0502020204030204" pitchFamily="34" charset="0"/>
                            </a:rPr>
                            <m:t>П</m:t>
                          </m:r>
                        </m:e>
                        <m:sub>
                          <m:r>
                            <a:rPr lang="en-US" sz="2400" i="1" kern="100">
                              <a:effectLst/>
                              <a:ea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 kern="100">
                          <a:effectLst/>
                          <a:ea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400" i="1" kern="100">
                              <a:effectLst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ru-RU" sz="2400" i="1" kern="100">
                              <a:effectLst/>
                              <a:ea typeface="Calibri" panose="020F0502020204030204" pitchFamily="34" charset="0"/>
                            </a:rPr>
                            <m:t>𝑅𝑒</m:t>
                          </m:r>
                          <m:r>
                            <a:rPr lang="ru-RU" sz="2400" i="1" kern="100">
                              <a:effectLst/>
                              <a:ea typeface="Calibri" panose="020F0502020204030204" pitchFamily="34" charset="0"/>
                            </a:rPr>
                            <m:t> </m:t>
                          </m:r>
                          <m:r>
                            <a:rPr lang="ru-RU" sz="2400" i="1" kern="100">
                              <a:effectLst/>
                              <a:ea typeface="Calibri" panose="020F0502020204030204" pitchFamily="34" charset="0"/>
                            </a:rPr>
                            <m:t>𝑍</m:t>
                          </m:r>
                          <m:r>
                            <a:rPr lang="ru-RU" sz="2400" i="1" kern="100">
                              <a:effectLst/>
                              <a:ea typeface="Calibri" panose="020F0502020204030204" pitchFamily="34" charset="0"/>
                            </a:rPr>
                            <m:t> 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2400" i="1" kern="100">
                                  <a:effectLst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ru-RU" sz="2400" i="1" kern="100">
                                  <a:effectLst/>
                                  <a:ea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ru-RU" sz="2400" i="1" kern="100">
                                  <a:effectLst/>
                                  <a:ea typeface="Calibri" panose="020F0502020204030204" pitchFamily="34" charset="0"/>
                                </a:rPr>
                                <m:t>− </m:t>
                              </m:r>
                              <m:r>
                                <a:rPr lang="ru-RU" sz="2400" i="1" kern="100">
                                  <a:effectLst/>
                                  <a:ea typeface="Calibri" panose="020F0502020204030204" pitchFamily="34" charset="0"/>
                                </a:rPr>
                                <m:t>𝜖</m:t>
                              </m:r>
                              <m:r>
                                <a:rPr lang="ru-RU" sz="2400" i="1" kern="100">
                                  <a:effectLst/>
                                  <a:ea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ru-RU" sz="2400" i="1" kern="100">
                                  <a:effectLst/>
                                  <a:ea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ru-RU" sz="2400" i="1" kern="100">
                                  <a:effectLst/>
                                  <a:ea typeface="Calibri" panose="020F0502020204030204" pitchFamily="34" charset="0"/>
                                </a:rPr>
                                <m:t>+1+ </m:t>
                              </m:r>
                              <m:r>
                                <a:rPr lang="ru-RU" sz="2400" i="1" kern="100">
                                  <a:effectLst/>
                                  <a:ea typeface="Calibri" panose="020F0502020204030204" pitchFamily="34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ru-RU" sz="2400" i="1" kern="100">
                          <a:effectLst/>
                          <a:ea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ru-RU" sz="1800" kern="100" dirty="0">
                  <a:effectLst/>
                  <a:ea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предполагая, что в полосе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kern="100">
                            <a:effectLst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1800" i="1" kern="100">
                            <a:effectLst/>
                            <a:ea typeface="Calibri" panose="020F0502020204030204" pitchFamily="34" charset="0"/>
                          </a:rPr>
                          <m:t>П</m:t>
                        </m:r>
                      </m:e>
                      <m:sub>
                        <m:r>
                          <a:rPr lang="en-US" sz="1800" i="1" kern="100">
                            <a:effectLst/>
                            <a:ea typeface="Calibri" panose="020F0502020204030204" pitchFamily="34" charset="0"/>
                          </a:rPr>
                          <m:t>𝑛</m:t>
                        </m:r>
                        <m:r>
                          <a:rPr lang="ru-RU" sz="1800" i="1" kern="100">
                            <a:effectLst/>
                            <a:ea typeface="Calibri" panose="020F050202020403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 Г-функция уже определена и удовлетворяет (2). А именно положим</a:t>
                </a:r>
                <a:r>
                  <a:rPr lang="en-US" sz="1800" kern="100" dirty="0">
                    <a:effectLst/>
                    <a:ea typeface="Calibri" panose="020F0502020204030204" pitchFamily="34" charset="0"/>
                  </a:rPr>
                  <a:t>:</a:t>
                </a:r>
                <a:endParaRPr lang="ru-RU" sz="1800" kern="100" dirty="0">
                  <a:effectLst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B379AE-6231-DBD6-E8C8-3C3E1D3CD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66" y="1491388"/>
                <a:ext cx="10408756" cy="1251561"/>
              </a:xfrm>
              <a:prstGeom prst="rect">
                <a:avLst/>
              </a:prstGeom>
              <a:blipFill>
                <a:blip r:embed="rId3"/>
                <a:stretch>
                  <a:fillRect l="-487" b="-6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E3FE3F-972F-165D-2BDD-C3077F310BB6}"/>
                  </a:ext>
                </a:extLst>
              </p:cNvPr>
              <p:cNvSpPr txBox="1"/>
              <p:nvPr/>
            </p:nvSpPr>
            <p:spPr>
              <a:xfrm>
                <a:off x="2790411" y="2875285"/>
                <a:ext cx="6097656" cy="806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smtClean="0">
                          <a:latin typeface="Cambria Math" panose="02040503050406030204" pitchFamily="18" charset="0"/>
                        </a:rPr>
                        <m:t>Г</m:t>
                      </m:r>
                      <m:d>
                        <m:d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Г</m:t>
                          </m:r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E3FE3F-972F-165D-2BDD-C3077F310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411" y="2875285"/>
                <a:ext cx="6097656" cy="806696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33E248-B502-B403-05CA-48C172F45EAA}"/>
                  </a:ext>
                </a:extLst>
              </p:cNvPr>
              <p:cNvSpPr txBox="1"/>
              <p:nvPr/>
            </p:nvSpPr>
            <p:spPr>
              <a:xfrm>
                <a:off x="1001366" y="3814317"/>
                <a:ext cx="10865956" cy="1964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Отметим, что в узкой полосе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kern="100">
                            <a:effectLst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1800" i="1" kern="100">
                            <a:effectLst/>
                            <a:ea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1800" i="1" kern="100">
                            <a:effectLst/>
                            <a:ea typeface="Calibri" panose="020F0502020204030204" pitchFamily="34" charset="0"/>
                          </a:rPr>
                          <m:t>𝑛</m:t>
                        </m:r>
                        <m:r>
                          <a:rPr lang="ru-RU" sz="1800" i="1" kern="100">
                            <a:effectLst/>
                            <a:ea typeface="Calibri" panose="020F050202020403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1800" i="1" kern="100">
                            <a:effectLst/>
                            <a:ea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1800" i="1" kern="100">
                                <a:effectLst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ru-RU" sz="1800" i="1" kern="100">
                                <a:effectLst/>
                                <a:ea typeface="Calibri" panose="020F0502020204030204" pitchFamily="34" charset="0"/>
                              </a:rPr>
                              <m:t>𝑅𝑒</m:t>
                            </m:r>
                            <m:r>
                              <a:rPr lang="ru-RU" sz="1800" i="1" kern="100">
                                <a:effectLst/>
                                <a:ea typeface="Calibri" panose="020F0502020204030204" pitchFamily="34" charset="0"/>
                              </a:rPr>
                              <m:t> </m:t>
                            </m:r>
                            <m:r>
                              <a:rPr lang="ru-RU" sz="1800" i="1" kern="100">
                                <a:effectLst/>
                                <a:ea typeface="Calibri" panose="020F0502020204030204" pitchFamily="34" charset="0"/>
                              </a:rPr>
                              <m:t>𝑍</m:t>
                            </m:r>
                            <m:r>
                              <a:rPr lang="ru-RU" sz="1800" i="1" kern="100">
                                <a:effectLst/>
                                <a:ea typeface="Calibri" panose="020F0502020204030204" pitchFamily="34" charset="0"/>
                              </a:rPr>
                              <m:t> ∈(</m:t>
                            </m:r>
                            <m:r>
                              <a:rPr lang="ru-RU" sz="1800" i="1" kern="100">
                                <a:effectLst/>
                                <a:ea typeface="Calibri" panose="020F0502020204030204" pitchFamily="34" charset="0"/>
                              </a:rPr>
                              <m:t>𝑛</m:t>
                            </m:r>
                            <m:r>
                              <a:rPr lang="ru-RU" sz="1800" i="1" kern="100">
                                <a:effectLst/>
                                <a:ea typeface="Calibri" panose="020F0502020204030204" pitchFamily="34" charset="0"/>
                              </a:rPr>
                              <m:t>+1)</m:t>
                            </m:r>
                          </m:e>
                        </m:d>
                        <m:r>
                          <a:rPr lang="ru-RU" sz="1800" i="1" kern="100">
                            <a:effectLst/>
                            <a:ea typeface="Calibri" panose="020F0502020204030204" pitchFamily="34" charset="0"/>
                          </a:rPr>
                          <m:t>&lt; </m:t>
                        </m:r>
                        <m:r>
                          <a:rPr lang="ru-RU" sz="1800" i="1" kern="100">
                            <a:effectLst/>
                            <a:ea typeface="Calibri" panose="020F0502020204030204" pitchFamily="34" charset="0"/>
                          </a:rPr>
                          <m:t>𝜀</m:t>
                        </m:r>
                      </m:e>
                    </m:d>
                    <m:r>
                      <a:rPr lang="ru-RU" sz="1800" i="1" kern="100">
                        <a:effectLst/>
                        <a:ea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 функция Г задана двумя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способами: как ограничение Гамма-функции из полосы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kern="100">
                            <a:effectLst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1800" i="1" kern="100">
                            <a:effectLst/>
                            <a:ea typeface="Calibri" panose="020F0502020204030204" pitchFamily="34" charset="0"/>
                          </a:rPr>
                          <m:t>П</m:t>
                        </m:r>
                      </m:e>
                      <m:sub>
                        <m:r>
                          <a:rPr lang="en-US" sz="1800" i="1" kern="100">
                            <a:effectLst/>
                            <a:ea typeface="Calibri" panose="020F0502020204030204" pitchFamily="34" charset="0"/>
                          </a:rPr>
                          <m:t>𝑛</m:t>
                        </m:r>
                        <m:r>
                          <a:rPr lang="ru-RU" sz="1800" i="1" kern="100">
                            <a:effectLst/>
                            <a:ea typeface="Calibri" panose="020F050202020403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 и формулой (3). Но из формулы (3)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для Г-функции в полосе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kern="100">
                            <a:effectLst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1800" i="1" kern="100">
                            <a:effectLst/>
                            <a:ea typeface="Calibri" panose="020F0502020204030204" pitchFamily="34" charset="0"/>
                          </a:rPr>
                          <m:t>П</m:t>
                        </m:r>
                      </m:e>
                      <m:sub>
                        <m:r>
                          <a:rPr lang="en-US" sz="1800" i="1" kern="100">
                            <a:effectLst/>
                            <a:ea typeface="Calibri" panose="020F0502020204030204" pitchFamily="34" charset="0"/>
                          </a:rPr>
                          <m:t>𝑛</m:t>
                        </m:r>
                        <m:r>
                          <a:rPr lang="ru-RU" sz="1800" i="1" kern="100">
                            <a:effectLst/>
                            <a:ea typeface="Calibri" panose="020F050202020403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 следует, что эти два определения Г-функции совпадают, Это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и значит, что Г-функция в полосе П, является аналитическим продолжением Гамма-Функции.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заданной в полосе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kern="100">
                            <a:effectLst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1800" i="1" kern="100">
                            <a:effectLst/>
                            <a:ea typeface="Calibri" panose="020F0502020204030204" pitchFamily="34" charset="0"/>
                          </a:rPr>
                          <m:t>П</m:t>
                        </m:r>
                      </m:e>
                      <m:sub>
                        <m:r>
                          <a:rPr lang="en-US" sz="1800" i="1" kern="100">
                            <a:effectLst/>
                            <a:ea typeface="Calibri" panose="020F0502020204030204" pitchFamily="34" charset="0"/>
                          </a:rPr>
                          <m:t>𝑛</m:t>
                        </m:r>
                        <m:r>
                          <a:rPr lang="ru-RU" sz="1800" i="1" kern="100">
                            <a:effectLst/>
                            <a:ea typeface="Calibri" panose="020F050202020403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sz="1800" kern="100" dirty="0">
                    <a:effectLst/>
                    <a:ea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33E248-B502-B403-05CA-48C172F45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66" y="3814317"/>
                <a:ext cx="10865956" cy="1964512"/>
              </a:xfrm>
              <a:prstGeom prst="rect">
                <a:avLst/>
              </a:prstGeom>
              <a:blipFill>
                <a:blip r:embed="rId5"/>
                <a:stretch>
                  <a:fillRect l="-467" t="-1282" b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30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AC3D6-D232-C9C5-ADAF-91C569D7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Бета-функция Эйлера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566E86-8C90-05F1-6B63-7CFC2BBAB9B2}"/>
                  </a:ext>
                </a:extLst>
              </p:cNvPr>
              <p:cNvSpPr txBox="1"/>
              <p:nvPr/>
            </p:nvSpPr>
            <p:spPr>
              <a:xfrm>
                <a:off x="1219200" y="1428750"/>
                <a:ext cx="10320967" cy="20741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ru-RU" sz="6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566E86-8C90-05F1-6B63-7CFC2BBAB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428750"/>
                <a:ext cx="10320967" cy="2074158"/>
              </a:xfrm>
              <a:prstGeom prst="rect">
                <a:avLst/>
              </a:prstGeom>
              <a:blipFill>
                <a:blip r:embed="rId2"/>
                <a:stretch>
                  <a:fillRect l="-1107" t="-182317" r="-2337" b="-2689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779E03-2427-DAEC-08DF-8D99FF4366D9}"/>
                  </a:ext>
                </a:extLst>
              </p:cNvPr>
              <p:cNvSpPr txBox="1"/>
              <p:nvPr/>
            </p:nvSpPr>
            <p:spPr>
              <a:xfrm>
                <a:off x="1371599" y="3764671"/>
                <a:ext cx="8328991" cy="1442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8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800" i="1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ru-RU" sz="28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sz="2800" i="1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ru-RU" sz="28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- параметры функции, и интеграл сходится, только если </a:t>
                </a:r>
                <a14:m>
                  <m:oMath xmlns:m="http://schemas.openxmlformats.org/officeDocument/2006/math">
                    <m:r>
                      <a:rPr lang="ru-RU" sz="2800" b="0" i="0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действительные части </m:t>
                    </m:r>
                    <m:r>
                      <a:rPr lang="ru-RU" sz="2800" i="1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ru-RU" sz="28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800" i="1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ru-RU" sz="28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положительны.</a:t>
                </a:r>
                <a:endParaRPr lang="ru-RU" sz="24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779E03-2427-DAEC-08DF-8D99FF436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3764671"/>
                <a:ext cx="8328991" cy="1442767"/>
              </a:xfrm>
              <a:prstGeom prst="rect">
                <a:avLst/>
              </a:prstGeom>
              <a:blipFill>
                <a:blip r:embed="rId3"/>
                <a:stretch>
                  <a:fillRect l="-1677" t="-4386" r="-915" b="-114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6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3FFF5-ED87-3A1F-42FB-93BDF085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6978B9-E154-408B-3296-26AF6C5FC491}"/>
                  </a:ext>
                </a:extLst>
              </p:cNvPr>
              <p:cNvSpPr txBox="1"/>
              <p:nvPr/>
            </p:nvSpPr>
            <p:spPr>
              <a:xfrm>
                <a:off x="1219200" y="1479202"/>
                <a:ext cx="10485783" cy="4471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ru-RU" sz="2800" b="0" i="0" u="none" strike="noStrike" dirty="0">
                    <a:solidFill>
                      <a:srgbClr val="000000"/>
                    </a:solidFill>
                    <a:effectLst/>
                  </a:rPr>
                  <a:t>1) Бета-функция </a:t>
                </a:r>
                <a:r>
                  <a:rPr lang="ru-RU" sz="2800" b="1" i="0" u="none" strike="noStrike" dirty="0">
                    <a:solidFill>
                      <a:srgbClr val="000000"/>
                    </a:solidFill>
                    <a:effectLst/>
                  </a:rPr>
                  <a:t>симметрична</a:t>
                </a:r>
                <a:r>
                  <a:rPr lang="ru-RU" sz="2800" b="0" i="0" u="none" strike="noStrike" dirty="0">
                    <a:solidFill>
                      <a:srgbClr val="000000"/>
                    </a:solidFill>
                    <a:effectLst/>
                  </a:rPr>
                  <a:t> относительно перестановки переменных, то есть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0" dirty="0" smtClean="0">
                          <a:effectLst/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l-GR" sz="2800" i="1" dirty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" sz="2800" i="1" dirty="0" err="1"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" sz="2800" i="1" dirty="0" err="1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" sz="2800" i="1" dirty="0" err="1"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" sz="2800" i="1" dirty="0">
                          <a:effectLst/>
                          <a:latin typeface="Cambria Math" panose="02040503050406030204" pitchFamily="18" charset="0"/>
                        </a:rPr>
                        <m:t>) = </m:t>
                      </m:r>
                      <m:r>
                        <m:rPr>
                          <m:sty m:val="p"/>
                        </m:rPr>
                        <a:rPr lang="el-GR" sz="2800" i="0" dirty="0">
                          <a:effectLst/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l-GR" sz="2800" i="1" dirty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" sz="2800" i="1" dirty="0" err="1"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" sz="2800" i="1" dirty="0" err="1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" sz="2800" i="1" dirty="0" err="1"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" sz="2800" i="1" dirty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" sz="2800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800" dirty="0"/>
              </a:p>
              <a:p>
                <a:r>
                  <a:rPr lang="ru-RU" sz="2800" dirty="0"/>
                  <a:t>2) Бета-функцию можно выразить через гамма-функцию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Г(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Г(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Г(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3) </a:t>
                </a:r>
                <a:r>
                  <a:rPr lang="ru-RU" sz="2800" dirty="0"/>
                  <a:t>Бета-функция является обобщением биноминальных коэффициентов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6978B9-E154-408B-3296-26AF6C5F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479202"/>
                <a:ext cx="10485783" cy="4471160"/>
              </a:xfrm>
              <a:prstGeom prst="rect">
                <a:avLst/>
              </a:prstGeom>
              <a:blipFill>
                <a:blip r:embed="rId2"/>
                <a:stretch>
                  <a:fillRect l="-1332" t="-1416" b="-25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73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F24F8-5ADD-C5DA-0273-8A2BD5EB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Над индивидуальным заданием работали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E9CEE-8196-EC10-DAB7-3A5777677A84}"/>
              </a:ext>
            </a:extLst>
          </p:cNvPr>
          <p:cNvSpPr txBox="1"/>
          <p:nvPr/>
        </p:nvSpPr>
        <p:spPr>
          <a:xfrm>
            <a:off x="921853" y="1980655"/>
            <a:ext cx="11154189" cy="2033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kern="100" dirty="0">
                <a:effectLst/>
                <a:ea typeface="Calibri" panose="020F0502020204030204" pitchFamily="34" charset="0"/>
              </a:rPr>
              <a:t>Давыденко Даниил</a:t>
            </a:r>
            <a:r>
              <a:rPr lang="en-US" sz="3600" kern="100" dirty="0">
                <a:effectLst/>
                <a:ea typeface="Calibri" panose="020F0502020204030204" pitchFamily="34" charset="0"/>
              </a:rPr>
              <a:t>: </a:t>
            </a:r>
            <a:r>
              <a:rPr lang="ru-RU" sz="3600" kern="100" dirty="0">
                <a:effectLst/>
                <a:ea typeface="Calibri" panose="020F0502020204030204" pitchFamily="34" charset="0"/>
              </a:rPr>
              <a:t>информация про Гамма-функцию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kern="100" dirty="0" err="1">
                <a:ea typeface="Calibri" panose="020F0502020204030204" pitchFamily="34" charset="0"/>
              </a:rPr>
              <a:t>Тынкевич</a:t>
            </a:r>
            <a:r>
              <a:rPr lang="ru-RU" sz="3600" kern="100" dirty="0">
                <a:ea typeface="Calibri" panose="020F0502020204030204" pitchFamily="34" charset="0"/>
              </a:rPr>
              <a:t> Валерий</a:t>
            </a:r>
            <a:r>
              <a:rPr lang="en-US" sz="3600" kern="100" dirty="0">
                <a:ea typeface="Calibri" panose="020F0502020204030204" pitchFamily="34" charset="0"/>
              </a:rPr>
              <a:t>: </a:t>
            </a:r>
            <a:r>
              <a:rPr lang="ru-RU" sz="3600" kern="100" dirty="0">
                <a:effectLst/>
                <a:ea typeface="Calibri" panose="020F0502020204030204" pitchFamily="34" charset="0"/>
              </a:rPr>
              <a:t>информация про Бета-функцию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kern="100" dirty="0">
                <a:ea typeface="Calibri" panose="020F0502020204030204" pitchFamily="34" charset="0"/>
              </a:rPr>
              <a:t>Волков Григорий</a:t>
            </a:r>
            <a:r>
              <a:rPr lang="en-US" sz="3600" kern="100" dirty="0">
                <a:ea typeface="Calibri" panose="020F0502020204030204" pitchFamily="34" charset="0"/>
              </a:rPr>
              <a:t>: </a:t>
            </a:r>
            <a:r>
              <a:rPr lang="ru-RU" sz="3600" kern="100" dirty="0">
                <a:ea typeface="Calibri" panose="020F0502020204030204" pitchFamily="34" charset="0"/>
              </a:rPr>
              <a:t>презентация</a:t>
            </a:r>
            <a:endParaRPr lang="ru-RU" sz="3600" kern="1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285187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129</TotalTime>
  <Words>590</Words>
  <Application>Microsoft Macintosh PowerPoint</Application>
  <PresentationFormat>Широкоэкранный</PresentationFormat>
  <Paragraphs>58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Franklin Gothic Book</vt:lpstr>
      <vt:lpstr>Times New Roman</vt:lpstr>
      <vt:lpstr>Уголки</vt:lpstr>
      <vt:lpstr>гамма и Бета функции Эйлера</vt:lpstr>
      <vt:lpstr>Презентация PowerPoint</vt:lpstr>
      <vt:lpstr>Теорема 1 При Re z &gt; 1 интеграл задает голоморфную функцию</vt:lpstr>
      <vt:lpstr>Теорема 2 Теорема 1 остается справедливой, если в ней заменить Re z &gt; 1 на Re z &gt; 0.</vt:lpstr>
      <vt:lpstr>Формула сдвига и аналитическое продолжение гамма-функции </vt:lpstr>
      <vt:lpstr>Презентация PowerPoint</vt:lpstr>
      <vt:lpstr>Бета-функция Эйлера</vt:lpstr>
      <vt:lpstr>Свойства</vt:lpstr>
      <vt:lpstr>Над индивидуальным заданием работали: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гамма и Бета функции Эйлера</dc:title>
  <dc:creator>Microsoft Office User</dc:creator>
  <cp:lastModifiedBy>Microsoft Office User</cp:lastModifiedBy>
  <cp:revision>1</cp:revision>
  <dcterms:created xsi:type="dcterms:W3CDTF">2023-03-20T17:17:21Z</dcterms:created>
  <dcterms:modified xsi:type="dcterms:W3CDTF">2023-03-20T19:26:52Z</dcterms:modified>
</cp:coreProperties>
</file>