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0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ED0B1-D79D-90EF-796A-17220B3EC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670A1-DFA7-11E6-05F5-84B89E0EF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F9BAD-853A-11B3-A181-8BDB1E66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76E4-D5C4-4E4F-BF40-A3AC6AD9F31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B3D23-C6BA-B889-F7FB-85516A07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3FE40-B401-1920-A58E-8260EE59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E1B3-F559-4B56-81F4-D5ACA843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7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881E-E3A4-ADA5-4BE3-492535BC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9F946-0EFF-27F5-6E60-D371A902F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28E3-808B-13F6-D6EA-2DD4DCBE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76E4-D5C4-4E4F-BF40-A3AC6AD9F31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153BB-2E8F-15DE-9B13-C1D5DC068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12347-CA25-558E-0B69-530FEA58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E1B3-F559-4B56-81F4-D5ACA843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2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C14C3-7BFA-6301-D4D4-2F77E9136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C3090-0781-EE2B-42CD-21CF826F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23C1C-A5CA-7182-0B76-406E0DEA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76E4-D5C4-4E4F-BF40-A3AC6AD9F31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14FF2-65DF-0F70-71D5-E40FB954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2F594-A394-0E9D-ABC3-79F6C600E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E1B3-F559-4B56-81F4-D5ACA843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16E87-F95D-85AE-054A-C42E5461E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3352-AD2F-1006-B417-30B08BA2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C7D37-83E8-00AA-0981-BE829739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76E4-D5C4-4E4F-BF40-A3AC6AD9F31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30B31-4F5F-5507-1B7C-38D73A0A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DA023-2864-4711-209B-CEBD64C1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E1B3-F559-4B56-81F4-D5ACA843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1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51AC-F61B-7794-2A41-A9F103ECF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1F5A-157D-502E-ED32-887DDBA3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55F5B-BEBE-621F-6789-9E1B78727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76E4-D5C4-4E4F-BF40-A3AC6AD9F31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D7BFD-1479-49D4-8CC5-E98AFA99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875F-09F3-CBD8-E836-CCDD7D2A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E1B3-F559-4B56-81F4-D5ACA843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5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0E33-6823-3E0C-411C-48444292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5017A-B613-208F-73D6-05DE34EF4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2C9390-7336-8F20-3EE1-835C95C4C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84410-BCAD-DEFA-42FB-8CE3A5FE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76E4-D5C4-4E4F-BF40-A3AC6AD9F31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4E202-5D70-0EBC-BBB5-4E62DD5C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F2E99-4CEA-6C6E-5A2B-E00DC5C8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E1B3-F559-4B56-81F4-D5ACA843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0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9652-12D9-73B1-8A52-B952594E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78E69-65CE-16F4-5296-AFE583D02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56C8C-D34F-0B0F-E8CD-27D148668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10267-0278-C401-C252-E4CB93162A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52C3C-EA38-463F-3A8D-38634AEFB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DAC3A-B509-830A-B9B9-41B0CE7A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76E4-D5C4-4E4F-BF40-A3AC6AD9F31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7EC16-3BAF-2163-466C-3AC8EE8C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431E7-2006-A719-7543-AD0A5C44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E1B3-F559-4B56-81F4-D5ACA843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8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BE9B-A676-54DB-316E-48675E61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2BA975-0C7E-C7E9-542E-79921D19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76E4-D5C4-4E4F-BF40-A3AC6AD9F31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1D28B-5992-1BD6-06C3-16769675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BAD8A-F500-718B-9FAF-D1BF1E4C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E1B3-F559-4B56-81F4-D5ACA843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24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081284-55F4-4E39-E647-96265CA7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76E4-D5C4-4E4F-BF40-A3AC6AD9F31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1C804-9B64-B28C-BA54-6E18E51B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FA61E-E24B-3FE0-BE05-F6A18E24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E1B3-F559-4B56-81F4-D5ACA843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B39C-678B-09B3-72BA-2B2574F9E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DF427-34EF-BA53-FD13-C077EA08E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8D791-7815-F62A-ACEF-8ABCB4C10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5DB5-AA3A-8560-B8D5-E1B7A3F0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76E4-D5C4-4E4F-BF40-A3AC6AD9F31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65FE9-DF26-F25A-7E67-EC04C31D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D46FD-324A-A11B-A97B-26D0B846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E1B3-F559-4B56-81F4-D5ACA843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7E094-DB96-82D5-1C27-EB0A76E7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C037AB-C368-2196-9544-9379972ED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9C0B5-DE67-FAD6-DE46-E0850AB78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FC580-0897-CC88-DC4D-B111B2F3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76E4-D5C4-4E4F-BF40-A3AC6AD9F31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2AD61-979A-6F34-1799-C609CB7A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46988-D824-957E-496F-26904BD8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CE1B3-F559-4B56-81F4-D5ACA843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30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3FBF5-8536-BC26-3027-F7ABEADC3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F5F03-20F5-75C2-F53E-AA9A7FA51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A01E1-EE90-51FE-4D85-B4D122A35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A76E4-D5C4-4E4F-BF40-A3AC6AD9F316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40BB2-761E-CCE5-7697-498067CCC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8CFE2-A304-7F5A-F40B-2A164A85A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CE1B3-F559-4B56-81F4-D5ACA8438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5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9A5E-9B53-2B83-EAFA-4360B9234C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5C34D-5A32-1F13-945A-CD2F672B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orful flag with stripes&#10;&#10;AI-generated content may be incorrect.">
            <a:extLst>
              <a:ext uri="{FF2B5EF4-FFF2-40B4-BE49-F238E27FC236}">
                <a16:creationId xmlns:a16="http://schemas.microsoft.com/office/drawing/2014/main" id="{1630CFD5-E51D-49C3-0A95-DBDA966C1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446"/>
            <a:ext cx="12080034" cy="63285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B60FA-A98D-363C-9342-4B598DC895BE}"/>
              </a:ext>
            </a:extLst>
          </p:cNvPr>
          <p:cNvSpPr txBox="1"/>
          <p:nvPr/>
        </p:nvSpPr>
        <p:spPr>
          <a:xfrm rot="16200000">
            <a:off x="-1263805" y="3628840"/>
            <a:ext cx="36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masis MT Pro Black" panose="02040A04050005020304" pitchFamily="18" charset="0"/>
              </a:rPr>
              <a:t>20 Housing boom episodes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81ADDB-5A9C-1155-7639-A9D387CDBF23}"/>
              </a:ext>
            </a:extLst>
          </p:cNvPr>
          <p:cNvSpPr txBox="1"/>
          <p:nvPr/>
        </p:nvSpPr>
        <p:spPr>
          <a:xfrm>
            <a:off x="960754" y="5076523"/>
            <a:ext cx="2343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masis MT Pro Black" panose="02040A04050005020304" pitchFamily="18" charset="0"/>
              </a:rPr>
              <a:t>LTV was tightened in only </a:t>
            </a:r>
            <a:r>
              <a:rPr lang="en-US" dirty="0">
                <a:solidFill>
                  <a:srgbClr val="C00000"/>
                </a:solidFill>
                <a:latin typeface="Amasis MT Pro Black" panose="02040A04050005020304" pitchFamily="18" charset="0"/>
              </a:rPr>
              <a:t>4 episodes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C8B334-3DEC-3C1C-516E-D693FE07B90B}"/>
              </a:ext>
            </a:extLst>
          </p:cNvPr>
          <p:cNvSpPr txBox="1"/>
          <p:nvPr/>
        </p:nvSpPr>
        <p:spPr>
          <a:xfrm>
            <a:off x="1268116" y="2345074"/>
            <a:ext cx="1859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</a:rPr>
              <a:t>In majority of cases </a:t>
            </a:r>
            <a:r>
              <a:rPr lang="en-US" dirty="0">
                <a:solidFill>
                  <a:srgbClr val="C00000"/>
                </a:solidFill>
                <a:latin typeface="Amasis MT Pro Black" panose="02040A04050005020304" pitchFamily="18" charset="0"/>
              </a:rPr>
              <a:t>LTV was not activated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C28D5-0B7B-CE2C-76D5-A3B454C5B035}"/>
              </a:ext>
            </a:extLst>
          </p:cNvPr>
          <p:cNvSpPr txBox="1"/>
          <p:nvPr/>
        </p:nvSpPr>
        <p:spPr>
          <a:xfrm>
            <a:off x="5650236" y="3475995"/>
            <a:ext cx="2873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</a:rPr>
              <a:t>Some kind of capital buffer was tightened later or </a:t>
            </a:r>
            <a:r>
              <a:rPr lang="en-US">
                <a:solidFill>
                  <a:schemeClr val="accent2">
                    <a:lumMod val="50000"/>
                  </a:schemeClr>
                </a:solidFill>
                <a:latin typeface="Amasis MT Pro Black" panose="02040A04050005020304" pitchFamily="18" charset="0"/>
              </a:rPr>
              <a:t>the midst of boom</a:t>
            </a:r>
            <a:endParaRPr lang="en-US" dirty="0">
              <a:solidFill>
                <a:schemeClr val="accent2">
                  <a:lumMod val="50000"/>
                </a:schemeClr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8A16F-0283-A56F-9A84-6F475B924318}"/>
              </a:ext>
            </a:extLst>
          </p:cNvPr>
          <p:cNvSpPr txBox="1"/>
          <p:nvPr/>
        </p:nvSpPr>
        <p:spPr>
          <a:xfrm>
            <a:off x="6715584" y="5676687"/>
            <a:ext cx="4344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</a:rPr>
              <a:t>LTV only       (10% of cases)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D4CDE8-8EC7-08EB-0F6F-20173068B904}"/>
              </a:ext>
            </a:extLst>
          </p:cNvPr>
          <p:cNvSpPr txBox="1"/>
          <p:nvPr/>
        </p:nvSpPr>
        <p:spPr>
          <a:xfrm>
            <a:off x="4893191" y="5059880"/>
            <a:ext cx="5462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</a:rPr>
              <a:t>LTV + some capital buffer     (10%)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F69382-343C-73DC-8FA9-20E04B48BB25}"/>
              </a:ext>
            </a:extLst>
          </p:cNvPr>
          <p:cNvSpPr txBox="1"/>
          <p:nvPr/>
        </p:nvSpPr>
        <p:spPr>
          <a:xfrm>
            <a:off x="8726585" y="3687829"/>
            <a:ext cx="84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</a:rPr>
              <a:t>(60%)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34A456-B15A-243A-D35C-F5E99641F5F9}"/>
              </a:ext>
            </a:extLst>
          </p:cNvPr>
          <p:cNvSpPr txBox="1"/>
          <p:nvPr/>
        </p:nvSpPr>
        <p:spPr>
          <a:xfrm>
            <a:off x="4036136" y="2439236"/>
            <a:ext cx="5701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Amasis MT Pro Black" panose="02040A04050005020304" pitchFamily="18" charset="0"/>
              </a:rPr>
              <a:t>Other than LTV or capital buffer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06652A-44E1-91BF-1D3A-007DE0D0AAED}"/>
              </a:ext>
            </a:extLst>
          </p:cNvPr>
          <p:cNvSpPr txBox="1"/>
          <p:nvPr/>
        </p:nvSpPr>
        <p:spPr>
          <a:xfrm>
            <a:off x="8728588" y="2485055"/>
            <a:ext cx="84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</a:rPr>
              <a:t>(10%)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714898-9EEB-2D49-DB58-95A733DE2262}"/>
              </a:ext>
            </a:extLst>
          </p:cNvPr>
          <p:cNvSpPr txBox="1"/>
          <p:nvPr/>
        </p:nvSpPr>
        <p:spPr>
          <a:xfrm>
            <a:off x="5450650" y="1541471"/>
            <a:ext cx="398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6C0000"/>
                </a:solidFill>
                <a:latin typeface="Amasis MT Pro Black" panose="02040A04050005020304" pitchFamily="18" charset="0"/>
              </a:rPr>
              <a:t>No response at 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B5D39F-7850-5E72-593D-1BDB0A82FBA1}"/>
              </a:ext>
            </a:extLst>
          </p:cNvPr>
          <p:cNvSpPr txBox="1"/>
          <p:nvPr/>
        </p:nvSpPr>
        <p:spPr>
          <a:xfrm>
            <a:off x="8726585" y="1567677"/>
            <a:ext cx="8487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Black" panose="02040A04050005020304" pitchFamily="18" charset="0"/>
              </a:rPr>
              <a:t>(10%)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7799E-BA36-4174-3624-E0326EB11679}"/>
              </a:ext>
            </a:extLst>
          </p:cNvPr>
          <p:cNvSpPr txBox="1"/>
          <p:nvPr/>
        </p:nvSpPr>
        <p:spPr>
          <a:xfrm>
            <a:off x="-405516" y="47967"/>
            <a:ext cx="119068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dirty="0">
                <a:solidFill>
                  <a:schemeClr val="accent1">
                    <a:lumMod val="75000"/>
                  </a:schemeClr>
                </a:solidFill>
                <a:latin typeface="Amasis MT Pro Black" panose="02040A040500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Housing Booms: When Early LTV Tightening Is Missed, Policymakers Pivot to Building Capital Buffers</a:t>
            </a:r>
          </a:p>
        </p:txBody>
      </p:sp>
    </p:spTree>
    <p:extLst>
      <p:ext uri="{BB962C8B-B14F-4D97-AF65-F5344CB8AC3E}">
        <p14:creationId xmlns:p14="http://schemas.microsoft.com/office/powerpoint/2010/main" val="1245456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83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Amasis MT Pro Black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 Grigoryan</dc:creator>
  <cp:lastModifiedBy>Arthur Grigoryan</cp:lastModifiedBy>
  <cp:revision>1</cp:revision>
  <dcterms:created xsi:type="dcterms:W3CDTF">2025-05-04T15:33:53Z</dcterms:created>
  <dcterms:modified xsi:type="dcterms:W3CDTF">2025-05-05T08:48:07Z</dcterms:modified>
</cp:coreProperties>
</file>