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4"/>
    <p:sldMasterId id="2147483939" r:id="rId5"/>
    <p:sldMasterId id="2147483891" r:id="rId6"/>
  </p:sldMasterIdLst>
  <p:notesMasterIdLst>
    <p:notesMasterId r:id="rId30"/>
  </p:notesMasterIdLst>
  <p:handoutMasterIdLst>
    <p:handoutMasterId r:id="rId31"/>
  </p:handoutMasterIdLst>
  <p:sldIdLst>
    <p:sldId id="256" r:id="rId7"/>
    <p:sldId id="359" r:id="rId8"/>
    <p:sldId id="348" r:id="rId9"/>
    <p:sldId id="355" r:id="rId10"/>
    <p:sldId id="356" r:id="rId11"/>
    <p:sldId id="354" r:id="rId12"/>
    <p:sldId id="370" r:id="rId13"/>
    <p:sldId id="365" r:id="rId14"/>
    <p:sldId id="363" r:id="rId15"/>
    <p:sldId id="371" r:id="rId16"/>
    <p:sldId id="364" r:id="rId17"/>
    <p:sldId id="350" r:id="rId18"/>
    <p:sldId id="360" r:id="rId19"/>
    <p:sldId id="373" r:id="rId20"/>
    <p:sldId id="368" r:id="rId21"/>
    <p:sldId id="367" r:id="rId22"/>
    <p:sldId id="372" r:id="rId23"/>
    <p:sldId id="361" r:id="rId24"/>
    <p:sldId id="374" r:id="rId25"/>
    <p:sldId id="369" r:id="rId26"/>
    <p:sldId id="358" r:id="rId27"/>
    <p:sldId id="268" r:id="rId28"/>
    <p:sldId id="33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1F9D"/>
    <a:srgbClr val="A118A4"/>
    <a:srgbClr val="6F16A6"/>
    <a:srgbClr val="46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26" y="6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5BDB-7F1E-4B67-82D7-27D0BB640DC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A5BC-2F8E-493C-A8D6-783119BD9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97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DD9B-B9EB-4DD5-8E21-BE488093CC0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4234A-CE1B-4CF0-896B-5F16379A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2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 flipH="1">
            <a:off x="0" y="2664000"/>
            <a:ext cx="12192000" cy="4226832"/>
          </a:xfrm>
          <a:prstGeom prst="round1Rect">
            <a:avLst>
              <a:gd name="adj" fmla="val 1225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25210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488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36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с одним скругленным углом 25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877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10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42498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одним скругленным углом 21"/>
          <p:cNvSpPr/>
          <p:nvPr userDrawn="1"/>
        </p:nvSpPr>
        <p:spPr>
          <a:xfrm rot="10800000" flipH="1">
            <a:off x="0" y="0"/>
            <a:ext cx="12192000" cy="2349000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1801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47664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07602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1801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47664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07602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5967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5935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5998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5967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5935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5998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24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©2021 </a:t>
            </a:r>
            <a:r>
              <a:rPr lang="ru-RU" dirty="0" err="1"/>
              <a:t>Неофлекс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958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46923"/>
            <a:ext cx="2293125" cy="7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4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08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73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43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485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763425"/>
            <a:ext cx="48562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ru-RU" b="1" dirty="0">
                <a:solidFill>
                  <a:schemeClr val="accent2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63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2" y="381000"/>
            <a:ext cx="6858003" cy="6096001"/>
          </a:xfrm>
          <a:prstGeom prst="round1Rect">
            <a:avLst>
              <a:gd name="adj" fmla="val 9328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334264" y="-549009"/>
            <a:ext cx="5759453" cy="7956020"/>
          </a:xfrm>
          <a:prstGeom prst="round1Rect">
            <a:avLst>
              <a:gd name="adj" fmla="val 1045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930706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0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557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4" y="1618499"/>
            <a:ext cx="6858000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200045" y="1311012"/>
            <a:ext cx="5759452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796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6200000" flipH="1" flipV="1">
            <a:off x="-831000" y="831000"/>
            <a:ext cx="6858000" cy="5196000"/>
          </a:xfrm>
          <a:prstGeom prst="round1Rect">
            <a:avLst>
              <a:gd name="adj" fmla="val 117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43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3" y="819147"/>
            <a:ext cx="5399085" cy="5580061"/>
          </a:xfrm>
          <a:prstGeom prst="round2DiagRect">
            <a:avLst>
              <a:gd name="adj1" fmla="val 11075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821430C0-FE22-401E-B8AD-02743AC70F4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013206"/>
            <a:ext cx="4814721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469955BF-322F-4EF4-B66A-D30F68EE7E7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013206"/>
            <a:ext cx="4859339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89970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с одним скругленным углом 2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616758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090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с одним скругленным углом 29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404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одним скругленным углом 19"/>
          <p:cNvSpPr/>
          <p:nvPr userDrawn="1"/>
        </p:nvSpPr>
        <p:spPr>
          <a:xfrm>
            <a:off x="0" y="49698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Прямоугольник с одним скругленным углом 18"/>
          <p:cNvSpPr/>
          <p:nvPr userDrawn="1"/>
        </p:nvSpPr>
        <p:spPr>
          <a:xfrm>
            <a:off x="0" y="20927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7431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137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>
            <a:off x="0" y="4779000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3" name="Прямоугольник с одним скругленным углом 22"/>
          <p:cNvSpPr/>
          <p:nvPr userDrawn="1"/>
        </p:nvSpPr>
        <p:spPr>
          <a:xfrm>
            <a:off x="0" y="2285179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82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4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Прямоугольник с одним скругленным углом 21"/>
          <p:cNvSpPr/>
          <p:nvPr userDrawn="1"/>
        </p:nvSpPr>
        <p:spPr>
          <a:xfrm rot="5400000" flipH="1" flipV="1">
            <a:off x="8424001" y="2540724"/>
            <a:ext cx="1440000" cy="6095999"/>
          </a:xfrm>
          <a:prstGeom prst="round1Rect">
            <a:avLst>
              <a:gd name="adj" fmla="val 3377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74338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174338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6120872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91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023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521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521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819795"/>
            <a:ext cx="521596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b="1" dirty="0">
                <a:solidFill>
                  <a:schemeClr val="accent4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4316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5469756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1618501" y="1618501"/>
            <a:ext cx="6858002" cy="3621000"/>
          </a:xfrm>
          <a:prstGeom prst="round1Rect">
            <a:avLst>
              <a:gd name="adj" fmla="val 13486"/>
            </a:avLst>
          </a:prstGeom>
          <a:noFill/>
          <a:ln w="19050">
            <a:gradFill>
              <a:gsLst>
                <a:gs pos="100000">
                  <a:srgbClr val="EE5E2A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5664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>
            <a:off x="3058637" y="-2578643"/>
            <a:ext cx="6074725" cy="11700000"/>
          </a:xfrm>
          <a:prstGeom prst="round2DiagRect">
            <a:avLst>
              <a:gd name="adj1" fmla="val 12068"/>
              <a:gd name="adj2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Прямоугольник с одним скругленным углом 33"/>
          <p:cNvSpPr/>
          <p:nvPr userDrawn="1"/>
        </p:nvSpPr>
        <p:spPr>
          <a:xfrm rot="16200000" flipH="1">
            <a:off x="7374467" y="1151606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2606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835839" y="835839"/>
            <a:ext cx="6867677" cy="5196000"/>
          </a:xfrm>
          <a:prstGeom prst="round1Rect">
            <a:avLst>
              <a:gd name="adj" fmla="val 10323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0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5"/>
            <a:ext cx="4859700" cy="395325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dirty="0"/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24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2" y="819147"/>
            <a:ext cx="5399085" cy="5580058"/>
          </a:xfrm>
          <a:prstGeom prst="round2DiagRect">
            <a:avLst>
              <a:gd name="adj1" fmla="val 11075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B10807F9-7C39-4BCF-AE30-70673C71A2F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681CD98D-866A-46F7-BC2C-D82ECAA2D4A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795856A9-5A41-459B-A701-74B71C956B7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013206"/>
            <a:ext cx="4814721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8B0C201-DF3A-485E-8E45-0AAA2F8630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013206"/>
            <a:ext cx="4859339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9454752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4287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9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0991165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>
            <a:off x="0" y="2340000"/>
            <a:ext cx="12192000" cy="2529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5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3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3" y="380999"/>
            <a:ext cx="6857999" cy="6096001"/>
          </a:xfrm>
          <a:prstGeom prst="round1Rect">
            <a:avLst>
              <a:gd name="adj" fmla="val 9484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82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59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90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3" y="1618500"/>
            <a:ext cx="6858002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8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831002" y="831001"/>
            <a:ext cx="6858003" cy="5196000"/>
          </a:xfrm>
          <a:prstGeom prst="round1Rect">
            <a:avLst>
              <a:gd name="adj" fmla="val 1032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0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с одним скругленным углом 40"/>
          <p:cNvSpPr/>
          <p:nvPr userDrawn="1"/>
        </p:nvSpPr>
        <p:spPr>
          <a:xfrm rot="16200000">
            <a:off x="5220003" y="-114004"/>
            <a:ext cx="6857997" cy="7086003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одним скругленным углом 41"/>
          <p:cNvSpPr/>
          <p:nvPr userDrawn="1"/>
        </p:nvSpPr>
        <p:spPr>
          <a:xfrm rot="5400000">
            <a:off x="3956679" y="-2146104"/>
            <a:ext cx="1803795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с одним скругленным углом 39"/>
          <p:cNvSpPr/>
          <p:nvPr userDrawn="1"/>
        </p:nvSpPr>
        <p:spPr>
          <a:xfrm rot="16200000">
            <a:off x="5715002" y="380998"/>
            <a:ext cx="6858001" cy="6096001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одним скругленным углом 38"/>
          <p:cNvSpPr/>
          <p:nvPr userDrawn="1"/>
        </p:nvSpPr>
        <p:spPr>
          <a:xfrm rot="5400000">
            <a:off x="-381005" y="381000"/>
            <a:ext cx="6858007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843534" y="-1523802"/>
            <a:ext cx="4504933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549275"/>
            <a:ext cx="5436210" cy="1254517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6924C1F2-53BD-43A0-BE5C-8A839C1024D2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6300" y="199612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C6CA02AC-C3CF-4698-925F-294B057B70F0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00979" y="199612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A000C54E-6F63-4704-83BC-E537090F561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710014"/>
            <a:ext cx="4814721" cy="32383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3800B1BD-34E1-4311-8D2C-A6CDC3B05E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710014"/>
            <a:ext cx="4859339" cy="32383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3773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©2021 </a:t>
            </a:r>
            <a:r>
              <a:rPr lang="ru-RU" dirty="0" err="1"/>
              <a:t>Неофлекс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3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57" r:id="rId15"/>
    <p:sldLayoutId id="2147483960" r:id="rId16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5" r:id="rId14"/>
    <p:sldLayoutId id="2147483956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9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4" r:id="rId2"/>
    <p:sldLayoutId id="2147483893" r:id="rId3"/>
    <p:sldLayoutId id="2147483895" r:id="rId4"/>
    <p:sldLayoutId id="2147483896" r:id="rId5"/>
    <p:sldLayoutId id="2147483911" r:id="rId6"/>
    <p:sldLayoutId id="2147483919" r:id="rId7"/>
    <p:sldLayoutId id="2147483920" r:id="rId8"/>
    <p:sldLayoutId id="2147483958" r:id="rId9"/>
    <p:sldLayoutId id="2147483954" r:id="rId10"/>
    <p:sldLayoutId id="2147483923" r:id="rId11"/>
    <p:sldLayoutId id="2147483894" r:id="rId12"/>
    <p:sldLayoutId id="2147483922" r:id="rId13"/>
    <p:sldLayoutId id="2147483899" r:id="rId14"/>
    <p:sldLayoutId id="2147483918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tb-test.readthedocs.io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hyperlink" Target="https://habr.com/ru/companies/otus/articles/77111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search?word=covid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Прямоугольник с одним скругленным углом 14"/>
          <p:cNvSpPr/>
          <p:nvPr/>
        </p:nvSpPr>
        <p:spPr>
          <a:xfrm rot="10800000" flipV="1">
            <a:off x="6816000" y="5273998"/>
            <a:ext cx="5376000" cy="1043957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12121"/>
              <a:gd name="adj2" fmla="val 2212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158;p19"/>
          <p:cNvSpPr txBox="1">
            <a:spLocks/>
          </p:cNvSpPr>
          <p:nvPr/>
        </p:nvSpPr>
        <p:spPr>
          <a:xfrm>
            <a:off x="876300" y="3449226"/>
            <a:ext cx="8099700" cy="1419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2009501"/>
            <a:ext cx="8999700" cy="1419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48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Создание </a:t>
            </a:r>
            <a:r>
              <a:rPr lang="en-US" sz="48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Telegram </a:t>
            </a:r>
            <a:r>
              <a:rPr lang="ru-RU" sz="48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ботов</a:t>
            </a:r>
            <a:endParaRPr lang="en-US" sz="4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Google Shape;158;p19"/>
          <p:cNvSpPr txBox="1">
            <a:spLocks/>
          </p:cNvSpPr>
          <p:nvPr/>
        </p:nvSpPr>
        <p:spPr>
          <a:xfrm>
            <a:off x="8081928" y="5273998"/>
            <a:ext cx="3594136" cy="494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b="1" dirty="0" smtClean="0">
                <a:ea typeface="Segoe UI Black" panose="020B0A02040204020203" pitchFamily="34" charset="0"/>
                <a:cs typeface="Segoe UI" panose="020B0502040204020203" pitchFamily="34" charset="0"/>
              </a:rPr>
              <a:t>Григорьев Сергей</a:t>
            </a:r>
            <a:endParaRPr lang="ru-RU" sz="1800" b="1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6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24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40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03940" y="507078"/>
            <a:ext cx="512249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Создание </a:t>
            </a:r>
            <a:r>
              <a:rPr lang="en-US" sz="3200" b="1" dirty="0" smtClean="0">
                <a:solidFill>
                  <a:srgbClr val="FFFFFF"/>
                </a:solidFill>
              </a:rPr>
              <a:t>Telegram </a:t>
            </a:r>
            <a:r>
              <a:rPr lang="ru-RU" sz="3200" b="1" dirty="0" smtClean="0">
                <a:solidFill>
                  <a:srgbClr val="FFFFFF"/>
                </a:solidFill>
              </a:rPr>
              <a:t>бота:</a:t>
            </a:r>
            <a:br>
              <a:rPr lang="ru-RU" sz="3200" b="1" dirty="0" smtClean="0">
                <a:solidFill>
                  <a:srgbClr val="FFFFFF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Первое сообщение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999" y="1726172"/>
            <a:ext cx="810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Далее </a:t>
            </a:r>
            <a:r>
              <a:rPr lang="ru-RU" sz="1600" dirty="0">
                <a:solidFill>
                  <a:schemeClr val="bg1"/>
                </a:solidFill>
              </a:rPr>
              <a:t>можно начинать </a:t>
            </a:r>
            <a:r>
              <a:rPr lang="ru-RU" sz="1600" b="1" dirty="0">
                <a:solidFill>
                  <a:schemeClr val="bg1"/>
                </a:solidFill>
              </a:rPr>
              <a:t>создание бота на Python </a:t>
            </a:r>
            <a:r>
              <a:rPr lang="ru-RU" sz="1600" dirty="0">
                <a:solidFill>
                  <a:schemeClr val="bg1"/>
                </a:solidFill>
              </a:rPr>
              <a:t>с использованием библиотеки </a:t>
            </a:r>
            <a:r>
              <a:rPr lang="ru-RU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python-telegram-bot</a:t>
            </a:r>
            <a:r>
              <a:rPr lang="ru-RU" sz="1600" dirty="0">
                <a:solidFill>
                  <a:schemeClr val="bg1"/>
                </a:solidFill>
              </a:rPr>
              <a:t>. Пример кода для приветственного сообщения от бота</a:t>
            </a:r>
            <a:r>
              <a:rPr lang="ru-RU" sz="1600" dirty="0" smtClean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888500" y="2443685"/>
            <a:ext cx="8415000" cy="2991131"/>
            <a:chOff x="3936000" y="2933999"/>
            <a:chExt cx="7425000" cy="299113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3936000" y="2933999"/>
              <a:ext cx="7425000" cy="2991131"/>
            </a:xfrm>
            <a:prstGeom prst="round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386000" y="3114747"/>
              <a:ext cx="6776471" cy="267765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asyncio</a:t>
              </a:r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telegram</a:t>
              </a:r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2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main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</a:t>
              </a:r>
              <a:r>
                <a:rPr lang="ru-RU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Замените &lt;ваш токен&gt; на токен, который вы получили от @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BotFather</a:t>
              </a:r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with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telegram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Bot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token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'&lt;</a:t>
              </a:r>
              <a:r>
                <a:rPr lang="ru-RU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ваш токен&gt;'</a:t>
              </a:r>
              <a:r>
                <a:rPr lang="ru-RU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bot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</a:t>
              </a:r>
              <a:r>
                <a:rPr lang="ru-RU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Отправляем сообщение с текстом "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Hello, World!" </a:t>
              </a:r>
              <a:r>
                <a:rPr lang="ru-RU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себе.</a:t>
              </a:r>
              <a:endParaRPr lang="ru-RU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ru-RU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ru-RU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свой 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ID </a:t>
              </a:r>
              <a:r>
                <a:rPr lang="ru-RU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можно получить у бота: 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https://t.me/getmyuserid_bot</a:t>
              </a:r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bot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send_message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chat_id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123456789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text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 World!'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__name__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== 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'__main__'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asyncio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run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main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())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2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4328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30070" y="549275"/>
            <a:ext cx="52363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FFFF"/>
                </a:solidFill>
              </a:rPr>
              <a:t>Создание </a:t>
            </a:r>
            <a:r>
              <a:rPr lang="en-US" sz="3200" b="1" dirty="0" smtClean="0">
                <a:solidFill>
                  <a:srgbClr val="FFFFFF"/>
                </a:solidFill>
              </a:rPr>
              <a:t>Telegram </a:t>
            </a:r>
            <a:r>
              <a:rPr lang="ru-RU" sz="3200" b="1" dirty="0" smtClean="0">
                <a:solidFill>
                  <a:srgbClr val="FFFFFF"/>
                </a:solidFill>
              </a:rPr>
              <a:t>бота: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Echo-</a:t>
            </a:r>
            <a:r>
              <a:rPr lang="ru-RU" sz="3200" dirty="0" smtClean="0">
                <a:solidFill>
                  <a:schemeClr val="bg1"/>
                </a:solidFill>
              </a:rPr>
              <a:t>бот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1000" y="1899000"/>
            <a:ext cx="10417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68350" y="1500505"/>
            <a:ext cx="10302650" cy="4576715"/>
          </a:xfrm>
          <a:prstGeom prst="round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136747" y="1598509"/>
            <a:ext cx="862295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telegram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ForceReply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Update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telegram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ContextTypes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MessageHandler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filters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config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echo_handler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ContextTypes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DEFAULT_TYPE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  <a:r>
              <a:rPr lang="ru-RU" sz="1200" dirty="0">
                <a:solidFill>
                  <a:srgbClr val="CE9178"/>
                </a:solidFill>
                <a:latin typeface="Consolas" panose="020B0609020204030204" pitchFamily="49" charset="0"/>
              </a:rPr>
              <a:t>Отправляем обратно пользовательское сообщение"""</a:t>
            </a:r>
            <a:endParaRPr lang="ru-R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reply_text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-&gt;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200" dirty="0">
                <a:solidFill>
                  <a:srgbClr val="6A9955"/>
                </a:solidFill>
                <a:latin typeface="Consolas" panose="020B0609020204030204" pitchFamily="49" charset="0"/>
              </a:rPr>
              <a:t>Создаём приложение и передаём ему токен нашего бота</a:t>
            </a:r>
            <a:endParaRPr lang="ru-R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token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config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200" dirty="0">
                <a:solidFill>
                  <a:srgbClr val="6A9955"/>
                </a:solidFill>
                <a:latin typeface="Consolas" panose="020B0609020204030204" pitchFamily="49" charset="0"/>
              </a:rPr>
              <a:t>Для состоящих из текста и не являющихся командами добавляем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echo </a:t>
            </a:r>
            <a:r>
              <a:rPr lang="ru-RU" sz="1200" dirty="0">
                <a:solidFill>
                  <a:srgbClr val="6A9955"/>
                </a:solidFill>
                <a:latin typeface="Consolas" panose="020B0609020204030204" pitchFamily="49" charset="0"/>
              </a:rPr>
              <a:t>как обработчик</a:t>
            </a:r>
            <a:endParaRPr lang="ru-R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application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add_handler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MessageHandler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filters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filters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COMMAND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echo_handler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200" dirty="0">
                <a:solidFill>
                  <a:srgbClr val="6A9955"/>
                </a:solidFill>
                <a:latin typeface="Consolas" panose="020B0609020204030204" pitchFamily="49" charset="0"/>
              </a:rPr>
              <a:t>Запускаем бота до тех пор пока пользователь не нажмёт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ctrl+C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application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run_polling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allowed_updates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ALL_TYPES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5449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75922" y="664352"/>
            <a:ext cx="87234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Создание </a:t>
            </a:r>
            <a:r>
              <a:rPr lang="en-US" sz="3200" b="1" dirty="0" smtClean="0">
                <a:solidFill>
                  <a:srgbClr val="FFFFFF"/>
                </a:solidFill>
              </a:rPr>
              <a:t>Telegram </a:t>
            </a:r>
            <a:r>
              <a:rPr lang="ru-RU" sz="3200" b="1" dirty="0" smtClean="0">
                <a:solidFill>
                  <a:srgbClr val="FFFFFF"/>
                </a:solidFill>
              </a:rPr>
              <a:t>бота</a:t>
            </a:r>
            <a:r>
              <a:rPr lang="en-US" sz="3200" b="1" dirty="0" smtClean="0">
                <a:solidFill>
                  <a:srgbClr val="FFFFFF"/>
                </a:solidFill>
              </a:rPr>
              <a:t>:</a:t>
            </a:r>
            <a:br>
              <a:rPr lang="en-US" sz="3200" b="1" dirty="0" smtClean="0">
                <a:solidFill>
                  <a:srgbClr val="FFFFFF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Работа с командами и обработка </a:t>
            </a:r>
            <a:r>
              <a:rPr lang="ru-RU" sz="3200" dirty="0" smtClean="0">
                <a:solidFill>
                  <a:schemeClr val="bg1"/>
                </a:solidFill>
              </a:rPr>
              <a:t>сообщений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(Echo-reverse-bot)</a:t>
            </a:r>
            <a:endParaRPr lang="ru-RU" sz="3200" b="1" dirty="0">
              <a:solidFill>
                <a:srgbClr val="FFFFFF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124175" y="2307440"/>
            <a:ext cx="10101000" cy="2606560"/>
            <a:chOff x="4488334" y="2570422"/>
            <a:chExt cx="7345078" cy="260656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4488334" y="2570422"/>
              <a:ext cx="7345078" cy="2606560"/>
            </a:xfrm>
            <a:prstGeom prst="round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671101" y="2717159"/>
              <a:ext cx="690177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reverse_echo_handler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context</a:t>
              </a:r>
              <a:r>
                <a:rPr lang="en-US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)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-&gt; 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None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"""</a:t>
              </a:r>
              <a:r>
                <a:rPr lang="ru-RU" dirty="0">
                  <a:solidFill>
                    <a:srgbClr val="CE9178"/>
                  </a:solidFill>
                  <a:latin typeface="Consolas" panose="020B0609020204030204" pitchFamily="49" charset="0"/>
                </a:rPr>
                <a:t>Отправляем обратно пользовательское сообщение с обратным порядком символов"""</a:t>
              </a:r>
              <a:endParaRPr lang="ru-RU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ru-RU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text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text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</a:t>
              </a:r>
              <a:r>
                <a:rPr lang="ru-RU" dirty="0">
                  <a:solidFill>
                    <a:srgbClr val="6A9955"/>
                  </a:solidFill>
                  <a:latin typeface="Consolas" panose="020B0609020204030204" pitchFamily="49" charset="0"/>
                </a:rPr>
                <a:t>Инвертируем порядок символов</a:t>
              </a:r>
              <a:endParaRPr lang="ru-RU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ru-RU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reversed_text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text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[::-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</a:t>
              </a:r>
              <a:r>
                <a:rPr lang="ru-RU" dirty="0">
                  <a:solidFill>
                    <a:srgbClr val="6A9955"/>
                  </a:solidFill>
                  <a:latin typeface="Consolas" panose="020B0609020204030204" pitchFamily="49" charset="0"/>
                </a:rPr>
                <a:t>Отправляем сообщение обратно с инвертированным текстом</a:t>
              </a:r>
              <a:endParaRPr lang="ru-RU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ru-RU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reply_text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reversed_text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19494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2309" y="1202979"/>
            <a:ext cx="184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621062" y="613644"/>
            <a:ext cx="724102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Расширенные возможности ботов:</a:t>
            </a:r>
            <a:r>
              <a:rPr lang="en-US" sz="3200" b="1" dirty="0" smtClean="0">
                <a:solidFill>
                  <a:srgbClr val="FFFFFF"/>
                </a:solidFill>
              </a:rPr>
              <a:t/>
            </a:r>
            <a:br>
              <a:rPr lang="en-US" sz="3200" b="1" dirty="0" smtClean="0">
                <a:solidFill>
                  <a:srgbClr val="FFFFFF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Клавиатуры</a:t>
            </a:r>
            <a:endParaRPr lang="ru-RU" sz="3200" b="1" dirty="0">
              <a:solidFill>
                <a:srgbClr val="FFFFFF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72083" y="1755231"/>
            <a:ext cx="9990000" cy="3376475"/>
            <a:chOff x="1191000" y="1690862"/>
            <a:chExt cx="9990000" cy="3376475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1191000" y="1690862"/>
              <a:ext cx="9990000" cy="3376475"/>
            </a:xfrm>
            <a:prstGeom prst="round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489926" y="1958794"/>
              <a:ext cx="9369496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telegram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InlineKeyboardButton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InlineKeyboardMarkup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inline_keyboard_sender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context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ContextTypes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DEFAULT_TYPE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-&gt; 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None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button1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InlineKeyboardButton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 1"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callback_data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'btn1'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button2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InlineKeyboardButton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 2"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callback_data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'btn2'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button3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InlineKeyboardButton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 3"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callback_data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'btn3'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keyboard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[[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button1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button2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], [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button3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]]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reply_markup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InlineKeyboardMarkup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keyboard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</a:t>
              </a:r>
              <a:r>
                <a:rPr lang="ru-RU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Отправляем сообщение с клавиатурой</a:t>
              </a:r>
              <a:endParaRPr lang="ru-RU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reply_text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Выберите кнопку:'</a:t>
              </a:r>
              <a:r>
                <a:rPr lang="ru-RU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reply_markup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reply_markup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496" y="4832639"/>
            <a:ext cx="2219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19494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2309" y="1202979"/>
            <a:ext cx="184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621062" y="613644"/>
            <a:ext cx="724102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Расширенные возможности ботов:</a:t>
            </a:r>
            <a:r>
              <a:rPr lang="en-US" sz="3200" b="1" dirty="0" smtClean="0">
                <a:solidFill>
                  <a:srgbClr val="FFFFFF"/>
                </a:solidFill>
              </a:rPr>
              <a:t/>
            </a:r>
            <a:br>
              <a:rPr lang="en-US" sz="3200" b="1" dirty="0" smtClean="0">
                <a:solidFill>
                  <a:srgbClr val="FFFFFF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Клавиатуры</a:t>
            </a:r>
            <a:endParaRPr lang="ru-RU" sz="3200" b="1" dirty="0">
              <a:solidFill>
                <a:srgbClr val="FFFFFF"/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011000" y="1755232"/>
            <a:ext cx="10158674" cy="3727138"/>
            <a:chOff x="920999" y="1821453"/>
            <a:chExt cx="9990000" cy="3376475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920999" y="1821453"/>
              <a:ext cx="9990000" cy="3376475"/>
            </a:xfrm>
            <a:prstGeom prst="round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052083" y="1873687"/>
              <a:ext cx="9629999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button_handler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2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context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ContextTypes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DEFAULT_TYPE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-&gt; </a:t>
              </a:r>
              <a:r>
                <a:rPr lang="en-US" sz="12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None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"""Parses the </a:t>
              </a:r>
              <a:r>
                <a:rPr lang="en-US" sz="12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CallbackQuery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 and updates the message text."""</a:t>
              </a:r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query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callback_query</a:t>
              </a:r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query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</a:t>
              </a:r>
              <a:r>
                <a:rPr 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CallbackQueries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need to be answered, even if no notification to the user is needed</a:t>
              </a:r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Some clients may have trouble otherwise. See https://core.telegram.org/bots/api#callbackquery</a:t>
              </a:r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query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answer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query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edit_text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text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Купить:"</a:t>
              </a:r>
              <a:r>
                <a:rPr lang="ru-RU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reply_markup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construct_reply_markup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models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Goods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get_goods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()))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endPara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052082" y="3907813"/>
              <a:ext cx="95439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main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 -&gt; </a:t>
              </a:r>
              <a:r>
                <a:rPr lang="en-US" sz="12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None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</a:t>
              </a:r>
              <a:r>
                <a:rPr lang="ru-RU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Создаём приложение и передаём ему </a:t>
              </a:r>
              <a:r>
                <a:rPr lang="ru-RU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токен</a:t>
              </a:r>
              <a:r>
                <a:rPr lang="ru-RU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нашего бота</a:t>
              </a:r>
              <a:endParaRPr lang="ru-RU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ru-RU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application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Application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builder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().</a:t>
              </a:r>
              <a:r>
                <a:rPr lang="en-US" sz="12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token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config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token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sz="12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build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</a:t>
              </a:r>
              <a:r>
                <a:rPr lang="ru-RU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Обработчик нажатий на </a:t>
              </a:r>
              <a:r>
                <a:rPr 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inline-</a:t>
              </a:r>
              <a:r>
                <a:rPr lang="ru-RU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кнопки:</a:t>
              </a:r>
              <a:endParaRPr lang="ru-RU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ru-RU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application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add_handler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CallbackQueryHandler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handlers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button_handler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</a:t>
              </a:r>
              <a:endPara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7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-19494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/>
          </a:p>
          <a:p>
            <a:endParaRPr lang="en-US" dirty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2309" y="1202979"/>
            <a:ext cx="184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621062" y="613644"/>
            <a:ext cx="724102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Расширенные возможности ботов:</a:t>
            </a:r>
            <a:r>
              <a:rPr lang="en-US" sz="3200" b="1" dirty="0" smtClean="0">
                <a:solidFill>
                  <a:srgbClr val="FFFFFF"/>
                </a:solidFill>
              </a:rPr>
              <a:t/>
            </a:r>
            <a:br>
              <a:rPr lang="en-US" sz="3200" b="1" dirty="0" smtClean="0">
                <a:solidFill>
                  <a:srgbClr val="FFFFFF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Клавиатуры</a:t>
            </a:r>
            <a:endParaRPr lang="ru-RU" sz="3200" b="1" dirty="0">
              <a:solidFill>
                <a:srgbClr val="FFFFFF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00999" y="1744725"/>
            <a:ext cx="9990000" cy="2735631"/>
            <a:chOff x="872083" y="1755231"/>
            <a:chExt cx="9990000" cy="2735631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872083" y="1755231"/>
              <a:ext cx="9990000" cy="2708769"/>
            </a:xfrm>
            <a:prstGeom prst="round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308830" y="1813206"/>
              <a:ext cx="9273855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from telegram import  </a:t>
              </a:r>
              <a:r>
                <a:rPr lang="en-US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KeyboardButton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err="1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ReplyKeyboardMarkup</a:t>
              </a:r>
              <a:endPara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endParaRPr lang="en-US" sz="14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err="1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400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reply_keyboard_sender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context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ContextTypes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DEFAULT_TYPE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-&gt; 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None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button1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KeyboardButton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 1"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button2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KeyboardButton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 2"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button3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KeyboardButton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"Button 3"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keyboard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[[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button1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button2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], [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button3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]]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reply_markup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ReplyKeyboardMarkup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keyboard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resize_keyboard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</a:t>
              </a:r>
              <a:r>
                <a:rPr lang="ru-RU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Отправляем сообщение с клавиатурой</a:t>
              </a:r>
              <a:endParaRPr lang="ru-RU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reply_text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Выберите кнопку:'</a:t>
              </a:r>
              <a:r>
                <a:rPr lang="ru-RU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reply_markup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reply_markup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endPara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745" y="4578952"/>
            <a:ext cx="6842509" cy="16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13691" y="5254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2309" y="1202979"/>
            <a:ext cx="184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023214" y="484170"/>
            <a:ext cx="81665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chemeClr val="bg1"/>
                </a:solidFill>
              </a:rPr>
              <a:t>Расширенные возможности ботов: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Интеграция с базами </a:t>
            </a:r>
            <a:r>
              <a:rPr lang="ru-RU" sz="3200" dirty="0" smtClean="0">
                <a:solidFill>
                  <a:schemeClr val="bg1"/>
                </a:solidFill>
              </a:rPr>
              <a:t>данных. </a:t>
            </a:r>
            <a:r>
              <a:rPr lang="en-US" sz="3200" dirty="0" err="1" smtClean="0">
                <a:solidFill>
                  <a:schemeClr val="bg1"/>
                </a:solidFill>
              </a:rPr>
              <a:t>SQLAlchemy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lang="ru-RU" sz="32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920999" y="1747917"/>
            <a:ext cx="10620001" cy="3976083"/>
            <a:chOff x="920999" y="1747917"/>
            <a:chExt cx="10620001" cy="3976083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920999" y="1747917"/>
              <a:ext cx="10620001" cy="3976083"/>
            </a:xfrm>
            <a:prstGeom prst="round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168499" y="1993672"/>
              <a:ext cx="10012350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sqlalchemy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create_engine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Column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err="1" smtClean="0">
                  <a:solidFill>
                    <a:srgbClr val="4EC9B0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400" dirty="0" err="1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 err="1" smtClean="0">
                  <a:solidFill>
                    <a:srgbClr val="4EC9B0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sz="1400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smtClean="0">
                  <a:solidFill>
                    <a:srgbClr val="DCDCAA"/>
                  </a:solidFill>
                  <a:latin typeface="Consolas" panose="020B0609020204030204" pitchFamily="49" charset="0"/>
                </a:rPr>
                <a:t>select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sqlalchemy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orm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relationship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declarative_base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Session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engine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create_engine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4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sqlite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:///./</a:t>
              </a:r>
              <a:r>
                <a:rPr lang="en-US" sz="1400" dirty="0" err="1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questions.db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Base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declarative_base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Base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__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tablename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__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'questions'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Column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primary_key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Column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answer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Column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alternative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Column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Base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.metadata.create_all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engine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endPara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3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13691" y="5254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2309" y="1202979"/>
            <a:ext cx="184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023214" y="484170"/>
            <a:ext cx="81665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chemeClr val="bg1"/>
                </a:solidFill>
              </a:rPr>
              <a:t>Расширенные возможности ботов: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Интеграция с базами </a:t>
            </a:r>
            <a:r>
              <a:rPr lang="ru-RU" sz="3200" dirty="0" smtClean="0">
                <a:solidFill>
                  <a:schemeClr val="bg1"/>
                </a:solidFill>
              </a:rPr>
              <a:t>данных. </a:t>
            </a:r>
            <a:r>
              <a:rPr lang="en-US" sz="3200" dirty="0" err="1" smtClean="0">
                <a:solidFill>
                  <a:schemeClr val="bg1"/>
                </a:solidFill>
              </a:rPr>
              <a:t>SQLAlchemy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lang="ru-RU" sz="3200" b="1" dirty="0">
              <a:solidFill>
                <a:schemeClr val="bg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920999" y="1747917"/>
            <a:ext cx="10620001" cy="4113447"/>
            <a:chOff x="920999" y="1747917"/>
            <a:chExt cx="10620001" cy="4113447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920999" y="1747917"/>
              <a:ext cx="10620001" cy="3976083"/>
              <a:chOff x="920999" y="1747917"/>
              <a:chExt cx="10620001" cy="3976083"/>
            </a:xfrm>
          </p:grpSpPr>
          <p:sp>
            <p:nvSpPr>
              <p:cNvPr id="5" name="Скругленный прямоугольник 4"/>
              <p:cNvSpPr/>
              <p:nvPr/>
            </p:nvSpPr>
            <p:spPr>
              <a:xfrm>
                <a:off x="920999" y="1747917"/>
                <a:ext cx="10620001" cy="3976083"/>
              </a:xfrm>
              <a:prstGeom prst="round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" name="Прямоугольник 2"/>
              <p:cNvSpPr/>
              <p:nvPr/>
            </p:nvSpPr>
            <p:spPr>
              <a:xfrm>
                <a:off x="1168499" y="1993672"/>
                <a:ext cx="100123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" name="Прямоугольник 6"/>
            <p:cNvSpPr/>
            <p:nvPr/>
          </p:nvSpPr>
          <p:spPr>
            <a:xfrm>
              <a:off x="1371000" y="1891046"/>
              <a:ext cx="9157652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with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Session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engine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session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q1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На каком языке мы пишем бота?"</a:t>
              </a:r>
              <a:r>
                <a:rPr lang="ru-RU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ru-RU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answer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"python"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alternative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"C++, English, Telegram"</a:t>
              </a:r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)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q2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Какую библиотеку мы используем для написания бота?"</a:t>
              </a:r>
              <a:r>
                <a:rPr lang="ru-RU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ru-RU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answer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"python-telegram-bot"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alternative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2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aiogram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pyrogram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telethone</a:t>
              </a:r>
              <a:r>
                <a:rPr lang="en-US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)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session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add_all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([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q1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q2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session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commit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questions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session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scalars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questions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sz="12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answer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alternative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7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2309" y="1202979"/>
            <a:ext cx="184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42579" y="1016658"/>
            <a:ext cx="19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b="1" dirty="0" smtClean="0">
                <a:solidFill>
                  <a:srgbClr val="FFFFFF"/>
                </a:solidFill>
              </a:rPr>
              <a:t>Quiz-</a:t>
            </a:r>
            <a:r>
              <a:rPr lang="ru-RU" sz="3200" b="1" dirty="0" smtClean="0">
                <a:solidFill>
                  <a:srgbClr val="FFFFFF"/>
                </a:solidFill>
              </a:rPr>
              <a:t>бот</a:t>
            </a:r>
            <a:endParaRPr lang="ru-RU" sz="3200" b="1" dirty="0">
              <a:solidFill>
                <a:srgbClr val="FFFFFF"/>
              </a:solidFill>
            </a:endParaRPr>
          </a:p>
        </p:txBody>
      </p:sp>
      <p:pic>
        <p:nvPicPr>
          <p:cNvPr id="3080" name="Picture 8" descr="https://cdn5.f-cdn.com/contestentries/1202987/11038329/5a2d307b999e4_thumb9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04" y="3484700"/>
            <a:ext cx="2249999" cy="224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56000" y="2142251"/>
            <a:ext cx="79222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Теперь давайте соберём нашего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Quiz-</a:t>
            </a:r>
            <a:r>
              <a:rPr lang="ru-RU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бота </a:t>
            </a:r>
            <a:r>
              <a:rPr lang="ru-RU" dirty="0">
                <a:solidFill>
                  <a:schemeClr val="bg1"/>
                </a:solidFill>
              </a:rPr>
              <a:t>в единую программу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ru-RU" dirty="0">
                <a:solidFill>
                  <a:schemeClr val="bg1"/>
                </a:solidFill>
              </a:rPr>
              <a:t>Переходим в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VS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14106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2309" y="1202979"/>
            <a:ext cx="184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16000" y="933454"/>
            <a:ext cx="6749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Для самостоятельного изучения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01391" y="2171348"/>
            <a:ext cx="656820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ConversationHandler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Уведомления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Работа с изображениями и файлами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bg1"/>
                </a:solidFill>
              </a:rPr>
              <a:t>Деплоймент</a:t>
            </a:r>
            <a:r>
              <a:rPr lang="ru-RU" sz="2000" dirty="0">
                <a:solidFill>
                  <a:schemeClr val="bg1"/>
                </a:solidFill>
              </a:rPr>
              <a:t> и мониторинг Telegram бота на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Выбор платформы для </a:t>
            </a:r>
            <a:r>
              <a:rPr lang="ru-RU" sz="2000" dirty="0" err="1">
                <a:solidFill>
                  <a:schemeClr val="bg1"/>
                </a:solidFill>
              </a:rPr>
              <a:t>деплоя</a:t>
            </a:r>
            <a:r>
              <a:rPr lang="ru-RU" sz="2000" dirty="0">
                <a:solidFill>
                  <a:schemeClr val="bg1"/>
                </a:solidFill>
              </a:rPr>
              <a:t> бота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Настройка мониторинга и </a:t>
            </a:r>
            <a:r>
              <a:rPr lang="ru-RU" sz="2000" dirty="0" err="1">
                <a:solidFill>
                  <a:schemeClr val="bg1"/>
                </a:solidFill>
              </a:rPr>
              <a:t>логирования</a:t>
            </a:r>
            <a:endParaRPr lang="ru-RU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Обеспечение безопасности и защиты от </a:t>
            </a:r>
            <a:r>
              <a:rPr lang="ru-RU" sz="2000" dirty="0" smtClean="0">
                <a:solidFill>
                  <a:schemeClr val="bg1"/>
                </a:solidFill>
              </a:rPr>
              <a:t>атак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21" name="Picture 6" descr="https://roycleaningservices.com/wp-content/uploads/2020/11/Think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99" y="2053399"/>
            <a:ext cx="2565801" cy="256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3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72552" y="1074106"/>
            <a:ext cx="5004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Что такое </a:t>
            </a:r>
            <a:r>
              <a:rPr lang="en-US" sz="32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Telegram </a:t>
            </a:r>
            <a:r>
              <a:rPr lang="ru-RU" sz="32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бот</a:t>
            </a:r>
            <a:r>
              <a:rPr lang="ru-RU" sz="3200" b="1" dirty="0" smtClean="0">
                <a:solidFill>
                  <a:srgbClr val="FFFFFF"/>
                </a:solidFill>
              </a:rPr>
              <a:t>?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1000" y="2394000"/>
            <a:ext cx="868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Telegram </a:t>
            </a:r>
            <a:r>
              <a:rPr lang="ru-RU" b="1" u="sng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бот</a:t>
            </a:r>
            <a:r>
              <a:rPr lang="ru-RU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это программа, которая позволяет автоматизировать процессы в мессенджере Telegram. </a:t>
            </a:r>
            <a:r>
              <a:rPr lang="ru-RU" dirty="0" smtClean="0">
                <a:solidFill>
                  <a:schemeClr val="bg1"/>
                </a:solidFill>
              </a:rPr>
              <a:t>Боты </a:t>
            </a:r>
            <a:r>
              <a:rPr lang="ru-RU" dirty="0">
                <a:solidFill>
                  <a:schemeClr val="bg1"/>
                </a:solidFill>
              </a:rPr>
              <a:t>могут выполнять различные задачи, такие как отправка уведомлений, поиск информации, обработка заказов и многое другое. </a:t>
            </a:r>
            <a:r>
              <a:rPr lang="ru-RU" dirty="0" smtClean="0">
                <a:solidFill>
                  <a:schemeClr val="bg1"/>
                </a:solidFill>
              </a:rPr>
              <a:t>Боты </a:t>
            </a:r>
            <a:r>
              <a:rPr lang="ru-RU" dirty="0">
                <a:solidFill>
                  <a:schemeClr val="bg1"/>
                </a:solidFill>
              </a:rPr>
              <a:t>могут быть созданы с помощью различных языков программирования, в том числе на Python.</a:t>
            </a:r>
          </a:p>
        </p:txBody>
      </p:sp>
    </p:spTree>
    <p:extLst>
      <p:ext uri="{BB962C8B-B14F-4D97-AF65-F5344CB8AC3E}">
        <p14:creationId xmlns:p14="http://schemas.microsoft.com/office/powerpoint/2010/main" val="1667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/>
          </a:p>
          <a:p>
            <a:endParaRPr lang="ru-RU" sz="1400" dirty="0" smtClean="0"/>
          </a:p>
          <a:p>
            <a:endParaRPr lang="ru-RU" sz="1400" dirty="0"/>
          </a:p>
          <a:p>
            <a:endParaRPr lang="ru-RU" sz="1400" dirty="0" smtClean="0"/>
          </a:p>
          <a:p>
            <a:r>
              <a:rPr lang="ru-RU" sz="1400" dirty="0" smtClean="0"/>
              <a:t>На </a:t>
            </a:r>
            <a:r>
              <a:rPr lang="ru-RU" sz="1400" dirty="0" smtClean="0"/>
              <a:t>основе полученных знаний, создать бота «</a:t>
            </a:r>
            <a:r>
              <a:rPr lang="ru-RU" sz="1400" b="1" dirty="0" smtClean="0">
                <a:solidFill>
                  <a:srgbClr val="92D050"/>
                </a:solidFill>
              </a:rPr>
              <a:t>список покупок</a:t>
            </a:r>
            <a:r>
              <a:rPr lang="ru-RU" sz="1400" dirty="0" smtClean="0"/>
              <a:t>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Пользователь отправляет сообщение с товарами, которые нужно купить.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Бот должен </a:t>
            </a:r>
            <a:r>
              <a:rPr lang="ru-RU" sz="1400" dirty="0" err="1" smtClean="0"/>
              <a:t>распарсить</a:t>
            </a:r>
            <a:r>
              <a:rPr lang="ru-RU" sz="1400" dirty="0" smtClean="0"/>
              <a:t> сообщение, получить отправителя и…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Сохранить данные в БД в формате: товар </a:t>
            </a:r>
            <a:r>
              <a:rPr lang="ru-RU" sz="1400" dirty="0" smtClean="0"/>
              <a:t>–отправитель</a:t>
            </a:r>
            <a:r>
              <a:rPr lang="ru-RU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После этого бот выводит клавиатуру с названиями товаров, которые ещё не куплены.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При нажатии на кнопку, </a:t>
            </a:r>
            <a:r>
              <a:rPr lang="ru-RU" sz="1400" dirty="0" smtClean="0"/>
              <a:t>товар удаляется из списка покупок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 smtClean="0"/>
          </a:p>
          <a:p>
            <a:r>
              <a:rPr lang="ru-RU" sz="1400" dirty="0" smtClean="0"/>
              <a:t>Важно предусмотреть: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Соблюдение шаблона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 качестве БД можно использовать </a:t>
            </a:r>
            <a:r>
              <a:rPr lang="en-US" sz="1400" dirty="0" err="1" smtClean="0"/>
              <a:t>sqlite</a:t>
            </a:r>
            <a:r>
              <a:rPr lang="en-US" sz="1400" dirty="0" smtClean="0"/>
              <a:t> </a:t>
            </a:r>
            <a:r>
              <a:rPr lang="ru-RU" sz="1400" dirty="0" smtClean="0"/>
              <a:t>(через </a:t>
            </a:r>
            <a:r>
              <a:rPr lang="en-US" sz="1400" dirty="0" err="1" smtClean="0"/>
              <a:t>SQLAlchemy</a:t>
            </a:r>
            <a:r>
              <a:rPr lang="en-US" sz="1400" dirty="0" smtClean="0"/>
              <a:t>)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Использование в чате с несколькими пользователями (семья)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Попадание в список товаров с одинаковым названием (оставить только один товар, указывать дату/время последнего добавления)</a:t>
            </a:r>
          </a:p>
          <a:p>
            <a:endParaRPr lang="ru-RU" sz="1400" dirty="0" smtClean="0"/>
          </a:p>
          <a:p>
            <a:r>
              <a:rPr lang="ru-RU" sz="1400" dirty="0" smtClean="0"/>
              <a:t>Расширение функционала: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Продукт не удаляется из таблицы, но помечается как </a:t>
            </a:r>
            <a:r>
              <a:rPr lang="ru-RU" sz="1400" dirty="0" err="1" smtClean="0"/>
              <a:t>купленый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Сохранение даты добавления в список покупок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Сохранение даты покупки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Аналитика: Какие продукты и как часто покупают? Для каких продуктов какое время проходит с момента добавления в список до момента покупки.</a:t>
            </a:r>
            <a:endParaRPr lang="ru-RU" sz="1400" dirty="0" smtClean="0"/>
          </a:p>
          <a:p>
            <a:endParaRPr lang="ru-RU" sz="1400" dirty="0" smtClean="0"/>
          </a:p>
          <a:p>
            <a:endParaRPr lang="ru-RU" sz="1400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2309" y="1202979"/>
            <a:ext cx="184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666000" y="714699"/>
            <a:ext cx="6829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Задание для практической части</a:t>
            </a:r>
            <a:endParaRPr lang="ru-RU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5400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GitHub </a:t>
            </a:r>
            <a:r>
              <a:rPr lang="ru-RU" dirty="0" smtClean="0"/>
              <a:t>проект </a:t>
            </a:r>
            <a:r>
              <a:rPr lang="en-US" dirty="0" smtClean="0"/>
              <a:t>Quiz-</a:t>
            </a:r>
            <a:r>
              <a:rPr lang="ru-RU" dirty="0" smtClean="0"/>
              <a:t>бота</a:t>
            </a:r>
            <a:r>
              <a:rPr lang="en-US" dirty="0"/>
              <a:t>: https://github.com/GrigoryevSA/tg-quiz-bot.git</a:t>
            </a:r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Документация по </a:t>
            </a:r>
            <a:r>
              <a:rPr lang="en-US" dirty="0" smtClean="0"/>
              <a:t>python-telegram-bot: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://ptb-test.readthedocs.io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Сравнение разных библиотек для разработки ботов: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://habr.com/ru/companies/otus/articles/771110</a:t>
            </a:r>
            <a:r>
              <a:rPr lang="en-US" dirty="0" smtClean="0">
                <a:hlinkClick r:id="rId4"/>
              </a:rPr>
              <a:t>/</a:t>
            </a: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26000" y="1251179"/>
            <a:ext cx="11160124" cy="628251"/>
          </a:xfrm>
        </p:spPr>
        <p:txBody>
          <a:bodyPr/>
          <a:lstStyle/>
          <a:p>
            <a:r>
              <a:rPr lang="ru-RU" sz="3200" dirty="0" smtClean="0">
                <a:solidFill>
                  <a:schemeClr val="bg1"/>
                </a:solidFill>
              </a:rPr>
              <a:t>Полезные ссылки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Прямоугольник с одним скругленным углом 14"/>
          <p:cNvSpPr/>
          <p:nvPr/>
        </p:nvSpPr>
        <p:spPr>
          <a:xfrm rot="10800000" flipV="1">
            <a:off x="6816000" y="5273998"/>
            <a:ext cx="5376000" cy="1043957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12121"/>
              <a:gd name="adj2" fmla="val 2212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>
            <a:hlinkClick r:id="rId3"/>
          </p:cNvPr>
          <p:cNvSpPr txBox="1">
            <a:spLocks/>
          </p:cNvSpPr>
          <p:nvPr/>
        </p:nvSpPr>
        <p:spPr>
          <a:xfrm>
            <a:off x="876300" y="2009501"/>
            <a:ext cx="8099700" cy="2904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4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СПАСИБО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4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ЗА ВНИМАНИЕ!</a:t>
            </a:r>
            <a:endParaRPr lang="en-US" sz="4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Google Shape;158;p19"/>
          <p:cNvSpPr txBox="1">
            <a:spLocks/>
          </p:cNvSpPr>
          <p:nvPr/>
        </p:nvSpPr>
        <p:spPr>
          <a:xfrm>
            <a:off x="8081928" y="5273998"/>
            <a:ext cx="3594136" cy="494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b="1" dirty="0" smtClean="0">
                <a:ea typeface="Segoe UI Black" panose="020B0A02040204020203" pitchFamily="34" charset="0"/>
                <a:cs typeface="Segoe UI" panose="020B0502040204020203" pitchFamily="34" charset="0"/>
              </a:rPr>
              <a:t>Григорьев Сергей</a:t>
            </a:r>
            <a:endParaRPr lang="ru-RU" sz="1800" b="1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Google Shape;158;p19"/>
          <p:cNvSpPr txBox="1">
            <a:spLocks/>
          </p:cNvSpPr>
          <p:nvPr/>
        </p:nvSpPr>
        <p:spPr>
          <a:xfrm>
            <a:off x="7536000" y="5724000"/>
            <a:ext cx="4140064" cy="58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1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2" name="Номер слайда 14">
            <a:extLst>
              <a:ext uri="{FF2B5EF4-FFF2-40B4-BE49-F238E27FC236}">
                <a16:creationId xmlns="" xmlns:a16="http://schemas.microsoft.com/office/drawing/2014/main" id="{FB8388CA-0185-4829-9834-67042A51649B}"/>
              </a:ext>
            </a:extLst>
          </p:cNvPr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445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210BB930-ADA3-4BAF-832E-2A1DB38DF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584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2889000"/>
            <a:ext cx="5219700" cy="15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Blogger Sans" charset="0"/>
              </a:rPr>
              <a:t>КОНТАКТЫ</a:t>
            </a: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grpSp>
        <p:nvGrpSpPr>
          <p:cNvPr id="13" name="Группа 1">
            <a:extLst>
              <a:ext uri="{FF2B5EF4-FFF2-40B4-BE49-F238E27FC236}">
                <a16:creationId xmlns="" xmlns:a16="http://schemas.microsoft.com/office/drawing/2014/main" id="{A537713B-AECA-4961-9325-6FAD0BAB1323}"/>
              </a:ext>
            </a:extLst>
          </p:cNvPr>
          <p:cNvGrpSpPr/>
          <p:nvPr/>
        </p:nvGrpSpPr>
        <p:grpSpPr>
          <a:xfrm>
            <a:off x="6096000" y="2590953"/>
            <a:ext cx="4262510" cy="1682628"/>
            <a:chOff x="3884578" y="2875260"/>
            <a:chExt cx="4262510" cy="1682628"/>
          </a:xfrm>
        </p:grpSpPr>
        <p:sp>
          <p:nvSpPr>
            <p:cNvPr id="16" name="TextBox 22">
              <a:extLst>
                <a:ext uri="{FF2B5EF4-FFF2-40B4-BE49-F238E27FC236}">
                  <a16:creationId xmlns="" xmlns:a16="http://schemas.microsoft.com/office/drawing/2014/main" id="{F08ED5E3-7CEF-4F53-8AD5-61EB44974AE6}"/>
                </a:ext>
              </a:extLst>
            </p:cNvPr>
            <p:cNvSpPr txBox="1"/>
            <p:nvPr/>
          </p:nvSpPr>
          <p:spPr>
            <a:xfrm>
              <a:off x="4647126" y="2875260"/>
              <a:ext cx="3499962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1219170" rtl="0" eaLnBrk="1" fontAlgn="auto" latinLnBrk="0" hangingPunct="1"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ea typeface="Blogger Sans" pitchFamily="50" charset="0"/>
                </a:rPr>
                <a:t>+7 (495) 984-25-13 </a:t>
              </a:r>
            </a:p>
            <a:p>
              <a:pPr>
                <a:spcAft>
                  <a:spcPts val="1800"/>
                </a:spcAft>
              </a:pPr>
              <a:r>
                <a:rPr lang="en-US" sz="2400" b="1" dirty="0">
                  <a:solidFill>
                    <a:schemeClr val="bg1"/>
                  </a:solidFill>
                  <a:ea typeface="Blogger Sans" pitchFamily="50" charset="0"/>
                </a:rPr>
                <a:t>info</a:t>
              </a:r>
              <a:r>
                <a:rPr lang="pt-BR" sz="2400" b="1" dirty="0">
                  <a:solidFill>
                    <a:schemeClr val="bg1"/>
                  </a:solidFill>
                  <a:ea typeface="Blogger Sans" pitchFamily="50" charset="0"/>
                </a:rPr>
                <a:t>@neoflex.ru  </a:t>
              </a:r>
            </a:p>
            <a:p>
              <a:pPr>
                <a:spcAft>
                  <a:spcPts val="1800"/>
                </a:spcAft>
              </a:pPr>
              <a:r>
                <a:rPr lang="pt-BR" sz="2400" b="1" dirty="0">
                  <a:solidFill>
                    <a:schemeClr val="bg1"/>
                  </a:solidFill>
                  <a:ea typeface="Blogger Sans" pitchFamily="50" charset="0"/>
                </a:rPr>
                <a:t>www.neoflex.ru</a:t>
              </a:r>
            </a:p>
          </p:txBody>
        </p:sp>
        <p:sp>
          <p:nvSpPr>
            <p:cNvPr id="31" name="Прямоугольник с двумя скругленными противолежащими углами 30">
              <a:extLst>
                <a:ext uri="{FF2B5EF4-FFF2-40B4-BE49-F238E27FC236}">
                  <a16:creationId xmlns="" xmlns:a16="http://schemas.microsoft.com/office/drawing/2014/main" id="{849F72A5-0532-4976-BE44-8A057F8A1CEB}"/>
                </a:ext>
              </a:extLst>
            </p:cNvPr>
            <p:cNvSpPr/>
            <p:nvPr/>
          </p:nvSpPr>
          <p:spPr>
            <a:xfrm>
              <a:off x="3884578" y="2904793"/>
              <a:ext cx="490312" cy="49031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с двумя скругленными противолежащими углами 28">
              <a:extLst>
                <a:ext uri="{FF2B5EF4-FFF2-40B4-BE49-F238E27FC236}">
                  <a16:creationId xmlns="" xmlns:a16="http://schemas.microsoft.com/office/drawing/2014/main" id="{A4FC387E-EE81-4469-A3FE-8D790A551407}"/>
                </a:ext>
              </a:extLst>
            </p:cNvPr>
            <p:cNvSpPr/>
            <p:nvPr/>
          </p:nvSpPr>
          <p:spPr>
            <a:xfrm>
              <a:off x="3884578" y="3484661"/>
              <a:ext cx="490312" cy="49031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с двумя скругленными противолежащими углами 26">
              <a:extLst>
                <a:ext uri="{FF2B5EF4-FFF2-40B4-BE49-F238E27FC236}">
                  <a16:creationId xmlns="" xmlns:a16="http://schemas.microsoft.com/office/drawing/2014/main" id="{3832AB06-161E-4CEC-AE8B-7ECC1DD6A7E0}"/>
                </a:ext>
              </a:extLst>
            </p:cNvPr>
            <p:cNvSpPr/>
            <p:nvPr/>
          </p:nvSpPr>
          <p:spPr>
            <a:xfrm>
              <a:off x="3884578" y="4067576"/>
              <a:ext cx="490312" cy="49031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Google Shape;6306;p50">
            <a:extLst>
              <a:ext uri="{FF2B5EF4-FFF2-40B4-BE49-F238E27FC236}">
                <a16:creationId xmlns="" xmlns:a16="http://schemas.microsoft.com/office/drawing/2014/main" id="{740FBE88-1A94-46E7-B07B-FB4FE92FFB91}"/>
              </a:ext>
            </a:extLst>
          </p:cNvPr>
          <p:cNvSpPr/>
          <p:nvPr/>
        </p:nvSpPr>
        <p:spPr>
          <a:xfrm>
            <a:off x="6172779" y="2704159"/>
            <a:ext cx="335836" cy="334031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6408;p50">
            <a:extLst>
              <a:ext uri="{FF2B5EF4-FFF2-40B4-BE49-F238E27FC236}">
                <a16:creationId xmlns="" xmlns:a16="http://schemas.microsoft.com/office/drawing/2014/main" id="{4A147203-DB62-4FB7-B55F-CACBD0B92F3F}"/>
              </a:ext>
            </a:extLst>
          </p:cNvPr>
          <p:cNvGrpSpPr/>
          <p:nvPr/>
        </p:nvGrpSpPr>
        <p:grpSpPr>
          <a:xfrm>
            <a:off x="6173696" y="3285346"/>
            <a:ext cx="334919" cy="333630"/>
            <a:chOff x="-35123050" y="3561225"/>
            <a:chExt cx="292225" cy="291100"/>
          </a:xfrm>
          <a:solidFill>
            <a:schemeClr val="accent3"/>
          </a:solidFill>
        </p:grpSpPr>
        <p:sp>
          <p:nvSpPr>
            <p:cNvPr id="34" name="Google Shape;6409;p50">
              <a:extLst>
                <a:ext uri="{FF2B5EF4-FFF2-40B4-BE49-F238E27FC236}">
                  <a16:creationId xmlns="" xmlns:a16="http://schemas.microsoft.com/office/drawing/2014/main" id="{93B7D37C-F4D8-4D81-AB64-0DC3C137730B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10;p50">
              <a:extLst>
                <a:ext uri="{FF2B5EF4-FFF2-40B4-BE49-F238E27FC236}">
                  <a16:creationId xmlns="" xmlns:a16="http://schemas.microsoft.com/office/drawing/2014/main" id="{7A8BBEFA-CB8B-434E-AF7A-0E4D0A9F3A27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368;p50">
            <a:extLst>
              <a:ext uri="{FF2B5EF4-FFF2-40B4-BE49-F238E27FC236}">
                <a16:creationId xmlns="" xmlns:a16="http://schemas.microsoft.com/office/drawing/2014/main" id="{0A7F8CB4-AD65-47B2-947E-5F577B5711CC}"/>
              </a:ext>
            </a:extLst>
          </p:cNvPr>
          <p:cNvGrpSpPr/>
          <p:nvPr/>
        </p:nvGrpSpPr>
        <p:grpSpPr>
          <a:xfrm>
            <a:off x="6170743" y="3860507"/>
            <a:ext cx="334919" cy="335836"/>
            <a:chOff x="-33645475" y="3944800"/>
            <a:chExt cx="292225" cy="293025"/>
          </a:xfrm>
          <a:solidFill>
            <a:schemeClr val="accent3"/>
          </a:solidFill>
        </p:grpSpPr>
        <p:sp>
          <p:nvSpPr>
            <p:cNvPr id="44" name="Google Shape;6369;p50">
              <a:extLst>
                <a:ext uri="{FF2B5EF4-FFF2-40B4-BE49-F238E27FC236}">
                  <a16:creationId xmlns="" xmlns:a16="http://schemas.microsoft.com/office/drawing/2014/main" id="{421B6E65-AB52-4878-8468-786B378468B6}"/>
                </a:ext>
              </a:extLst>
            </p:cNvPr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70;p50">
              <a:extLst>
                <a:ext uri="{FF2B5EF4-FFF2-40B4-BE49-F238E27FC236}">
                  <a16:creationId xmlns="" xmlns:a16="http://schemas.microsoft.com/office/drawing/2014/main" id="{E8A119B5-7A99-465A-9ACF-5CC4C23C9672}"/>
                </a:ext>
              </a:extLst>
            </p:cNvPr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71;p50">
              <a:extLst>
                <a:ext uri="{FF2B5EF4-FFF2-40B4-BE49-F238E27FC236}">
                  <a16:creationId xmlns="" xmlns:a16="http://schemas.microsoft.com/office/drawing/2014/main" id="{E5BC7355-4119-403F-85A0-FB71D77ABCE2}"/>
                </a:ext>
              </a:extLst>
            </p:cNvPr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72;p50">
              <a:extLst>
                <a:ext uri="{FF2B5EF4-FFF2-40B4-BE49-F238E27FC236}">
                  <a16:creationId xmlns="" xmlns:a16="http://schemas.microsoft.com/office/drawing/2014/main" id="{DDA2F833-7E9F-4DFD-B1D6-062E2A8B57AA}"/>
                </a:ext>
              </a:extLst>
            </p:cNvPr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73;p50">
              <a:extLst>
                <a:ext uri="{FF2B5EF4-FFF2-40B4-BE49-F238E27FC236}">
                  <a16:creationId xmlns="" xmlns:a16="http://schemas.microsoft.com/office/drawing/2014/main" id="{CCE7D58B-8952-4986-A283-1D3A2D3A0133}"/>
                </a:ext>
              </a:extLst>
            </p:cNvPr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74;p50">
              <a:extLst>
                <a:ext uri="{FF2B5EF4-FFF2-40B4-BE49-F238E27FC236}">
                  <a16:creationId xmlns="" xmlns:a16="http://schemas.microsoft.com/office/drawing/2014/main" id="{3336D366-C1D0-42CE-A135-FBFA34722560}"/>
                </a:ext>
              </a:extLst>
            </p:cNvPr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75;p50">
              <a:extLst>
                <a:ext uri="{FF2B5EF4-FFF2-40B4-BE49-F238E27FC236}">
                  <a16:creationId xmlns="" xmlns:a16="http://schemas.microsoft.com/office/drawing/2014/main" id="{68AE10B0-FDED-4A25-99E2-4B4DF4E260D7}"/>
                </a:ext>
              </a:extLst>
            </p:cNvPr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76;p50">
              <a:extLst>
                <a:ext uri="{FF2B5EF4-FFF2-40B4-BE49-F238E27FC236}">
                  <a16:creationId xmlns="" xmlns:a16="http://schemas.microsoft.com/office/drawing/2014/main" id="{0CC44807-2BFC-4151-9C1A-B8951690A869}"/>
                </a:ext>
              </a:extLst>
            </p:cNvPr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77;p50">
              <a:extLst>
                <a:ext uri="{FF2B5EF4-FFF2-40B4-BE49-F238E27FC236}">
                  <a16:creationId xmlns="" xmlns:a16="http://schemas.microsoft.com/office/drawing/2014/main" id="{C606C128-4543-408B-976D-1D2EA5BD9915}"/>
                </a:ext>
              </a:extLst>
            </p:cNvPr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78;p50">
              <a:extLst>
                <a:ext uri="{FF2B5EF4-FFF2-40B4-BE49-F238E27FC236}">
                  <a16:creationId xmlns="" xmlns:a16="http://schemas.microsoft.com/office/drawing/2014/main" id="{C3C8D7A7-8869-47D5-8E4C-BE22EB636EF8}"/>
                </a:ext>
              </a:extLst>
            </p:cNvPr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2E8D35E2-18E0-4219-8A94-E64CD0D3B0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2" name="Нижний колонтитул 13">
            <a:extLst>
              <a:ext uri="{FF2B5EF4-FFF2-40B4-BE49-F238E27FC236}">
                <a16:creationId xmlns="" xmlns:a16="http://schemas.microsoft.com/office/drawing/2014/main" id="{65F1260C-EF3F-430D-93A0-C0F94E5BFFB1}"/>
              </a:ext>
            </a:extLst>
          </p:cNvPr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33" name="Номер слайда 14">
            <a:extLst>
              <a:ext uri="{FF2B5EF4-FFF2-40B4-BE49-F238E27FC236}">
                <a16:creationId xmlns="" xmlns:a16="http://schemas.microsoft.com/office/drawing/2014/main" id="{36CA1656-50F1-4399-A3DA-3CC9CE3288CC}"/>
              </a:ext>
            </a:extLst>
          </p:cNvPr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283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28203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-2400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81000" y="826997"/>
            <a:ext cx="768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</a:rPr>
              <a:t>Преимущества</a:t>
            </a:r>
            <a:r>
              <a:rPr lang="ru-RU" sz="3200" b="1" dirty="0" smtClean="0">
                <a:solidFill>
                  <a:schemeClr val="bg1"/>
                </a:solidFill>
              </a:rPr>
              <a:t> использования ботов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000" y="1763891"/>
            <a:ext cx="97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1. </a:t>
            </a:r>
            <a:r>
              <a:rPr lang="ru-RU" u="sng" dirty="0">
                <a:solidFill>
                  <a:srgbClr val="FFFF00"/>
                </a:solidFill>
              </a:rPr>
              <a:t>Автоматизация</a:t>
            </a:r>
            <a:r>
              <a:rPr lang="ru-RU" dirty="0">
                <a:solidFill>
                  <a:schemeClr val="bg1"/>
                </a:solidFill>
              </a:rPr>
              <a:t> процессов - боты могут выполнять множество задач, которые раньше требовали ручного вмешательства.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2. </a:t>
            </a:r>
            <a:r>
              <a:rPr lang="ru-RU" u="sng" dirty="0">
                <a:solidFill>
                  <a:srgbClr val="FFFF00"/>
                </a:solidFill>
              </a:rPr>
              <a:t>Экономия</a:t>
            </a:r>
            <a:r>
              <a:rPr lang="ru-RU" dirty="0">
                <a:solidFill>
                  <a:schemeClr val="bg1"/>
                </a:solidFill>
              </a:rPr>
              <a:t> времени и ресурсов - благодаря автоматизации, боты могут обрабатывать большие объемы информации за короткий промежуток времени.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3. </a:t>
            </a:r>
            <a:r>
              <a:rPr lang="ru-RU" u="sng" dirty="0">
                <a:solidFill>
                  <a:srgbClr val="FFFF00"/>
                </a:solidFill>
              </a:rPr>
              <a:t>Улучшение качества</a:t>
            </a:r>
            <a:r>
              <a:rPr lang="ru-RU" u="sng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обслуживания - боты могут быстро отвечать на запросы пользователей и решать их проблемы.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4. </a:t>
            </a:r>
            <a:r>
              <a:rPr lang="ru-RU" u="sng" dirty="0">
                <a:solidFill>
                  <a:srgbClr val="FFFF00"/>
                </a:solidFill>
              </a:rPr>
              <a:t>Удобство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использования - пользователи могут взаимодействовать с ботами через мессенджер, что делает процесс общения быстрым и удобным.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5. </a:t>
            </a:r>
            <a:r>
              <a:rPr lang="ru-RU" u="sng" dirty="0">
                <a:solidFill>
                  <a:srgbClr val="FFFF00"/>
                </a:solidFill>
              </a:rPr>
              <a:t>Возможность интеграции </a:t>
            </a:r>
            <a:r>
              <a:rPr lang="ru-RU" dirty="0">
                <a:solidFill>
                  <a:schemeClr val="bg1"/>
                </a:solidFill>
              </a:rPr>
              <a:t>- боты могут быть интегрированы с другими приложениями и сервисами, что позволяет расширять их функциональность.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6844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566" y="240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44611" y="798003"/>
            <a:ext cx="54987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Реальные </a:t>
            </a:r>
            <a:r>
              <a:rPr lang="ru-RU" sz="3200" b="1" dirty="0">
                <a:solidFill>
                  <a:schemeClr val="bg1"/>
                </a:solidFill>
              </a:rPr>
              <a:t>примеры</a:t>
            </a:r>
            <a:r>
              <a:rPr lang="ru-RU" sz="48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smtClean="0">
                <a:solidFill>
                  <a:srgbClr val="FFFFFF"/>
                </a:solidFill>
              </a:rPr>
              <a:t>ботов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1994" y="1875037"/>
            <a:ext cx="6401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1. </a:t>
            </a:r>
            <a:r>
              <a:rPr lang="ru-RU" b="1" dirty="0">
                <a:solidFill>
                  <a:srgbClr val="00B0F0"/>
                </a:solidFill>
              </a:rPr>
              <a:t>@</a:t>
            </a:r>
            <a:r>
              <a:rPr lang="ru-RU" b="1" dirty="0" err="1">
                <a:solidFill>
                  <a:srgbClr val="00B0F0"/>
                </a:solidFill>
              </a:rPr>
              <a:t>weatherman_bot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бот, который предоставляет информацию о погоде в любом городе мира.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2. </a:t>
            </a:r>
            <a:r>
              <a:rPr lang="ru-RU" b="1" dirty="0">
                <a:solidFill>
                  <a:srgbClr val="00B0F0"/>
                </a:solidFill>
              </a:rPr>
              <a:t>@</a:t>
            </a:r>
            <a:r>
              <a:rPr lang="ru-RU" b="1" dirty="0" err="1">
                <a:solidFill>
                  <a:srgbClr val="00B0F0"/>
                </a:solidFill>
              </a:rPr>
              <a:t>skyscanner_bot</a:t>
            </a:r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бот, который помогает искать и бронировать дешевые авиабилеты.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3. </a:t>
            </a:r>
            <a:r>
              <a:rPr lang="ru-RU" b="1" dirty="0">
                <a:solidFill>
                  <a:srgbClr val="00B0F0"/>
                </a:solidFill>
              </a:rPr>
              <a:t>@</a:t>
            </a:r>
            <a:r>
              <a:rPr lang="ru-RU" b="1" dirty="0" err="1">
                <a:solidFill>
                  <a:srgbClr val="00B0F0"/>
                </a:solidFill>
              </a:rPr>
              <a:t>translate_bot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бот, который переводит тексты на разные языки.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4. </a:t>
            </a:r>
            <a:r>
              <a:rPr lang="ru-RU" b="1" dirty="0">
                <a:solidFill>
                  <a:srgbClr val="00B0F0"/>
                </a:solidFill>
              </a:rPr>
              <a:t>@</a:t>
            </a:r>
            <a:r>
              <a:rPr lang="ru-RU" b="1" dirty="0" err="1">
                <a:solidFill>
                  <a:srgbClr val="00B0F0"/>
                </a:solidFill>
              </a:rPr>
              <a:t>youtube_dl_bot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бот, который позволяет скачивать видео и аудио с </a:t>
            </a:r>
            <a:r>
              <a:rPr lang="ru-RU" dirty="0" err="1">
                <a:solidFill>
                  <a:schemeClr val="bg1"/>
                </a:solidFill>
              </a:rPr>
              <a:t>YouTube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amntrader.com/wp-content/uploads/2022/07/963275e7280cd637d8588f8f1f10103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1" y="3708928"/>
            <a:ext cx="2067351" cy="20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5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18451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00383" y="1074106"/>
            <a:ext cx="3548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Почему </a:t>
            </a:r>
            <a:r>
              <a:rPr lang="en-US" sz="3200" b="1" dirty="0" smtClean="0">
                <a:solidFill>
                  <a:srgbClr val="FFC000"/>
                </a:solidFill>
              </a:rPr>
              <a:t>Python </a:t>
            </a:r>
            <a:r>
              <a:rPr lang="en-US" sz="3200" b="1" dirty="0" smtClean="0">
                <a:solidFill>
                  <a:schemeClr val="bg1"/>
                </a:solidFill>
              </a:rPr>
              <a:t>?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2887" y="2080411"/>
            <a:ext cx="71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Python</a:t>
            </a:r>
            <a:r>
              <a:rPr lang="ru-RU" dirty="0">
                <a:solidFill>
                  <a:schemeClr val="bg1"/>
                </a:solidFill>
              </a:rPr>
              <a:t> является одним из наиболее популярных языков программирования, </a:t>
            </a:r>
            <a:r>
              <a:rPr lang="ru-RU" dirty="0" smtClean="0">
                <a:solidFill>
                  <a:schemeClr val="bg1"/>
                </a:solidFill>
              </a:rPr>
              <a:t>который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2" name="Picture 8" descr="https://gss-technology.com/wp-content/uploads/2021/07/round1-768x76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287" y="2124000"/>
            <a:ext cx="2319775" cy="23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09087" y="37555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-&gt; </a:t>
            </a:r>
            <a:r>
              <a:rPr lang="ru-RU" dirty="0" smtClean="0">
                <a:solidFill>
                  <a:schemeClr val="bg1"/>
                </a:solidFill>
              </a:rPr>
              <a:t>имеет </a:t>
            </a:r>
            <a:r>
              <a:rPr lang="ru-RU" dirty="0">
                <a:solidFill>
                  <a:schemeClr val="bg1"/>
                </a:solidFill>
              </a:rPr>
              <a:t>простой и понятный синтаксис, что делает его доступным для новичков в программировании.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11000" y="45194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-&gt;</a:t>
            </a:r>
            <a:r>
              <a:rPr lang="ru-RU" dirty="0" smtClean="0">
                <a:solidFill>
                  <a:schemeClr val="bg1"/>
                </a:solidFill>
              </a:rPr>
              <a:t>поддерживается </a:t>
            </a:r>
            <a:r>
              <a:rPr lang="ru-RU" dirty="0">
                <a:solidFill>
                  <a:schemeClr val="bg1"/>
                </a:solidFill>
              </a:rPr>
              <a:t>Telegram API, что упрощает создание ботов для этой платформы.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51206" y="29607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-&gt; </a:t>
            </a:r>
            <a:r>
              <a:rPr lang="ru-RU" dirty="0" smtClean="0">
                <a:solidFill>
                  <a:schemeClr val="bg1"/>
                </a:solidFill>
              </a:rPr>
              <a:t>обладает </a:t>
            </a:r>
            <a:r>
              <a:rPr lang="ru-RU" dirty="0">
                <a:solidFill>
                  <a:schemeClr val="bg1"/>
                </a:solidFill>
              </a:rPr>
              <a:t>множеством библиотек и </a:t>
            </a:r>
            <a:r>
              <a:rPr lang="ru-RU" dirty="0" err="1">
                <a:solidFill>
                  <a:schemeClr val="bg1"/>
                </a:solidFill>
              </a:rPr>
              <a:t>фреймворков</a:t>
            </a:r>
            <a:r>
              <a:rPr lang="ru-RU" dirty="0">
                <a:solidFill>
                  <a:schemeClr val="bg1"/>
                </a:solidFill>
              </a:rPr>
              <a:t> для создания ботов.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6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96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endParaRPr lang="ru-RU" b="1" dirty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724202" y="551844"/>
            <a:ext cx="66683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</a:rPr>
              <a:t>Настройка рабочего окружения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</a:rPr>
              <a:t> и структура проекта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1000" y="1801343"/>
            <a:ext cx="102261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Для начала необходимо </a:t>
            </a:r>
            <a:r>
              <a:rPr lang="ru-RU" sz="1600" b="1" dirty="0">
                <a:solidFill>
                  <a:srgbClr val="FFC000"/>
                </a:solidFill>
              </a:rPr>
              <a:t>установить Python </a:t>
            </a:r>
            <a:r>
              <a:rPr lang="ru-RU" sz="1600" dirty="0">
                <a:solidFill>
                  <a:schemeClr val="bg1"/>
                </a:solidFill>
              </a:rPr>
              <a:t>на компьютер. Рекомендуется использовать версию Python 3.6 или выше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В нашем проекте мы будем использовать библиотеку </a:t>
            </a:r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python-telegram-bot</a:t>
            </a:r>
            <a:r>
              <a:rPr lang="ru-RU" sz="1600" dirty="0">
                <a:solidFill>
                  <a:schemeClr val="bg1"/>
                </a:solidFill>
              </a:rPr>
              <a:t>. Для </a:t>
            </a:r>
            <a:r>
              <a:rPr lang="ru-RU" sz="1600" dirty="0" smtClean="0">
                <a:solidFill>
                  <a:schemeClr val="bg1"/>
                </a:solidFill>
              </a:rPr>
              <a:t>её установки воспользуемся </a:t>
            </a:r>
            <a:r>
              <a:rPr lang="ru-RU" sz="1600" dirty="0">
                <a:solidFill>
                  <a:schemeClr val="bg1"/>
                </a:solidFill>
              </a:rPr>
              <a:t>командой: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b="1" dirty="0" smtClean="0">
                <a:solidFill>
                  <a:srgbClr val="FFC000"/>
                </a:solidFill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</a:rPr>
              <a:t>python3 –m </a:t>
            </a:r>
            <a:r>
              <a:rPr lang="ru-RU" sz="1600" b="1" dirty="0" err="1" smtClean="0">
                <a:solidFill>
                  <a:srgbClr val="FFC000"/>
                </a:solidFill>
              </a:rPr>
              <a:t>pip</a:t>
            </a:r>
            <a:r>
              <a:rPr lang="ru-RU" sz="1600" b="1" dirty="0" smtClean="0">
                <a:solidFill>
                  <a:srgbClr val="FFC000"/>
                </a:solidFill>
              </a:rPr>
              <a:t> </a:t>
            </a:r>
            <a:r>
              <a:rPr lang="ru-RU" sz="1600" b="1" dirty="0" err="1">
                <a:solidFill>
                  <a:srgbClr val="FFC000"/>
                </a:solidFill>
              </a:rPr>
              <a:t>install</a:t>
            </a:r>
            <a:r>
              <a:rPr lang="ru-RU" sz="1600" b="1" dirty="0">
                <a:solidFill>
                  <a:srgbClr val="FFC000"/>
                </a:solidFill>
              </a:rPr>
              <a:t> </a:t>
            </a:r>
            <a:r>
              <a:rPr lang="ru-RU" sz="1600" b="1" dirty="0" smtClean="0">
                <a:solidFill>
                  <a:srgbClr val="FFC000"/>
                </a:solidFill>
              </a:rPr>
              <a:t>python-telegram-bot</a:t>
            </a:r>
          </a:p>
          <a:p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Кроме того, нам потребуется библиотека для работы с базой данных. Будем использовать </a:t>
            </a:r>
            <a:r>
              <a:rPr lang="en-US" sz="1600" dirty="0" err="1" smtClean="0">
                <a:solidFill>
                  <a:schemeClr val="bg1"/>
                </a:solidFill>
              </a:rPr>
              <a:t>SQLAlchemy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ru-RU" sz="1600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</a:rPr>
              <a:t>python3 </a:t>
            </a:r>
            <a:r>
              <a:rPr lang="en-US" sz="1600" b="1" dirty="0">
                <a:solidFill>
                  <a:srgbClr val="FFC000"/>
                </a:solidFill>
              </a:rPr>
              <a:t>–m </a:t>
            </a:r>
            <a:r>
              <a:rPr lang="ru-RU" sz="1600" b="1" dirty="0" err="1">
                <a:solidFill>
                  <a:srgbClr val="FFC000"/>
                </a:solidFill>
              </a:rPr>
              <a:t>pip</a:t>
            </a:r>
            <a:r>
              <a:rPr lang="ru-RU" sz="1600" b="1" dirty="0">
                <a:solidFill>
                  <a:srgbClr val="FFC000"/>
                </a:solidFill>
              </a:rPr>
              <a:t> </a:t>
            </a:r>
            <a:r>
              <a:rPr lang="ru-RU" sz="1600" b="1" dirty="0" err="1">
                <a:solidFill>
                  <a:srgbClr val="FFC000"/>
                </a:solidFill>
              </a:rPr>
              <a:t>install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 err="1">
                <a:solidFill>
                  <a:srgbClr val="FFC000"/>
                </a:solidFill>
              </a:rPr>
              <a:t>SQLAlchemy</a:t>
            </a:r>
            <a:endParaRPr lang="en-US" sz="1600" b="1" dirty="0">
              <a:solidFill>
                <a:srgbClr val="FFC000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Для того, чтобы в дальнейшем было проще поддерживать проект, давайте сразу сохраним зависимости: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rgbClr val="FFC000"/>
                </a:solidFill>
              </a:rPr>
              <a:t>&gt; </a:t>
            </a:r>
            <a:r>
              <a:rPr lang="en-US" sz="1600" b="1" dirty="0" smtClean="0">
                <a:solidFill>
                  <a:srgbClr val="FFC000"/>
                </a:solidFill>
              </a:rPr>
              <a:t>python3 </a:t>
            </a:r>
            <a:r>
              <a:rPr lang="en-US" sz="1600" b="1" dirty="0">
                <a:solidFill>
                  <a:srgbClr val="FFC000"/>
                </a:solidFill>
              </a:rPr>
              <a:t>–m pip freeze &gt; requirements.txt</a:t>
            </a:r>
            <a:endParaRPr lang="ru-RU" sz="1600" b="1" dirty="0">
              <a:solidFill>
                <a:srgbClr val="FFC000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96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endParaRPr lang="ru-RU" b="1" dirty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724202" y="551844"/>
            <a:ext cx="66683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</a:rPr>
              <a:t>Настройка рабочего окружения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</a:rPr>
              <a:t> и структура проекта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3500" y="1202979"/>
            <a:ext cx="9765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project</a:t>
            </a:r>
            <a:r>
              <a:rPr lang="ru-RU" dirty="0">
                <a:solidFill>
                  <a:schemeClr val="bg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── </a:t>
            </a:r>
            <a:r>
              <a:rPr lang="ru-RU" dirty="0" err="1">
                <a:solidFill>
                  <a:schemeClr val="bg1"/>
                </a:solidFill>
              </a:rPr>
              <a:t>handlers</a:t>
            </a:r>
            <a:r>
              <a:rPr lang="ru-RU" dirty="0">
                <a:solidFill>
                  <a:schemeClr val="bg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ru-RU" dirty="0">
                <a:solidFill>
                  <a:schemeClr val="bg1"/>
                </a:solidFill>
              </a:rPr>
              <a:t>├── start_handler.py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ru-RU" dirty="0">
                <a:solidFill>
                  <a:schemeClr val="bg1"/>
                </a:solidFill>
              </a:rPr>
              <a:t>├── help_handler.py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ru-RU" dirty="0">
                <a:solidFill>
                  <a:schemeClr val="bg1"/>
                </a:solidFill>
              </a:rPr>
              <a:t>└── ...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── </a:t>
            </a:r>
            <a:r>
              <a:rPr lang="ru-RU" dirty="0" err="1">
                <a:solidFill>
                  <a:schemeClr val="bg1"/>
                </a:solidFill>
              </a:rPr>
              <a:t>models</a:t>
            </a:r>
            <a:r>
              <a:rPr lang="ru-RU" dirty="0">
                <a:solidFill>
                  <a:schemeClr val="bg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ru-RU" dirty="0">
                <a:solidFill>
                  <a:schemeClr val="bg1"/>
                </a:solidFill>
              </a:rPr>
              <a:t>├── user.py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ru-RU" dirty="0">
                <a:solidFill>
                  <a:schemeClr val="bg1"/>
                </a:solidFill>
              </a:rPr>
              <a:t>└── ...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── </a:t>
            </a:r>
            <a:r>
              <a:rPr lang="ru-RU" dirty="0" err="1">
                <a:solidFill>
                  <a:schemeClr val="bg1"/>
                </a:solidFill>
              </a:rPr>
              <a:t>utils</a:t>
            </a:r>
            <a:r>
              <a:rPr lang="ru-RU" dirty="0">
                <a:solidFill>
                  <a:schemeClr val="bg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ru-RU" dirty="0">
                <a:solidFill>
                  <a:schemeClr val="bg1"/>
                </a:solidFill>
              </a:rPr>
              <a:t>├── database.py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ru-RU" dirty="0">
                <a:solidFill>
                  <a:schemeClr val="bg1"/>
                </a:solidFill>
              </a:rPr>
              <a:t>├── logging.py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ru-RU" dirty="0">
                <a:solidFill>
                  <a:schemeClr val="bg1"/>
                </a:solidFill>
              </a:rPr>
              <a:t>└── ...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── </a:t>
            </a:r>
            <a:r>
              <a:rPr lang="ru-RU" dirty="0">
                <a:solidFill>
                  <a:schemeClr val="bg1"/>
                </a:solidFill>
              </a:rPr>
              <a:t>config.py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── </a:t>
            </a:r>
            <a:r>
              <a:rPr lang="ru-RU" dirty="0">
                <a:solidFill>
                  <a:schemeClr val="bg1"/>
                </a:solidFill>
              </a:rPr>
              <a:t>bot.py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──</a:t>
            </a:r>
            <a:r>
              <a:rPr lang="en-US" dirty="0" smtClean="0">
                <a:solidFill>
                  <a:schemeClr val="bg1"/>
                </a:solidFill>
              </a:rPr>
              <a:t> requirements.txt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12186" y="1750849"/>
            <a:ext cx="629123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600" b="1" dirty="0">
                <a:solidFill>
                  <a:srgbClr val="FFC000"/>
                </a:solidFill>
              </a:rPr>
              <a:t>bot.py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- основной файл, в котором создается и запускается бот.</a:t>
            </a: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rgbClr val="FFC000"/>
                </a:solidFill>
              </a:rPr>
              <a:t>requirements.txt </a:t>
            </a:r>
            <a:r>
              <a:rPr lang="en-US" sz="1400" dirty="0">
                <a:solidFill>
                  <a:schemeClr val="bg1"/>
                </a:solidFill>
              </a:rPr>
              <a:t>– </a:t>
            </a:r>
            <a:r>
              <a:rPr lang="ru-RU" sz="1400" dirty="0">
                <a:solidFill>
                  <a:schemeClr val="bg1"/>
                </a:solidFill>
              </a:rPr>
              <a:t>файл, содержащий зависимости проекта.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600" b="1" dirty="0" err="1">
                <a:solidFill>
                  <a:srgbClr val="FFC000"/>
                </a:solidFill>
              </a:rPr>
              <a:t>handlers</a:t>
            </a:r>
            <a:r>
              <a:rPr lang="ru-RU" sz="1600" b="1" dirty="0">
                <a:solidFill>
                  <a:srgbClr val="FFC000"/>
                </a:solidFill>
              </a:rPr>
              <a:t>/</a:t>
            </a:r>
            <a:r>
              <a:rPr lang="ru-RU" sz="1400" dirty="0">
                <a:solidFill>
                  <a:schemeClr val="bg1"/>
                </a:solidFill>
              </a:rPr>
              <a:t> - папка с обработчиками команд и сообщений от пользователей.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600" b="1" dirty="0" err="1">
                <a:solidFill>
                  <a:srgbClr val="FFC000"/>
                </a:solidFill>
              </a:rPr>
              <a:t>models</a:t>
            </a:r>
            <a:r>
              <a:rPr lang="ru-RU" sz="1600" b="1" dirty="0">
                <a:solidFill>
                  <a:srgbClr val="FFC000"/>
                </a:solidFill>
              </a:rPr>
              <a:t>/ </a:t>
            </a:r>
            <a:r>
              <a:rPr lang="ru-RU" sz="1400" dirty="0">
                <a:solidFill>
                  <a:schemeClr val="bg1"/>
                </a:solidFill>
              </a:rPr>
              <a:t>- папка с моделями данных, которые используются в боте (например, модель пользователя или сообщения).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600" b="1" dirty="0" err="1">
                <a:solidFill>
                  <a:srgbClr val="FFC000"/>
                </a:solidFill>
              </a:rPr>
              <a:t>utils</a:t>
            </a:r>
            <a:r>
              <a:rPr lang="ru-RU" sz="1600" b="1" dirty="0">
                <a:solidFill>
                  <a:srgbClr val="FFC000"/>
                </a:solidFill>
              </a:rPr>
              <a:t>/</a:t>
            </a:r>
            <a:r>
              <a:rPr lang="ru-RU" sz="1400" dirty="0">
                <a:solidFill>
                  <a:schemeClr val="bg1"/>
                </a:solidFill>
              </a:rPr>
              <a:t> - папка с вспомогательными функциями и классами (например, функция для работы с базой данных или класс для </a:t>
            </a:r>
            <a:r>
              <a:rPr lang="ru-RU" sz="1400" dirty="0" err="1">
                <a:solidFill>
                  <a:schemeClr val="bg1"/>
                </a:solidFill>
              </a:rPr>
              <a:t>логирования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600" b="1" dirty="0">
                <a:solidFill>
                  <a:srgbClr val="FFC000"/>
                </a:solidFill>
              </a:rPr>
              <a:t>config.py</a:t>
            </a:r>
            <a:r>
              <a:rPr lang="ru-RU" sz="1400" dirty="0">
                <a:solidFill>
                  <a:schemeClr val="bg1"/>
                </a:solidFill>
              </a:rPr>
              <a:t> - файл с конфигурационными настройками бота (например, </a:t>
            </a:r>
            <a:r>
              <a:rPr lang="ru-RU" sz="1400" dirty="0" err="1">
                <a:solidFill>
                  <a:schemeClr val="bg1"/>
                </a:solidFill>
              </a:rPr>
              <a:t>токен</a:t>
            </a:r>
            <a:r>
              <a:rPr lang="ru-RU" sz="1400" dirty="0">
                <a:solidFill>
                  <a:schemeClr val="bg1"/>
                </a:solidFill>
              </a:rPr>
              <a:t> бота или настройки базы данных).</a:t>
            </a:r>
          </a:p>
          <a:p>
            <a:pPr>
              <a:lnSpc>
                <a:spcPct val="150000"/>
              </a:lnSpc>
            </a:pP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56001" y="5542365"/>
            <a:ext cx="645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</a:rPr>
              <a:t>Для простоты изложения, в процессе презентации мы будем использовать примеры кода в одном файле, но в конце </a:t>
            </a:r>
            <a:r>
              <a:rPr lang="ru-RU" sz="1200" dirty="0">
                <a:solidFill>
                  <a:schemeClr val="bg1"/>
                </a:solidFill>
              </a:rPr>
              <a:t>приведём </a:t>
            </a:r>
            <a:r>
              <a:rPr lang="ru-RU" sz="1200" dirty="0" smtClean="0">
                <a:solidFill>
                  <a:schemeClr val="bg1"/>
                </a:solidFill>
              </a:rPr>
              <a:t>проект </a:t>
            </a:r>
            <a:r>
              <a:rPr lang="ru-RU" sz="1200" dirty="0">
                <a:solidFill>
                  <a:schemeClr val="bg1"/>
                </a:solidFill>
              </a:rPr>
              <a:t>к данной </a:t>
            </a:r>
            <a:r>
              <a:rPr lang="ru-RU" sz="1200" dirty="0" smtClean="0">
                <a:solidFill>
                  <a:schemeClr val="bg1"/>
                </a:solidFill>
              </a:rPr>
              <a:t>структуре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511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90063" y="1016658"/>
            <a:ext cx="5011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Создание </a:t>
            </a:r>
            <a:r>
              <a:rPr lang="en-US" sz="3200" b="1" dirty="0" smtClean="0">
                <a:solidFill>
                  <a:srgbClr val="FFFFFF"/>
                </a:solidFill>
              </a:rPr>
              <a:t>Telegram </a:t>
            </a:r>
            <a:r>
              <a:rPr lang="ru-RU" sz="3200" b="1" dirty="0" smtClean="0">
                <a:solidFill>
                  <a:srgbClr val="FFFFFF"/>
                </a:solidFill>
              </a:rPr>
              <a:t>бота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5135" y="2394000"/>
            <a:ext cx="10417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Получение </a:t>
            </a:r>
            <a:r>
              <a:rPr lang="en-US" sz="2400" dirty="0" smtClean="0">
                <a:solidFill>
                  <a:schemeClr val="bg1"/>
                </a:solidFill>
              </a:rPr>
              <a:t>API</a:t>
            </a:r>
            <a:r>
              <a:rPr lang="ru-RU" sz="2400" dirty="0" smtClean="0">
                <a:solidFill>
                  <a:schemeClr val="bg1"/>
                </a:solidFill>
              </a:rPr>
              <a:t>-</a:t>
            </a:r>
            <a:r>
              <a:rPr lang="en-US" sz="2400" dirty="0" smtClean="0">
                <a:solidFill>
                  <a:schemeClr val="bg1"/>
                </a:solidFill>
              </a:rPr>
              <a:t>token’</a:t>
            </a:r>
            <a:r>
              <a:rPr lang="ru-RU" sz="2400" dirty="0" smtClean="0">
                <a:solidFill>
                  <a:schemeClr val="bg1"/>
                </a:solidFill>
              </a:rPr>
              <a:t>а для бота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Echo-</a:t>
            </a:r>
            <a:r>
              <a:rPr lang="ru-RU" sz="2400" dirty="0" smtClean="0">
                <a:solidFill>
                  <a:schemeClr val="bg1"/>
                </a:solidFill>
              </a:rPr>
              <a:t>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Работа с командами и обработка сообщений </a:t>
            </a:r>
            <a:r>
              <a:rPr lang="en-US" sz="2400" dirty="0" smtClean="0">
                <a:solidFill>
                  <a:schemeClr val="bg1"/>
                </a:solidFill>
              </a:rPr>
              <a:t>(Echo-reverse-bot)</a:t>
            </a:r>
            <a:endParaRPr lang="ru-RU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Клавиатуры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65" y="-10681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807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921000" y="1502979"/>
            <a:ext cx="10507350" cy="4422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с одним скругленным углом 9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5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6938" y="507078"/>
            <a:ext cx="61743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FF"/>
                </a:solidFill>
              </a:rPr>
              <a:t>Создание </a:t>
            </a:r>
            <a:r>
              <a:rPr lang="en-US" sz="3200" b="1" dirty="0" smtClean="0">
                <a:solidFill>
                  <a:srgbClr val="FFFFFF"/>
                </a:solidFill>
              </a:rPr>
              <a:t>Telegram </a:t>
            </a:r>
            <a:r>
              <a:rPr lang="ru-RU" sz="3200" b="1" dirty="0" smtClean="0">
                <a:solidFill>
                  <a:srgbClr val="FFFFFF"/>
                </a:solidFill>
              </a:rPr>
              <a:t>бота:</a:t>
            </a:r>
            <a:br>
              <a:rPr lang="ru-RU" sz="3200" b="1" dirty="0" smtClean="0">
                <a:solidFill>
                  <a:srgbClr val="FFFFFF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Получение </a:t>
            </a:r>
            <a:r>
              <a:rPr lang="en-US" sz="3200" dirty="0">
                <a:solidFill>
                  <a:schemeClr val="bg1"/>
                </a:solidFill>
              </a:rPr>
              <a:t>API</a:t>
            </a:r>
            <a:r>
              <a:rPr lang="ru-RU" sz="3200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1"/>
                </a:solidFill>
              </a:rPr>
              <a:t>token’</a:t>
            </a:r>
            <a:r>
              <a:rPr lang="ru-RU" sz="3200" dirty="0">
                <a:solidFill>
                  <a:schemeClr val="bg1"/>
                </a:solidFill>
              </a:rPr>
              <a:t>а для бота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000" y="1518275"/>
            <a:ext cx="99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После </a:t>
            </a:r>
            <a:r>
              <a:rPr lang="ru-RU" sz="1400" dirty="0">
                <a:solidFill>
                  <a:schemeClr val="bg1"/>
                </a:solidFill>
              </a:rPr>
              <a:t>установки библиотеки необходимо </a:t>
            </a:r>
            <a:r>
              <a:rPr lang="ru-RU" sz="1400" b="1" dirty="0">
                <a:solidFill>
                  <a:schemeClr val="bg1"/>
                </a:solidFill>
              </a:rPr>
              <a:t>зарегистрировать бота </a:t>
            </a:r>
            <a:r>
              <a:rPr lang="ru-RU" sz="1400" dirty="0">
                <a:solidFill>
                  <a:schemeClr val="bg1"/>
                </a:solidFill>
              </a:rPr>
              <a:t>в Telegram.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ru-RU" sz="1400" dirty="0" smtClean="0">
                <a:solidFill>
                  <a:schemeClr val="bg1"/>
                </a:solidFill>
              </a:rPr>
              <a:t>Для </a:t>
            </a:r>
            <a:r>
              <a:rPr lang="ru-RU" sz="1400" dirty="0">
                <a:solidFill>
                  <a:schemeClr val="bg1"/>
                </a:solidFill>
              </a:rPr>
              <a:t>этого нужно обратиться к </a:t>
            </a:r>
            <a:r>
              <a:rPr lang="ru-RU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@BotFather </a:t>
            </a:r>
            <a:r>
              <a:rPr lang="ru-RU" sz="1400" dirty="0">
                <a:solidFill>
                  <a:schemeClr val="bg1"/>
                </a:solidFill>
              </a:rPr>
              <a:t>в Telegram и следовать инструкциям по созданию нового бота.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ru-RU" sz="1400" dirty="0" smtClean="0">
                <a:solidFill>
                  <a:schemeClr val="bg1"/>
                </a:solidFill>
              </a:rPr>
              <a:t>После </a:t>
            </a:r>
            <a:r>
              <a:rPr lang="ru-RU" sz="1400" dirty="0">
                <a:solidFill>
                  <a:schemeClr val="bg1"/>
                </a:solidFill>
              </a:rPr>
              <a:t>создания бота BotFather выдаст </a:t>
            </a:r>
            <a:r>
              <a:rPr lang="ru-RU" sz="1400" b="1" dirty="0">
                <a:solidFill>
                  <a:srgbClr val="FFC000"/>
                </a:solidFill>
              </a:rPr>
              <a:t>токен</a:t>
            </a:r>
            <a:r>
              <a:rPr lang="ru-RU" sz="1400" dirty="0">
                <a:solidFill>
                  <a:schemeClr val="bg1"/>
                </a:solidFill>
              </a:rPr>
              <a:t>, который необходимо сохранить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Также воспользуется ботом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getmyid_bot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для получения собственного </a:t>
            </a:r>
            <a:r>
              <a:rPr lang="en-US" sz="1400" b="1" dirty="0" smtClean="0">
                <a:solidFill>
                  <a:srgbClr val="FFC000"/>
                </a:solidFill>
              </a:rPr>
              <a:t>ID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208" y="2553566"/>
            <a:ext cx="5399142" cy="351711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678" y="2553566"/>
            <a:ext cx="4589999" cy="35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8100000" scaled="0"/>
          <a:tileRect/>
        </a:gra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5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2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C4353E43958E45AEEB365ED8C2542C" ma:contentTypeVersion="5" ma:contentTypeDescription="Создание документа." ma:contentTypeScope="" ma:versionID="065cfccd1215fde2f12c6fa91aaa68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d58f4857a619b7c345529988bca3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2C656A-B2CC-4E61-BCD3-4DB469327B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3E5D82-D9CA-4E28-9EC2-B7C7F72CE463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027DE4-95C2-41D7-A169-1879C8B2DC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9502</TotalTime>
  <Words>1153</Words>
  <Application>Microsoft Office PowerPoint</Application>
  <PresentationFormat>Широкоэкранный</PresentationFormat>
  <Paragraphs>254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Blogger Sans</vt:lpstr>
      <vt:lpstr>Calibri</vt:lpstr>
      <vt:lpstr>Consolas</vt:lpstr>
      <vt:lpstr>Franklin Gothic Book</vt:lpstr>
      <vt:lpstr>Segoe UI</vt:lpstr>
      <vt:lpstr>Segoe UI Black</vt:lpstr>
      <vt:lpstr>4_Crop</vt:lpstr>
      <vt:lpstr>5_Crop</vt:lpstr>
      <vt:lpstr>2_Crop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Полезные ссылки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Prudnikov, Aleksandr</dc:creator>
  <cp:lastModifiedBy>Grigorev, Sergei</cp:lastModifiedBy>
  <cp:revision>306</cp:revision>
  <dcterms:created xsi:type="dcterms:W3CDTF">2019-11-25T13:05:53Z</dcterms:created>
  <dcterms:modified xsi:type="dcterms:W3CDTF">2023-11-24T06:47:11Z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0x01010027C4353E43958E45AEEB365ED8C2542C</vt:lpwstr>
  </property>
</Properties>
</file>