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9" r:id="rId4"/>
    <p:sldId id="273" r:id="rId5"/>
    <p:sldId id="274" r:id="rId6"/>
    <p:sldId id="275" r:id="rId7"/>
    <p:sldId id="276" r:id="rId8"/>
    <p:sldId id="277" r:id="rId9"/>
    <p:sldId id="278" r:id="rId10"/>
    <p:sldId id="271" r:id="rId11"/>
    <p:sldId id="280" r:id="rId12"/>
    <p:sldId id="272" r:id="rId13"/>
    <p:sldId id="281"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6EF697B-32B5-41E7-BD82-CDC534BE2B7E}" type="datetimeFigureOut">
              <a:rPr kumimoji="1" lang="ja-JP" altLang="en-US" smtClean="0"/>
              <a:t>2024/6/18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50284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6EF697B-32B5-41E7-BD82-CDC534BE2B7E}" type="datetimeFigureOut">
              <a:rPr kumimoji="1" lang="ja-JP" altLang="en-US" smtClean="0"/>
              <a:t>2024/6/18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1251599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6EF697B-32B5-41E7-BD82-CDC534BE2B7E}" type="datetimeFigureOut">
              <a:rPr kumimoji="1" lang="ja-JP" altLang="en-US" smtClean="0"/>
              <a:t>2024/6/18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198233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6EF697B-32B5-41E7-BD82-CDC534BE2B7E}" type="datetimeFigureOut">
              <a:rPr kumimoji="1" lang="ja-JP" altLang="en-US" smtClean="0"/>
              <a:t>2024/6/18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995177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6EF697B-32B5-41E7-BD82-CDC534BE2B7E}" type="datetimeFigureOut">
              <a:rPr kumimoji="1" lang="ja-JP" altLang="en-US" smtClean="0"/>
              <a:t>2024/6/18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310611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6EF697B-32B5-41E7-BD82-CDC534BE2B7E}" type="datetimeFigureOut">
              <a:rPr kumimoji="1" lang="ja-JP" altLang="en-US" smtClean="0"/>
              <a:t>2024/6/18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358461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6EF697B-32B5-41E7-BD82-CDC534BE2B7E}" type="datetimeFigureOut">
              <a:rPr kumimoji="1" lang="ja-JP" altLang="en-US" smtClean="0"/>
              <a:t>2024/6/18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51487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6EF697B-32B5-41E7-BD82-CDC534BE2B7E}" type="datetimeFigureOut">
              <a:rPr kumimoji="1" lang="ja-JP" altLang="en-US" smtClean="0"/>
              <a:t>2024/6/18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185367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6EF697B-32B5-41E7-BD82-CDC534BE2B7E}" type="datetimeFigureOut">
              <a:rPr kumimoji="1" lang="ja-JP" altLang="en-US" smtClean="0"/>
              <a:t>2024/6/18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299815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6EF697B-32B5-41E7-BD82-CDC534BE2B7E}" type="datetimeFigureOut">
              <a:rPr kumimoji="1" lang="ja-JP" altLang="en-US" smtClean="0"/>
              <a:t>2024/6/18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84019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6EF697B-32B5-41E7-BD82-CDC534BE2B7E}" type="datetimeFigureOut">
              <a:rPr kumimoji="1" lang="ja-JP" altLang="en-US" smtClean="0"/>
              <a:t>2024/6/18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279017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F697B-32B5-41E7-BD82-CDC534BE2B7E}" type="datetimeFigureOut">
              <a:rPr kumimoji="1" lang="ja-JP" altLang="en-US" smtClean="0"/>
              <a:t>2024/6/18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187214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1112421" y="1949463"/>
            <a:ext cx="9967159" cy="1083630"/>
          </a:xfrm>
          <a:prstGeom prst="rect">
            <a:avLst/>
          </a:prstGeom>
        </p:spPr>
        <p:txBody>
          <a:bodyPr lIns="0" tIns="0" rIns="0" bIns="0" rtlCol="0" anchor="t">
            <a:spAutoFit/>
          </a:bodyPr>
          <a:lstStyle/>
          <a:p>
            <a:pPr algn="ctr">
              <a:lnSpc>
                <a:spcPts val="9747"/>
              </a:lnSpc>
            </a:pPr>
            <a:r>
              <a:rPr lang="ja-JP" altLang="en-US" sz="6962" dirty="0" smtClean="0">
                <a:solidFill>
                  <a:srgbClr val="000000"/>
                </a:solidFill>
                <a:latin typeface="HGS創英角ﾎﾟｯﾌﾟ体" panose="040B0A00000000000000" pitchFamily="50" charset="-128"/>
                <a:ea typeface="HGS創英角ﾎﾟｯﾌﾟ体" panose="040B0A00000000000000" pitchFamily="50" charset="-128"/>
              </a:rPr>
              <a:t>企画書</a:t>
            </a:r>
            <a:endParaRPr lang="en-US" sz="6962" dirty="0">
              <a:solidFill>
                <a:srgbClr val="000000"/>
              </a:solidFill>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526047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8"/>
          <p:cNvGrpSpPr/>
          <p:nvPr/>
        </p:nvGrpSpPr>
        <p:grpSpPr>
          <a:xfrm>
            <a:off x="3435337" y="111968"/>
            <a:ext cx="5339984" cy="1153486"/>
            <a:chOff x="0" y="0"/>
            <a:chExt cx="2109623" cy="455698"/>
          </a:xfrm>
        </p:grpSpPr>
        <p:sp>
          <p:nvSpPr>
            <p:cNvPr id="7"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8"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9" name="TextBox 17"/>
          <p:cNvSpPr txBox="1"/>
          <p:nvPr/>
        </p:nvSpPr>
        <p:spPr>
          <a:xfrm>
            <a:off x="3038476" y="294658"/>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ゲーム画面</a:t>
            </a:r>
            <a:r>
              <a:rPr lang="en-US" sz="4405"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5" name="正方形/長方形 4"/>
          <p:cNvSpPr/>
          <p:nvPr/>
        </p:nvSpPr>
        <p:spPr>
          <a:xfrm>
            <a:off x="603410" y="1625472"/>
            <a:ext cx="5602837" cy="315159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楕円 1032"/>
          <p:cNvSpPr/>
          <p:nvPr/>
        </p:nvSpPr>
        <p:spPr>
          <a:xfrm>
            <a:off x="7543680" y="3900360"/>
            <a:ext cx="1231641" cy="182880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プレイレポ］あらゆる武器を使いこなし，相手の動きを見極めろ！ 「Stray Blade」でソウルライクな高難度アクションに挑も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410" y="1625471"/>
            <a:ext cx="5602837" cy="315159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504647" y="4994181"/>
            <a:ext cx="2016899" cy="369332"/>
          </a:xfrm>
          <a:prstGeom prst="rect">
            <a:avLst/>
          </a:prstGeom>
          <a:noFill/>
        </p:spPr>
        <p:txBody>
          <a:bodyPr wrap="none" rtlCol="0">
            <a:spAutoFit/>
          </a:bodyPr>
          <a:lstStyle/>
          <a:p>
            <a:r>
              <a:rPr kumimoji="1" lang="ja-JP" altLang="en-US" dirty="0" smtClean="0">
                <a:latin typeface="HGS創英角ﾎﾟｯﾌﾟ体" panose="040B0A00000000000000" pitchFamily="50" charset="-128"/>
                <a:ea typeface="HGS創英角ﾎﾟｯﾌﾟ体" panose="040B0A00000000000000" pitchFamily="50" charset="-128"/>
              </a:rPr>
              <a:t>引用：</a:t>
            </a:r>
            <a:r>
              <a:rPr kumimoji="1" lang="en-US" altLang="ja-JP" dirty="0" err="1" smtClean="0">
                <a:latin typeface="HGS創英角ﾎﾟｯﾌﾟ体" panose="040B0A00000000000000" pitchFamily="50" charset="-128"/>
                <a:ea typeface="HGS創英角ﾎﾟｯﾌﾟ体" panose="040B0A00000000000000" pitchFamily="50" charset="-128"/>
              </a:rPr>
              <a:t>strayblade</a:t>
            </a:r>
            <a:endParaRPr kumimoji="1" lang="ja-JP" altLang="en-US" dirty="0">
              <a:latin typeface="HGS創英角ﾎﾟｯﾌﾟ体" panose="040B0A00000000000000" pitchFamily="50" charset="-128"/>
              <a:ea typeface="HGS創英角ﾎﾟｯﾌﾟ体" panose="040B0A00000000000000" pitchFamily="50" charset="-128"/>
            </a:endParaRPr>
          </a:p>
        </p:txBody>
      </p:sp>
      <p:sp>
        <p:nvSpPr>
          <p:cNvPr id="12" name="テキスト ボックス 11"/>
          <p:cNvSpPr txBox="1"/>
          <p:nvPr/>
        </p:nvSpPr>
        <p:spPr>
          <a:xfrm>
            <a:off x="6511430" y="1597240"/>
            <a:ext cx="5502230" cy="2308324"/>
          </a:xfrm>
          <a:prstGeom prst="rect">
            <a:avLst/>
          </a:prstGeom>
          <a:noFill/>
        </p:spPr>
        <p:txBody>
          <a:bodyPr wrap="square" rtlCol="0">
            <a:spAutoFit/>
          </a:bodyPr>
          <a:lstStyle/>
          <a:p>
            <a:r>
              <a:rPr lang="ja-JP" altLang="en-US" dirty="0" smtClean="0">
                <a:latin typeface="HGS創英角ﾎﾟｯﾌﾟ体" panose="040B0A00000000000000" pitchFamily="50" charset="-128"/>
                <a:ea typeface="HGS創英角ﾎﾟｯﾌﾟ体" panose="040B0A00000000000000" pitchFamily="50" charset="-128"/>
              </a:rPr>
              <a:t>イメージはこんな感じの</a:t>
            </a:r>
            <a:r>
              <a:rPr lang="en-US" altLang="ja-JP" dirty="0" smtClean="0">
                <a:latin typeface="HGS創英角ﾎﾟｯﾌﾟ体" panose="040B0A00000000000000" pitchFamily="50" charset="-128"/>
                <a:ea typeface="HGS創英角ﾎﾟｯﾌﾟ体" panose="040B0A00000000000000" pitchFamily="50" charset="-128"/>
              </a:rPr>
              <a:t>TPS</a:t>
            </a:r>
            <a:r>
              <a:rPr lang="ja-JP" altLang="en-US" dirty="0" smtClean="0">
                <a:latin typeface="HGS創英角ﾎﾟｯﾌﾟ体" panose="040B0A00000000000000" pitchFamily="50" charset="-128"/>
                <a:ea typeface="HGS創英角ﾎﾟｯﾌﾟ体" panose="040B0A00000000000000" pitchFamily="50" charset="-128"/>
              </a:rPr>
              <a:t>視点のゲームで、画像よりもっとシンプルなステージ・キャラクターを作成する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en-US" altLang="ja-JP" dirty="0" smtClean="0">
                <a:latin typeface="HGS創英角ﾎﾟｯﾌﾟ体" panose="040B0A00000000000000" pitchFamily="50" charset="-128"/>
                <a:ea typeface="HGS創英角ﾎﾟｯﾌﾟ体" panose="040B0A00000000000000" pitchFamily="50" charset="-128"/>
              </a:rPr>
              <a:t>UI</a:t>
            </a:r>
            <a:r>
              <a:rPr lang="ja-JP" altLang="en-US" dirty="0" smtClean="0">
                <a:latin typeface="HGS創英角ﾎﾟｯﾌﾟ体" panose="040B0A00000000000000" pitchFamily="50" charset="-128"/>
                <a:ea typeface="HGS創英角ﾎﾟｯﾌﾟ体" panose="040B0A00000000000000" pitchFamily="50" charset="-128"/>
              </a:rPr>
              <a:t>の作成予定</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●プレイヤー</a:t>
            </a:r>
            <a:r>
              <a:rPr lang="en-US" altLang="ja-JP" dirty="0" smtClean="0">
                <a:latin typeface="HGS創英角ﾎﾟｯﾌﾟ体" panose="040B0A00000000000000" pitchFamily="50" charset="-128"/>
                <a:ea typeface="HGS創英角ﾎﾟｯﾌﾟ体" panose="040B0A00000000000000" pitchFamily="50" charset="-128"/>
              </a:rPr>
              <a:t>HP</a:t>
            </a:r>
          </a:p>
          <a:p>
            <a:r>
              <a:rPr lang="ja-JP" altLang="en-US" dirty="0" smtClean="0">
                <a:latin typeface="HGS創英角ﾎﾟｯﾌﾟ体" panose="040B0A00000000000000" pitchFamily="50" charset="-128"/>
                <a:ea typeface="HGS創英角ﾎﾟｯﾌﾟ体" panose="040B0A00000000000000" pitchFamily="50" charset="-128"/>
              </a:rPr>
              <a:t>●プレイヤーのスタミナ</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●敵の残り数</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●現在の階層</a:t>
            </a:r>
            <a:endParaRPr lang="en-US" altLang="ja-JP"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51817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8"/>
          <p:cNvGrpSpPr/>
          <p:nvPr/>
        </p:nvGrpSpPr>
        <p:grpSpPr>
          <a:xfrm>
            <a:off x="3435337" y="111968"/>
            <a:ext cx="5339984" cy="1153486"/>
            <a:chOff x="0" y="0"/>
            <a:chExt cx="2109623" cy="455698"/>
          </a:xfrm>
        </p:grpSpPr>
        <p:sp>
          <p:nvSpPr>
            <p:cNvPr id="7"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8"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9" name="TextBox 17"/>
          <p:cNvSpPr txBox="1"/>
          <p:nvPr/>
        </p:nvSpPr>
        <p:spPr>
          <a:xfrm>
            <a:off x="3038476" y="294658"/>
            <a:ext cx="6133705" cy="691664"/>
          </a:xfrm>
          <a:prstGeom prst="rect">
            <a:avLst/>
          </a:prstGeom>
        </p:spPr>
        <p:txBody>
          <a:bodyPr lIns="0" tIns="0" rIns="0" bIns="0" rtlCol="0" anchor="t">
            <a:spAutoFit/>
          </a:bodyPr>
          <a:lstStyle/>
          <a:p>
            <a:pPr algn="ctr">
              <a:lnSpc>
                <a:spcPts val="6167"/>
              </a:lnSpc>
            </a:pPr>
            <a:r>
              <a:rPr lang="ja-JP" altLang="en-US" sz="4405" dirty="0">
                <a:solidFill>
                  <a:srgbClr val="000000"/>
                </a:solidFill>
                <a:latin typeface="HGS創英角ﾎﾟｯﾌﾟ体" panose="040B0A00000000000000" pitchFamily="50" charset="-128"/>
                <a:ea typeface="HGS創英角ﾎﾟｯﾌﾟ体" panose="040B0A00000000000000" pitchFamily="50" charset="-128"/>
              </a:rPr>
              <a:t>技術</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033" name="楕円 1032"/>
          <p:cNvSpPr/>
          <p:nvPr/>
        </p:nvSpPr>
        <p:spPr>
          <a:xfrm>
            <a:off x="7543680" y="3900360"/>
            <a:ext cx="1231641" cy="182880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485929" y="1212634"/>
            <a:ext cx="9391959" cy="3970318"/>
          </a:xfrm>
          <a:prstGeom prst="rect">
            <a:avLst/>
          </a:prstGeom>
          <a:noFill/>
        </p:spPr>
        <p:txBody>
          <a:bodyPr wrap="square" rtlCol="0">
            <a:spAutoFit/>
          </a:bodyPr>
          <a:lstStyle/>
          <a:p>
            <a:r>
              <a:rPr lang="ja-JP" altLang="en-US" dirty="0" smtClean="0">
                <a:latin typeface="HGS創英角ﾎﾟｯﾌﾟ体" panose="040B0A00000000000000" pitchFamily="50" charset="-128"/>
                <a:ea typeface="HGS創英角ﾎﾟｯﾌﾟ体" panose="040B0A00000000000000" pitchFamily="50" charset="-128"/>
              </a:rPr>
              <a:t>基本：プレイヤーのステート　エネミーのステートを管理</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　　エネミーの</a:t>
            </a:r>
            <a:r>
              <a:rPr lang="en-US" altLang="ja-JP" dirty="0" smtClean="0">
                <a:latin typeface="HGS創英角ﾎﾟｯﾌﾟ体" panose="040B0A00000000000000" pitchFamily="50" charset="-128"/>
                <a:ea typeface="HGS創英角ﾎﾟｯﾌﾟ体" panose="040B0A00000000000000" pitchFamily="50" charset="-128"/>
              </a:rPr>
              <a:t>AI</a:t>
            </a:r>
            <a:r>
              <a:rPr lang="ja-JP" altLang="en-US" dirty="0" smtClean="0">
                <a:latin typeface="HGS創英角ﾎﾟｯﾌﾟ体" panose="040B0A00000000000000" pitchFamily="50" charset="-128"/>
                <a:ea typeface="HGS創英角ﾎﾟｯﾌﾟ体" panose="040B0A00000000000000" pitchFamily="50" charset="-128"/>
              </a:rPr>
              <a:t>を制御</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　　エネミー</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ボス</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のイベント管理</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　　</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現在導入技術について考えているもの</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●エネミーの</a:t>
            </a:r>
            <a:r>
              <a:rPr lang="en-US" altLang="ja-JP" dirty="0" smtClean="0">
                <a:latin typeface="HGS創英角ﾎﾟｯﾌﾟ体" panose="040B0A00000000000000" pitchFamily="50" charset="-128"/>
                <a:ea typeface="HGS創英角ﾎﾟｯﾌﾟ体" panose="040B0A00000000000000" pitchFamily="50" charset="-128"/>
              </a:rPr>
              <a:t>HP</a:t>
            </a:r>
            <a:r>
              <a:rPr lang="ja-JP" altLang="en-US" dirty="0" smtClean="0">
                <a:latin typeface="HGS創英角ﾎﾟｯﾌﾟ体" panose="040B0A00000000000000" pitchFamily="50" charset="-128"/>
                <a:ea typeface="HGS創英角ﾎﾟｯﾌﾟ体" panose="040B0A00000000000000" pitchFamily="50" charset="-128"/>
              </a:rPr>
              <a:t>のビルボードを使った表示</a:t>
            </a:r>
            <a:r>
              <a:rPr lang="ja-JP" altLang="en-US" dirty="0">
                <a:latin typeface="HGS創英角ﾎﾟｯﾌﾟ体" panose="040B0A00000000000000" pitchFamily="50" charset="-128"/>
                <a:ea typeface="HGS創英角ﾎﾟｯﾌﾟ体" panose="040B0A00000000000000" pitchFamily="50" charset="-128"/>
              </a:rPr>
              <a:t>で</a:t>
            </a:r>
            <a:r>
              <a:rPr lang="ja-JP" altLang="en-US" dirty="0" smtClean="0">
                <a:latin typeface="HGS創英角ﾎﾟｯﾌﾟ体" panose="040B0A00000000000000" pitchFamily="50" charset="-128"/>
                <a:ea typeface="HGS創英角ﾎﾟｯﾌﾟ体" panose="040B0A00000000000000" pitchFamily="50" charset="-128"/>
              </a:rPr>
              <a:t>常にこちらを向いているようにする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a:t>
            </a:r>
            <a:r>
              <a:rPr lang="en-US" altLang="ja-JP" dirty="0" smtClean="0">
                <a:latin typeface="HGS創英角ﾎﾟｯﾌﾟ体" panose="040B0A00000000000000" pitchFamily="50" charset="-128"/>
                <a:ea typeface="HGS創英角ﾎﾟｯﾌﾟ体" panose="040B0A00000000000000" pitchFamily="50" charset="-128"/>
              </a:rPr>
              <a:t>3D</a:t>
            </a:r>
            <a:r>
              <a:rPr lang="ja-JP" altLang="en-US" dirty="0" smtClean="0">
                <a:latin typeface="HGS創英角ﾎﾟｯﾌﾟ体" panose="040B0A00000000000000" pitchFamily="50" charset="-128"/>
                <a:ea typeface="HGS創英角ﾎﾟｯﾌﾟ体" panose="040B0A00000000000000" pitchFamily="50" charset="-128"/>
              </a:rPr>
              <a:t>エフェクトで学んだエフェクトを使って武器を振った際の空気を切ったような演出や</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エネミーやプレイヤーがダメージを受けた際のエフェクトを作成したい</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今瀬先生のプロジェクトより</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①ポストプロセスでセピア調に変更していたので画面の雰囲気を変えて、遺跡の中の少</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し薄暗い雰囲気を再現したい</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　②ポイントライトを使って遺跡内の松明を表現</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③</a:t>
            </a:r>
            <a:r>
              <a:rPr lang="en-US" altLang="ja-JP" dirty="0" smtClean="0">
                <a:latin typeface="HGS創英角ﾎﾟｯﾌﾟ体" panose="040B0A00000000000000" pitchFamily="50" charset="-128"/>
                <a:ea typeface="HGS創英角ﾎﾟｯﾌﾟ体" panose="040B0A00000000000000" pitchFamily="50" charset="-128"/>
              </a:rPr>
              <a:t>2</a:t>
            </a:r>
            <a:r>
              <a:rPr lang="ja-JP" altLang="en-US" dirty="0" smtClean="0">
                <a:latin typeface="HGS創英角ﾎﾟｯﾌﾟ体" panose="040B0A00000000000000" pitchFamily="50" charset="-128"/>
                <a:ea typeface="HGS創英角ﾎﾟｯﾌﾟ体" panose="040B0A00000000000000" pitchFamily="50" charset="-128"/>
              </a:rPr>
              <a:t>番の内容に合わせて画面にブルームをつけてみたい</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ゲーム部分が完成してきたら①②③の内容で見栄えをよくしたい</a:t>
            </a:r>
            <a:endParaRPr lang="en-US" altLang="ja-JP" dirty="0" smtClean="0">
              <a:latin typeface="HGS創英角ﾎﾟｯﾌﾟ体" panose="040B0A00000000000000" pitchFamily="50" charset="-128"/>
              <a:ea typeface="HGS創英角ﾎﾟｯﾌﾟ体" panose="040B0A00000000000000" pitchFamily="50" charset="-128"/>
            </a:endParaRPr>
          </a:p>
        </p:txBody>
      </p:sp>
      <p:pic>
        <p:nvPicPr>
          <p:cNvPr id="2" name="図 1"/>
          <p:cNvPicPr>
            <a:picLocks noChangeAspect="1"/>
          </p:cNvPicPr>
          <p:nvPr/>
        </p:nvPicPr>
        <p:blipFill>
          <a:blip r:embed="rId2"/>
          <a:stretch>
            <a:fillRect/>
          </a:stretch>
        </p:blipFill>
        <p:spPr>
          <a:xfrm>
            <a:off x="1001004" y="5491512"/>
            <a:ext cx="2434333" cy="1346611"/>
          </a:xfrm>
          <a:prstGeom prst="rect">
            <a:avLst/>
          </a:prstGeom>
        </p:spPr>
      </p:pic>
      <p:sp>
        <p:nvSpPr>
          <p:cNvPr id="13" name="TextBox 17"/>
          <p:cNvSpPr txBox="1"/>
          <p:nvPr/>
        </p:nvSpPr>
        <p:spPr>
          <a:xfrm>
            <a:off x="4744183" y="5458202"/>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③</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pic>
        <p:nvPicPr>
          <p:cNvPr id="4" name="図 3"/>
          <p:cNvPicPr>
            <a:picLocks noChangeAspect="1"/>
          </p:cNvPicPr>
          <p:nvPr/>
        </p:nvPicPr>
        <p:blipFill>
          <a:blip r:embed="rId3"/>
          <a:stretch>
            <a:fillRect/>
          </a:stretch>
        </p:blipFill>
        <p:spPr>
          <a:xfrm>
            <a:off x="8187681" y="5461610"/>
            <a:ext cx="2496791" cy="1376513"/>
          </a:xfrm>
          <a:prstGeom prst="rect">
            <a:avLst/>
          </a:prstGeom>
        </p:spPr>
      </p:pic>
      <p:sp>
        <p:nvSpPr>
          <p:cNvPr id="14" name="TextBox 17"/>
          <p:cNvSpPr txBox="1"/>
          <p:nvPr/>
        </p:nvSpPr>
        <p:spPr>
          <a:xfrm>
            <a:off x="1342401" y="5445512"/>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②</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5" name="TextBox 17"/>
          <p:cNvSpPr txBox="1"/>
          <p:nvPr/>
        </p:nvSpPr>
        <p:spPr>
          <a:xfrm>
            <a:off x="-2363439" y="5436229"/>
            <a:ext cx="6133705" cy="691664"/>
          </a:xfrm>
          <a:prstGeom prst="rect">
            <a:avLst/>
          </a:prstGeom>
        </p:spPr>
        <p:txBody>
          <a:bodyPr lIns="0" tIns="0" rIns="0" bIns="0" rtlCol="0" anchor="t">
            <a:spAutoFit/>
          </a:bodyPr>
          <a:lstStyle/>
          <a:p>
            <a:pPr algn="ctr">
              <a:lnSpc>
                <a:spcPts val="6167"/>
              </a:lnSpc>
            </a:pPr>
            <a:r>
              <a:rPr lang="ja-JP" altLang="en-US" sz="4405" dirty="0">
                <a:solidFill>
                  <a:srgbClr val="000000"/>
                </a:solidFill>
                <a:latin typeface="HGS創英角ﾎﾟｯﾌﾟ体" panose="040B0A00000000000000" pitchFamily="50" charset="-128"/>
                <a:ea typeface="HGS創英角ﾎﾟｯﾌﾟ体" panose="040B0A00000000000000" pitchFamily="50" charset="-128"/>
              </a:rPr>
              <a:t>①</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pic>
        <p:nvPicPr>
          <p:cNvPr id="10" name="図 9"/>
          <p:cNvPicPr>
            <a:picLocks noChangeAspect="1"/>
          </p:cNvPicPr>
          <p:nvPr/>
        </p:nvPicPr>
        <p:blipFill>
          <a:blip r:embed="rId4"/>
          <a:stretch>
            <a:fillRect/>
          </a:stretch>
        </p:blipFill>
        <p:spPr>
          <a:xfrm>
            <a:off x="4931533" y="5513834"/>
            <a:ext cx="2366263" cy="1297444"/>
          </a:xfrm>
          <a:prstGeom prst="rect">
            <a:avLst/>
          </a:prstGeom>
        </p:spPr>
      </p:pic>
    </p:spTree>
    <p:extLst>
      <p:ext uri="{BB962C8B-B14F-4D97-AF65-F5344CB8AC3E}">
        <p14:creationId xmlns:p14="http://schemas.microsoft.com/office/powerpoint/2010/main" val="368460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3426008" y="198034"/>
            <a:ext cx="5339984" cy="141365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51373" y="146420"/>
            <a:ext cx="6133705" cy="2385268"/>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操作方法</a:t>
            </a:r>
            <a:endPar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endParaRPr>
          </a:p>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キーボード＆マウス</a:t>
            </a:r>
            <a:endParaRPr lang="en-US" altLang="ja-JP" sz="4405" dirty="0">
              <a:solidFill>
                <a:srgbClr val="000000"/>
              </a:solidFill>
              <a:latin typeface="HGS創英角ﾎﾟｯﾌﾟ体" panose="040B0A00000000000000" pitchFamily="50" charset="-128"/>
              <a:ea typeface="HGS創英角ﾎﾟｯﾌﾟ体" panose="040B0A00000000000000" pitchFamily="50" charset="-128"/>
            </a:endParaRPr>
          </a:p>
          <a:p>
            <a:pPr algn="ctr">
              <a:lnSpc>
                <a:spcPts val="6167"/>
              </a:lnSpc>
            </a:pPr>
            <a:r>
              <a:rPr lang="en-US" sz="4405"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6" name="テキスト ボックス 15"/>
          <p:cNvSpPr txBox="1"/>
          <p:nvPr/>
        </p:nvSpPr>
        <p:spPr>
          <a:xfrm>
            <a:off x="3018242" y="1663304"/>
            <a:ext cx="5831372" cy="1815882"/>
          </a:xfrm>
          <a:prstGeom prst="rect">
            <a:avLst/>
          </a:prstGeom>
          <a:noFill/>
        </p:spPr>
        <p:txBody>
          <a:bodyPr wrap="square" rtlCol="0">
            <a:spAutoFit/>
          </a:bodyPr>
          <a:lstStyle/>
          <a:p>
            <a:r>
              <a:rPr lang="en-US" altLang="ja-JP" sz="2800" dirty="0" smtClean="0">
                <a:latin typeface="HGS創英角ﾎﾟｯﾌﾟ体" panose="040B0A00000000000000" pitchFamily="50" charset="-128"/>
                <a:ea typeface="HGS創英角ﾎﾟｯﾌﾟ体" panose="040B0A00000000000000" pitchFamily="50" charset="-128"/>
              </a:rPr>
              <a:t>W</a:t>
            </a:r>
            <a:r>
              <a:rPr lang="ja-JP" altLang="en-US" sz="2800" dirty="0" smtClean="0">
                <a:latin typeface="HGS創英角ﾎﾟｯﾌﾟ体" panose="040B0A00000000000000" pitchFamily="50" charset="-128"/>
                <a:ea typeface="HGS創英角ﾎﾟｯﾌﾟ体" panose="040B0A00000000000000" pitchFamily="50" charset="-128"/>
              </a:rPr>
              <a:t>：前進</a:t>
            </a:r>
            <a:endParaRPr lang="en-US" altLang="ja-JP" sz="2800" dirty="0" smtClean="0">
              <a:latin typeface="HGS創英角ﾎﾟｯﾌﾟ体" panose="040B0A00000000000000" pitchFamily="50" charset="-128"/>
              <a:ea typeface="HGS創英角ﾎﾟｯﾌﾟ体" panose="040B0A00000000000000" pitchFamily="50" charset="-128"/>
            </a:endParaRPr>
          </a:p>
          <a:p>
            <a:r>
              <a:rPr kumimoji="1" lang="en-US" altLang="ja-JP" sz="2800" dirty="0" smtClean="0">
                <a:latin typeface="HGS創英角ﾎﾟｯﾌﾟ体" panose="040B0A00000000000000" pitchFamily="50" charset="-128"/>
                <a:ea typeface="HGS創英角ﾎﾟｯﾌﾟ体" panose="040B0A00000000000000" pitchFamily="50" charset="-128"/>
              </a:rPr>
              <a:t>A</a:t>
            </a:r>
            <a:r>
              <a:rPr kumimoji="1" lang="ja-JP" altLang="en-US" sz="2800" dirty="0" smtClean="0">
                <a:latin typeface="HGS創英角ﾎﾟｯﾌﾟ体" panose="040B0A00000000000000" pitchFamily="50" charset="-128"/>
                <a:ea typeface="HGS創英角ﾎﾟｯﾌﾟ体" panose="040B0A00000000000000" pitchFamily="50" charset="-128"/>
              </a:rPr>
              <a:t>：</a:t>
            </a:r>
            <a:r>
              <a:rPr lang="ja-JP" altLang="en-US" sz="2800" dirty="0" smtClean="0">
                <a:latin typeface="HGS創英角ﾎﾟｯﾌﾟ体" panose="040B0A00000000000000" pitchFamily="50" charset="-128"/>
                <a:ea typeface="HGS創英角ﾎﾟｯﾌﾟ体" panose="040B0A00000000000000" pitchFamily="50" charset="-128"/>
              </a:rPr>
              <a:t>左側に進行</a:t>
            </a:r>
            <a:endParaRPr kumimoji="1" lang="en-US" altLang="ja-JP" sz="2800" dirty="0" smtClean="0">
              <a:latin typeface="HGS創英角ﾎﾟｯﾌﾟ体" panose="040B0A00000000000000" pitchFamily="50" charset="-128"/>
              <a:ea typeface="HGS創英角ﾎﾟｯﾌﾟ体" panose="040B0A00000000000000" pitchFamily="50" charset="-128"/>
            </a:endParaRPr>
          </a:p>
          <a:p>
            <a:r>
              <a:rPr kumimoji="1" lang="en-US" altLang="ja-JP" sz="2800" dirty="0" smtClean="0">
                <a:latin typeface="HGS創英角ﾎﾟｯﾌﾟ体" panose="040B0A00000000000000" pitchFamily="50" charset="-128"/>
                <a:ea typeface="HGS創英角ﾎﾟｯﾌﾟ体" panose="040B0A00000000000000" pitchFamily="50" charset="-128"/>
              </a:rPr>
              <a:t>S</a:t>
            </a:r>
            <a:r>
              <a:rPr kumimoji="1" lang="ja-JP" altLang="en-US" sz="2800" dirty="0" smtClean="0">
                <a:latin typeface="HGS創英角ﾎﾟｯﾌﾟ体" panose="040B0A00000000000000" pitchFamily="50" charset="-128"/>
                <a:ea typeface="HGS創英角ﾎﾟｯﾌﾟ体" panose="040B0A00000000000000" pitchFamily="50" charset="-128"/>
              </a:rPr>
              <a:t>：後退</a:t>
            </a:r>
            <a:endParaRPr kumimoji="1" lang="en-US" altLang="ja-JP" sz="2800" dirty="0" smtClean="0">
              <a:latin typeface="HGS創英角ﾎﾟｯﾌﾟ体" panose="040B0A00000000000000" pitchFamily="50" charset="-128"/>
              <a:ea typeface="HGS創英角ﾎﾟｯﾌﾟ体" panose="040B0A00000000000000" pitchFamily="50" charset="-128"/>
            </a:endParaRPr>
          </a:p>
          <a:p>
            <a:r>
              <a:rPr lang="en-US" altLang="ja-JP" sz="2800" dirty="0" smtClean="0">
                <a:latin typeface="HGS創英角ﾎﾟｯﾌﾟ体" panose="040B0A00000000000000" pitchFamily="50" charset="-128"/>
                <a:ea typeface="HGS創英角ﾎﾟｯﾌﾟ体" panose="040B0A00000000000000" pitchFamily="50" charset="-128"/>
              </a:rPr>
              <a:t>D</a:t>
            </a:r>
            <a:r>
              <a:rPr lang="ja-JP" altLang="en-US" sz="2800" dirty="0" smtClean="0">
                <a:latin typeface="HGS創英角ﾎﾟｯﾌﾟ体" panose="040B0A00000000000000" pitchFamily="50" charset="-128"/>
                <a:ea typeface="HGS創英角ﾎﾟｯﾌﾟ体" panose="040B0A00000000000000" pitchFamily="50" charset="-128"/>
              </a:rPr>
              <a:t>：右側に進行</a:t>
            </a:r>
            <a:endParaRPr kumimoji="1" lang="ja-JP" altLang="en-US" sz="2800" dirty="0">
              <a:latin typeface="HGS創英角ﾎﾟｯﾌﾟ体" panose="040B0A00000000000000" pitchFamily="50" charset="-128"/>
              <a:ea typeface="HGS創英角ﾎﾟｯﾌﾟ体" panose="040B0A00000000000000" pitchFamily="50" charset="-128"/>
            </a:endParaRPr>
          </a:p>
        </p:txBody>
      </p:sp>
      <p:grpSp>
        <p:nvGrpSpPr>
          <p:cNvPr id="15" name="グループ化 14"/>
          <p:cNvGrpSpPr/>
          <p:nvPr/>
        </p:nvGrpSpPr>
        <p:grpSpPr>
          <a:xfrm>
            <a:off x="964272" y="1822050"/>
            <a:ext cx="1912376" cy="1251476"/>
            <a:chOff x="969533" y="1708131"/>
            <a:chExt cx="3700339" cy="2438402"/>
          </a:xfrm>
        </p:grpSpPr>
        <p:pic>
          <p:nvPicPr>
            <p:cNvPr id="2056" name="Picture 8" descr="Keyboard Key S Icon 128x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102" y="2927331"/>
              <a:ext cx="1219200" cy="1219201"/>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グループ化 13"/>
            <p:cNvGrpSpPr/>
            <p:nvPr/>
          </p:nvGrpSpPr>
          <p:grpSpPr>
            <a:xfrm>
              <a:off x="969533" y="1708131"/>
              <a:ext cx="3700339" cy="2438402"/>
              <a:chOff x="4267199" y="2105787"/>
              <a:chExt cx="3700339" cy="2438402"/>
            </a:xfrm>
          </p:grpSpPr>
          <p:pic>
            <p:nvPicPr>
              <p:cNvPr id="2052" name="Picture 4" descr="Keyboard Key W Icon 128x1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138" y="2105787"/>
                <a:ext cx="1133723" cy="12192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eyboard Key A Icon 128x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199" y="3324988"/>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eyboard Key D Icon 128x1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8338" y="3324987"/>
                <a:ext cx="1219200" cy="1219201"/>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060" name="Picture 12" descr="Keyboard Key Wide Icon 128x128"/>
          <p:cNvPicPr>
            <a:picLocks noChangeAspect="1" noChangeArrowheads="1"/>
          </p:cNvPicPr>
          <p:nvPr/>
        </p:nvPicPr>
        <p:blipFill rotWithShape="1">
          <a:blip r:embed="rId6">
            <a:extLst>
              <a:ext uri="{28A0092B-C50C-407E-A947-70E740481C1C}">
                <a14:useLocalDpi xmlns:a14="http://schemas.microsoft.com/office/drawing/2010/main" val="0"/>
              </a:ext>
            </a:extLst>
          </a:blip>
          <a:srcRect t="18666" b="13222"/>
          <a:stretch/>
        </p:blipFill>
        <p:spPr bwMode="auto">
          <a:xfrm>
            <a:off x="1342400" y="3541691"/>
            <a:ext cx="1219200" cy="830424"/>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p:cNvSpPr txBox="1"/>
          <p:nvPr/>
        </p:nvSpPr>
        <p:spPr>
          <a:xfrm>
            <a:off x="7205514" y="4419352"/>
            <a:ext cx="3959128" cy="954107"/>
          </a:xfrm>
          <a:prstGeom prst="rect">
            <a:avLst/>
          </a:prstGeom>
          <a:noFill/>
        </p:spPr>
        <p:txBody>
          <a:bodyPr wrap="square" rtlCol="0">
            <a:spAutoFit/>
          </a:bodyPr>
          <a:lstStyle/>
          <a:p>
            <a:r>
              <a:rPr lang="ja-JP" altLang="en-US" sz="2800" dirty="0" smtClean="0">
                <a:latin typeface="HGS創英角ﾎﾟｯﾌﾟ体" panose="040B0A00000000000000" pitchFamily="50" charset="-128"/>
                <a:ea typeface="HGS創英角ﾎﾟｯﾌﾟ体" panose="040B0A00000000000000" pitchFamily="50" charset="-128"/>
              </a:rPr>
              <a:t>左クリック：通常攻撃</a:t>
            </a:r>
            <a:endParaRPr lang="en-US" altLang="ja-JP" sz="2800" dirty="0" smtClean="0">
              <a:latin typeface="HGS創英角ﾎﾟｯﾌﾟ体" panose="040B0A00000000000000" pitchFamily="50" charset="-128"/>
              <a:ea typeface="HGS創英角ﾎﾟｯﾌﾟ体" panose="040B0A00000000000000" pitchFamily="50" charset="-128"/>
            </a:endParaRPr>
          </a:p>
          <a:p>
            <a:r>
              <a:rPr kumimoji="1" lang="ja-JP" altLang="en-US" sz="2800" dirty="0" smtClean="0">
                <a:latin typeface="HGS創英角ﾎﾟｯﾌﾟ体" panose="040B0A00000000000000" pitchFamily="50" charset="-128"/>
                <a:ea typeface="HGS創英角ﾎﾟｯﾌﾟ体" panose="040B0A00000000000000" pitchFamily="50" charset="-128"/>
              </a:rPr>
              <a:t>右クリック；ガード</a:t>
            </a:r>
            <a:endParaRPr kumimoji="1" lang="ja-JP" altLang="en-US" sz="2800" dirty="0">
              <a:latin typeface="HGS創英角ﾎﾟｯﾌﾟ体" panose="040B0A00000000000000" pitchFamily="50" charset="-128"/>
              <a:ea typeface="HGS創英角ﾎﾟｯﾌﾟ体" panose="040B0A00000000000000" pitchFamily="50" charset="-128"/>
            </a:endParaRPr>
          </a:p>
        </p:txBody>
      </p:sp>
      <p:pic>
        <p:nvPicPr>
          <p:cNvPr id="2050" name="Picture 2" descr="マウスのアイコン | フリーのアイコンイラスト素材 icon-pi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6328" y="1699824"/>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p:nvSpPr>
        <p:spPr>
          <a:xfrm>
            <a:off x="3018242" y="3695293"/>
            <a:ext cx="3241578" cy="523220"/>
          </a:xfrm>
          <a:prstGeom prst="rect">
            <a:avLst/>
          </a:prstGeom>
          <a:noFill/>
        </p:spPr>
        <p:txBody>
          <a:bodyPr wrap="square" rtlCol="0">
            <a:spAutoFit/>
          </a:bodyPr>
          <a:lstStyle/>
          <a:p>
            <a:r>
              <a:rPr lang="en-US" altLang="ja-JP" sz="2800" dirty="0" smtClean="0">
                <a:latin typeface="HGS創英角ﾎﾟｯﾌﾟ体" panose="040B0A00000000000000" pitchFamily="50" charset="-128"/>
                <a:ea typeface="HGS創英角ﾎﾟｯﾌﾟ体" panose="040B0A00000000000000" pitchFamily="50" charset="-128"/>
              </a:rPr>
              <a:t>SPACE</a:t>
            </a:r>
            <a:r>
              <a:rPr lang="ja-JP" altLang="en-US" sz="2800" dirty="0" smtClean="0">
                <a:latin typeface="HGS創英角ﾎﾟｯﾌﾟ体" panose="040B0A00000000000000" pitchFamily="50" charset="-128"/>
                <a:ea typeface="HGS創英角ﾎﾟｯﾌﾟ体" panose="040B0A00000000000000" pitchFamily="50" charset="-128"/>
              </a:rPr>
              <a:t>：回避 </a:t>
            </a:r>
            <a:endParaRPr kumimoji="1" lang="ja-JP" altLang="en-US" sz="2800" dirty="0">
              <a:latin typeface="HGS創英角ﾎﾟｯﾌﾟ体" panose="040B0A00000000000000" pitchFamily="50" charset="-128"/>
              <a:ea typeface="HGS創英角ﾎﾟｯﾌﾟ体" panose="040B0A00000000000000" pitchFamily="50" charset="-128"/>
            </a:endParaRPr>
          </a:p>
        </p:txBody>
      </p:sp>
      <p:pic>
        <p:nvPicPr>
          <p:cNvPr id="11" name="Picture 4" descr="キーボードキーイラスト｜無料イラスト・フリー素材なら「イラストAC」"/>
          <p:cNvPicPr>
            <a:picLocks noChangeAspect="1" noChangeArrowheads="1"/>
          </p:cNvPicPr>
          <p:nvPr/>
        </p:nvPicPr>
        <p:blipFill rotWithShape="1">
          <a:blip r:embed="rId8">
            <a:extLst>
              <a:ext uri="{28A0092B-C50C-407E-A947-70E740481C1C}">
                <a14:useLocalDpi xmlns:a14="http://schemas.microsoft.com/office/drawing/2010/main" val="0"/>
              </a:ext>
            </a:extLst>
          </a:blip>
          <a:srcRect l="33603" t="67574" r="55494" b="16841"/>
          <a:stretch/>
        </p:blipFill>
        <p:spPr bwMode="auto">
          <a:xfrm>
            <a:off x="1342400" y="4840280"/>
            <a:ext cx="1244686" cy="1326114"/>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3051373" y="5241727"/>
            <a:ext cx="3241578" cy="523220"/>
          </a:xfrm>
          <a:prstGeom prst="rect">
            <a:avLst/>
          </a:prstGeom>
          <a:noFill/>
        </p:spPr>
        <p:txBody>
          <a:bodyPr wrap="square" rtlCol="0">
            <a:spAutoFit/>
          </a:bodyPr>
          <a:lstStyle/>
          <a:p>
            <a:r>
              <a:rPr lang="en-US" altLang="ja-JP" sz="2800" dirty="0" smtClean="0">
                <a:latin typeface="HGS創英角ﾎﾟｯﾌﾟ体" panose="040B0A00000000000000" pitchFamily="50" charset="-128"/>
                <a:ea typeface="HGS創英角ﾎﾟｯﾌﾟ体" panose="040B0A00000000000000" pitchFamily="50" charset="-128"/>
              </a:rPr>
              <a:t>F</a:t>
            </a:r>
            <a:r>
              <a:rPr lang="ja-JP" altLang="en-US" sz="2800" dirty="0" smtClean="0">
                <a:latin typeface="HGS創英角ﾎﾟｯﾌﾟ体" panose="040B0A00000000000000" pitchFamily="50" charset="-128"/>
                <a:ea typeface="HGS創英角ﾎﾟｯﾌﾟ体" panose="040B0A00000000000000" pitchFamily="50" charset="-128"/>
              </a:rPr>
              <a:t>：ガード崩し </a:t>
            </a:r>
            <a:endParaRPr kumimoji="1" lang="ja-JP" altLang="en-US" sz="2800"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98219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590661" y="1063690"/>
            <a:ext cx="2752531" cy="85841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TextBox 17"/>
          <p:cNvSpPr txBox="1"/>
          <p:nvPr/>
        </p:nvSpPr>
        <p:spPr>
          <a:xfrm>
            <a:off x="2965711" y="4275930"/>
            <a:ext cx="2183100" cy="691664"/>
          </a:xfrm>
          <a:prstGeom prst="rect">
            <a:avLst/>
          </a:prstGeom>
        </p:spPr>
        <p:txBody>
          <a:bodyPr wrap="square" lIns="0" tIns="0" rIns="0" bIns="0" rtlCol="0" anchor="t">
            <a:spAutoFit/>
          </a:bodyPr>
          <a:lstStyle/>
          <a:p>
            <a:pPr algn="ctr">
              <a:lnSpc>
                <a:spcPts val="6167"/>
              </a:lnSpc>
            </a:pPr>
            <a:r>
              <a:rPr lang="en-US" altLang="ja-JP" sz="4405" dirty="0">
                <a:solidFill>
                  <a:srgbClr val="000000"/>
                </a:solidFill>
                <a:latin typeface="HGS創英角ﾎﾟｯﾌﾟ体" panose="040B0A00000000000000" pitchFamily="50" charset="-128"/>
                <a:ea typeface="HGS創英角ﾎﾟｯﾌﾟ体" panose="040B0A00000000000000" pitchFamily="50" charset="-128"/>
              </a:rPr>
              <a:t>Hand</a:t>
            </a:r>
            <a:endPar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6" name="正方形/長方形 5"/>
          <p:cNvSpPr/>
          <p:nvPr/>
        </p:nvSpPr>
        <p:spPr>
          <a:xfrm>
            <a:off x="2680996" y="4192554"/>
            <a:ext cx="2752531" cy="85841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590660" y="2628122"/>
            <a:ext cx="2752531" cy="85841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319935" y="4192554"/>
            <a:ext cx="2752531" cy="85841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p:cNvCxnSpPr>
            <a:stCxn id="7" idx="2"/>
            <a:endCxn id="6" idx="0"/>
          </p:cNvCxnSpPr>
          <p:nvPr/>
        </p:nvCxnSpPr>
        <p:spPr>
          <a:xfrm flipH="1">
            <a:off x="4057262" y="3486538"/>
            <a:ext cx="1909664" cy="706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a:stCxn id="4" idx="2"/>
            <a:endCxn id="7" idx="0"/>
          </p:cNvCxnSpPr>
          <p:nvPr/>
        </p:nvCxnSpPr>
        <p:spPr>
          <a:xfrm flipH="1">
            <a:off x="5966926" y="1922106"/>
            <a:ext cx="1" cy="706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a:stCxn id="7" idx="2"/>
            <a:endCxn id="8" idx="0"/>
          </p:cNvCxnSpPr>
          <p:nvPr/>
        </p:nvCxnSpPr>
        <p:spPr>
          <a:xfrm>
            <a:off x="5966926" y="3486538"/>
            <a:ext cx="1729275" cy="706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7"/>
          <p:cNvSpPr txBox="1"/>
          <p:nvPr/>
        </p:nvSpPr>
        <p:spPr>
          <a:xfrm>
            <a:off x="4875375" y="1095353"/>
            <a:ext cx="2183100" cy="795089"/>
          </a:xfrm>
          <a:prstGeom prst="rect">
            <a:avLst/>
          </a:prstGeom>
        </p:spPr>
        <p:txBody>
          <a:bodyPr wrap="square" lIns="0" tIns="0" rIns="0" bIns="0" rtlCol="0" anchor="t">
            <a:spAutoFit/>
          </a:bodyPr>
          <a:lstStyle/>
          <a:p>
            <a:pPr algn="ctr">
              <a:lnSpc>
                <a:spcPts val="6167"/>
              </a:lnSpc>
            </a:pPr>
            <a:r>
              <a:rPr lang="en-US" altLang="ja-JP" sz="4405" dirty="0">
                <a:solidFill>
                  <a:srgbClr val="000000"/>
                </a:solidFill>
                <a:latin typeface="HGS創英角ﾎﾟｯﾌﾟ体" panose="040B0A00000000000000" pitchFamily="50" charset="-128"/>
                <a:ea typeface="HGS創英角ﾎﾟｯﾌﾟ体" panose="040B0A00000000000000" pitchFamily="50" charset="-128"/>
              </a:rPr>
              <a:t>Player</a:t>
            </a:r>
            <a:endPar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21" name="TextBox 17"/>
          <p:cNvSpPr txBox="1"/>
          <p:nvPr/>
        </p:nvSpPr>
        <p:spPr>
          <a:xfrm>
            <a:off x="4875375" y="2628122"/>
            <a:ext cx="2183100" cy="691664"/>
          </a:xfrm>
          <a:prstGeom prst="rect">
            <a:avLst/>
          </a:prstGeom>
        </p:spPr>
        <p:txBody>
          <a:bodyPr wrap="square" lIns="0" tIns="0" rIns="0" bIns="0" rtlCol="0" anchor="t">
            <a:spAutoFit/>
          </a:bodyPr>
          <a:lstStyle/>
          <a:p>
            <a:pPr algn="ctr">
              <a:lnSpc>
                <a:spcPts val="6167"/>
              </a:lnSpc>
            </a:pPr>
            <a:r>
              <a:rPr lang="en-US" altLang="ja-JP" sz="4405" dirty="0">
                <a:solidFill>
                  <a:srgbClr val="000000"/>
                </a:solidFill>
                <a:latin typeface="HGS創英角ﾎﾟｯﾌﾟ体" panose="040B0A00000000000000" pitchFamily="50" charset="-128"/>
                <a:ea typeface="HGS創英角ﾎﾟｯﾌﾟ体" panose="040B0A00000000000000" pitchFamily="50" charset="-128"/>
              </a:rPr>
              <a:t>Body</a:t>
            </a:r>
            <a:endPar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24" name="TextBox 17"/>
          <p:cNvSpPr txBox="1"/>
          <p:nvPr/>
        </p:nvSpPr>
        <p:spPr>
          <a:xfrm>
            <a:off x="6604650" y="4275930"/>
            <a:ext cx="2183100" cy="691664"/>
          </a:xfrm>
          <a:prstGeom prst="rect">
            <a:avLst/>
          </a:prstGeom>
        </p:spPr>
        <p:txBody>
          <a:bodyPr wrap="square" lIns="0" tIns="0" rIns="0" bIns="0" rtlCol="0" anchor="t">
            <a:spAutoFit/>
          </a:bodyPr>
          <a:lstStyle/>
          <a:p>
            <a:pPr algn="ctr">
              <a:lnSpc>
                <a:spcPts val="6167"/>
              </a:lnSpc>
            </a:pPr>
            <a:r>
              <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rPr>
              <a:t>Foot</a:t>
            </a:r>
            <a:endPar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25" name="TextBox 17"/>
          <p:cNvSpPr txBox="1"/>
          <p:nvPr/>
        </p:nvSpPr>
        <p:spPr>
          <a:xfrm>
            <a:off x="-1" y="0"/>
            <a:ext cx="5148811" cy="795089"/>
          </a:xfrm>
          <a:prstGeom prst="rect">
            <a:avLst/>
          </a:prstGeom>
        </p:spPr>
        <p:txBody>
          <a:bodyPr wrap="square" lIns="0" tIns="0" rIns="0" bIns="0" rtlCol="0" anchor="t">
            <a:spAutoFit/>
          </a:bodyPr>
          <a:lstStyle/>
          <a:p>
            <a:pPr algn="ctr">
              <a:lnSpc>
                <a:spcPts val="6167"/>
              </a:lnSpc>
            </a:pPr>
            <a:r>
              <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rPr>
              <a:t>Player</a:t>
            </a: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パーツ分け</a:t>
            </a:r>
            <a:endPar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572308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685800" y="1003962"/>
            <a:ext cx="10820400" cy="5667426"/>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33867" tIns="33867" rIns="33867" bIns="33867" rtlCol="0" anchor="ctr"/>
            <a:lstStyle/>
            <a:p>
              <a:pPr algn="ctr">
                <a:lnSpc>
                  <a:spcPts val="1773"/>
                </a:lnSpc>
                <a:spcBef>
                  <a:spcPct val="0"/>
                </a:spcBef>
              </a:pPr>
              <a:endParaRPr sz="1200"/>
            </a:p>
          </p:txBody>
        </p:sp>
      </p:grpSp>
      <p:grpSp>
        <p:nvGrpSpPr>
          <p:cNvPr id="8" name="Group 8"/>
          <p:cNvGrpSpPr/>
          <p:nvPr/>
        </p:nvGrpSpPr>
        <p:grpSpPr>
          <a:xfrm>
            <a:off x="3426008" y="458204"/>
            <a:ext cx="5339984"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4" name="TextBox 14"/>
          <p:cNvSpPr txBox="1"/>
          <p:nvPr/>
        </p:nvSpPr>
        <p:spPr>
          <a:xfrm>
            <a:off x="1970057" y="1878621"/>
            <a:ext cx="8296338" cy="795089"/>
          </a:xfrm>
          <a:prstGeom prst="rect">
            <a:avLst/>
          </a:prstGeom>
        </p:spPr>
        <p:txBody>
          <a:bodyPr wrap="square" lIns="0" tIns="0" rIns="0" bIns="0" rtlCol="0" anchor="t">
            <a:spAutoFit/>
          </a:bodyPr>
          <a:lstStyle/>
          <a:p>
            <a:pPr algn="ctr">
              <a:lnSpc>
                <a:spcPts val="6167"/>
              </a:lnSpc>
            </a:pPr>
            <a:r>
              <a:rPr lang="ja-JP" altLang="en-US" sz="3600" dirty="0" smtClean="0">
                <a:solidFill>
                  <a:srgbClr val="000000"/>
                </a:solidFill>
                <a:latin typeface="HGS創英角ﾎﾟｯﾌﾟ体" panose="040B0A00000000000000" pitchFamily="50" charset="-128"/>
                <a:ea typeface="HGS創英角ﾎﾟｯﾌﾟ体" panose="040B0A00000000000000" pitchFamily="50" charset="-128"/>
              </a:rPr>
              <a:t>未知の遺跡を攻略する</a:t>
            </a:r>
            <a:endParaRPr lang="en-US" sz="3600"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20" name="TextBox 14"/>
          <p:cNvSpPr txBox="1"/>
          <p:nvPr/>
        </p:nvSpPr>
        <p:spPr>
          <a:xfrm>
            <a:off x="2901629" y="3179512"/>
            <a:ext cx="6133705" cy="691664"/>
          </a:xfrm>
          <a:prstGeom prst="rect">
            <a:avLst/>
          </a:prstGeom>
        </p:spPr>
        <p:txBody>
          <a:bodyPr lIns="0" tIns="0" rIns="0" bIns="0" rtlCol="0" anchor="t">
            <a:spAutoFit/>
          </a:bodyPr>
          <a:lstStyle/>
          <a:p>
            <a:pPr algn="ctr">
              <a:lnSpc>
                <a:spcPts val="6167"/>
              </a:lnSpc>
            </a:pPr>
            <a:r>
              <a:rPr lang="en-US" sz="4405" dirty="0" smtClean="0">
                <a:solidFill>
                  <a:srgbClr val="000000"/>
                </a:solidFill>
                <a:latin typeface="Fredoka Bold"/>
              </a:rPr>
              <a:t> </a:t>
            </a:r>
            <a:endParaRPr lang="en-US" sz="4405" dirty="0">
              <a:solidFill>
                <a:srgbClr val="000000"/>
              </a:solidFill>
              <a:latin typeface="Fredoka Bold"/>
            </a:endParaRPr>
          </a:p>
        </p:txBody>
      </p:sp>
      <p:grpSp>
        <p:nvGrpSpPr>
          <p:cNvPr id="15" name="Group 8"/>
          <p:cNvGrpSpPr/>
          <p:nvPr/>
        </p:nvGrpSpPr>
        <p:grpSpPr>
          <a:xfrm>
            <a:off x="3426008" y="2991626"/>
            <a:ext cx="5339984" cy="1153486"/>
            <a:chOff x="0" y="0"/>
            <a:chExt cx="2109623" cy="455698"/>
          </a:xfrm>
        </p:grpSpPr>
        <p:sp>
          <p:nvSpPr>
            <p:cNvPr id="16"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7"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8" name="TextBox 14"/>
          <p:cNvSpPr txBox="1"/>
          <p:nvPr/>
        </p:nvSpPr>
        <p:spPr>
          <a:xfrm>
            <a:off x="3029147" y="689115"/>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ゲームコンセプト</a:t>
            </a:r>
            <a:r>
              <a:rPr lang="en-US" sz="4405" dirty="0" smtClean="0">
                <a:solidFill>
                  <a:srgbClr val="000000"/>
                </a:solidFill>
                <a:latin typeface="Fredoka Bold"/>
              </a:rPr>
              <a:t> </a:t>
            </a:r>
            <a:endParaRPr lang="en-US" sz="4405" dirty="0">
              <a:solidFill>
                <a:srgbClr val="000000"/>
              </a:solidFill>
              <a:latin typeface="Fredoka Bold"/>
            </a:endParaRPr>
          </a:p>
        </p:txBody>
      </p:sp>
      <p:sp>
        <p:nvSpPr>
          <p:cNvPr id="19" name="TextBox 14"/>
          <p:cNvSpPr txBox="1"/>
          <p:nvPr/>
        </p:nvSpPr>
        <p:spPr>
          <a:xfrm>
            <a:off x="3029147" y="3187472"/>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ゲーム概要</a:t>
            </a:r>
            <a:r>
              <a:rPr lang="en-US" sz="4405" dirty="0" smtClean="0">
                <a:solidFill>
                  <a:srgbClr val="000000"/>
                </a:solidFill>
                <a:latin typeface="Fredoka Bold"/>
              </a:rPr>
              <a:t> </a:t>
            </a:r>
            <a:endParaRPr lang="en-US" sz="4405" dirty="0">
              <a:solidFill>
                <a:srgbClr val="000000"/>
              </a:solidFill>
              <a:latin typeface="Fredoka Bold"/>
            </a:endParaRPr>
          </a:p>
        </p:txBody>
      </p:sp>
      <p:sp>
        <p:nvSpPr>
          <p:cNvPr id="22" name="TextBox 14"/>
          <p:cNvSpPr txBox="1"/>
          <p:nvPr/>
        </p:nvSpPr>
        <p:spPr>
          <a:xfrm>
            <a:off x="566095" y="4241553"/>
            <a:ext cx="11104262" cy="2385268"/>
          </a:xfrm>
          <a:prstGeom prst="rect">
            <a:avLst/>
          </a:prstGeom>
        </p:spPr>
        <p:txBody>
          <a:bodyPr wrap="square" lIns="0" tIns="0" rIns="0" bIns="0" rtlCol="0" anchor="t">
            <a:spAutoFit/>
          </a:bodyPr>
          <a:lstStyle/>
          <a:p>
            <a:pPr algn="ctr">
              <a:lnSpc>
                <a:spcPts val="6167"/>
              </a:lnSpc>
            </a:pPr>
            <a:r>
              <a:rPr lang="ja-JP" altLang="en-US" sz="2800" dirty="0" smtClean="0">
                <a:solidFill>
                  <a:srgbClr val="000000"/>
                </a:solidFill>
                <a:latin typeface="HGS創英角ﾎﾟｯﾌﾟ体" panose="040B0A00000000000000" pitchFamily="50" charset="-128"/>
                <a:ea typeface="HGS創英角ﾎﾟｯﾌﾟ体" panose="040B0A00000000000000" pitchFamily="50" charset="-128"/>
              </a:rPr>
              <a:t>プレイヤーは探検家になり遺跡を探索する</a:t>
            </a:r>
            <a:endParaRPr lang="en-US" altLang="ja-JP" sz="2800" dirty="0" smtClean="0">
              <a:solidFill>
                <a:srgbClr val="000000"/>
              </a:solidFill>
              <a:latin typeface="HGS創英角ﾎﾟｯﾌﾟ体" panose="040B0A00000000000000" pitchFamily="50" charset="-128"/>
              <a:ea typeface="HGS創英角ﾎﾟｯﾌﾟ体" panose="040B0A00000000000000" pitchFamily="50" charset="-128"/>
            </a:endParaRPr>
          </a:p>
          <a:p>
            <a:pPr algn="ctr">
              <a:lnSpc>
                <a:spcPts val="6167"/>
              </a:lnSpc>
            </a:pPr>
            <a:r>
              <a:rPr lang="ja-JP" altLang="en-US" sz="2800" dirty="0" smtClean="0">
                <a:solidFill>
                  <a:srgbClr val="000000"/>
                </a:solidFill>
                <a:latin typeface="HGS創英角ﾎﾟｯﾌﾟ体" panose="040B0A00000000000000" pitchFamily="50" charset="-128"/>
                <a:ea typeface="HGS創英角ﾎﾟｯﾌﾟ体" panose="040B0A00000000000000" pitchFamily="50" charset="-128"/>
              </a:rPr>
              <a:t>遺跡を攻略していく過程で遺跡</a:t>
            </a:r>
            <a:r>
              <a:rPr lang="ja-JP" altLang="en-US" sz="2800" dirty="0">
                <a:solidFill>
                  <a:srgbClr val="000000"/>
                </a:solidFill>
                <a:latin typeface="HGS創英角ﾎﾟｯﾌﾟ体" panose="040B0A00000000000000" pitchFamily="50" charset="-128"/>
                <a:ea typeface="HGS創英角ﾎﾟｯﾌﾟ体" panose="040B0A00000000000000" pitchFamily="50" charset="-128"/>
              </a:rPr>
              <a:t>に</a:t>
            </a:r>
            <a:r>
              <a:rPr lang="ja-JP" altLang="en-US" sz="2800" dirty="0" smtClean="0">
                <a:solidFill>
                  <a:srgbClr val="000000"/>
                </a:solidFill>
                <a:latin typeface="HGS創英角ﾎﾟｯﾌﾟ体" panose="040B0A00000000000000" pitchFamily="50" charset="-128"/>
                <a:ea typeface="HGS創英角ﾎﾟｯﾌﾟ体" panose="040B0A00000000000000" pitchFamily="50" charset="-128"/>
              </a:rPr>
              <a:t>モンスターがいるので</a:t>
            </a:r>
            <a:endParaRPr lang="en-US" altLang="ja-JP" sz="2800" dirty="0" smtClean="0">
              <a:solidFill>
                <a:srgbClr val="000000"/>
              </a:solidFill>
              <a:latin typeface="HGS創英角ﾎﾟｯﾌﾟ体" panose="040B0A00000000000000" pitchFamily="50" charset="-128"/>
              <a:ea typeface="HGS創英角ﾎﾟｯﾌﾟ体" panose="040B0A00000000000000" pitchFamily="50" charset="-128"/>
            </a:endParaRPr>
          </a:p>
          <a:p>
            <a:pPr algn="ctr">
              <a:lnSpc>
                <a:spcPts val="6167"/>
              </a:lnSpc>
            </a:pPr>
            <a:r>
              <a:rPr lang="ja-JP" altLang="en-US" sz="2800" dirty="0" smtClean="0">
                <a:solidFill>
                  <a:srgbClr val="000000"/>
                </a:solidFill>
                <a:latin typeface="HGS創英角ﾎﾟｯﾌﾟ体" panose="040B0A00000000000000" pitchFamily="50" charset="-128"/>
                <a:ea typeface="HGS創英角ﾎﾟｯﾌﾟ体" panose="040B0A00000000000000" pitchFamily="50" charset="-128"/>
              </a:rPr>
              <a:t>倒しながら最下層を目指し、攻略を目指す</a:t>
            </a:r>
            <a:endParaRPr lang="en-US" altLang="ja-JP" sz="2800" dirty="0" smtClean="0">
              <a:solidFill>
                <a:srgbClr val="000000"/>
              </a:solidFill>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08026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3426008" y="458204"/>
            <a:ext cx="5339984"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29148" y="603251"/>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各要素</a:t>
            </a:r>
            <a:r>
              <a:rPr lang="en-US" sz="4405"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1" name="テキスト ボックス 10"/>
          <p:cNvSpPr txBox="1"/>
          <p:nvPr/>
        </p:nvSpPr>
        <p:spPr>
          <a:xfrm>
            <a:off x="3957465" y="1900483"/>
            <a:ext cx="4854747" cy="1384995"/>
          </a:xfrm>
          <a:prstGeom prst="rect">
            <a:avLst/>
          </a:prstGeom>
          <a:noFill/>
        </p:spPr>
        <p:txBody>
          <a:bodyPr wrap="square" rtlCol="0">
            <a:spAutoFit/>
          </a:bodyPr>
          <a:lstStyle/>
          <a:p>
            <a:r>
              <a:rPr kumimoji="1" lang="ja-JP" altLang="en-US" sz="2800" dirty="0" smtClean="0">
                <a:latin typeface="HGS創英角ﾎﾟｯﾌﾟ体" panose="040B0A00000000000000" pitchFamily="50" charset="-128"/>
                <a:ea typeface="HGS創英角ﾎﾟｯﾌﾟ体" panose="040B0A00000000000000" pitchFamily="50" charset="-128"/>
              </a:rPr>
              <a:t>①遺跡攻略</a:t>
            </a:r>
            <a:endParaRPr kumimoji="1" lang="en-US" altLang="ja-JP" sz="2800" dirty="0" smtClean="0">
              <a:latin typeface="HGS創英角ﾎﾟｯﾌﾟ体" panose="040B0A00000000000000" pitchFamily="50" charset="-128"/>
              <a:ea typeface="HGS創英角ﾎﾟｯﾌﾟ体" panose="040B0A00000000000000" pitchFamily="50" charset="-128"/>
            </a:endParaRPr>
          </a:p>
          <a:p>
            <a:r>
              <a:rPr lang="ja-JP" altLang="en-US" sz="2800" dirty="0" smtClean="0">
                <a:latin typeface="HGS創英角ﾎﾟｯﾌﾟ体" panose="040B0A00000000000000" pitchFamily="50" charset="-128"/>
                <a:ea typeface="HGS創英角ﾎﾟｯﾌﾟ体" panose="040B0A00000000000000" pitchFamily="50" charset="-128"/>
              </a:rPr>
              <a:t>②プレイキャラクター</a:t>
            </a:r>
            <a:endParaRPr lang="en-US" altLang="ja-JP" sz="2800" dirty="0" smtClean="0">
              <a:latin typeface="HGS創英角ﾎﾟｯﾌﾟ体" panose="040B0A00000000000000" pitchFamily="50" charset="-128"/>
              <a:ea typeface="HGS創英角ﾎﾟｯﾌﾟ体" panose="040B0A00000000000000" pitchFamily="50" charset="-128"/>
            </a:endParaRPr>
          </a:p>
          <a:p>
            <a:r>
              <a:rPr lang="ja-JP" altLang="en-US" sz="2800" dirty="0" smtClean="0">
                <a:latin typeface="HGS創英角ﾎﾟｯﾌﾟ体" panose="040B0A00000000000000" pitchFamily="50" charset="-128"/>
                <a:ea typeface="HGS創英角ﾎﾟｯﾌﾟ体" panose="040B0A00000000000000" pitchFamily="50" charset="-128"/>
              </a:rPr>
              <a:t>③モンスター</a:t>
            </a:r>
            <a:endParaRPr lang="en-US" altLang="ja-JP" sz="28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10274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3426008" y="458204"/>
            <a:ext cx="5339984"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29148" y="603251"/>
            <a:ext cx="6133705" cy="691664"/>
          </a:xfrm>
          <a:prstGeom prst="rect">
            <a:avLst/>
          </a:prstGeom>
        </p:spPr>
        <p:txBody>
          <a:bodyPr lIns="0" tIns="0" rIns="0" bIns="0" rtlCol="0" anchor="t">
            <a:spAutoFit/>
          </a:bodyPr>
          <a:lstStyle/>
          <a:p>
            <a:pPr algn="ctr">
              <a:lnSpc>
                <a:spcPts val="6167"/>
              </a:lnSpc>
            </a:pPr>
            <a:r>
              <a:rPr lang="ja-JP" altLang="en-US" sz="4405" dirty="0">
                <a:solidFill>
                  <a:srgbClr val="000000"/>
                </a:solidFill>
                <a:latin typeface="HGS創英角ﾎﾟｯﾌﾟ体" panose="040B0A00000000000000" pitchFamily="50" charset="-128"/>
                <a:ea typeface="HGS創英角ﾎﾟｯﾌﾟ体" panose="040B0A00000000000000" pitchFamily="50" charset="-128"/>
              </a:rPr>
              <a:t>遺跡</a:t>
            </a:r>
            <a:r>
              <a:rPr lang="en-US" sz="4405"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1" name="テキスト ボックス 10"/>
          <p:cNvSpPr txBox="1"/>
          <p:nvPr/>
        </p:nvSpPr>
        <p:spPr>
          <a:xfrm>
            <a:off x="1175656" y="1756737"/>
            <a:ext cx="9769151" cy="1200329"/>
          </a:xfrm>
          <a:prstGeom prst="rect">
            <a:avLst/>
          </a:prstGeom>
          <a:noFill/>
        </p:spPr>
        <p:txBody>
          <a:bodyPr wrap="square" rtlCol="0">
            <a:spAutoFit/>
          </a:bodyPr>
          <a:lstStyle/>
          <a:p>
            <a:r>
              <a:rPr lang="ja-JP" altLang="en-US" dirty="0" smtClean="0">
                <a:latin typeface="HGS創英角ﾎﾟｯﾌﾟ体" panose="040B0A00000000000000" pitchFamily="50" charset="-128"/>
                <a:ea typeface="HGS創英角ﾎﾟｯﾌﾟ体" panose="040B0A00000000000000" pitchFamily="50" charset="-128"/>
              </a:rPr>
              <a:t>２～３階程度の階層が各遺跡にあり、全ての階層を攻略</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クリア</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した際に遺跡攻略成功となる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各階層にはモンスターがいて、全てのモンスターを倒すと遺跡の扉が開き次の階層に進める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最終層にはボスがおり、ボスを倒すと宝箱のある部屋が開きその遺跡の攻略成功</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最終層にたどり着くまでにやられてしまった場合攻略失敗とな</a:t>
            </a:r>
            <a:r>
              <a:rPr lang="ja-JP" altLang="en-US" dirty="0">
                <a:latin typeface="HGS創英角ﾎﾟｯﾌﾟ体" panose="040B0A00000000000000" pitchFamily="50" charset="-128"/>
                <a:ea typeface="HGS創英角ﾎﾟｯﾌﾟ体" panose="040B0A00000000000000" pitchFamily="50" charset="-128"/>
              </a:rPr>
              <a:t>る</a:t>
            </a:r>
            <a:endParaRPr lang="en-US" altLang="ja-JP" dirty="0" smtClean="0">
              <a:latin typeface="HGS創英角ﾎﾟｯﾌﾟ体" panose="040B0A00000000000000" pitchFamily="50" charset="-128"/>
              <a:ea typeface="HGS創英角ﾎﾟｯﾌﾟ体" panose="040B0A00000000000000" pitchFamily="50" charset="-128"/>
            </a:endParaRPr>
          </a:p>
        </p:txBody>
      </p:sp>
      <p:sp>
        <p:nvSpPr>
          <p:cNvPr id="12" name="正方形/長方形 11"/>
          <p:cNvSpPr/>
          <p:nvPr/>
        </p:nvSpPr>
        <p:spPr>
          <a:xfrm>
            <a:off x="2704830" y="4002831"/>
            <a:ext cx="1087325" cy="1129005"/>
          </a:xfrm>
          <a:prstGeom prst="rect">
            <a:avLst/>
          </a:prstGeom>
          <a:solidFill>
            <a:schemeClr val="accent3">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ハロウィンのキャラクター（ミイラ男）"/>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3430" y="4106599"/>
            <a:ext cx="844873" cy="903607"/>
          </a:xfrm>
          <a:prstGeom prst="rect">
            <a:avLst/>
          </a:prstGeom>
          <a:noFill/>
          <a:extLst>
            <a:ext uri="{909E8E84-426E-40DD-AFC4-6F175D3DCCD1}">
              <a14:hiddenFill xmlns:a14="http://schemas.microsoft.com/office/drawing/2010/main">
                <a:solidFill>
                  <a:srgbClr val="FFFFFF"/>
                </a:solidFill>
              </a14:hiddenFill>
            </a:ext>
          </a:extLst>
        </p:spPr>
      </p:pic>
      <p:sp>
        <p:nvSpPr>
          <p:cNvPr id="18" name="正方形/長方形 17"/>
          <p:cNvSpPr/>
          <p:nvPr/>
        </p:nvSpPr>
        <p:spPr>
          <a:xfrm>
            <a:off x="5516568" y="4002831"/>
            <a:ext cx="1087325" cy="1129005"/>
          </a:xfrm>
          <a:prstGeom prst="rect">
            <a:avLst/>
          </a:prstGeom>
          <a:solidFill>
            <a:schemeClr val="accent3">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8268550" y="4007131"/>
            <a:ext cx="1087325" cy="1129005"/>
          </a:xfrm>
          <a:prstGeom prst="rect">
            <a:avLst/>
          </a:prstGeom>
          <a:solidFill>
            <a:schemeClr val="accent4">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Picture 2" descr="ハロウィンのキャラクター（ミイラ男）"/>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793" y="4116827"/>
            <a:ext cx="844873" cy="9036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閉じた宝箱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5231" y="4116827"/>
            <a:ext cx="926430" cy="924114"/>
          </a:xfrm>
          <a:prstGeom prst="rect">
            <a:avLst/>
          </a:prstGeom>
          <a:noFill/>
          <a:extLst>
            <a:ext uri="{909E8E84-426E-40DD-AFC4-6F175D3DCCD1}">
              <a14:hiddenFill xmlns:a14="http://schemas.microsoft.com/office/drawing/2010/main">
                <a:solidFill>
                  <a:srgbClr val="FFFFFF"/>
                </a:solidFill>
              </a14:hiddenFill>
            </a:ext>
          </a:extLst>
        </p:spPr>
      </p:pic>
      <p:sp>
        <p:nvSpPr>
          <p:cNvPr id="13" name="右矢印 12"/>
          <p:cNvSpPr/>
          <p:nvPr/>
        </p:nvSpPr>
        <p:spPr>
          <a:xfrm>
            <a:off x="4052537" y="4380721"/>
            <a:ext cx="1203649" cy="373224"/>
          </a:xfrm>
          <a:prstGeom prst="right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a:off x="6864275" y="4394715"/>
            <a:ext cx="1203649" cy="373224"/>
          </a:xfrm>
          <a:prstGeom prst="right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371600" y="3432842"/>
            <a:ext cx="9237306" cy="183895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17"/>
          <p:cNvSpPr txBox="1"/>
          <p:nvPr/>
        </p:nvSpPr>
        <p:spPr>
          <a:xfrm>
            <a:off x="999624" y="3259132"/>
            <a:ext cx="1667377" cy="656911"/>
          </a:xfrm>
          <a:prstGeom prst="rect">
            <a:avLst/>
          </a:prstGeom>
        </p:spPr>
        <p:txBody>
          <a:bodyPr wrap="square" lIns="0" tIns="0" rIns="0" bIns="0" rtlCol="0" anchor="t">
            <a:spAutoFit/>
          </a:bodyPr>
          <a:lstStyle/>
          <a:p>
            <a:pPr algn="ctr">
              <a:lnSpc>
                <a:spcPts val="6167"/>
              </a:lnSpc>
            </a:pPr>
            <a:r>
              <a:rPr lang="ja-JP" altLang="en-US" sz="2800" dirty="0" smtClean="0">
                <a:solidFill>
                  <a:srgbClr val="000000"/>
                </a:solidFill>
                <a:latin typeface="HGS創英角ﾎﾟｯﾌﾟ体" panose="040B0A00000000000000" pitchFamily="50" charset="-128"/>
                <a:ea typeface="HGS創英角ﾎﾟｯﾌﾟ体" panose="040B0A00000000000000" pitchFamily="50" charset="-128"/>
              </a:rPr>
              <a:t>遺跡</a:t>
            </a:r>
            <a:r>
              <a:rPr lang="en-US" sz="2800"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2800"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26" name="TextBox 17"/>
          <p:cNvSpPr txBox="1"/>
          <p:nvPr/>
        </p:nvSpPr>
        <p:spPr>
          <a:xfrm>
            <a:off x="2385160" y="3294036"/>
            <a:ext cx="1667377" cy="656911"/>
          </a:xfrm>
          <a:prstGeom prst="rect">
            <a:avLst/>
          </a:prstGeom>
        </p:spPr>
        <p:txBody>
          <a:bodyPr wrap="square" lIns="0" tIns="0" rIns="0" bIns="0" rtlCol="0" anchor="t">
            <a:spAutoFit/>
          </a:bodyPr>
          <a:lstStyle/>
          <a:p>
            <a:pPr algn="ctr">
              <a:lnSpc>
                <a:spcPts val="6167"/>
              </a:lnSpc>
            </a:pPr>
            <a:r>
              <a:rPr lang="en-US" sz="2800" dirty="0">
                <a:solidFill>
                  <a:srgbClr val="000000"/>
                </a:solidFill>
                <a:latin typeface="HGS創英角ﾎﾟｯﾌﾟ体" panose="040B0A00000000000000" pitchFamily="50" charset="-128"/>
                <a:ea typeface="HGS創英角ﾎﾟｯﾌﾟ体" panose="040B0A00000000000000" pitchFamily="50" charset="-128"/>
              </a:rPr>
              <a:t>1</a:t>
            </a:r>
            <a:r>
              <a:rPr lang="en-US" sz="2800"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2800"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27" name="TextBox 17"/>
          <p:cNvSpPr txBox="1"/>
          <p:nvPr/>
        </p:nvSpPr>
        <p:spPr>
          <a:xfrm>
            <a:off x="5262311" y="3307435"/>
            <a:ext cx="1667377" cy="656911"/>
          </a:xfrm>
          <a:prstGeom prst="rect">
            <a:avLst/>
          </a:prstGeom>
        </p:spPr>
        <p:txBody>
          <a:bodyPr wrap="square" lIns="0" tIns="0" rIns="0" bIns="0" rtlCol="0" anchor="t">
            <a:spAutoFit/>
          </a:bodyPr>
          <a:lstStyle/>
          <a:p>
            <a:pPr algn="ctr">
              <a:lnSpc>
                <a:spcPts val="6167"/>
              </a:lnSpc>
            </a:pPr>
            <a:r>
              <a:rPr lang="en-US" sz="2800" dirty="0" smtClean="0">
                <a:solidFill>
                  <a:srgbClr val="000000"/>
                </a:solidFill>
                <a:latin typeface="HGS創英角ﾎﾟｯﾌﾟ体" panose="040B0A00000000000000" pitchFamily="50" charset="-128"/>
                <a:ea typeface="HGS創英角ﾎﾟｯﾌﾟ体" panose="040B0A00000000000000" pitchFamily="50" charset="-128"/>
              </a:rPr>
              <a:t>2 </a:t>
            </a:r>
            <a:endParaRPr lang="en-US" sz="2800"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28" name="TextBox 17"/>
          <p:cNvSpPr txBox="1"/>
          <p:nvPr/>
        </p:nvSpPr>
        <p:spPr>
          <a:xfrm>
            <a:off x="7979449" y="3301954"/>
            <a:ext cx="1667377" cy="656911"/>
          </a:xfrm>
          <a:prstGeom prst="rect">
            <a:avLst/>
          </a:prstGeom>
        </p:spPr>
        <p:txBody>
          <a:bodyPr wrap="square" lIns="0" tIns="0" rIns="0" bIns="0" rtlCol="0" anchor="t">
            <a:spAutoFit/>
          </a:bodyPr>
          <a:lstStyle/>
          <a:p>
            <a:pPr algn="ctr">
              <a:lnSpc>
                <a:spcPts val="6167"/>
              </a:lnSpc>
            </a:pPr>
            <a:r>
              <a:rPr lang="en-US" sz="2800" dirty="0">
                <a:solidFill>
                  <a:srgbClr val="000000"/>
                </a:solidFill>
                <a:latin typeface="HGS創英角ﾎﾟｯﾌﾟ体" panose="040B0A00000000000000" pitchFamily="50" charset="-128"/>
                <a:ea typeface="HGS創英角ﾎﾟｯﾌﾟ体" panose="040B0A00000000000000" pitchFamily="50" charset="-128"/>
              </a:rPr>
              <a:t>3</a:t>
            </a:r>
            <a:r>
              <a:rPr lang="en-US" sz="2800"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2800" dirty="0">
              <a:solidFill>
                <a:srgbClr val="000000"/>
              </a:solidFill>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58069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3426008" y="458204"/>
            <a:ext cx="5339984"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29148" y="603251"/>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プレイキャラクター</a:t>
            </a:r>
            <a:r>
              <a:rPr lang="en-US" sz="4405"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1" name="テキスト ボックス 10"/>
          <p:cNvSpPr txBox="1"/>
          <p:nvPr/>
        </p:nvSpPr>
        <p:spPr>
          <a:xfrm>
            <a:off x="1175656" y="1756737"/>
            <a:ext cx="9769151" cy="2585323"/>
          </a:xfrm>
          <a:prstGeom prst="rect">
            <a:avLst/>
          </a:prstGeom>
          <a:noFill/>
        </p:spPr>
        <p:txBody>
          <a:bodyPr wrap="square" rtlCol="0">
            <a:spAutoFit/>
          </a:bodyPr>
          <a:lstStyle/>
          <a:p>
            <a:r>
              <a:rPr lang="ja-JP" altLang="en-US" dirty="0" smtClean="0">
                <a:latin typeface="HGS創英角ﾎﾟｯﾌﾟ体" panose="040B0A00000000000000" pitchFamily="50" charset="-128"/>
                <a:ea typeface="HGS創英角ﾎﾟｯﾌﾟ体" panose="040B0A00000000000000" pitchFamily="50" charset="-128"/>
              </a:rPr>
              <a:t>操作するキャラクターは探検家。長年による探検経験により戦闘できる力を身につけている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■キャラクターステータス</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　</a:t>
            </a:r>
            <a:r>
              <a:rPr lang="en-US" altLang="ja-JP" dirty="0" smtClean="0">
                <a:latin typeface="HGS創英角ﾎﾟｯﾌﾟ体" panose="040B0A00000000000000" pitchFamily="50" charset="-128"/>
                <a:ea typeface="HGS創英角ﾎﾟｯﾌﾟ体" panose="040B0A00000000000000" pitchFamily="50" charset="-128"/>
              </a:rPr>
              <a:t>HP</a:t>
            </a:r>
            <a:r>
              <a:rPr lang="ja-JP" altLang="en-US" dirty="0" smtClean="0">
                <a:latin typeface="HGS創英角ﾎﾟｯﾌﾟ体" panose="040B0A00000000000000" pitchFamily="50" charset="-128"/>
                <a:ea typeface="HGS創英角ﾎﾟｯﾌﾟ体" panose="040B0A00000000000000" pitchFamily="50" charset="-128"/>
              </a:rPr>
              <a:t>　　：キャラクターの体力　攻撃されると減少し、</a:t>
            </a:r>
            <a:r>
              <a:rPr lang="en-US" altLang="ja-JP" dirty="0" smtClean="0">
                <a:latin typeface="HGS創英角ﾎﾟｯﾌﾟ体" panose="040B0A00000000000000" pitchFamily="50" charset="-128"/>
                <a:ea typeface="HGS創英角ﾎﾟｯﾌﾟ体" panose="040B0A00000000000000" pitchFamily="50" charset="-128"/>
              </a:rPr>
              <a:t>0</a:t>
            </a:r>
            <a:r>
              <a:rPr lang="ja-JP" altLang="en-US" dirty="0" smtClean="0">
                <a:latin typeface="HGS創英角ﾎﾟｯﾌﾟ体" panose="040B0A00000000000000" pitchFamily="50" charset="-128"/>
                <a:ea typeface="HGS創英角ﾎﾟｯﾌﾟ体" panose="040B0A00000000000000" pitchFamily="50" charset="-128"/>
              </a:rPr>
              <a:t>になると倒れて攻略失敗になる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　●スタミナ：特殊攻撃・ダッシュ・ガードを行う際に消費され、時間経過で回復する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■行動</a:t>
            </a:r>
            <a:endParaRPr lang="en-US" altLang="ja-JP" dirty="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●通常攻撃：持っている武器を使い近接攻撃を</a:t>
            </a:r>
            <a:r>
              <a:rPr lang="ja-JP" altLang="en-US" dirty="0" smtClean="0">
                <a:latin typeface="HGS創英角ﾎﾟｯﾌﾟ体" panose="040B0A00000000000000" pitchFamily="50" charset="-128"/>
                <a:ea typeface="HGS創英角ﾎﾟｯﾌﾟ体" panose="040B0A00000000000000" pitchFamily="50" charset="-128"/>
              </a:rPr>
              <a:t>行う</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●特殊</a:t>
            </a:r>
            <a:r>
              <a:rPr lang="ja-JP" altLang="en-US" dirty="0">
                <a:latin typeface="HGS創英角ﾎﾟｯﾌﾟ体" panose="040B0A00000000000000" pitchFamily="50" charset="-128"/>
                <a:ea typeface="HGS創英角ﾎﾟｯﾌﾟ体" panose="040B0A00000000000000" pitchFamily="50" charset="-128"/>
              </a:rPr>
              <a:t>技</a:t>
            </a:r>
            <a:r>
              <a:rPr lang="ja-JP" altLang="en-US" dirty="0" smtClean="0">
                <a:latin typeface="HGS創英角ﾎﾟｯﾌﾟ体" panose="040B0A00000000000000" pitchFamily="50" charset="-128"/>
                <a:ea typeface="HGS創英角ﾎﾟｯﾌﾟ体" panose="040B0A00000000000000" pitchFamily="50" charset="-128"/>
              </a:rPr>
              <a:t>：スタミナを使いダメージは与えない特殊な行動を行う</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例</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ガード崩し</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a:latin typeface="HGS創英角ﾎﾟｯﾌﾟ体" panose="040B0A00000000000000" pitchFamily="50" charset="-128"/>
                <a:ea typeface="HGS創英角ﾎﾟｯﾌﾟ体" panose="040B0A00000000000000" pitchFamily="50" charset="-128"/>
              </a:rPr>
              <a:t>回避</a:t>
            </a:r>
            <a:r>
              <a:rPr lang="en-US" altLang="ja-JP" dirty="0" smtClean="0">
                <a:latin typeface="HGS創英角ﾎﾟｯﾌﾟ体" panose="040B0A00000000000000" pitchFamily="50" charset="-128"/>
                <a:ea typeface="HGS創英角ﾎﾟｯﾌﾟ体" panose="040B0A00000000000000" pitchFamily="50" charset="-128"/>
              </a:rPr>
              <a:t>】</a:t>
            </a: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●ダッシュ：スタミナを少しずつ消費して走る</a:t>
            </a:r>
            <a:endParaRPr lang="en-US" altLang="ja-JP"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64649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3426008" y="458204"/>
            <a:ext cx="5339984"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29148" y="603251"/>
            <a:ext cx="6133705" cy="691664"/>
          </a:xfrm>
          <a:prstGeom prst="rect">
            <a:avLst/>
          </a:prstGeom>
        </p:spPr>
        <p:txBody>
          <a:bodyPr lIns="0" tIns="0" rIns="0" bIns="0" rtlCol="0" anchor="t">
            <a:spAutoFit/>
          </a:bodyPr>
          <a:lstStyle/>
          <a:p>
            <a:pPr algn="ctr">
              <a:lnSpc>
                <a:spcPts val="6167"/>
              </a:lnSpc>
            </a:pPr>
            <a:r>
              <a:rPr lang="ja-JP" altLang="en-US" sz="4405" dirty="0">
                <a:solidFill>
                  <a:srgbClr val="000000"/>
                </a:solidFill>
                <a:latin typeface="HGS創英角ﾎﾟｯﾌﾟ体" panose="040B0A00000000000000" pitchFamily="50" charset="-128"/>
                <a:ea typeface="HGS創英角ﾎﾟｯﾌﾟ体" panose="040B0A00000000000000" pitchFamily="50" charset="-128"/>
              </a:rPr>
              <a:t>モンスター</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1" name="テキスト ボックス 10"/>
          <p:cNvSpPr txBox="1"/>
          <p:nvPr/>
        </p:nvSpPr>
        <p:spPr>
          <a:xfrm>
            <a:off x="1175656" y="1756737"/>
            <a:ext cx="9769151" cy="2308324"/>
          </a:xfrm>
          <a:prstGeom prst="rect">
            <a:avLst/>
          </a:prstGeom>
          <a:noFill/>
        </p:spPr>
        <p:txBody>
          <a:bodyPr wrap="square" rtlCol="0">
            <a:spAutoFit/>
          </a:bodyPr>
          <a:lstStyle/>
          <a:p>
            <a:r>
              <a:rPr lang="ja-JP" altLang="en-US" dirty="0" smtClean="0">
                <a:latin typeface="HGS創英角ﾎﾟｯﾌﾟ体" panose="040B0A00000000000000" pitchFamily="50" charset="-128"/>
                <a:ea typeface="HGS創英角ﾎﾟｯﾌﾟ体" panose="040B0A00000000000000" pitchFamily="50" charset="-128"/>
              </a:rPr>
              <a:t>各遺跡には未知のモンスターが存在しており、プレイヤーは遺跡でモンスターと接敵する</a:t>
            </a:r>
            <a:endParaRPr lang="en-US" altLang="ja-JP" dirty="0" smtClean="0">
              <a:latin typeface="HGS創英角ﾎﾟｯﾌﾟ体" panose="040B0A00000000000000" pitchFamily="50" charset="-128"/>
              <a:ea typeface="HGS創英角ﾎﾟｯﾌﾟ体" panose="040B0A00000000000000" pitchFamily="50" charset="-128"/>
            </a:endParaRPr>
          </a:p>
          <a:p>
            <a:endParaRPr lang="en-US" altLang="ja-JP" dirty="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■モンスターのステータス</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　●　</a:t>
            </a:r>
            <a:r>
              <a:rPr lang="en-US" altLang="ja-JP" dirty="0" smtClean="0">
                <a:latin typeface="HGS創英角ﾎﾟｯﾌﾟ体" panose="040B0A00000000000000" pitchFamily="50" charset="-128"/>
                <a:ea typeface="HGS創英角ﾎﾟｯﾌﾟ体" panose="040B0A00000000000000" pitchFamily="50" charset="-128"/>
              </a:rPr>
              <a:t>HP</a:t>
            </a:r>
            <a:r>
              <a:rPr lang="ja-JP" altLang="en-US" dirty="0" smtClean="0">
                <a:latin typeface="HGS創英角ﾎﾟｯﾌﾟ体" panose="040B0A00000000000000" pitchFamily="50" charset="-128"/>
                <a:ea typeface="HGS創英角ﾎﾟｯﾌﾟ体" panose="040B0A00000000000000" pitchFamily="50" charset="-128"/>
              </a:rPr>
              <a:t>　　：種類によって体力が異なる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smtClean="0">
                <a:latin typeface="HGS創英角ﾎﾟｯﾌﾟ体" panose="040B0A00000000000000" pitchFamily="50" charset="-128"/>
                <a:ea typeface="HGS創英角ﾎﾟｯﾌﾟ体" panose="040B0A00000000000000" pitchFamily="50" charset="-128"/>
              </a:rPr>
              <a:t>　●　　攻撃</a:t>
            </a:r>
            <a:r>
              <a:rPr lang="ja-JP" altLang="en-US" dirty="0" smtClean="0">
                <a:latin typeface="HGS創英角ﾎﾟｯﾌﾟ体" panose="040B0A00000000000000" pitchFamily="50" charset="-128"/>
                <a:ea typeface="HGS創英角ﾎﾟｯﾌﾟ体" panose="040B0A00000000000000" pitchFamily="50" charset="-128"/>
              </a:rPr>
              <a:t>　；各モンスターが条件を</a:t>
            </a:r>
            <a:r>
              <a:rPr lang="ja-JP" altLang="en-US" smtClean="0">
                <a:latin typeface="HGS創英角ﾎﾟｯﾌﾟ体" panose="040B0A00000000000000" pitchFamily="50" charset="-128"/>
                <a:ea typeface="HGS創英角ﾎﾟｯﾌﾟ体" panose="040B0A00000000000000" pitchFamily="50" charset="-128"/>
              </a:rPr>
              <a:t>満たすと行動する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　●　ガード　；</a:t>
            </a:r>
            <a:r>
              <a:rPr lang="ja-JP" altLang="en-US" dirty="0">
                <a:latin typeface="HGS創英角ﾎﾟｯﾌﾟ体" panose="040B0A00000000000000" pitchFamily="50" charset="-128"/>
                <a:ea typeface="HGS創英角ﾎﾟｯﾌﾟ体" panose="040B0A00000000000000" pitchFamily="50" charset="-128"/>
              </a:rPr>
              <a:t>近</a:t>
            </a:r>
            <a:r>
              <a:rPr lang="ja-JP" altLang="en-US" dirty="0" smtClean="0">
                <a:latin typeface="HGS創英角ﾎﾟｯﾌﾟ体" panose="040B0A00000000000000" pitchFamily="50" charset="-128"/>
                <a:ea typeface="HGS創英角ﾎﾟｯﾌﾟ体" panose="040B0A00000000000000" pitchFamily="50" charset="-128"/>
              </a:rPr>
              <a:t>距離型限定 ・受けるダメージを減らす</a:t>
            </a:r>
            <a:endParaRPr lang="en-US" altLang="ja-JP" dirty="0" smtClean="0">
              <a:latin typeface="HGS創英角ﾎﾟｯﾌﾟ体" panose="040B0A00000000000000" pitchFamily="50" charset="-128"/>
              <a:ea typeface="HGS創英角ﾎﾟｯﾌﾟ体" panose="040B0A00000000000000" pitchFamily="50" charset="-128"/>
            </a:endParaRPr>
          </a:p>
          <a:p>
            <a:endParaRPr lang="en-US" altLang="ja-JP" dirty="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それぞれのモンスターは</a:t>
            </a:r>
            <a:r>
              <a:rPr lang="en-US" altLang="ja-JP" dirty="0" smtClean="0">
                <a:latin typeface="HGS創英角ﾎﾟｯﾌﾟ体" panose="040B0A00000000000000" pitchFamily="50" charset="-128"/>
                <a:ea typeface="HGS創英角ﾎﾟｯﾌﾟ体" panose="040B0A00000000000000" pitchFamily="50" charset="-128"/>
              </a:rPr>
              <a:t>2</a:t>
            </a:r>
            <a:r>
              <a:rPr lang="ja-JP" altLang="en-US" dirty="0" smtClean="0">
                <a:latin typeface="HGS創英角ﾎﾟｯﾌﾟ体" panose="040B0A00000000000000" pitchFamily="50" charset="-128"/>
                <a:ea typeface="HGS創英角ﾎﾟｯﾌﾟ体" panose="040B0A00000000000000" pitchFamily="50" charset="-128"/>
              </a:rPr>
              <a:t>種類の型に分かれており、近距離と遠距離で分かれる</a:t>
            </a:r>
            <a:endParaRPr lang="en-US" altLang="ja-JP" dirty="0" smtClean="0">
              <a:latin typeface="HGS創英角ﾎﾟｯﾌﾟ体" panose="040B0A00000000000000" pitchFamily="50" charset="-128"/>
              <a:ea typeface="HGS創英角ﾎﾟｯﾌﾟ体" panose="040B0A00000000000000" pitchFamily="50" charset="-128"/>
            </a:endParaRPr>
          </a:p>
        </p:txBody>
      </p:sp>
      <p:sp>
        <p:nvSpPr>
          <p:cNvPr id="12" name="正方形/長方形 11"/>
          <p:cNvSpPr/>
          <p:nvPr/>
        </p:nvSpPr>
        <p:spPr>
          <a:xfrm>
            <a:off x="3527464" y="4303774"/>
            <a:ext cx="1912775" cy="569168"/>
          </a:xfrm>
          <a:prstGeom prst="rect">
            <a:avLst/>
          </a:prstGeom>
          <a:solidFill>
            <a:schemeClr val="bg1">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遠距離型</a:t>
            </a:r>
            <a:endParaRPr kumimoji="1" lang="ja-JP" altLang="en-US" dirty="0">
              <a:solidFill>
                <a:schemeClr val="tx1"/>
              </a:solidFill>
            </a:endParaRPr>
          </a:p>
        </p:txBody>
      </p:sp>
      <p:sp>
        <p:nvSpPr>
          <p:cNvPr id="14" name="正方形/長方形 13"/>
          <p:cNvSpPr/>
          <p:nvPr/>
        </p:nvSpPr>
        <p:spPr>
          <a:xfrm>
            <a:off x="1247194" y="4314225"/>
            <a:ext cx="1912775" cy="569168"/>
          </a:xfrm>
          <a:prstGeom prst="rect">
            <a:avLst/>
          </a:prstGeom>
          <a:solidFill>
            <a:schemeClr val="bg1">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近距離</a:t>
            </a:r>
            <a:r>
              <a:rPr lang="ja-JP" altLang="en-US" dirty="0">
                <a:solidFill>
                  <a:schemeClr val="tx1"/>
                </a:solidFill>
              </a:rPr>
              <a:t>型</a:t>
            </a:r>
            <a:endParaRPr kumimoji="1" lang="ja-JP" altLang="en-US" dirty="0">
              <a:solidFill>
                <a:schemeClr val="tx1"/>
              </a:solidFill>
            </a:endParaRPr>
          </a:p>
        </p:txBody>
      </p:sp>
    </p:spTree>
    <p:extLst>
      <p:ext uri="{BB962C8B-B14F-4D97-AF65-F5344CB8AC3E}">
        <p14:creationId xmlns:p14="http://schemas.microsoft.com/office/powerpoint/2010/main" val="410021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2806861" y="424052"/>
            <a:ext cx="6506738"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29148" y="603251"/>
            <a:ext cx="6133705" cy="795089"/>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モンスター</a:t>
            </a:r>
            <a:r>
              <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rPr>
              <a:t>(</a:t>
            </a: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近距離型</a:t>
            </a:r>
            <a:r>
              <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rPr>
              <a:t>)</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8" name="テキスト ボックス 17"/>
          <p:cNvSpPr txBox="1"/>
          <p:nvPr/>
        </p:nvSpPr>
        <p:spPr>
          <a:xfrm>
            <a:off x="1175654" y="1857218"/>
            <a:ext cx="9769151" cy="2031325"/>
          </a:xfrm>
          <a:prstGeom prst="rect">
            <a:avLst/>
          </a:prstGeom>
          <a:noFill/>
        </p:spPr>
        <p:txBody>
          <a:bodyPr wrap="square" rtlCol="0">
            <a:spAutoFit/>
          </a:bodyPr>
          <a:lstStyle/>
          <a:p>
            <a:r>
              <a:rPr lang="ja-JP" altLang="en-US" dirty="0">
                <a:latin typeface="HGS創英角ﾎﾟｯﾌﾟ体" panose="040B0A00000000000000" pitchFamily="50" charset="-128"/>
                <a:ea typeface="HGS創英角ﾎﾟｯﾌﾟ体" panose="040B0A00000000000000" pitchFamily="50" charset="-128"/>
              </a:rPr>
              <a:t>近</a:t>
            </a:r>
            <a:r>
              <a:rPr lang="ja-JP" altLang="en-US" dirty="0" smtClean="0">
                <a:latin typeface="HGS創英角ﾎﾟｯﾌﾟ体" panose="040B0A00000000000000" pitchFamily="50" charset="-128"/>
                <a:ea typeface="HGS創英角ﾎﾟｯﾌﾟ体" panose="040B0A00000000000000" pitchFamily="50" charset="-128"/>
              </a:rPr>
              <a:t>距離タイプのモンスター</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■行動</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●プレイヤーを見つけると少しずつ迫いかけてくる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●一定の範囲に近づくと攻撃する</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攻撃条件</a:t>
            </a:r>
            <a:r>
              <a:rPr lang="en-US" altLang="ja-JP" dirty="0" smtClean="0">
                <a:latin typeface="HGS創英角ﾎﾟｯﾌﾟ体" panose="040B0A00000000000000" pitchFamily="50" charset="-128"/>
                <a:ea typeface="HGS創英角ﾎﾟｯﾌﾟ体" panose="040B0A00000000000000" pitchFamily="50" charset="-128"/>
              </a:rPr>
              <a:t>】</a:t>
            </a:r>
          </a:p>
          <a:p>
            <a:r>
              <a:rPr lang="ja-JP" altLang="en-US" dirty="0" smtClean="0">
                <a:latin typeface="HGS創英角ﾎﾟｯﾌﾟ体" panose="040B0A00000000000000" pitchFamily="50" charset="-128"/>
                <a:ea typeface="HGS創英角ﾎﾟｯﾌﾟ体" panose="040B0A00000000000000" pitchFamily="50" charset="-128"/>
              </a:rPr>
              <a:t>●</a:t>
            </a:r>
            <a:r>
              <a:rPr lang="en-US" altLang="ja-JP" dirty="0" smtClean="0">
                <a:latin typeface="HGS創英角ﾎﾟｯﾌﾟ体" panose="040B0A00000000000000" pitchFamily="50" charset="-128"/>
                <a:ea typeface="HGS創英角ﾎﾟｯﾌﾟ体" panose="040B0A00000000000000" pitchFamily="50" charset="-128"/>
              </a:rPr>
              <a:t>HP</a:t>
            </a:r>
            <a:r>
              <a:rPr lang="ja-JP" altLang="en-US" dirty="0" smtClean="0">
                <a:latin typeface="HGS創英角ﾎﾟｯﾌﾟ体" panose="040B0A00000000000000" pitchFamily="50" charset="-128"/>
                <a:ea typeface="HGS創英角ﾎﾟｯﾌﾟ体" panose="040B0A00000000000000" pitchFamily="50" charset="-128"/>
              </a:rPr>
              <a:t>が少なくなるとガードを行う</a:t>
            </a:r>
            <a:r>
              <a:rPr lang="ja-JP" altLang="en-US" dirty="0">
                <a:latin typeface="HGS創英角ﾎﾟｯﾌﾟ体" panose="040B0A00000000000000" pitchFamily="50" charset="-128"/>
                <a:ea typeface="HGS創英角ﾎﾟｯﾌﾟ体" panose="040B0A00000000000000" pitchFamily="50" charset="-128"/>
              </a:rPr>
              <a:t>時</a:t>
            </a:r>
            <a:r>
              <a:rPr lang="ja-JP" altLang="en-US" dirty="0" smtClean="0">
                <a:latin typeface="HGS創英角ﾎﾟｯﾌﾟ体" panose="040B0A00000000000000" pitchFamily="50" charset="-128"/>
                <a:ea typeface="HGS創英角ﾎﾟｯﾌﾟ体" panose="040B0A00000000000000" pitchFamily="50" charset="-128"/>
              </a:rPr>
              <a:t>がある</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このガード</a:t>
            </a:r>
            <a:r>
              <a:rPr lang="ja-JP" altLang="en-US" dirty="0">
                <a:latin typeface="HGS創英角ﾎﾟｯﾌﾟ体" panose="040B0A00000000000000" pitchFamily="50" charset="-128"/>
                <a:ea typeface="HGS創英角ﾎﾟｯﾌﾟ体" panose="040B0A00000000000000" pitchFamily="50" charset="-128"/>
              </a:rPr>
              <a:t>に</a:t>
            </a:r>
            <a:r>
              <a:rPr lang="ja-JP" altLang="en-US" dirty="0" smtClean="0">
                <a:latin typeface="HGS創英角ﾎﾟｯﾌﾟ体" panose="040B0A00000000000000" pitchFamily="50" charset="-128"/>
                <a:ea typeface="HGS創英角ﾎﾟｯﾌﾟ体" panose="040B0A00000000000000" pitchFamily="50" charset="-128"/>
              </a:rPr>
              <a:t>プレイヤーのガード崩しが使える</a:t>
            </a:r>
            <a:r>
              <a:rPr lang="en-US" altLang="ja-JP" dirty="0" smtClean="0">
                <a:latin typeface="HGS創英角ﾎﾟｯﾌﾟ体" panose="040B0A00000000000000" pitchFamily="50" charset="-128"/>
                <a:ea typeface="HGS創英角ﾎﾟｯﾌﾟ体" panose="040B0A00000000000000" pitchFamily="50" charset="-128"/>
              </a:rPr>
              <a:t>)</a:t>
            </a:r>
          </a:p>
          <a:p>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●近距離型のステータス</a:t>
            </a:r>
            <a:r>
              <a:rPr lang="en-US" altLang="ja-JP" dirty="0" smtClean="0">
                <a:latin typeface="HGS創英角ﾎﾟｯﾌﾟ体" panose="040B0A00000000000000" pitchFamily="50" charset="-128"/>
                <a:ea typeface="HGS創英角ﾎﾟｯﾌﾟ体" panose="040B0A00000000000000" pitchFamily="50" charset="-128"/>
              </a:rPr>
              <a:t>【HP</a:t>
            </a:r>
            <a:r>
              <a:rPr lang="ja-JP" altLang="en-US" dirty="0" smtClean="0">
                <a:latin typeface="HGS創英角ﾎﾟｯﾌﾟ体" panose="040B0A00000000000000" pitchFamily="50" charset="-128"/>
                <a:ea typeface="HGS創英角ﾎﾟｯﾌﾟ体" panose="040B0A00000000000000" pitchFamily="50" charset="-128"/>
              </a:rPr>
              <a:t>量は多く、攻撃力は低い</a:t>
            </a:r>
            <a:r>
              <a:rPr lang="en-US" altLang="ja-JP" dirty="0" smtClean="0">
                <a:latin typeface="HGS創英角ﾎﾟｯﾌﾟ体" panose="040B0A00000000000000" pitchFamily="50" charset="-128"/>
                <a:ea typeface="HGS創英角ﾎﾟｯﾌﾟ体" panose="040B0A00000000000000" pitchFamily="50" charset="-128"/>
              </a:rPr>
              <a:t>】</a:t>
            </a:r>
          </a:p>
        </p:txBody>
      </p:sp>
    </p:spTree>
    <p:extLst>
      <p:ext uri="{BB962C8B-B14F-4D97-AF65-F5344CB8AC3E}">
        <p14:creationId xmlns:p14="http://schemas.microsoft.com/office/powerpoint/2010/main" val="78488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2806861" y="424052"/>
            <a:ext cx="6506738"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29148" y="603251"/>
            <a:ext cx="6133705" cy="795089"/>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モンスター</a:t>
            </a:r>
            <a:r>
              <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rPr>
              <a:t>(</a:t>
            </a: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遠距離型</a:t>
            </a:r>
            <a:r>
              <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rPr>
              <a:t>)</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8" name="テキスト ボックス 17"/>
          <p:cNvSpPr txBox="1"/>
          <p:nvPr/>
        </p:nvSpPr>
        <p:spPr>
          <a:xfrm>
            <a:off x="1175654" y="1857218"/>
            <a:ext cx="9769151" cy="1754326"/>
          </a:xfrm>
          <a:prstGeom prst="rect">
            <a:avLst/>
          </a:prstGeom>
          <a:noFill/>
        </p:spPr>
        <p:txBody>
          <a:bodyPr wrap="square" rtlCol="0">
            <a:spAutoFit/>
          </a:bodyPr>
          <a:lstStyle/>
          <a:p>
            <a:r>
              <a:rPr lang="ja-JP" altLang="en-US" dirty="0" smtClean="0">
                <a:latin typeface="HGS創英角ﾎﾟｯﾌﾟ体" panose="040B0A00000000000000" pitchFamily="50" charset="-128"/>
                <a:ea typeface="HGS創英角ﾎﾟｯﾌﾟ体" panose="040B0A00000000000000" pitchFamily="50" charset="-128"/>
              </a:rPr>
              <a:t>遠距離タイプのモンスター</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■行動</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●プレイヤーを見つけると攻撃に移る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●一定の範囲に近づくと攻撃する</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攻撃条件</a:t>
            </a:r>
            <a:r>
              <a:rPr lang="en-US" altLang="ja-JP" dirty="0" smtClean="0">
                <a:latin typeface="HGS創英角ﾎﾟｯﾌﾟ体" panose="040B0A00000000000000" pitchFamily="50" charset="-128"/>
                <a:ea typeface="HGS創英角ﾎﾟｯﾌﾟ体" panose="040B0A00000000000000" pitchFamily="50" charset="-128"/>
              </a:rPr>
              <a:t>】</a:t>
            </a:r>
            <a:endParaRPr lang="en-US" altLang="ja-JP" dirty="0">
              <a:latin typeface="HGS創英角ﾎﾟｯﾌﾟ体" panose="040B0A00000000000000" pitchFamily="50" charset="-128"/>
              <a:ea typeface="HGS創英角ﾎﾟｯﾌﾟ体" panose="040B0A00000000000000" pitchFamily="50" charset="-128"/>
            </a:endParaRPr>
          </a:p>
          <a:p>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●遠距離系のステータス</a:t>
            </a:r>
            <a:r>
              <a:rPr lang="en-US" altLang="ja-JP" dirty="0" smtClean="0">
                <a:latin typeface="HGS創英角ﾎﾟｯﾌﾟ体" panose="040B0A00000000000000" pitchFamily="50" charset="-128"/>
                <a:ea typeface="HGS創英角ﾎﾟｯﾌﾟ体" panose="040B0A00000000000000" pitchFamily="50" charset="-128"/>
              </a:rPr>
              <a:t>【HP</a:t>
            </a:r>
            <a:r>
              <a:rPr lang="ja-JP" altLang="en-US" dirty="0" smtClean="0">
                <a:latin typeface="HGS創英角ﾎﾟｯﾌﾟ体" panose="040B0A00000000000000" pitchFamily="50" charset="-128"/>
                <a:ea typeface="HGS創英角ﾎﾟｯﾌﾟ体" panose="040B0A00000000000000" pitchFamily="50" charset="-128"/>
              </a:rPr>
              <a:t>量は少なく、攻撃力は高い</a:t>
            </a:r>
            <a:r>
              <a:rPr lang="en-US" altLang="ja-JP" dirty="0" smtClean="0">
                <a:latin typeface="HGS創英角ﾎﾟｯﾌﾟ体" panose="040B0A00000000000000" pitchFamily="50" charset="-128"/>
                <a:ea typeface="HGS創英角ﾎﾟｯﾌﾟ体" panose="040B0A00000000000000" pitchFamily="50" charset="-128"/>
              </a:rPr>
              <a:t>】</a:t>
            </a:r>
          </a:p>
        </p:txBody>
      </p:sp>
    </p:spTree>
    <p:extLst>
      <p:ext uri="{BB962C8B-B14F-4D97-AF65-F5344CB8AC3E}">
        <p14:creationId xmlns:p14="http://schemas.microsoft.com/office/powerpoint/2010/main" val="398985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39774" y="0"/>
            <a:ext cx="13671550" cy="6858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grpSp>
        <p:nvGrpSpPr>
          <p:cNvPr id="5" name="Group 5"/>
          <p:cNvGrpSpPr/>
          <p:nvPr/>
        </p:nvGrpSpPr>
        <p:grpSpPr>
          <a:xfrm>
            <a:off x="685800" y="1003962"/>
            <a:ext cx="10820400" cy="435110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33867" tIns="33867" rIns="33867" bIns="33867" rtlCol="0" anchor="ctr"/>
            <a:lstStyle/>
            <a:p>
              <a:pPr algn="ctr">
                <a:lnSpc>
                  <a:spcPts val="1773"/>
                </a:lnSpc>
                <a:spcBef>
                  <a:spcPct val="0"/>
                </a:spcBef>
              </a:pPr>
              <a:endParaRPr sz="1200"/>
            </a:p>
          </p:txBody>
        </p:sp>
      </p:grpSp>
      <p:grpSp>
        <p:nvGrpSpPr>
          <p:cNvPr id="8" name="Group 8"/>
          <p:cNvGrpSpPr/>
          <p:nvPr/>
        </p:nvGrpSpPr>
        <p:grpSpPr>
          <a:xfrm>
            <a:off x="2806861" y="424052"/>
            <a:ext cx="6506738"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29148" y="603251"/>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モンスター</a:t>
            </a:r>
            <a:r>
              <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rPr>
              <a:t>(</a:t>
            </a: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ボス</a:t>
            </a:r>
            <a:r>
              <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rPr>
              <a:t>)</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8" name="テキスト ボックス 17"/>
          <p:cNvSpPr txBox="1"/>
          <p:nvPr/>
        </p:nvSpPr>
        <p:spPr>
          <a:xfrm>
            <a:off x="1175654" y="1857218"/>
            <a:ext cx="9769151" cy="2031325"/>
          </a:xfrm>
          <a:prstGeom prst="rect">
            <a:avLst/>
          </a:prstGeom>
          <a:noFill/>
        </p:spPr>
        <p:txBody>
          <a:bodyPr wrap="square" rtlCol="0">
            <a:spAutoFit/>
          </a:bodyPr>
          <a:lstStyle/>
          <a:p>
            <a:r>
              <a:rPr lang="ja-JP" altLang="en-US" dirty="0" smtClean="0">
                <a:latin typeface="HGS創英角ﾎﾟｯﾌﾟ体" panose="040B0A00000000000000" pitchFamily="50" charset="-128"/>
                <a:ea typeface="HGS創英角ﾎﾟｯﾌﾟ体" panose="040B0A00000000000000" pitchFamily="50" charset="-128"/>
              </a:rPr>
              <a:t>最終層にのみ出現するモンスター</a:t>
            </a:r>
            <a:r>
              <a:rPr lang="ja-JP" altLang="en-US" dirty="0">
                <a:latin typeface="HGS創英角ﾎﾟｯﾌﾟ体" panose="040B0A00000000000000" pitchFamily="50" charset="-128"/>
                <a:ea typeface="HGS創英角ﾎﾟｯﾌﾟ体" panose="040B0A00000000000000" pitchFamily="50" charset="-128"/>
              </a:rPr>
              <a:t>のこと</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■行動</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　攻撃　：近距離型と遠距離型両方おり、型によって攻撃の仕方が異なる</a:t>
            </a:r>
            <a:endParaRPr lang="en-US" altLang="ja-JP" dirty="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　ガード：</a:t>
            </a:r>
            <a:r>
              <a:rPr lang="ja-JP" altLang="en-US" dirty="0">
                <a:latin typeface="HGS創英角ﾎﾟｯﾌﾟ体" panose="040B0A00000000000000" pitchFamily="50" charset="-128"/>
                <a:ea typeface="HGS創英角ﾎﾟｯﾌﾟ体" panose="040B0A00000000000000" pitchFamily="50" charset="-128"/>
              </a:rPr>
              <a:t>たま</a:t>
            </a:r>
            <a:r>
              <a:rPr lang="ja-JP" altLang="en-US" dirty="0" smtClean="0">
                <a:latin typeface="HGS創英角ﾎﾟｯﾌﾟ体" panose="040B0A00000000000000" pitchFamily="50" charset="-128"/>
                <a:ea typeface="HGS創英角ﾎﾟｯﾌﾟ体" panose="040B0A00000000000000" pitchFamily="50" charset="-128"/>
              </a:rPr>
              <a:t>にプレイヤーの攻撃に反応してガードを行いダメージを減らす</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　　　　　</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この</a:t>
            </a:r>
            <a:r>
              <a:rPr lang="ja-JP" altLang="en-US" dirty="0">
                <a:latin typeface="HGS創英角ﾎﾟｯﾌﾟ体" panose="040B0A00000000000000" pitchFamily="50" charset="-128"/>
                <a:ea typeface="HGS創英角ﾎﾟｯﾌﾟ体" panose="040B0A00000000000000" pitchFamily="50" charset="-128"/>
              </a:rPr>
              <a:t>ガードにプレイヤーのガード崩しが</a:t>
            </a:r>
            <a:r>
              <a:rPr lang="ja-JP" altLang="en-US" dirty="0" smtClean="0">
                <a:latin typeface="HGS創英角ﾎﾟｯﾌﾟ体" panose="040B0A00000000000000" pitchFamily="50" charset="-128"/>
                <a:ea typeface="HGS創英角ﾎﾟｯﾌﾟ体" panose="040B0A00000000000000" pitchFamily="50" charset="-128"/>
              </a:rPr>
              <a:t>使える</a:t>
            </a:r>
            <a:r>
              <a:rPr lang="en-US" altLang="ja-JP" dirty="0" smtClean="0">
                <a:latin typeface="HGS創英角ﾎﾟｯﾌﾟ体" panose="040B0A00000000000000" pitchFamily="50" charset="-128"/>
                <a:ea typeface="HGS創英角ﾎﾟｯﾌﾟ体" panose="040B0A00000000000000" pitchFamily="50" charset="-128"/>
              </a:rPr>
              <a:t>)</a:t>
            </a:r>
          </a:p>
          <a:p>
            <a:r>
              <a:rPr lang="ja-JP" altLang="en-US" dirty="0" smtClean="0">
                <a:latin typeface="HGS創英角ﾎﾟｯﾌﾟ体" panose="040B0A00000000000000" pitchFamily="50" charset="-128"/>
                <a:ea typeface="HGS創英角ﾎﾟｯﾌﾟ体" panose="040B0A00000000000000" pitchFamily="50" charset="-128"/>
              </a:rPr>
              <a:t>●ボスイベント：体力が何</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以下になったら～</a:t>
            </a:r>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プレイヤーが一定範囲にいたら～</a:t>
            </a:r>
            <a:endParaRPr lang="en-US" altLang="ja-JP" dirty="0" smtClean="0">
              <a:latin typeface="HGS創英角ﾎﾟｯﾌﾟ体" panose="040B0A00000000000000" pitchFamily="50" charset="-128"/>
              <a:ea typeface="HGS創英角ﾎﾟｯﾌﾟ体" panose="040B0A00000000000000" pitchFamily="50" charset="-128"/>
            </a:endParaRPr>
          </a:p>
          <a:p>
            <a:r>
              <a:rPr lang="en-US" altLang="ja-JP" dirty="0">
                <a:latin typeface="HGS創英角ﾎﾟｯﾌﾟ体" panose="040B0A00000000000000" pitchFamily="50" charset="-128"/>
                <a:ea typeface="HGS創英角ﾎﾟｯﾌﾟ体" panose="040B0A00000000000000" pitchFamily="50" charset="-128"/>
              </a:rPr>
              <a:t> </a:t>
            </a:r>
            <a:r>
              <a:rPr lang="en-US" altLang="ja-JP" dirty="0" smtClean="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などの条件をつけてボス固有の動きをつけたい</a:t>
            </a:r>
            <a:endParaRPr lang="en-US" altLang="ja-JP"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3148109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TotalTime>
  <Words>423</Words>
  <Application>Microsoft Office PowerPoint</Application>
  <PresentationFormat>ワイド画面</PresentationFormat>
  <Paragraphs>107</Paragraphs>
  <Slides>13</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Fredoka Bold</vt:lpstr>
      <vt:lpstr>HGS創英角ﾎﾟｯﾌﾟ体</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永塘　陸人</dc:creator>
  <cp:lastModifiedBy>永塘　陸人</cp:lastModifiedBy>
  <cp:revision>67</cp:revision>
  <dcterms:created xsi:type="dcterms:W3CDTF">2024-04-17T02:57:05Z</dcterms:created>
  <dcterms:modified xsi:type="dcterms:W3CDTF">2024-06-18T03:57:03Z</dcterms:modified>
</cp:coreProperties>
</file>