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2" r:id="rId4"/>
    <p:sldId id="271" r:id="rId5"/>
    <p:sldId id="273" r:id="rId6"/>
    <p:sldId id="274" r:id="rId7"/>
    <p:sldId id="276" r:id="rId8"/>
    <p:sldId id="275" r:id="rId9"/>
    <p:sldId id="277" r:id="rId10"/>
    <p:sldId id="278" r:id="rId11"/>
    <p:sldId id="269" r:id="rId12"/>
  </p:sldIdLst>
  <p:sldSz cx="18288000" cy="10287000"/>
  <p:notesSz cx="6858000" cy="9144000"/>
  <p:embeddedFontLst>
    <p:embeddedFont>
      <p:font typeface="Montserrat Classic" panose="020B0600070205080204" charset="0"/>
      <p:regular r:id="rId13"/>
    </p:embeddedFont>
    <p:embeddedFont>
      <p:font typeface="ZEN角ゴシックNEW Heavy" panose="020B0600070205080204" charset="-128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Montserrat Classic Bold" panose="020B060007020508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4109135" y="6666513"/>
            <a:ext cx="10069730" cy="1366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ja-JP" altLang="en-US" sz="3600" spc="124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"/>
                <a:sym typeface="Montserrat Classic"/>
              </a:rPr>
              <a:t>トライデントコンピュータ専門学校</a:t>
            </a:r>
            <a:endParaRPr lang="en-US" altLang="ja-JP" sz="3600" spc="124" dirty="0" smtClean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"/>
              <a:sym typeface="Montserrat Classic"/>
            </a:endParaRPr>
          </a:p>
          <a:p>
            <a:pPr algn="ctr">
              <a:lnSpc>
                <a:spcPts val="3499"/>
              </a:lnSpc>
            </a:pPr>
            <a:endParaRPr lang="en-US" altLang="ja-JP" sz="3600" spc="124" dirty="0" smtClean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"/>
              <a:sym typeface="Montserrat Classic"/>
            </a:endParaRPr>
          </a:p>
          <a:p>
            <a:pPr algn="ctr">
              <a:lnSpc>
                <a:spcPts val="3499"/>
              </a:lnSpc>
            </a:pPr>
            <a:r>
              <a:rPr lang="ja-JP" altLang="en-US" sz="3600" spc="124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"/>
                <a:sym typeface="Montserrat Classic"/>
              </a:rPr>
              <a:t>永塘</a:t>
            </a:r>
            <a:r>
              <a:rPr lang="ja-JP" altLang="en-US" sz="3600" spc="124" dirty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"/>
                <a:sym typeface="Montserrat Classic"/>
              </a:rPr>
              <a:t>陸人</a:t>
            </a:r>
            <a:endParaRPr lang="en-US" sz="3600" spc="124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"/>
              <a:sym typeface="Montserrat Classic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992600" y="9667983"/>
            <a:ext cx="1394026" cy="638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01</a:t>
            </a:r>
            <a:endParaRPr lang="en-US" sz="48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sp>
        <p:nvSpPr>
          <p:cNvPr id="10" name="TextBox 8"/>
          <p:cNvSpPr txBox="1"/>
          <p:nvPr/>
        </p:nvSpPr>
        <p:spPr>
          <a:xfrm>
            <a:off x="4419600" y="5019009"/>
            <a:ext cx="10069730" cy="568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ja-JP" altLang="en-US" sz="7200" spc="124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"/>
                <a:sym typeface="Montserrat Classic"/>
              </a:rPr>
              <a:t>ゲーム技術紹介資料</a:t>
            </a:r>
            <a:endParaRPr lang="en-US" sz="7200" spc="124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"/>
              <a:sym typeface="Montserrat Classic"/>
            </a:endParaRPr>
          </a:p>
        </p:txBody>
      </p:sp>
      <p:pic>
        <p:nvPicPr>
          <p:cNvPr id="2052" name="Picture 4" descr="プログラミングをする女性のイラスト｜商用可・フリーイラスト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400" y="4457700"/>
            <a:ext cx="6629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ポータブルゲーム機の無料イラスト | フリーイラスト素材集 ジャパクリップ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48" y="631586"/>
            <a:ext cx="3569052" cy="256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重そうイラスト｜無料イラスト・フリー素材なら「イラストAC」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108" y="2362200"/>
            <a:ext cx="2897210" cy="289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"/>
          <p:cNvGrpSpPr/>
          <p:nvPr/>
        </p:nvGrpSpPr>
        <p:grpSpPr>
          <a:xfrm>
            <a:off x="-678364" y="-301226"/>
            <a:ext cx="19728364" cy="2396726"/>
            <a:chOff x="0" y="0"/>
            <a:chExt cx="2969366" cy="2899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9366" cy="2899722"/>
            </a:xfrm>
            <a:custGeom>
              <a:avLst/>
              <a:gdLst/>
              <a:ahLst/>
              <a:cxnLst/>
              <a:rect l="l" t="t" r="r" b="b"/>
              <a:pathLst>
                <a:path w="2969366" h="2899722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9"/>
          <p:cNvSpPr txBox="1"/>
          <p:nvPr/>
        </p:nvSpPr>
        <p:spPr>
          <a:xfrm>
            <a:off x="1227273" y="1266553"/>
            <a:ext cx="15564791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ja-JP" altLang="en-US" sz="6000" b="1" spc="359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技術</a:t>
            </a:r>
            <a:r>
              <a:rPr lang="ja-JP" altLang="en-US" sz="6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アピール④</a:t>
            </a:r>
            <a:r>
              <a:rPr lang="ja-JP" altLang="en-US" sz="6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　</a:t>
            </a:r>
            <a:r>
              <a:rPr lang="ja-JP" altLang="en-US" sz="6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リソース管理で軽々と！</a:t>
            </a:r>
            <a:endParaRPr lang="en-US" sz="8000" b="1" spc="359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ZEN角ゴシックNEW Heavy"/>
              <a:sym typeface="ZEN角ゴシックNEW Heavy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27273" y="2324100"/>
            <a:ext cx="137268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Arial" panose="020B0604020202020204" pitchFamily="34" charset="0"/>
                <a:ea typeface="UD デジタル 教科書体 NP-B" panose="02020700000000000000" pitchFamily="18" charset="-128"/>
              </a:rPr>
              <a:t>各クラスでリソースの読み込み処理を書いていた事で</a:t>
            </a:r>
            <a:endParaRPr kumimoji="1" lang="en-US" altLang="ja-JP" sz="4400" dirty="0" smtClean="0">
              <a:latin typeface="Arial" panose="020B0604020202020204" pitchFamily="34" charset="0"/>
              <a:ea typeface="UD デジタル 教科書体 NP-B" panose="02020700000000000000" pitchFamily="18" charset="-128"/>
            </a:endParaRPr>
          </a:p>
          <a:p>
            <a:r>
              <a:rPr kumimoji="1" lang="ja-JP" altLang="en-US" sz="4400" dirty="0" smtClean="0">
                <a:solidFill>
                  <a:srgbClr val="FF0000"/>
                </a:solidFill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ゲーム中の画像やモデルの読み込み</a:t>
            </a:r>
            <a:r>
              <a:rPr kumimoji="1" lang="ja-JP" altLang="en-US" sz="44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が発生！</a:t>
            </a:r>
            <a:endParaRPr kumimoji="1" lang="en-US" altLang="ja-JP" sz="44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  <a:p>
            <a:r>
              <a:rPr kumimoji="1" lang="ja-JP" altLang="en-US" sz="44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結果的にゲーム中の処理の重さに繋がってしまう</a:t>
            </a:r>
            <a:r>
              <a:rPr kumimoji="1" lang="en-US" altLang="ja-JP" sz="44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…</a:t>
            </a:r>
            <a:endParaRPr kumimoji="1" lang="en-US" altLang="ja-JP" sz="44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486655" y="5067300"/>
            <a:ext cx="941796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リソースクラス</a:t>
            </a:r>
            <a:r>
              <a:rPr kumimoji="1" lang="ja-JP" altLang="en-US" sz="36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に読み込み処理をまとめる</a:t>
            </a:r>
            <a:endParaRPr kumimoji="1" lang="en-US" altLang="ja-JP" sz="36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36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　　　　　　　　　  ↓</a:t>
            </a:r>
            <a:endParaRPr kumimoji="1" lang="en-US" altLang="ja-JP" sz="36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  <a:p>
            <a:r>
              <a:rPr kumimoji="1" lang="ja-JP" altLang="en-US" sz="36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ゲーム開始時に全ての読み込みが完了！</a:t>
            </a:r>
            <a:endParaRPr kumimoji="1" lang="en-US" altLang="ja-JP" sz="36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  <a:p>
            <a:r>
              <a:rPr kumimoji="1" lang="ja-JP" altLang="en-US" sz="3600" dirty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　</a:t>
            </a:r>
            <a:r>
              <a:rPr kumimoji="1" lang="ja-JP" altLang="en-US" sz="36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　　　　　　　　  ↓</a:t>
            </a:r>
            <a:endParaRPr kumimoji="1" lang="en-US" altLang="ja-JP" sz="36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  <a:p>
            <a:r>
              <a:rPr kumimoji="1" lang="ja-JP" altLang="en-US" sz="3600" dirty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　 </a:t>
            </a:r>
            <a:r>
              <a:rPr kumimoji="1" lang="ja-JP" altLang="en-US" sz="36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他のクラスで使う際は</a:t>
            </a:r>
            <a:endParaRPr kumimoji="1" lang="en-US" altLang="ja-JP" sz="36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  <a:p>
            <a:r>
              <a:rPr kumimoji="1" lang="ja-JP" altLang="en-US" sz="36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　 リソースを呼び出して持ってくるだけ！</a:t>
            </a:r>
            <a:endParaRPr kumimoji="1" lang="en-US" altLang="ja-JP" sz="36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  <a:p>
            <a:endParaRPr kumimoji="1" lang="en-US" altLang="ja-JP" sz="3600" dirty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  <a:p>
            <a:r>
              <a:rPr kumimoji="1" lang="ja-JP" altLang="en-US" sz="36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読み込む処理をまとめて書いておくことで</a:t>
            </a:r>
            <a:endParaRPr kumimoji="1" lang="en-US" altLang="ja-JP" sz="36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  <a:p>
            <a:r>
              <a:rPr kumimoji="1" lang="ja-JP" alt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軽い＆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リソース</a:t>
            </a:r>
            <a:r>
              <a:rPr kumimoji="1" lang="ja-JP" altLang="en-US" sz="3600" dirty="0">
                <a:solidFill>
                  <a:srgbClr val="FF0000"/>
                </a:solidFill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の</a:t>
            </a:r>
            <a:r>
              <a:rPr kumimoji="1" lang="ja-JP" altLang="en-US" sz="3600" dirty="0" smtClean="0">
                <a:solidFill>
                  <a:srgbClr val="FF0000"/>
                </a:solidFill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管理もしやすく</a:t>
            </a:r>
            <a:r>
              <a:rPr kumimoji="1" lang="ja-JP" altLang="en-US" sz="36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便利に！</a:t>
            </a:r>
            <a:endParaRPr kumimoji="1" lang="en-US" altLang="ja-JP" sz="36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16992600" y="9667983"/>
            <a:ext cx="1394026" cy="638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10</a:t>
            </a:r>
            <a:endParaRPr lang="en-US" sz="48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746373"/>
            <a:ext cx="7259063" cy="23053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7259476"/>
            <a:ext cx="6554115" cy="2600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1282" y="8420100"/>
            <a:ext cx="7211431" cy="4286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218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7764" y="-110329"/>
            <a:ext cx="9511764" cy="10507658"/>
            <a:chOff x="0" y="0"/>
            <a:chExt cx="2505156" cy="27674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05156" cy="2767449"/>
            </a:xfrm>
            <a:custGeom>
              <a:avLst/>
              <a:gdLst/>
              <a:ahLst/>
              <a:cxnLst/>
              <a:rect l="l" t="t" r="r" b="b"/>
              <a:pathLst>
                <a:path w="2505156" h="2767449">
                  <a:moveTo>
                    <a:pt x="0" y="0"/>
                  </a:moveTo>
                  <a:lnTo>
                    <a:pt x="2505156" y="0"/>
                  </a:lnTo>
                  <a:lnTo>
                    <a:pt x="2505156" y="2767449"/>
                  </a:lnTo>
                  <a:lnTo>
                    <a:pt x="0" y="2767449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505156" cy="28055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526609" y="3760444"/>
            <a:ext cx="5512921" cy="2766112"/>
            <a:chOff x="0" y="0"/>
            <a:chExt cx="1393038" cy="77032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93039" cy="770322"/>
            </a:xfrm>
            <a:custGeom>
              <a:avLst/>
              <a:gdLst/>
              <a:ahLst/>
              <a:cxnLst/>
              <a:rect l="l" t="t" r="r" b="b"/>
              <a:pathLst>
                <a:path w="1393039" h="770322">
                  <a:moveTo>
                    <a:pt x="0" y="0"/>
                  </a:moveTo>
                  <a:lnTo>
                    <a:pt x="1393039" y="0"/>
                  </a:lnTo>
                  <a:lnTo>
                    <a:pt x="1393039" y="770322"/>
                  </a:lnTo>
                  <a:lnTo>
                    <a:pt x="0" y="770322"/>
                  </a:lnTo>
                  <a:close/>
                </a:path>
              </a:pathLst>
            </a:custGeom>
            <a:solidFill>
              <a:srgbClr val="FFF6E3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93038" cy="808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1277600" y="4527004"/>
            <a:ext cx="3802615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dirty="0" smtClean="0">
                <a:solidFill>
                  <a:srgbClr val="000000"/>
                </a:solidFill>
                <a:latin typeface="Montserrat Classic"/>
                <a:ea typeface="UD デジタル 教科書体 NP-B" panose="02020700000000000000"/>
                <a:cs typeface="Montserrat Classic"/>
                <a:sym typeface="Montserrat Classic"/>
              </a:rPr>
              <a:t>090-9234-6374</a:t>
            </a:r>
            <a:endParaRPr lang="en-US" sz="1999" dirty="0">
              <a:solidFill>
                <a:srgbClr val="000000"/>
              </a:solidFill>
              <a:latin typeface="Montserrat Classic"/>
              <a:ea typeface="UD デジタル 教科書体 NP-B" panose="02020700000000000000"/>
              <a:cs typeface="Montserrat Classic"/>
              <a:sym typeface="Montserrat Classic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381761" y="5448300"/>
            <a:ext cx="3802615" cy="319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dirty="0" smtClean="0">
                <a:solidFill>
                  <a:srgbClr val="000000"/>
                </a:solidFill>
                <a:latin typeface="Montserrat Classic"/>
                <a:ea typeface="UD デジタル 教科書体 NP-B" panose="02020700000000000000"/>
                <a:cs typeface="Montserrat Classic"/>
                <a:sym typeface="Montserrat Classic"/>
              </a:rPr>
              <a:t>it232205@trident.ac.jp</a:t>
            </a:r>
            <a:endParaRPr lang="en-US" sz="1999" dirty="0">
              <a:solidFill>
                <a:srgbClr val="000000"/>
              </a:solidFill>
              <a:latin typeface="Montserrat Classic"/>
              <a:ea typeface="UD デジタル 教科書体 NP-B" panose="02020700000000000000"/>
              <a:cs typeface="Montserrat Classic"/>
              <a:sym typeface="Montserrat Classic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09600" y="2591023"/>
            <a:ext cx="7947263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ja-JP" altLang="en-US" sz="9999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最後に</a:t>
            </a:r>
            <a:endParaRPr lang="en-US" sz="9999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sp>
        <p:nvSpPr>
          <p:cNvPr id="19" name="TextBox 9"/>
          <p:cNvSpPr txBox="1"/>
          <p:nvPr/>
        </p:nvSpPr>
        <p:spPr>
          <a:xfrm>
            <a:off x="16992600" y="9667983"/>
            <a:ext cx="1394026" cy="638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11</a:t>
            </a:r>
            <a:endParaRPr lang="en-US" sz="48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sp>
        <p:nvSpPr>
          <p:cNvPr id="20" name="TextBox 17"/>
          <p:cNvSpPr txBox="1"/>
          <p:nvPr/>
        </p:nvSpPr>
        <p:spPr>
          <a:xfrm>
            <a:off x="797478" y="3608755"/>
            <a:ext cx="7947263" cy="1175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99"/>
              </a:lnSpc>
            </a:pPr>
            <a:r>
              <a:rPr lang="ja-JP" altLang="en-US" sz="2800" b="1" dirty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ここ</a:t>
            </a:r>
            <a:r>
              <a:rPr lang="ja-JP" altLang="en-US" sz="28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までご覧頂きありがとうございました。</a:t>
            </a:r>
            <a:endParaRPr lang="en-US" sz="28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sp>
        <p:nvSpPr>
          <p:cNvPr id="21" name="TextBox 17"/>
          <p:cNvSpPr txBox="1"/>
          <p:nvPr/>
        </p:nvSpPr>
        <p:spPr>
          <a:xfrm>
            <a:off x="797478" y="4527004"/>
            <a:ext cx="7947263" cy="11610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999"/>
              </a:lnSpc>
            </a:pPr>
            <a:r>
              <a:rPr lang="ja-JP" altLang="en-US" sz="28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少しでも私の熱意・スキルが伝われば幸いです。</a:t>
            </a:r>
            <a:endParaRPr lang="en-US" sz="28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13458" y="6213429"/>
            <a:ext cx="81153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ゲーム</a:t>
            </a:r>
            <a:r>
              <a:rPr lang="ja-JP" altLang="en-US" sz="28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開発のスキルを</a:t>
            </a:r>
            <a:r>
              <a:rPr lang="ja-JP" altLang="en-US" sz="2800" b="1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磨き、プレイヤー</a:t>
            </a:r>
            <a:r>
              <a:rPr lang="ja-JP" altLang="en-US" sz="28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が</a:t>
            </a:r>
            <a:r>
              <a:rPr lang="ja-JP" altLang="en-US" sz="2800" b="1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心から</a:t>
            </a:r>
            <a:endParaRPr lang="en-US" altLang="ja-JP" sz="2800" b="1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lang="en-US" altLang="ja-JP" sz="2800" b="1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lang="ja-JP" altLang="en-US" sz="2800" b="1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楽しめる</a:t>
            </a:r>
            <a:r>
              <a:rPr lang="ja-JP" altLang="en-US" sz="28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体験を提供</a:t>
            </a:r>
            <a:r>
              <a:rPr lang="ja-JP" altLang="en-US" sz="2800" b="1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できるエンジニア</a:t>
            </a:r>
            <a:r>
              <a:rPr lang="ja-JP" altLang="en-US" sz="28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</a:t>
            </a:r>
            <a:r>
              <a:rPr lang="ja-JP" altLang="en-US" sz="2800" b="1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目指して</a:t>
            </a:r>
            <a:endParaRPr lang="en-US" altLang="ja-JP" sz="2800" b="1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endParaRPr lang="en-US" altLang="ja-JP" sz="2800" b="1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lang="ja-JP" altLang="en-US" sz="2800" b="1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いきます</a:t>
            </a:r>
            <a:r>
              <a:rPr lang="ja-JP" altLang="en-US" sz="2800" b="1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！</a:t>
            </a:r>
            <a:endParaRPr kumimoji="1" lang="ja-JP" altLang="en-US" sz="2800" b="1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212613"/>
            <a:ext cx="9377874" cy="10712225"/>
            <a:chOff x="0" y="0"/>
            <a:chExt cx="2469893" cy="28213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69893" cy="2821327"/>
            </a:xfrm>
            <a:custGeom>
              <a:avLst/>
              <a:gdLst/>
              <a:ahLst/>
              <a:cxnLst/>
              <a:rect l="l" t="t" r="r" b="b"/>
              <a:pathLst>
                <a:path w="2469893" h="2821327">
                  <a:moveTo>
                    <a:pt x="0" y="0"/>
                  </a:moveTo>
                  <a:lnTo>
                    <a:pt x="2469893" y="0"/>
                  </a:lnTo>
                  <a:lnTo>
                    <a:pt x="2469893" y="2821327"/>
                  </a:lnTo>
                  <a:lnTo>
                    <a:pt x="0" y="2821327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469893" cy="2859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23474" y="2804478"/>
            <a:ext cx="5873170" cy="1090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80"/>
              </a:lnSpc>
            </a:pPr>
            <a:r>
              <a:rPr lang="ja-JP" altLang="en-US" sz="96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目次</a:t>
            </a:r>
            <a:endParaRPr lang="en-US" sz="96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229714" y="7266398"/>
            <a:ext cx="6524886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ja-JP" altLang="en-US" sz="36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技術アピール④　　</a:t>
            </a:r>
            <a:endParaRPr lang="en-US" sz="36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296213" y="7150983"/>
            <a:ext cx="1394026" cy="629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10</a:t>
            </a:r>
            <a:endParaRPr lang="en-US" sz="48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96213" y="2115788"/>
            <a:ext cx="1394026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800" b="1" dirty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211180" y="2226411"/>
            <a:ext cx="4226126" cy="384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ja-JP" altLang="en-US" sz="36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簡単なゲーム紹介</a:t>
            </a:r>
            <a:endParaRPr lang="en-US" sz="36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296213" y="3096267"/>
            <a:ext cx="1394026" cy="629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04</a:t>
            </a:r>
            <a:endParaRPr lang="en-US" sz="48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181947" y="3206735"/>
            <a:ext cx="6806655" cy="4044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ja-JP" altLang="en-US" sz="36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技術アピールの前に</a:t>
            </a:r>
            <a:r>
              <a:rPr lang="en-US" altLang="ja-JP" sz="36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…</a:t>
            </a:r>
            <a:endParaRPr lang="en-US" sz="36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296213" y="4109946"/>
            <a:ext cx="1394026" cy="629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05</a:t>
            </a:r>
            <a:endParaRPr lang="en-US" sz="48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229714" y="4227565"/>
            <a:ext cx="6296286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ja-JP" altLang="en-US" sz="36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技術アピール①　</a:t>
            </a:r>
            <a:endParaRPr lang="en-US" sz="36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296213" y="5123625"/>
            <a:ext cx="1394026" cy="629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06</a:t>
            </a:r>
            <a:endParaRPr lang="en-US" sz="48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229714" y="5228647"/>
            <a:ext cx="6067686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ja-JP" altLang="en-US" sz="36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技術</a:t>
            </a:r>
            <a:r>
              <a:rPr lang="ja-JP" altLang="en-US" sz="36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アピール②　</a:t>
            </a:r>
            <a:r>
              <a:rPr lang="en-US" sz="36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 </a:t>
            </a:r>
            <a:endParaRPr lang="en-US" sz="36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296213" y="6137304"/>
            <a:ext cx="1394026" cy="629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08</a:t>
            </a:r>
            <a:endParaRPr lang="en-US" sz="48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229714" y="6252719"/>
            <a:ext cx="6677286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ja-JP" altLang="en-US" sz="3600" b="1" dirty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技術</a:t>
            </a:r>
            <a:r>
              <a:rPr lang="ja-JP" altLang="en-US" sz="36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アピール③　</a:t>
            </a:r>
            <a:endParaRPr lang="en-US" sz="36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sp>
        <p:nvSpPr>
          <p:cNvPr id="25" name="TextBox 9"/>
          <p:cNvSpPr txBox="1"/>
          <p:nvPr/>
        </p:nvSpPr>
        <p:spPr>
          <a:xfrm>
            <a:off x="16992600" y="9667983"/>
            <a:ext cx="1394026" cy="638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02</a:t>
            </a:r>
            <a:endParaRPr lang="en-US" sz="48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sp>
        <p:nvSpPr>
          <p:cNvPr id="19" name="TextBox 8"/>
          <p:cNvSpPr txBox="1"/>
          <p:nvPr/>
        </p:nvSpPr>
        <p:spPr>
          <a:xfrm>
            <a:off x="9289286" y="8101817"/>
            <a:ext cx="1394026" cy="629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11</a:t>
            </a:r>
            <a:endParaRPr lang="en-US" sz="48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11211180" y="8280077"/>
            <a:ext cx="4226126" cy="414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ja-JP" altLang="en-US" sz="3600" b="1" dirty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最後に</a:t>
            </a:r>
            <a:endParaRPr lang="en-US" sz="36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78364" y="-301226"/>
            <a:ext cx="19728364" cy="2396726"/>
            <a:chOff x="0" y="0"/>
            <a:chExt cx="2969366" cy="2899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9366" cy="2899722"/>
            </a:xfrm>
            <a:custGeom>
              <a:avLst/>
              <a:gdLst/>
              <a:ahLst/>
              <a:cxnLst/>
              <a:rect l="l" t="t" r="r" b="b"/>
              <a:pathLst>
                <a:path w="2969366" h="2899722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9"/>
          <p:cNvSpPr txBox="1"/>
          <p:nvPr/>
        </p:nvSpPr>
        <p:spPr>
          <a:xfrm>
            <a:off x="1227273" y="1266553"/>
            <a:ext cx="15564791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ja-JP" altLang="en-US" sz="6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ご覧頂きたい</a:t>
            </a:r>
            <a:r>
              <a:rPr lang="ja-JP" altLang="en-US" sz="6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ゲーム</a:t>
            </a:r>
            <a:r>
              <a:rPr lang="en-US" altLang="ja-JP" sz="6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 </a:t>
            </a:r>
            <a:r>
              <a:rPr lang="en-US" altLang="ja-JP" sz="6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| </a:t>
            </a:r>
            <a:r>
              <a:rPr lang="en-US" altLang="ja-JP" sz="7200" b="1" dirty="0" smtClean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6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Ruins Explorer</a:t>
            </a:r>
            <a:r>
              <a:rPr lang="ja-JP" altLang="en-US" sz="6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　</a:t>
            </a:r>
            <a:endParaRPr lang="en-US" sz="6000" b="1" spc="359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ZEN角ゴシックNEW Heavy"/>
              <a:sym typeface="ZEN角ゴシックNEW Heavy"/>
            </a:endParaRPr>
          </a:p>
        </p:txBody>
      </p:sp>
      <p:sp>
        <p:nvSpPr>
          <p:cNvPr id="25" name="TextBox 29"/>
          <p:cNvSpPr txBox="1"/>
          <p:nvPr/>
        </p:nvSpPr>
        <p:spPr>
          <a:xfrm>
            <a:off x="8258825" y="7321699"/>
            <a:ext cx="9973757" cy="12824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ja-JP" altLang="en-US" sz="4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開発期間</a:t>
            </a:r>
            <a:r>
              <a:rPr lang="en-US" altLang="ja-JP" sz="4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:2024</a:t>
            </a:r>
            <a:r>
              <a:rPr lang="ja-JP" altLang="en-US" sz="4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年</a:t>
            </a:r>
            <a:r>
              <a:rPr lang="en-US" altLang="ja-JP" sz="4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6</a:t>
            </a:r>
            <a:r>
              <a:rPr lang="ja-JP" altLang="en-US" sz="4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月頃～</a:t>
            </a:r>
            <a:r>
              <a:rPr lang="ja-JP" altLang="en-US" sz="4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現在 </a:t>
            </a:r>
            <a:endParaRPr lang="en-US" altLang="ja-JP" sz="4000" b="1" spc="359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ZEN角ゴシックNEW Heavy"/>
              <a:sym typeface="ZEN角ゴシックNEW Heavy"/>
            </a:endParaRPr>
          </a:p>
          <a:p>
            <a:pPr algn="l">
              <a:lnSpc>
                <a:spcPts val="5040"/>
              </a:lnSpc>
            </a:pPr>
            <a:r>
              <a:rPr lang="ja-JP" altLang="en-US" sz="4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所要時間</a:t>
            </a:r>
            <a:r>
              <a:rPr lang="en-US" altLang="ja-JP" sz="4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:6</a:t>
            </a:r>
            <a:r>
              <a:rPr lang="ja-JP" altLang="en-US" sz="4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ヶ月程</a:t>
            </a:r>
            <a:r>
              <a:rPr lang="ja-JP" altLang="en-US" sz="4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　</a:t>
            </a:r>
            <a:endParaRPr lang="en-US" sz="4000" b="1" spc="359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ZEN角ゴシックNEW Heavy"/>
              <a:sym typeface="ZEN角ゴシックNEW Heavy"/>
            </a:endParaRPr>
          </a:p>
        </p:txBody>
      </p:sp>
      <p:sp>
        <p:nvSpPr>
          <p:cNvPr id="26" name="TextBox 29"/>
          <p:cNvSpPr txBox="1"/>
          <p:nvPr/>
        </p:nvSpPr>
        <p:spPr>
          <a:xfrm>
            <a:off x="8265753" y="8593710"/>
            <a:ext cx="9973757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ja-JP" altLang="en-US" sz="4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開発環境</a:t>
            </a:r>
            <a:r>
              <a:rPr lang="en-US" altLang="ja-JP" sz="4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:</a:t>
            </a:r>
            <a:r>
              <a:rPr lang="en-US" altLang="ja-JP" sz="2400" b="1" spc="359" dirty="0" err="1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VisualStudio</a:t>
            </a:r>
            <a:r>
              <a:rPr lang="en-US" altLang="ja-JP" sz="24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 2022 / C++/</a:t>
            </a:r>
            <a:r>
              <a:rPr lang="ja-JP" altLang="en-US" sz="24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 </a:t>
            </a:r>
            <a:r>
              <a:rPr lang="en-US" altLang="ja-JP" sz="24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DirectX11</a:t>
            </a:r>
            <a:endParaRPr lang="en-US" sz="2400" b="1" spc="359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ZEN角ゴシックNEW Heavy"/>
              <a:sym typeface="ZEN角ゴシックNEW Heavy"/>
            </a:endParaRPr>
          </a:p>
        </p:txBody>
      </p:sp>
      <p:sp>
        <p:nvSpPr>
          <p:cNvPr id="27" name="TextBox 29"/>
          <p:cNvSpPr txBox="1"/>
          <p:nvPr/>
        </p:nvSpPr>
        <p:spPr>
          <a:xfrm>
            <a:off x="8265752" y="2548955"/>
            <a:ext cx="9973757" cy="3206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ja-JP" altLang="en-US" sz="44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簡単に</a:t>
            </a:r>
            <a:r>
              <a:rPr lang="en-US" altLang="ja-JP" sz="44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…</a:t>
            </a:r>
            <a:r>
              <a:rPr lang="ja-JP" altLang="en-US" sz="44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どんな</a:t>
            </a:r>
            <a:r>
              <a:rPr lang="ja-JP" altLang="en-US" sz="44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ゲーム？</a:t>
            </a:r>
            <a:endParaRPr lang="en-US" altLang="ja-JP" sz="4400" b="1" spc="359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ZEN角ゴシックNEW Heavy"/>
              <a:sym typeface="ZEN角ゴシックNEW Heavy"/>
            </a:endParaRPr>
          </a:p>
          <a:p>
            <a:pPr algn="l">
              <a:lnSpc>
                <a:spcPts val="5040"/>
              </a:lnSpc>
            </a:pPr>
            <a:endParaRPr lang="en-US" altLang="ja-JP" sz="2400" b="1" spc="359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ZEN角ゴシックNEW Heavy"/>
              <a:sym typeface="ZEN角ゴシックNEW Heavy"/>
            </a:endParaRPr>
          </a:p>
          <a:p>
            <a:pPr algn="l">
              <a:lnSpc>
                <a:spcPts val="5040"/>
              </a:lnSpc>
            </a:pPr>
            <a:r>
              <a:rPr lang="ja-JP" altLang="en-US" sz="32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ジャンルは</a:t>
            </a:r>
            <a:r>
              <a:rPr lang="ja-JP" altLang="en-US" sz="3200" b="1" spc="359" dirty="0" smtClean="0">
                <a:solidFill>
                  <a:srgbClr val="FF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アクション</a:t>
            </a:r>
            <a:r>
              <a:rPr lang="ja-JP" altLang="en-US" sz="32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ゲーム</a:t>
            </a:r>
            <a:endParaRPr lang="en-US" altLang="ja-JP" sz="3200" b="1" spc="359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ZEN角ゴシックNEW Heavy"/>
              <a:sym typeface="ZEN角ゴシックNEW Heavy"/>
            </a:endParaRPr>
          </a:p>
          <a:p>
            <a:pPr algn="l">
              <a:lnSpc>
                <a:spcPts val="5040"/>
              </a:lnSpc>
            </a:pPr>
            <a:r>
              <a:rPr lang="ja-JP" altLang="en-US" sz="32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①プレイヤー</a:t>
            </a:r>
            <a:r>
              <a:rPr lang="ja-JP" altLang="en-US" sz="32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はクエストを受注し、挑む</a:t>
            </a:r>
            <a:endParaRPr lang="en-US" altLang="ja-JP" sz="3200" b="1" spc="359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ZEN角ゴシックNEW Heavy"/>
              <a:sym typeface="ZEN角ゴシックNEW Heavy"/>
            </a:endParaRPr>
          </a:p>
          <a:p>
            <a:pPr algn="l">
              <a:lnSpc>
                <a:spcPts val="5040"/>
              </a:lnSpc>
            </a:pPr>
            <a:r>
              <a:rPr lang="ja-JP" altLang="en-US" sz="32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②クエストのクリア</a:t>
            </a:r>
            <a:r>
              <a:rPr lang="ja-JP" altLang="en-US" sz="32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を目指す！</a:t>
            </a:r>
            <a:r>
              <a:rPr lang="ja-JP" altLang="en-US" sz="32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　</a:t>
            </a:r>
            <a:endParaRPr lang="en-US" sz="3200" b="1" spc="359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ZEN角ゴシックNEW Heavy"/>
              <a:sym typeface="ZEN角ゴシックNEW Heavy"/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16992600" y="9667983"/>
            <a:ext cx="1394026" cy="638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03</a:t>
            </a:r>
            <a:endParaRPr lang="en-US" sz="48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38808"/>
            <a:ext cx="6477000" cy="3626299"/>
          </a:xfrm>
          <a:prstGeom prst="rect">
            <a:avLst/>
          </a:prstGeom>
        </p:spPr>
      </p:pic>
      <p:sp>
        <p:nvSpPr>
          <p:cNvPr id="13" name="TextBox 29"/>
          <p:cNvSpPr txBox="1"/>
          <p:nvPr/>
        </p:nvSpPr>
        <p:spPr>
          <a:xfrm>
            <a:off x="8251897" y="6680498"/>
            <a:ext cx="9973757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ja-JP" altLang="en-US" sz="4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開発人数</a:t>
            </a:r>
            <a:r>
              <a:rPr lang="en-US" altLang="ja-JP" sz="4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:</a:t>
            </a:r>
            <a:r>
              <a:rPr lang="en-US" altLang="ja-JP" sz="4000" b="1" spc="359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1</a:t>
            </a:r>
            <a:r>
              <a:rPr lang="ja-JP" altLang="en-US" sz="4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人</a:t>
            </a:r>
            <a:endParaRPr lang="en-US" sz="4000" b="1" spc="359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ZEN角ゴシックNEW Heavy"/>
              <a:sym typeface="ZEN角ゴシックNEW Heavy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047264"/>
            <a:ext cx="6477000" cy="362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8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78364" y="-301226"/>
            <a:ext cx="19728364" cy="2396726"/>
            <a:chOff x="0" y="0"/>
            <a:chExt cx="2969366" cy="2899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9366" cy="2899722"/>
            </a:xfrm>
            <a:custGeom>
              <a:avLst/>
              <a:gdLst/>
              <a:ahLst/>
              <a:cxnLst/>
              <a:rect l="l" t="t" r="r" b="b"/>
              <a:pathLst>
                <a:path w="2969366" h="2899722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9"/>
          <p:cNvSpPr txBox="1"/>
          <p:nvPr/>
        </p:nvSpPr>
        <p:spPr>
          <a:xfrm>
            <a:off x="1227273" y="1266553"/>
            <a:ext cx="15564791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ja-JP" altLang="en-US" sz="6000" b="1" spc="359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技術</a:t>
            </a:r>
            <a:r>
              <a:rPr lang="ja-JP" altLang="en-US" sz="6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アピールの前に</a:t>
            </a:r>
            <a:endParaRPr lang="en-US" sz="6000" b="1" spc="359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ZEN角ゴシックNEW Heavy"/>
              <a:sym typeface="ZEN角ゴシックNEW Heavy"/>
            </a:endParaRPr>
          </a:p>
        </p:txBody>
      </p:sp>
      <p:pic>
        <p:nvPicPr>
          <p:cNvPr id="1026" name="Picture 2" descr="考えるのフリーイラスト素材一覧｜商用可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0600" y="3086099"/>
            <a:ext cx="7610475" cy="761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4419600" y="3367952"/>
            <a:ext cx="7366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なんか今の作り方だと後々</a:t>
            </a:r>
            <a:r>
              <a:rPr kumimoji="1" lang="ja-JP" altLang="en-US" sz="28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面倒くさい</a:t>
            </a:r>
            <a:r>
              <a:rPr kumimoji="1" lang="ja-JP" altLang="en-US" sz="28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よな～</a:t>
            </a:r>
            <a:endParaRPr kumimoji="1" lang="ja-JP" altLang="en-US" sz="28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6" name="雲形吹き出し 5"/>
          <p:cNvSpPr/>
          <p:nvPr/>
        </p:nvSpPr>
        <p:spPr>
          <a:xfrm rot="532224">
            <a:off x="3855067" y="2257330"/>
            <a:ext cx="8616243" cy="4090843"/>
          </a:xfrm>
          <a:prstGeom prst="cloudCallou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456413" y="4174992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なんかコード量多くない？</a:t>
            </a:r>
            <a:endParaRPr kumimoji="1" lang="ja-JP" altLang="en-US" sz="24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5802779" y="4935177"/>
            <a:ext cx="50866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</a:t>
            </a:r>
            <a:r>
              <a:rPr kumimoji="1" lang="en-US" altLang="ja-JP" sz="32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f</a:t>
            </a:r>
            <a:r>
              <a:rPr kumimoji="1" lang="ja-JP" altLang="en-US" sz="32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文だらけになっちまうよ</a:t>
            </a:r>
            <a:endParaRPr kumimoji="1" lang="ja-JP" altLang="en-US" sz="3200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467600" y="6988022"/>
            <a:ext cx="97770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きれいな</a:t>
            </a:r>
            <a:r>
              <a:rPr kumimoji="1" lang="ja-JP" altLang="en-US" sz="4400" dirty="0" smtClean="0">
                <a:solidFill>
                  <a:srgbClr val="00B0F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コード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を書くのが好きなので</a:t>
            </a:r>
            <a:endParaRPr kumimoji="1" lang="en-US" altLang="ja-JP" sz="4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ゲーム制作の</a:t>
            </a:r>
            <a:r>
              <a:rPr kumimoji="1" lang="ja-JP" altLang="en-US" sz="4400" dirty="0" smtClean="0">
                <a:solidFill>
                  <a:srgbClr val="FF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悩み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を解決するために</a:t>
            </a:r>
            <a:endParaRPr kumimoji="1" lang="en-US" altLang="ja-JP" sz="4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4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新しい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技術を勉強し、実装しました！</a:t>
            </a:r>
            <a:endParaRPr kumimoji="1" lang="en-US" altLang="ja-JP" sz="4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17" name="TextBox 9"/>
          <p:cNvSpPr txBox="1"/>
          <p:nvPr/>
        </p:nvSpPr>
        <p:spPr>
          <a:xfrm>
            <a:off x="16992600" y="9667983"/>
            <a:ext cx="1394026" cy="638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04</a:t>
            </a:r>
            <a:endParaRPr lang="en-US" sz="48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26511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78364" y="-301226"/>
            <a:ext cx="19728364" cy="2396726"/>
            <a:chOff x="0" y="0"/>
            <a:chExt cx="2969366" cy="2899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9366" cy="2899722"/>
            </a:xfrm>
            <a:custGeom>
              <a:avLst/>
              <a:gdLst/>
              <a:ahLst/>
              <a:cxnLst/>
              <a:rect l="l" t="t" r="r" b="b"/>
              <a:pathLst>
                <a:path w="2969366" h="2899722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9"/>
          <p:cNvSpPr txBox="1"/>
          <p:nvPr/>
        </p:nvSpPr>
        <p:spPr>
          <a:xfrm>
            <a:off x="1227273" y="1266553"/>
            <a:ext cx="16489887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ja-JP" altLang="en-US" sz="6000" b="1" spc="359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技術</a:t>
            </a:r>
            <a:r>
              <a:rPr lang="ja-JP" altLang="en-US" sz="6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アピール①　ステート</a:t>
            </a:r>
            <a:r>
              <a:rPr lang="ja-JP" altLang="en-US" sz="6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分けで見やすく！</a:t>
            </a:r>
            <a:endParaRPr lang="en-US" sz="6000" b="1" spc="359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ZEN角ゴシックNEW Heavy"/>
              <a:sym typeface="ZEN角ゴシックNEW Heavy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73" y="4419204"/>
            <a:ext cx="6164127" cy="18441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テキスト ボックス 15"/>
          <p:cNvSpPr txBox="1"/>
          <p:nvPr/>
        </p:nvSpPr>
        <p:spPr>
          <a:xfrm>
            <a:off x="838200" y="2538185"/>
            <a:ext cx="170803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>
                <a:solidFill>
                  <a:srgbClr val="FF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If</a:t>
            </a:r>
            <a:r>
              <a:rPr kumimoji="1" lang="ja-JP" altLang="en-US" sz="4400" dirty="0" smtClean="0">
                <a:solidFill>
                  <a:srgbClr val="FF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文はもう嫌だ！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と考え、プレイヤーと敵は</a:t>
            </a:r>
            <a:r>
              <a:rPr kumimoji="1" lang="ja-JP" altLang="en-US" sz="4400" dirty="0" smtClean="0">
                <a:solidFill>
                  <a:srgbClr val="00B0F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状態ごとにクラス分け</a:t>
            </a:r>
            <a:endParaRPr kumimoji="1" lang="en-US" altLang="ja-JP" sz="4400" dirty="0" smtClean="0">
              <a:solidFill>
                <a:srgbClr val="00B0F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9" name="右矢印 8"/>
          <p:cNvSpPr/>
          <p:nvPr/>
        </p:nvSpPr>
        <p:spPr>
          <a:xfrm>
            <a:off x="8213286" y="5341261"/>
            <a:ext cx="796382" cy="6096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159914" y="3663279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まずは状態やパーツごとに作成</a:t>
            </a:r>
            <a:endParaRPr kumimoji="1" lang="en-US" altLang="ja-JP" sz="4000" dirty="0" smtClean="0">
              <a:solidFill>
                <a:srgbClr val="00B0F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322" y="6173257"/>
            <a:ext cx="5349345" cy="800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322" y="4371165"/>
            <a:ext cx="4088541" cy="144925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テキスト ボックス 18"/>
          <p:cNvSpPr txBox="1"/>
          <p:nvPr/>
        </p:nvSpPr>
        <p:spPr>
          <a:xfrm>
            <a:off x="9525000" y="3663279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それぞれのクラスで処理分け可能</a:t>
            </a:r>
            <a:endParaRPr kumimoji="1" lang="en-US" altLang="ja-JP" sz="4000" dirty="0" smtClean="0">
              <a:solidFill>
                <a:srgbClr val="00B0F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273" y="6421226"/>
            <a:ext cx="3991532" cy="5525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テキスト ボックス 20"/>
          <p:cNvSpPr txBox="1"/>
          <p:nvPr/>
        </p:nvSpPr>
        <p:spPr>
          <a:xfrm>
            <a:off x="654476" y="8296954"/>
            <a:ext cx="170626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chemeClr val="accent5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歩く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処理は</a:t>
            </a:r>
            <a:r>
              <a:rPr kumimoji="1" lang="en-US" altLang="ja-JP" sz="4400" dirty="0" smtClean="0">
                <a:solidFill>
                  <a:schemeClr val="accent5">
                    <a:lumMod val="75000"/>
                  </a:schemeClr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Walk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クラス・</a:t>
            </a:r>
            <a:r>
              <a:rPr kumimoji="1" lang="ja-JP" altLang="en-US" sz="4400" dirty="0" smtClean="0">
                <a:solidFill>
                  <a:srgbClr val="FF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攻撃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処理は</a:t>
            </a:r>
            <a:r>
              <a:rPr kumimoji="1" lang="en-US" altLang="ja-JP" sz="4400" dirty="0" smtClean="0">
                <a:solidFill>
                  <a:srgbClr val="FF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Attack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クラスと分けることで</a:t>
            </a:r>
            <a:endParaRPr kumimoji="1" lang="en-US" altLang="ja-JP" sz="4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以前までは長い</a:t>
            </a:r>
            <a:r>
              <a:rPr kumimoji="1" lang="en-US" altLang="ja-JP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if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文から処理を作ったり探していたのが</a:t>
            </a:r>
            <a:r>
              <a:rPr kumimoji="1" lang="ja-JP" altLang="en-US" sz="4400" dirty="0" smtClean="0">
                <a:solidFill>
                  <a:srgbClr val="00B05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解決</a:t>
            </a:r>
            <a:endParaRPr kumimoji="1" lang="en-US" altLang="ja-JP" sz="4400" dirty="0" smtClean="0">
              <a:solidFill>
                <a:srgbClr val="00B05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</p:txBody>
      </p:sp>
      <p:sp>
        <p:nvSpPr>
          <p:cNvPr id="22" name="TextBox 9"/>
          <p:cNvSpPr txBox="1"/>
          <p:nvPr/>
        </p:nvSpPr>
        <p:spPr>
          <a:xfrm>
            <a:off x="16992600" y="9667983"/>
            <a:ext cx="1394026" cy="638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05</a:t>
            </a:r>
            <a:endParaRPr lang="en-US" sz="48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23381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78364" y="-301226"/>
            <a:ext cx="19728364" cy="2396726"/>
            <a:chOff x="0" y="0"/>
            <a:chExt cx="2969366" cy="2899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9366" cy="2899722"/>
            </a:xfrm>
            <a:custGeom>
              <a:avLst/>
              <a:gdLst/>
              <a:ahLst/>
              <a:cxnLst/>
              <a:rect l="l" t="t" r="r" b="b"/>
              <a:pathLst>
                <a:path w="2969366" h="2899722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9"/>
          <p:cNvSpPr txBox="1"/>
          <p:nvPr/>
        </p:nvSpPr>
        <p:spPr>
          <a:xfrm>
            <a:off x="1227273" y="1266553"/>
            <a:ext cx="17060727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ja-JP" altLang="en-US" sz="6000" b="1" spc="359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技術</a:t>
            </a:r>
            <a:r>
              <a:rPr lang="ja-JP" altLang="en-US" sz="6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アピール②　</a:t>
            </a:r>
            <a:r>
              <a:rPr lang="ja-JP" altLang="en-US" sz="6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ファクトリー生成で便利に！</a:t>
            </a:r>
            <a:endParaRPr lang="en-US" sz="6000" b="1" spc="359" dirty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ZEN角ゴシックNEW Heavy"/>
              <a:sym typeface="ZEN角ゴシックNEW Heavy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6411" y="2366882"/>
            <a:ext cx="13162578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オブジェクトの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作成するコードを毎回書いて</a:t>
            </a:r>
            <a:r>
              <a:rPr kumimoji="1" lang="en-US" altLang="ja-JP" sz="44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作りたいオブジェクトによってまたインクルード</a:t>
            </a:r>
            <a:r>
              <a:rPr kumimoji="1" lang="en-US" altLang="ja-JP" sz="44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sz="5400" dirty="0" smtClean="0">
                <a:solidFill>
                  <a:srgbClr val="FF0000"/>
                </a:solidFill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面倒すぎる！</a:t>
            </a:r>
            <a:endParaRPr kumimoji="1" lang="en-US" altLang="ja-JP" sz="5400" dirty="0" smtClean="0">
              <a:solidFill>
                <a:srgbClr val="FF0000"/>
              </a:solidFill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3074" name="Picture 2" descr="面倒くさいイラスト｜無料イラスト・フリー素材なら「イラストAC」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59" b="95000" l="2353" r="9558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400" y="1181100"/>
            <a:ext cx="4114800" cy="411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900" y="5050143"/>
            <a:ext cx="7607705" cy="39948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テキスト ボックス 10"/>
          <p:cNvSpPr txBox="1"/>
          <p:nvPr/>
        </p:nvSpPr>
        <p:spPr>
          <a:xfrm>
            <a:off x="4836069" y="4414827"/>
            <a:ext cx="7981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ファクトリークラスに生成処理を全任せ！</a:t>
            </a:r>
            <a:endParaRPr kumimoji="1" lang="en-US" altLang="ja-JP" sz="32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" name="右矢印 11"/>
          <p:cNvSpPr/>
          <p:nvPr/>
        </p:nvSpPr>
        <p:spPr>
          <a:xfrm rot="5400000">
            <a:off x="8611477" y="9351691"/>
            <a:ext cx="796382" cy="6096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7270" y="5050143"/>
            <a:ext cx="7894153" cy="39948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テキスト ボックス 13"/>
          <p:cNvSpPr txBox="1"/>
          <p:nvPr/>
        </p:nvSpPr>
        <p:spPr>
          <a:xfrm>
            <a:off x="9496564" y="9364103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次のページへ</a:t>
            </a:r>
            <a:endParaRPr kumimoji="1" lang="en-US" altLang="ja-JP" sz="32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16992600" y="9667983"/>
            <a:ext cx="1394026" cy="638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06</a:t>
            </a:r>
            <a:endParaRPr lang="en-US" sz="48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322470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66912" y="8868645"/>
            <a:ext cx="19728364" cy="2396726"/>
            <a:chOff x="0" y="0"/>
            <a:chExt cx="2969366" cy="2899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9366" cy="2899722"/>
            </a:xfrm>
            <a:custGeom>
              <a:avLst/>
              <a:gdLst/>
              <a:ahLst/>
              <a:cxnLst/>
              <a:rect l="l" t="t" r="r" b="b"/>
              <a:pathLst>
                <a:path w="2969366" h="2899722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609600" y="4120269"/>
            <a:ext cx="12598321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ファクトリーでクラスを作っておくことで</a:t>
            </a:r>
            <a:endParaRPr kumimoji="1" lang="en-US" altLang="ja-JP" sz="4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生成に関する</a:t>
            </a:r>
            <a:r>
              <a:rPr kumimoji="1" lang="ja-JP" altLang="en-US" sz="4400" dirty="0" smtClean="0">
                <a:solidFill>
                  <a:srgbClr val="FF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新しい</a:t>
            </a:r>
            <a:r>
              <a:rPr kumimoji="1" lang="ja-JP" altLang="en-US" sz="4400" dirty="0" smtClean="0">
                <a:solidFill>
                  <a:srgbClr val="FF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処理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もファクトリーに</a:t>
            </a:r>
            <a:endParaRPr kumimoji="1" lang="en-US" altLang="ja-JP" sz="4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書いておくことでどのクラスからもアクセス</a:t>
            </a:r>
            <a:endParaRPr kumimoji="1" lang="en-US" altLang="ja-JP" sz="4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しやすく便利になりました</a:t>
            </a:r>
            <a:r>
              <a:rPr kumimoji="1" lang="ja-JP" altLang="en-US" sz="4400" dirty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！</a:t>
            </a:r>
            <a:endParaRPr kumimoji="1" lang="en-US" altLang="ja-JP" sz="44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  <a:p>
            <a:r>
              <a:rPr kumimoji="1" lang="ja-JP" altLang="en-US" sz="44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しかしまだ敵を生成するときに</a:t>
            </a:r>
            <a:endParaRPr kumimoji="1" lang="en-US" altLang="ja-JP" sz="44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  <a:p>
            <a:r>
              <a:rPr kumimoji="1" lang="ja-JP" altLang="en-US" sz="4400" dirty="0" smtClean="0">
                <a:solidFill>
                  <a:srgbClr val="FF0000"/>
                </a:solidFill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敵の種類・位置などのステータス</a:t>
            </a:r>
            <a:r>
              <a:rPr kumimoji="1" lang="ja-JP" altLang="en-US" sz="44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もコードに</a:t>
            </a:r>
            <a:endParaRPr kumimoji="1" lang="en-US" altLang="ja-JP" sz="44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  <a:p>
            <a:r>
              <a:rPr kumimoji="1" lang="ja-JP" altLang="en-US" sz="4400" dirty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書く</a:t>
            </a:r>
            <a:r>
              <a:rPr kumimoji="1" lang="ja-JP" altLang="en-US" sz="44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のが大変なのでそれ</a:t>
            </a:r>
            <a:r>
              <a:rPr kumimoji="1" lang="ja-JP" altLang="en-US" sz="44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を次の技術で解決</a:t>
            </a:r>
            <a:r>
              <a:rPr kumimoji="1" lang="ja-JP" altLang="en-US" sz="44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します</a:t>
            </a:r>
            <a:endParaRPr kumimoji="1" lang="en-US" altLang="ja-JP" sz="44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2438400" y="1089228"/>
            <a:ext cx="14547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ファクトリーを呼び出すだけでいいのでコードが読みやすく使い勝手が良い○</a:t>
            </a:r>
            <a:endParaRPr kumimoji="1" lang="en-US" altLang="ja-JP" sz="32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2" name="右矢印 11"/>
          <p:cNvSpPr/>
          <p:nvPr/>
        </p:nvSpPr>
        <p:spPr>
          <a:xfrm rot="5400000">
            <a:off x="8428714" y="291456"/>
            <a:ext cx="796382" cy="6096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94" y="1768784"/>
            <a:ext cx="8221120" cy="614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705" y="1768784"/>
            <a:ext cx="7662707" cy="18758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2" name="Picture 2" descr="解決イラスト｜無料イラスト・フリー素材なら「イラストAC」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600" y="4762500"/>
            <a:ext cx="4051249" cy="34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9"/>
          <p:cNvSpPr txBox="1"/>
          <p:nvPr/>
        </p:nvSpPr>
        <p:spPr>
          <a:xfrm>
            <a:off x="16992600" y="9667983"/>
            <a:ext cx="1394026" cy="638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07</a:t>
            </a:r>
            <a:endParaRPr lang="en-US" sz="48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39398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78364" y="-301226"/>
            <a:ext cx="19728364" cy="2396726"/>
            <a:chOff x="0" y="0"/>
            <a:chExt cx="2969366" cy="2899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9366" cy="2899722"/>
            </a:xfrm>
            <a:custGeom>
              <a:avLst/>
              <a:gdLst/>
              <a:ahLst/>
              <a:cxnLst/>
              <a:rect l="l" t="t" r="r" b="b"/>
              <a:pathLst>
                <a:path w="2969366" h="2899722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9"/>
          <p:cNvSpPr txBox="1"/>
          <p:nvPr/>
        </p:nvSpPr>
        <p:spPr>
          <a:xfrm>
            <a:off x="1227273" y="1266553"/>
            <a:ext cx="16298727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ja-JP" altLang="en-US" sz="6000" b="1" spc="359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技術</a:t>
            </a:r>
            <a:r>
              <a:rPr lang="ja-JP" altLang="en-US" sz="60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アピール③　</a:t>
            </a:r>
            <a:r>
              <a:rPr lang="ja-JP" altLang="en-US" sz="54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ファイル読み込み</a:t>
            </a:r>
            <a:r>
              <a:rPr lang="ja-JP" altLang="en-US" sz="5400" b="1" spc="359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ZEN角ゴシックNEW Heavy"/>
                <a:sym typeface="ZEN角ゴシックNEW Heavy"/>
              </a:rPr>
              <a:t>で綺麗に！</a:t>
            </a:r>
            <a:endParaRPr lang="en-US" altLang="ja-JP" sz="5400" b="1" spc="359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ZEN角ゴシックNEW Heavy"/>
              <a:sym typeface="ZEN角ゴシックNEW Heavy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227273" y="2324100"/>
            <a:ext cx="1541960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ファクトリーでコードは綺麗になったけれど</a:t>
            </a:r>
            <a:endParaRPr kumimoji="1" lang="en-US" altLang="ja-JP" sz="4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敵を生成するクラスに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敵の数の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データを打ち込むと</a:t>
            </a:r>
            <a:r>
              <a:rPr kumimoji="1" lang="en-US" altLang="ja-JP" sz="44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…</a:t>
            </a:r>
          </a:p>
          <a:p>
            <a:r>
              <a:rPr kumimoji="1" lang="ja-JP" altLang="en-US" sz="4400" dirty="0" smtClean="0">
                <a:solidFill>
                  <a:srgbClr val="FF0000"/>
                </a:solidFill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見にくい！しかももし他の人が変えたくても変えにくい！</a:t>
            </a:r>
            <a:endParaRPr kumimoji="1" lang="en-US" altLang="ja-JP" sz="4400" dirty="0" smtClean="0">
              <a:solidFill>
                <a:srgbClr val="FF0000"/>
              </a:solidFill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2050" name="Picture 2" descr="困っている人（男）のイラスト | 商用可・フリーイラスト素材集｜ちょうどいいイラスト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1" b="99829" l="0" r="977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3400" y="2292927"/>
            <a:ext cx="2410336" cy="241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08805"/>
            <a:ext cx="3677163" cy="42582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8759" y="5208803"/>
            <a:ext cx="3640044" cy="48872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テキスト ボックス 9"/>
          <p:cNvSpPr txBox="1"/>
          <p:nvPr/>
        </p:nvSpPr>
        <p:spPr>
          <a:xfrm>
            <a:off x="9982200" y="5210619"/>
            <a:ext cx="8084264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まずは</a:t>
            </a:r>
            <a:r>
              <a:rPr kumimoji="1" lang="en-US" altLang="ja-JP" sz="4400" dirty="0" err="1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json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ファイルを作成し</a:t>
            </a:r>
            <a:endParaRPr kumimoji="1" lang="en-US" altLang="ja-JP" sz="4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ツールに読み込む</a:t>
            </a:r>
            <a:endParaRPr kumimoji="1" lang="en-US" altLang="ja-JP" sz="4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en-US" altLang="ja-JP" sz="4400" dirty="0" err="1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j</a:t>
            </a:r>
            <a:r>
              <a:rPr kumimoji="1" lang="en-US" altLang="ja-JP" sz="4400" dirty="0" err="1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son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の方がデータの</a:t>
            </a:r>
            <a:endParaRPr kumimoji="1" lang="en-US" altLang="ja-JP" sz="4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階層構造での管理がしやすいと</a:t>
            </a:r>
            <a:endParaRPr kumimoji="1" lang="en-US" altLang="ja-JP" sz="4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思い</a:t>
            </a:r>
            <a:r>
              <a:rPr kumimoji="1" lang="en-US" altLang="ja-JP" sz="4400" dirty="0" err="1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json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を選択</a:t>
            </a:r>
            <a:endParaRPr kumimoji="1" lang="en-US" altLang="ja-JP" sz="44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1" name="右矢印 10"/>
          <p:cNvSpPr/>
          <p:nvPr/>
        </p:nvSpPr>
        <p:spPr>
          <a:xfrm rot="5400000">
            <a:off x="10041209" y="9320084"/>
            <a:ext cx="796382" cy="6096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1201400" y="933249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次のページへ</a:t>
            </a:r>
            <a:endParaRPr kumimoji="1" lang="en-US" altLang="ja-JP" sz="32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07089" y="4535893"/>
            <a:ext cx="35445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敵の</a:t>
            </a:r>
            <a:r>
              <a:rPr kumimoji="1" lang="en-US" altLang="ja-JP" sz="3200" dirty="0" err="1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json</a:t>
            </a:r>
            <a:r>
              <a:rPr kumimoji="1" lang="ja-JP" altLang="en-US" sz="32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ファイル</a:t>
            </a:r>
            <a:endParaRPr kumimoji="1" lang="en-US" altLang="ja-JP" sz="32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029200" y="4535893"/>
            <a:ext cx="4775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ステージ</a:t>
            </a:r>
            <a:r>
              <a:rPr kumimoji="1" lang="ja-JP" altLang="en-US" sz="32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の</a:t>
            </a:r>
            <a:r>
              <a:rPr kumimoji="1" lang="en-US" altLang="ja-JP" sz="3200" dirty="0" err="1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json</a:t>
            </a:r>
            <a:r>
              <a:rPr kumimoji="1" lang="ja-JP" altLang="en-US" sz="32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ファイル</a:t>
            </a:r>
            <a:endParaRPr kumimoji="1" lang="en-US" altLang="ja-JP" sz="32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5" name="TextBox 9"/>
          <p:cNvSpPr txBox="1"/>
          <p:nvPr/>
        </p:nvSpPr>
        <p:spPr>
          <a:xfrm>
            <a:off x="16992600" y="9667983"/>
            <a:ext cx="1394026" cy="638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08</a:t>
            </a:r>
            <a:endParaRPr lang="en-US" sz="48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29153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54514" y="8718908"/>
            <a:ext cx="19728364" cy="2396726"/>
            <a:chOff x="0" y="0"/>
            <a:chExt cx="2969366" cy="28997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9366" cy="2899722"/>
            </a:xfrm>
            <a:custGeom>
              <a:avLst/>
              <a:gdLst/>
              <a:ahLst/>
              <a:cxnLst/>
              <a:rect l="l" t="t" r="r" b="b"/>
              <a:pathLst>
                <a:path w="2969366" h="2899722">
                  <a:moveTo>
                    <a:pt x="0" y="0"/>
                  </a:moveTo>
                  <a:lnTo>
                    <a:pt x="2969366" y="0"/>
                  </a:lnTo>
                  <a:lnTo>
                    <a:pt x="2969366" y="2899722"/>
                  </a:lnTo>
                  <a:lnTo>
                    <a:pt x="0" y="2899722"/>
                  </a:lnTo>
                  <a:close/>
                </a:path>
              </a:pathLst>
            </a:custGeom>
            <a:solidFill>
              <a:srgbClr val="FFF6E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9366" cy="2937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テキスト ボックス 5"/>
          <p:cNvSpPr txBox="1"/>
          <p:nvPr/>
        </p:nvSpPr>
        <p:spPr>
          <a:xfrm>
            <a:off x="1447800" y="6386869"/>
            <a:ext cx="1598386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読み込むだけで便利に！</a:t>
            </a:r>
            <a:r>
              <a:rPr kumimoji="1" lang="ja-JP" altLang="en-US" sz="4400" dirty="0" smtClean="0">
                <a:solidFill>
                  <a:srgbClr val="FF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可読性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と</a:t>
            </a:r>
            <a:r>
              <a:rPr kumimoji="1" lang="ja-JP" altLang="en-US" sz="4400" dirty="0" smtClean="0">
                <a:solidFill>
                  <a:srgbClr val="00B0F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拡張性</a:t>
            </a:r>
            <a:r>
              <a:rPr kumimoji="1" lang="ja-JP" altLang="en-US" sz="44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が向上しました</a:t>
            </a:r>
            <a:endParaRPr kumimoji="1" lang="en-US" altLang="ja-JP" sz="44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</a:endParaRPr>
          </a:p>
          <a:p>
            <a:r>
              <a:rPr kumimoji="1" lang="ja-JP" altLang="en-US" sz="44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ファクトリークラスを活用し、ファイル読み込みを行うことで</a:t>
            </a:r>
            <a:endParaRPr kumimoji="1" lang="en-US" altLang="ja-JP" sz="44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  <a:p>
            <a:r>
              <a:rPr kumimoji="1" lang="ja-JP" altLang="en-US" sz="4400" dirty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管理</a:t>
            </a:r>
            <a:r>
              <a:rPr kumimoji="1" lang="ja-JP" altLang="en-US" sz="4400" dirty="0" smtClean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のしやすい設計にすることができ、役立って</a:t>
            </a:r>
            <a:r>
              <a:rPr kumimoji="1" lang="ja-JP" altLang="en-US" sz="4400" dirty="0">
                <a:latin typeface="Arial" panose="020B0604020202020204" pitchFamily="34" charset="0"/>
                <a:ea typeface="UD デジタル 教科書体 NP-B" panose="02020700000000000000" pitchFamily="18" charset="-128"/>
                <a:cs typeface="Arial" panose="020B0604020202020204" pitchFamily="34" charset="0"/>
              </a:rPr>
              <a:t>おります</a:t>
            </a:r>
            <a:endParaRPr kumimoji="1" lang="en-US" altLang="ja-JP" sz="4400" dirty="0" smtClean="0">
              <a:latin typeface="Arial" panose="020B0604020202020204" pitchFamily="34" charset="0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11" name="右矢印 10"/>
          <p:cNvSpPr/>
          <p:nvPr/>
        </p:nvSpPr>
        <p:spPr>
          <a:xfrm rot="5400000">
            <a:off x="8297495" y="189264"/>
            <a:ext cx="796382" cy="6096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598326" y="975064"/>
            <a:ext cx="6064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err="1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j</a:t>
            </a:r>
            <a:r>
              <a:rPr kumimoji="1" lang="en-US" altLang="ja-JP" sz="3200" dirty="0" err="1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son</a:t>
            </a:r>
            <a:r>
              <a:rPr kumimoji="1" lang="ja-JP" altLang="en-US" sz="32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ファイルを読み込んでいく</a:t>
            </a:r>
            <a:endParaRPr kumimoji="1" lang="en-US" altLang="ja-JP" sz="32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037" y="1628582"/>
            <a:ext cx="6173061" cy="4763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037" y="2242384"/>
            <a:ext cx="4343400" cy="3838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486" y="1559839"/>
            <a:ext cx="6820852" cy="18957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9668" y="3871804"/>
            <a:ext cx="3324689" cy="16385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テキスト ボックス 18"/>
          <p:cNvSpPr txBox="1"/>
          <p:nvPr/>
        </p:nvSpPr>
        <p:spPr>
          <a:xfrm>
            <a:off x="9677400" y="975064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 smtClean="0"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Arial" panose="020B0604020202020204" pitchFamily="34" charset="0"/>
              </a:rPr>
              <a:t>読み込んだ敵の処理を行う</a:t>
            </a:r>
            <a:endParaRPr kumimoji="1" lang="en-US" altLang="ja-JP" sz="3200" dirty="0" smtClean="0"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Arial" panose="020B0604020202020204" pitchFamily="34" charset="0"/>
            </a:endParaRPr>
          </a:p>
        </p:txBody>
      </p:sp>
      <p:pic>
        <p:nvPicPr>
          <p:cNvPr id="6146" name="Picture 2" descr="スッキリ爽快イラスト｜無料イラスト・フリー素材なら「イラストAC」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0" y="4085063"/>
            <a:ext cx="2528766" cy="2764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9"/>
          <p:cNvSpPr txBox="1"/>
          <p:nvPr/>
        </p:nvSpPr>
        <p:spPr>
          <a:xfrm>
            <a:off x="16992600" y="9667983"/>
            <a:ext cx="1394026" cy="638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  <a:cs typeface="Montserrat Classic Bold"/>
                <a:sym typeface="Montserrat Classic Bold"/>
              </a:rPr>
              <a:t>09</a:t>
            </a:r>
            <a:endParaRPr lang="en-US" sz="4800" b="1" dirty="0">
              <a:solidFill>
                <a:srgbClr val="000000"/>
              </a:solidFill>
              <a:latin typeface="UD デジタル 教科書体 NP-B" panose="02020700000000000000" pitchFamily="18" charset="-128"/>
              <a:ea typeface="UD デジタル 教科書体 NP-B" panose="02020700000000000000" pitchFamily="18" charset="-128"/>
              <a:cs typeface="Montserrat Classic Bold"/>
              <a:sym typeface="Montserrat Classic Bold"/>
            </a:endParaRPr>
          </a:p>
        </p:txBody>
      </p:sp>
    </p:spTree>
    <p:extLst>
      <p:ext uri="{BB962C8B-B14F-4D97-AF65-F5344CB8AC3E}">
        <p14:creationId xmlns:p14="http://schemas.microsoft.com/office/powerpoint/2010/main" val="131448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552</Words>
  <Application>Microsoft Office PowerPoint</Application>
  <PresentationFormat>ユーザー設定</PresentationFormat>
  <Paragraphs>107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Montserrat Classic</vt:lpstr>
      <vt:lpstr>Arial</vt:lpstr>
      <vt:lpstr>ＭＳ Ｐゴシック</vt:lpstr>
      <vt:lpstr>UD デジタル 教科書体 NP-B</vt:lpstr>
      <vt:lpstr>ZEN角ゴシックNEW Heavy</vt:lpstr>
      <vt:lpstr>Calibri</vt:lpstr>
      <vt:lpstr>Montserrat Classic Bold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and Minimal Portfolio Presentation</dc:title>
  <cp:lastModifiedBy>永塘　陸人</cp:lastModifiedBy>
  <cp:revision>56</cp:revision>
  <dcterms:created xsi:type="dcterms:W3CDTF">2006-08-16T00:00:00Z</dcterms:created>
  <dcterms:modified xsi:type="dcterms:W3CDTF">2025-04-29T13:13:18Z</dcterms:modified>
  <dc:identifier>DAGbYQ9RrLk</dc:identifier>
</cp:coreProperties>
</file>