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78" r:id="rId6"/>
    <p:sldId id="263" r:id="rId7"/>
    <p:sldId id="264" r:id="rId8"/>
    <p:sldId id="259" r:id="rId9"/>
    <p:sldId id="265" r:id="rId10"/>
    <p:sldId id="279" r:id="rId11"/>
    <p:sldId id="280" r:id="rId12"/>
    <p:sldId id="281" r:id="rId13"/>
    <p:sldId id="284" r:id="rId14"/>
    <p:sldId id="282" r:id="rId15"/>
    <p:sldId id="286" r:id="rId16"/>
    <p:sldId id="283" r:id="rId17"/>
    <p:sldId id="262" r:id="rId18"/>
    <p:sldId id="285" r:id="rId19"/>
    <p:sldId id="272" r:id="rId20"/>
    <p:sldId id="274" r:id="rId21"/>
    <p:sldId id="273" r:id="rId22"/>
    <p:sldId id="276" r:id="rId23"/>
    <p:sldId id="27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2B042-9721-4D5A-803E-AB45BFD2BD47}"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75C81A8E-7EB6-4F6D-B08D-5038C75084A8}">
      <dgm:prSet/>
      <dgm:spPr/>
      <dgm:t>
        <a:bodyPr/>
        <a:lstStyle/>
        <a:p>
          <a:r>
            <a:rPr lang="en-US"/>
            <a:t>Consumers</a:t>
          </a:r>
        </a:p>
      </dgm:t>
    </dgm:pt>
    <dgm:pt modelId="{83FAE6BE-0743-4717-9EE0-225D4CCD438D}" type="parTrans" cxnId="{EE279F8C-999F-4F92-A61F-276718D71D77}">
      <dgm:prSet/>
      <dgm:spPr/>
      <dgm:t>
        <a:bodyPr/>
        <a:lstStyle/>
        <a:p>
          <a:endParaRPr lang="en-US"/>
        </a:p>
      </dgm:t>
    </dgm:pt>
    <dgm:pt modelId="{501C8060-A220-4FB5-A05D-2378326F776A}" type="sibTrans" cxnId="{EE279F8C-999F-4F92-A61F-276718D71D77}">
      <dgm:prSet/>
      <dgm:spPr/>
      <dgm:t>
        <a:bodyPr/>
        <a:lstStyle/>
        <a:p>
          <a:endParaRPr lang="en-US"/>
        </a:p>
      </dgm:t>
    </dgm:pt>
    <dgm:pt modelId="{36ADDEA6-8220-4DBB-BB28-C29079CDCBBE}">
      <dgm:prSet/>
      <dgm:spPr/>
      <dgm:t>
        <a:bodyPr/>
        <a:lstStyle/>
        <a:p>
          <a:r>
            <a:rPr lang="en-US"/>
            <a:t>Improve products and services you use</a:t>
          </a:r>
        </a:p>
      </dgm:t>
    </dgm:pt>
    <dgm:pt modelId="{5EE5BAB5-2E34-4FC6-8865-77F4703FA694}" type="parTrans" cxnId="{5C38EFCA-97F6-4B53-9A59-461B4C7D56AE}">
      <dgm:prSet/>
      <dgm:spPr/>
      <dgm:t>
        <a:bodyPr/>
        <a:lstStyle/>
        <a:p>
          <a:endParaRPr lang="en-US"/>
        </a:p>
      </dgm:t>
    </dgm:pt>
    <dgm:pt modelId="{F18D7F70-AB52-4D24-BF0E-607AB836C614}" type="sibTrans" cxnId="{5C38EFCA-97F6-4B53-9A59-461B4C7D56AE}">
      <dgm:prSet/>
      <dgm:spPr/>
      <dgm:t>
        <a:bodyPr/>
        <a:lstStyle/>
        <a:p>
          <a:endParaRPr lang="en-US"/>
        </a:p>
      </dgm:t>
    </dgm:pt>
    <dgm:pt modelId="{AED3281D-733E-4353-B681-57EB25BF0FD6}">
      <dgm:prSet/>
      <dgm:spPr/>
      <dgm:t>
        <a:bodyPr/>
        <a:lstStyle/>
        <a:p>
          <a:r>
            <a:rPr lang="en-US"/>
            <a:t>Instead of paying more for services, you pay </a:t>
          </a:r>
          <a:r>
            <a:rPr lang="en-US" b="1"/>
            <a:t>if you want</a:t>
          </a:r>
          <a:r>
            <a:rPr lang="en-US"/>
            <a:t> to update a service</a:t>
          </a:r>
        </a:p>
      </dgm:t>
    </dgm:pt>
    <dgm:pt modelId="{B2D78B02-AD6B-4FC7-A13D-2E4588F93C84}" type="parTrans" cxnId="{9FBAC6FE-A02B-4DC8-9A6D-C9D37955878D}">
      <dgm:prSet/>
      <dgm:spPr/>
      <dgm:t>
        <a:bodyPr/>
        <a:lstStyle/>
        <a:p>
          <a:endParaRPr lang="en-US"/>
        </a:p>
      </dgm:t>
    </dgm:pt>
    <dgm:pt modelId="{329FF080-6196-42C5-9875-C4183B170031}" type="sibTrans" cxnId="{9FBAC6FE-A02B-4DC8-9A6D-C9D37955878D}">
      <dgm:prSet/>
      <dgm:spPr/>
      <dgm:t>
        <a:bodyPr/>
        <a:lstStyle/>
        <a:p>
          <a:endParaRPr lang="en-US"/>
        </a:p>
      </dgm:t>
    </dgm:pt>
    <dgm:pt modelId="{BE5473ED-6F82-4294-B6EB-52F77FF190D8}">
      <dgm:prSet/>
      <dgm:spPr/>
      <dgm:t>
        <a:bodyPr/>
        <a:lstStyle/>
        <a:p>
          <a:r>
            <a:rPr lang="en-US"/>
            <a:t>Chance for rewards: achievements or digital assets</a:t>
          </a:r>
        </a:p>
      </dgm:t>
    </dgm:pt>
    <dgm:pt modelId="{7CCE8170-FEC1-4DAB-AE64-EB87C06FB1EB}" type="parTrans" cxnId="{91575FF3-42CF-45B2-95E2-8DECE31DD1BF}">
      <dgm:prSet/>
      <dgm:spPr/>
      <dgm:t>
        <a:bodyPr/>
        <a:lstStyle/>
        <a:p>
          <a:endParaRPr lang="en-US"/>
        </a:p>
      </dgm:t>
    </dgm:pt>
    <dgm:pt modelId="{B4DAAB46-6E55-4746-83F2-FAFC01201BC1}" type="sibTrans" cxnId="{91575FF3-42CF-45B2-95E2-8DECE31DD1BF}">
      <dgm:prSet/>
      <dgm:spPr/>
      <dgm:t>
        <a:bodyPr/>
        <a:lstStyle/>
        <a:p>
          <a:endParaRPr lang="en-US"/>
        </a:p>
      </dgm:t>
    </dgm:pt>
    <dgm:pt modelId="{7F45096B-29A7-435C-A8EC-2848FE48DD2A}">
      <dgm:prSet/>
      <dgm:spPr/>
      <dgm:t>
        <a:bodyPr/>
        <a:lstStyle/>
        <a:p>
          <a:r>
            <a:rPr lang="en-US"/>
            <a:t>Developers</a:t>
          </a:r>
        </a:p>
      </dgm:t>
    </dgm:pt>
    <dgm:pt modelId="{EDB659AC-F9C5-4D10-8B8E-E9F0BFB1E953}" type="parTrans" cxnId="{36C14A44-DE80-43F1-8DD1-CAA451C6D5D9}">
      <dgm:prSet/>
      <dgm:spPr/>
      <dgm:t>
        <a:bodyPr/>
        <a:lstStyle/>
        <a:p>
          <a:endParaRPr lang="en-US"/>
        </a:p>
      </dgm:t>
    </dgm:pt>
    <dgm:pt modelId="{ACD37EA3-FE6A-40FB-AD3D-FF2771874ACC}" type="sibTrans" cxnId="{36C14A44-DE80-43F1-8DD1-CAA451C6D5D9}">
      <dgm:prSet/>
      <dgm:spPr/>
      <dgm:t>
        <a:bodyPr/>
        <a:lstStyle/>
        <a:p>
          <a:endParaRPr lang="en-US"/>
        </a:p>
      </dgm:t>
    </dgm:pt>
    <dgm:pt modelId="{6DBE804F-907F-4AD6-9EA2-93221872B0E1}">
      <dgm:prSet/>
      <dgm:spPr/>
      <dgm:t>
        <a:bodyPr/>
        <a:lstStyle/>
        <a:p>
          <a:r>
            <a:rPr lang="en-US"/>
            <a:t>Easier to maintain deployed models</a:t>
          </a:r>
        </a:p>
      </dgm:t>
    </dgm:pt>
    <dgm:pt modelId="{C1CD4BA4-CF37-4043-A758-82958CA68F3D}" type="parTrans" cxnId="{FF1554A4-AB6C-404A-8078-39DCB785E765}">
      <dgm:prSet/>
      <dgm:spPr/>
      <dgm:t>
        <a:bodyPr/>
        <a:lstStyle/>
        <a:p>
          <a:endParaRPr lang="en-US"/>
        </a:p>
      </dgm:t>
    </dgm:pt>
    <dgm:pt modelId="{4D763360-92F2-4AB4-B220-47B7A7A82FDC}" type="sibTrans" cxnId="{FF1554A4-AB6C-404A-8078-39DCB785E765}">
      <dgm:prSet/>
      <dgm:spPr/>
      <dgm:t>
        <a:bodyPr/>
        <a:lstStyle/>
        <a:p>
          <a:endParaRPr lang="en-US"/>
        </a:p>
      </dgm:t>
    </dgm:pt>
    <dgm:pt modelId="{A005B295-67A1-46AF-9BC4-2B9C98DA2124}">
      <dgm:prSet/>
      <dgm:spPr/>
      <dgm:t>
        <a:bodyPr/>
        <a:lstStyle/>
        <a:p>
          <a:r>
            <a:rPr lang="en-US"/>
            <a:t>Analytics for their models</a:t>
          </a:r>
        </a:p>
      </dgm:t>
    </dgm:pt>
    <dgm:pt modelId="{DFB124A9-9B3F-417D-96D3-78118F52DAE2}" type="parTrans" cxnId="{A5F27E5D-E54D-44D9-BBB2-CD181461839B}">
      <dgm:prSet/>
      <dgm:spPr/>
      <dgm:t>
        <a:bodyPr/>
        <a:lstStyle/>
        <a:p>
          <a:endParaRPr lang="en-US"/>
        </a:p>
      </dgm:t>
    </dgm:pt>
    <dgm:pt modelId="{5869E3BB-3A5E-4113-80F1-698AAE020986}" type="sibTrans" cxnId="{A5F27E5D-E54D-44D9-BBB2-CD181461839B}">
      <dgm:prSet/>
      <dgm:spPr/>
      <dgm:t>
        <a:bodyPr/>
        <a:lstStyle/>
        <a:p>
          <a:endParaRPr lang="en-US"/>
        </a:p>
      </dgm:t>
    </dgm:pt>
    <dgm:pt modelId="{5AF946C5-927B-492F-A10A-6E2A04D029E8}">
      <dgm:prSet/>
      <dgm:spPr/>
      <dgm:t>
        <a:bodyPr/>
        <a:lstStyle/>
        <a:p>
          <a:r>
            <a:rPr lang="en-US"/>
            <a:t>Services to direct to the best version of a choice of models</a:t>
          </a:r>
        </a:p>
      </dgm:t>
    </dgm:pt>
    <dgm:pt modelId="{66494E5C-6D89-4057-B0F3-C8D273E181A5}" type="parTrans" cxnId="{AA63BDE5-F747-45DC-A446-8F3872BDE2BC}">
      <dgm:prSet/>
      <dgm:spPr/>
      <dgm:t>
        <a:bodyPr/>
        <a:lstStyle/>
        <a:p>
          <a:endParaRPr lang="en-US"/>
        </a:p>
      </dgm:t>
    </dgm:pt>
    <dgm:pt modelId="{E16C611D-AD5A-4F78-B92C-4022836AA174}" type="sibTrans" cxnId="{AA63BDE5-F747-45DC-A446-8F3872BDE2BC}">
      <dgm:prSet/>
      <dgm:spPr/>
      <dgm:t>
        <a:bodyPr/>
        <a:lstStyle/>
        <a:p>
          <a:endParaRPr lang="en-US"/>
        </a:p>
      </dgm:t>
    </dgm:pt>
    <dgm:pt modelId="{387F3E9C-AFCC-4804-8413-BBEC2BAB5CE4}" type="pres">
      <dgm:prSet presAssocID="{3C82B042-9721-4D5A-803E-AB45BFD2BD47}" presName="Name0" presStyleCnt="0">
        <dgm:presLayoutVars>
          <dgm:dir/>
          <dgm:animLvl val="lvl"/>
          <dgm:resizeHandles val="exact"/>
        </dgm:presLayoutVars>
      </dgm:prSet>
      <dgm:spPr/>
    </dgm:pt>
    <dgm:pt modelId="{4EAEE055-6F68-4701-9608-EF62FD125FB9}" type="pres">
      <dgm:prSet presAssocID="{75C81A8E-7EB6-4F6D-B08D-5038C75084A8}" presName="composite" presStyleCnt="0"/>
      <dgm:spPr/>
    </dgm:pt>
    <dgm:pt modelId="{78984A36-5842-436D-9B1B-7862A7DA2C8E}" type="pres">
      <dgm:prSet presAssocID="{75C81A8E-7EB6-4F6D-B08D-5038C75084A8}" presName="parTx" presStyleLbl="alignNode1" presStyleIdx="0" presStyleCnt="2" custLinFactNeighborX="0" custLinFactNeighborY="1470">
        <dgm:presLayoutVars>
          <dgm:chMax val="0"/>
          <dgm:chPref val="0"/>
          <dgm:bulletEnabled val="1"/>
        </dgm:presLayoutVars>
      </dgm:prSet>
      <dgm:spPr/>
    </dgm:pt>
    <dgm:pt modelId="{6C8CAF5F-910D-4140-9430-392A2AFFF1F0}" type="pres">
      <dgm:prSet presAssocID="{75C81A8E-7EB6-4F6D-B08D-5038C75084A8}" presName="desTx" presStyleLbl="alignAccFollowNode1" presStyleIdx="0" presStyleCnt="2">
        <dgm:presLayoutVars>
          <dgm:bulletEnabled val="1"/>
        </dgm:presLayoutVars>
      </dgm:prSet>
      <dgm:spPr/>
    </dgm:pt>
    <dgm:pt modelId="{CB6D8638-3762-4916-80A2-66DD0352B621}" type="pres">
      <dgm:prSet presAssocID="{501C8060-A220-4FB5-A05D-2378326F776A}" presName="space" presStyleCnt="0"/>
      <dgm:spPr/>
    </dgm:pt>
    <dgm:pt modelId="{6447A25F-4946-4F9B-AF67-65455C1949E4}" type="pres">
      <dgm:prSet presAssocID="{7F45096B-29A7-435C-A8EC-2848FE48DD2A}" presName="composite" presStyleCnt="0"/>
      <dgm:spPr/>
    </dgm:pt>
    <dgm:pt modelId="{5814A16E-C7FC-4E8E-A00A-22543133C24A}" type="pres">
      <dgm:prSet presAssocID="{7F45096B-29A7-435C-A8EC-2848FE48DD2A}" presName="parTx" presStyleLbl="alignNode1" presStyleIdx="1" presStyleCnt="2">
        <dgm:presLayoutVars>
          <dgm:chMax val="0"/>
          <dgm:chPref val="0"/>
          <dgm:bulletEnabled val="1"/>
        </dgm:presLayoutVars>
      </dgm:prSet>
      <dgm:spPr/>
    </dgm:pt>
    <dgm:pt modelId="{A272D3DD-9406-400D-9F93-2F4F146D42DF}" type="pres">
      <dgm:prSet presAssocID="{7F45096B-29A7-435C-A8EC-2848FE48DD2A}" presName="desTx" presStyleLbl="alignAccFollowNode1" presStyleIdx="1" presStyleCnt="2">
        <dgm:presLayoutVars>
          <dgm:bulletEnabled val="1"/>
        </dgm:presLayoutVars>
      </dgm:prSet>
      <dgm:spPr/>
    </dgm:pt>
  </dgm:ptLst>
  <dgm:cxnLst>
    <dgm:cxn modelId="{4ECFDC01-AAC1-4B1B-A8C2-E347E375E3E8}" type="presOf" srcId="{75C81A8E-7EB6-4F6D-B08D-5038C75084A8}" destId="{78984A36-5842-436D-9B1B-7862A7DA2C8E}" srcOrd="0" destOrd="0" presId="urn:microsoft.com/office/officeart/2005/8/layout/hList1"/>
    <dgm:cxn modelId="{9912F718-29F0-4BBA-BE6D-2434E0E1B208}" type="presOf" srcId="{BE5473ED-6F82-4294-B6EB-52F77FF190D8}" destId="{6C8CAF5F-910D-4140-9430-392A2AFFF1F0}" srcOrd="0" destOrd="2" presId="urn:microsoft.com/office/officeart/2005/8/layout/hList1"/>
    <dgm:cxn modelId="{6040C31E-B34D-4E96-B5C2-57E2CAD5CE2D}" type="presOf" srcId="{6DBE804F-907F-4AD6-9EA2-93221872B0E1}" destId="{A272D3DD-9406-400D-9F93-2F4F146D42DF}" srcOrd="0" destOrd="0" presId="urn:microsoft.com/office/officeart/2005/8/layout/hList1"/>
    <dgm:cxn modelId="{A5F27E5D-E54D-44D9-BBB2-CD181461839B}" srcId="{7F45096B-29A7-435C-A8EC-2848FE48DD2A}" destId="{A005B295-67A1-46AF-9BC4-2B9C98DA2124}" srcOrd="1" destOrd="0" parTransId="{DFB124A9-9B3F-417D-96D3-78118F52DAE2}" sibTransId="{5869E3BB-3A5E-4113-80F1-698AAE020986}"/>
    <dgm:cxn modelId="{36C14A44-DE80-43F1-8DD1-CAA451C6D5D9}" srcId="{3C82B042-9721-4D5A-803E-AB45BFD2BD47}" destId="{7F45096B-29A7-435C-A8EC-2848FE48DD2A}" srcOrd="1" destOrd="0" parTransId="{EDB659AC-F9C5-4D10-8B8E-E9F0BFB1E953}" sibTransId="{ACD37EA3-FE6A-40FB-AD3D-FF2771874ACC}"/>
    <dgm:cxn modelId="{56435E4D-32D6-47EC-ACFE-984EE0DEDBF4}" type="presOf" srcId="{7F45096B-29A7-435C-A8EC-2848FE48DD2A}" destId="{5814A16E-C7FC-4E8E-A00A-22543133C24A}" srcOrd="0" destOrd="0" presId="urn:microsoft.com/office/officeart/2005/8/layout/hList1"/>
    <dgm:cxn modelId="{ACDBB683-EF34-4781-BE78-9E04E27F9A9B}" type="presOf" srcId="{36ADDEA6-8220-4DBB-BB28-C29079CDCBBE}" destId="{6C8CAF5F-910D-4140-9430-392A2AFFF1F0}" srcOrd="0" destOrd="0" presId="urn:microsoft.com/office/officeart/2005/8/layout/hList1"/>
    <dgm:cxn modelId="{4D1C3A84-25C2-46A7-B98D-078F96AFD3A7}" type="presOf" srcId="{A005B295-67A1-46AF-9BC4-2B9C98DA2124}" destId="{A272D3DD-9406-400D-9F93-2F4F146D42DF}" srcOrd="0" destOrd="1" presId="urn:microsoft.com/office/officeart/2005/8/layout/hList1"/>
    <dgm:cxn modelId="{EE279F8C-999F-4F92-A61F-276718D71D77}" srcId="{3C82B042-9721-4D5A-803E-AB45BFD2BD47}" destId="{75C81A8E-7EB6-4F6D-B08D-5038C75084A8}" srcOrd="0" destOrd="0" parTransId="{83FAE6BE-0743-4717-9EE0-225D4CCD438D}" sibTransId="{501C8060-A220-4FB5-A05D-2378326F776A}"/>
    <dgm:cxn modelId="{7F7CB9A0-1EE0-4467-95BA-3493522B8DF6}" type="presOf" srcId="{3C82B042-9721-4D5A-803E-AB45BFD2BD47}" destId="{387F3E9C-AFCC-4804-8413-BBEC2BAB5CE4}" srcOrd="0" destOrd="0" presId="urn:microsoft.com/office/officeart/2005/8/layout/hList1"/>
    <dgm:cxn modelId="{FF1554A4-AB6C-404A-8078-39DCB785E765}" srcId="{7F45096B-29A7-435C-A8EC-2848FE48DD2A}" destId="{6DBE804F-907F-4AD6-9EA2-93221872B0E1}" srcOrd="0" destOrd="0" parTransId="{C1CD4BA4-CF37-4043-A758-82958CA68F3D}" sibTransId="{4D763360-92F2-4AB4-B220-47B7A7A82FDC}"/>
    <dgm:cxn modelId="{76AACFB1-86D8-4E66-976D-AB23BFB43009}" type="presOf" srcId="{5AF946C5-927B-492F-A10A-6E2A04D029E8}" destId="{A272D3DD-9406-400D-9F93-2F4F146D42DF}" srcOrd="0" destOrd="2" presId="urn:microsoft.com/office/officeart/2005/8/layout/hList1"/>
    <dgm:cxn modelId="{5C38EFCA-97F6-4B53-9A59-461B4C7D56AE}" srcId="{75C81A8E-7EB6-4F6D-B08D-5038C75084A8}" destId="{36ADDEA6-8220-4DBB-BB28-C29079CDCBBE}" srcOrd="0" destOrd="0" parTransId="{5EE5BAB5-2E34-4FC6-8865-77F4703FA694}" sibTransId="{F18D7F70-AB52-4D24-BF0E-607AB836C614}"/>
    <dgm:cxn modelId="{EEEA5ED6-CACA-438E-AC08-CB7916ED85DB}" type="presOf" srcId="{AED3281D-733E-4353-B681-57EB25BF0FD6}" destId="{6C8CAF5F-910D-4140-9430-392A2AFFF1F0}" srcOrd="0" destOrd="1" presId="urn:microsoft.com/office/officeart/2005/8/layout/hList1"/>
    <dgm:cxn modelId="{AA63BDE5-F747-45DC-A446-8F3872BDE2BC}" srcId="{7F45096B-29A7-435C-A8EC-2848FE48DD2A}" destId="{5AF946C5-927B-492F-A10A-6E2A04D029E8}" srcOrd="2" destOrd="0" parTransId="{66494E5C-6D89-4057-B0F3-C8D273E181A5}" sibTransId="{E16C611D-AD5A-4F78-B92C-4022836AA174}"/>
    <dgm:cxn modelId="{91575FF3-42CF-45B2-95E2-8DECE31DD1BF}" srcId="{75C81A8E-7EB6-4F6D-B08D-5038C75084A8}" destId="{BE5473ED-6F82-4294-B6EB-52F77FF190D8}" srcOrd="2" destOrd="0" parTransId="{7CCE8170-FEC1-4DAB-AE64-EB87C06FB1EB}" sibTransId="{B4DAAB46-6E55-4746-83F2-FAFC01201BC1}"/>
    <dgm:cxn modelId="{9FBAC6FE-A02B-4DC8-9A6D-C9D37955878D}" srcId="{75C81A8E-7EB6-4F6D-B08D-5038C75084A8}" destId="{AED3281D-733E-4353-B681-57EB25BF0FD6}" srcOrd="1" destOrd="0" parTransId="{B2D78B02-AD6B-4FC7-A13D-2E4588F93C84}" sibTransId="{329FF080-6196-42C5-9875-C4183B170031}"/>
    <dgm:cxn modelId="{6A8C1497-CD1C-41FD-AB54-BE216B2A82BD}" type="presParOf" srcId="{387F3E9C-AFCC-4804-8413-BBEC2BAB5CE4}" destId="{4EAEE055-6F68-4701-9608-EF62FD125FB9}" srcOrd="0" destOrd="0" presId="urn:microsoft.com/office/officeart/2005/8/layout/hList1"/>
    <dgm:cxn modelId="{B00145E9-CA3B-4E88-A1ED-78266C8E3BDF}" type="presParOf" srcId="{4EAEE055-6F68-4701-9608-EF62FD125FB9}" destId="{78984A36-5842-436D-9B1B-7862A7DA2C8E}" srcOrd="0" destOrd="0" presId="urn:microsoft.com/office/officeart/2005/8/layout/hList1"/>
    <dgm:cxn modelId="{8014718B-D88C-4DBA-8BBA-DACE51F78456}" type="presParOf" srcId="{4EAEE055-6F68-4701-9608-EF62FD125FB9}" destId="{6C8CAF5F-910D-4140-9430-392A2AFFF1F0}" srcOrd="1" destOrd="0" presId="urn:microsoft.com/office/officeart/2005/8/layout/hList1"/>
    <dgm:cxn modelId="{F6DDCC43-47CB-45DC-8653-89440F88A38A}" type="presParOf" srcId="{387F3E9C-AFCC-4804-8413-BBEC2BAB5CE4}" destId="{CB6D8638-3762-4916-80A2-66DD0352B621}" srcOrd="1" destOrd="0" presId="urn:microsoft.com/office/officeart/2005/8/layout/hList1"/>
    <dgm:cxn modelId="{72BF486D-88CF-4E17-9DC2-0EE5FFCA27A8}" type="presParOf" srcId="{387F3E9C-AFCC-4804-8413-BBEC2BAB5CE4}" destId="{6447A25F-4946-4F9B-AF67-65455C1949E4}" srcOrd="2" destOrd="0" presId="urn:microsoft.com/office/officeart/2005/8/layout/hList1"/>
    <dgm:cxn modelId="{418E11B2-6329-4AB2-9D93-685C5BCC5797}" type="presParOf" srcId="{6447A25F-4946-4F9B-AF67-65455C1949E4}" destId="{5814A16E-C7FC-4E8E-A00A-22543133C24A}" srcOrd="0" destOrd="0" presId="urn:microsoft.com/office/officeart/2005/8/layout/hList1"/>
    <dgm:cxn modelId="{A4D2BDEF-7D96-4A8D-8BBB-DD96817BE494}" type="presParOf" srcId="{6447A25F-4946-4F9B-AF67-65455C1949E4}" destId="{A272D3DD-9406-400D-9F93-2F4F146D42D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84A36-5842-436D-9B1B-7862A7DA2C8E}">
      <dsp:nvSpPr>
        <dsp:cNvPr id="0" name=""/>
        <dsp:cNvSpPr/>
      </dsp:nvSpPr>
      <dsp:spPr>
        <a:xfrm>
          <a:off x="43" y="92490"/>
          <a:ext cx="4126238"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Consumers</a:t>
          </a:r>
        </a:p>
      </dsp:txBody>
      <dsp:txXfrm>
        <a:off x="43" y="92490"/>
        <a:ext cx="4126238" cy="748800"/>
      </dsp:txXfrm>
    </dsp:sp>
    <dsp:sp modelId="{6C8CAF5F-910D-4140-9430-392A2AFFF1F0}">
      <dsp:nvSpPr>
        <dsp:cNvPr id="0" name=""/>
        <dsp:cNvSpPr/>
      </dsp:nvSpPr>
      <dsp:spPr>
        <a:xfrm>
          <a:off x="43" y="830283"/>
          <a:ext cx="4126238" cy="314027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Improve products and services you use</a:t>
          </a:r>
        </a:p>
        <a:p>
          <a:pPr marL="228600" lvl="1" indent="-228600" algn="l" defTabSz="1155700">
            <a:lnSpc>
              <a:spcPct val="90000"/>
            </a:lnSpc>
            <a:spcBef>
              <a:spcPct val="0"/>
            </a:spcBef>
            <a:spcAft>
              <a:spcPct val="15000"/>
            </a:spcAft>
            <a:buChar char="•"/>
          </a:pPr>
          <a:r>
            <a:rPr lang="en-US" sz="2600" kern="1200"/>
            <a:t>Instead of paying more for services, you pay </a:t>
          </a:r>
          <a:r>
            <a:rPr lang="en-US" sz="2600" b="1" kern="1200"/>
            <a:t>if you want</a:t>
          </a:r>
          <a:r>
            <a:rPr lang="en-US" sz="2600" kern="1200"/>
            <a:t> to update a service</a:t>
          </a:r>
        </a:p>
        <a:p>
          <a:pPr marL="228600" lvl="1" indent="-228600" algn="l" defTabSz="1155700">
            <a:lnSpc>
              <a:spcPct val="90000"/>
            </a:lnSpc>
            <a:spcBef>
              <a:spcPct val="0"/>
            </a:spcBef>
            <a:spcAft>
              <a:spcPct val="15000"/>
            </a:spcAft>
            <a:buChar char="•"/>
          </a:pPr>
          <a:r>
            <a:rPr lang="en-US" sz="2600" kern="1200"/>
            <a:t>Chance for rewards: achievements or digital assets</a:t>
          </a:r>
        </a:p>
      </dsp:txBody>
      <dsp:txXfrm>
        <a:off x="43" y="830283"/>
        <a:ext cx="4126238" cy="3140279"/>
      </dsp:txXfrm>
    </dsp:sp>
    <dsp:sp modelId="{5814A16E-C7FC-4E8E-A00A-22543133C24A}">
      <dsp:nvSpPr>
        <dsp:cNvPr id="0" name=""/>
        <dsp:cNvSpPr/>
      </dsp:nvSpPr>
      <dsp:spPr>
        <a:xfrm>
          <a:off x="4703954" y="81483"/>
          <a:ext cx="4126238"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Developers</a:t>
          </a:r>
        </a:p>
      </dsp:txBody>
      <dsp:txXfrm>
        <a:off x="4703954" y="81483"/>
        <a:ext cx="4126238" cy="748800"/>
      </dsp:txXfrm>
    </dsp:sp>
    <dsp:sp modelId="{A272D3DD-9406-400D-9F93-2F4F146D42DF}">
      <dsp:nvSpPr>
        <dsp:cNvPr id="0" name=""/>
        <dsp:cNvSpPr/>
      </dsp:nvSpPr>
      <dsp:spPr>
        <a:xfrm>
          <a:off x="4703954" y="830283"/>
          <a:ext cx="4126238" cy="314027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Easier to maintain deployed models</a:t>
          </a:r>
        </a:p>
        <a:p>
          <a:pPr marL="228600" lvl="1" indent="-228600" algn="l" defTabSz="1155700">
            <a:lnSpc>
              <a:spcPct val="90000"/>
            </a:lnSpc>
            <a:spcBef>
              <a:spcPct val="0"/>
            </a:spcBef>
            <a:spcAft>
              <a:spcPct val="15000"/>
            </a:spcAft>
            <a:buChar char="•"/>
          </a:pPr>
          <a:r>
            <a:rPr lang="en-US" sz="2600" kern="1200"/>
            <a:t>Analytics for their models</a:t>
          </a:r>
        </a:p>
        <a:p>
          <a:pPr marL="228600" lvl="1" indent="-228600" algn="l" defTabSz="1155700">
            <a:lnSpc>
              <a:spcPct val="90000"/>
            </a:lnSpc>
            <a:spcBef>
              <a:spcPct val="0"/>
            </a:spcBef>
            <a:spcAft>
              <a:spcPct val="15000"/>
            </a:spcAft>
            <a:buChar char="•"/>
          </a:pPr>
          <a:r>
            <a:rPr lang="en-US" sz="2600" kern="1200"/>
            <a:t>Services to direct to the best version of a choice of models</a:t>
          </a:r>
        </a:p>
      </dsp:txBody>
      <dsp:txXfrm>
        <a:off x="4703954" y="830283"/>
        <a:ext cx="4126238" cy="31402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A1263A1-EE02-4E9C-86CE-F56AEEC9904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902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88BF8-0CA8-4396-B7C4-1E2ED13174F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1263A1-EE02-4E9C-86CE-F56AEEC99044}" type="slidenum">
              <a:rPr lang="en-IN" smtClean="0"/>
              <a:t>‹#›</a:t>
            </a:fld>
            <a:endParaRPr lang="en-IN"/>
          </a:p>
        </p:txBody>
      </p:sp>
    </p:spTree>
    <p:extLst>
      <p:ext uri="{BB962C8B-B14F-4D97-AF65-F5344CB8AC3E}">
        <p14:creationId xmlns:p14="http://schemas.microsoft.com/office/powerpoint/2010/main" val="72221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387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2687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spTree>
    <p:extLst>
      <p:ext uri="{BB962C8B-B14F-4D97-AF65-F5344CB8AC3E}">
        <p14:creationId xmlns:p14="http://schemas.microsoft.com/office/powerpoint/2010/main" val="27641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046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2049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7450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21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spTree>
    <p:extLst>
      <p:ext uri="{BB962C8B-B14F-4D97-AF65-F5344CB8AC3E}">
        <p14:creationId xmlns:p14="http://schemas.microsoft.com/office/powerpoint/2010/main" val="59095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88BF8-0CA8-4396-B7C4-1E2ED13174F8}"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1263A1-EE02-4E9C-86CE-F56AEEC9904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04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788BF8-0CA8-4396-B7C4-1E2ED13174F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1263A1-EE02-4E9C-86CE-F56AEEC99044}" type="slidenum">
              <a:rPr lang="en-IN" smtClean="0"/>
              <a:t>‹#›</a:t>
            </a:fld>
            <a:endParaRPr lang="en-IN"/>
          </a:p>
        </p:txBody>
      </p:sp>
    </p:spTree>
    <p:extLst>
      <p:ext uri="{BB962C8B-B14F-4D97-AF65-F5344CB8AC3E}">
        <p14:creationId xmlns:p14="http://schemas.microsoft.com/office/powerpoint/2010/main" val="1325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788BF8-0CA8-4396-B7C4-1E2ED13174F8}"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1263A1-EE02-4E9C-86CE-F56AEEC9904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311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788BF8-0CA8-4396-B7C4-1E2ED13174F8}"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1263A1-EE02-4E9C-86CE-F56AEEC9904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80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88BF8-0CA8-4396-B7C4-1E2ED13174F8}"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1263A1-EE02-4E9C-86CE-F56AEEC99044}" type="slidenum">
              <a:rPr lang="en-IN" smtClean="0"/>
              <a:t>‹#›</a:t>
            </a:fld>
            <a:endParaRPr lang="en-IN"/>
          </a:p>
        </p:txBody>
      </p:sp>
    </p:spTree>
    <p:extLst>
      <p:ext uri="{BB962C8B-B14F-4D97-AF65-F5344CB8AC3E}">
        <p14:creationId xmlns:p14="http://schemas.microsoft.com/office/powerpoint/2010/main" val="216778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88BF8-0CA8-4396-B7C4-1E2ED13174F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1263A1-EE02-4E9C-86CE-F56AEEC9904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95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88BF8-0CA8-4396-B7C4-1E2ED13174F8}"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1263A1-EE02-4E9C-86CE-F56AEEC99044}" type="slidenum">
              <a:rPr lang="en-IN" smtClean="0"/>
              <a:t>‹#›</a:t>
            </a:fld>
            <a:endParaRPr lang="en-IN"/>
          </a:p>
        </p:txBody>
      </p:sp>
    </p:spTree>
    <p:extLst>
      <p:ext uri="{BB962C8B-B14F-4D97-AF65-F5344CB8AC3E}">
        <p14:creationId xmlns:p14="http://schemas.microsoft.com/office/powerpoint/2010/main" val="266458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788BF8-0CA8-4396-B7C4-1E2ED13174F8}" type="datetimeFigureOut">
              <a:rPr lang="en-IN" smtClean="0"/>
              <a:t>21-09-2022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1263A1-EE02-4E9C-86CE-F56AEEC99044}" type="slidenum">
              <a:rPr lang="en-IN" smtClean="0"/>
              <a:t>‹#›</a:t>
            </a:fld>
            <a:endParaRPr lang="en-IN"/>
          </a:p>
        </p:txBody>
      </p:sp>
    </p:spTree>
    <p:extLst>
      <p:ext uri="{BB962C8B-B14F-4D97-AF65-F5344CB8AC3E}">
        <p14:creationId xmlns:p14="http://schemas.microsoft.com/office/powerpoint/2010/main" val="20000808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johansenquijano.wordpress.com/2014/12/18/how-did-my-predictions-for-2014-turn-out/" TargetMode="External"/><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lgorithmia.com/research/ml-models-on-blockchai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tex.stackexchange.com/questions/254844/explain-formula-using-beam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datascience.stackexchange.com/questions/53366/what-is-the-geometrical-representation-of-the-y-value-in-a-2-variable-perceptr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3EE9E-FA65-9C01-08F0-45CD1A6B8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570" y="804490"/>
            <a:ext cx="1209114" cy="1687264"/>
          </a:xfrm>
          <a:prstGeom prst="rect">
            <a:avLst/>
          </a:prstGeom>
        </p:spPr>
      </p:pic>
      <p:sp>
        <p:nvSpPr>
          <p:cNvPr id="6" name="TextBox 5">
            <a:extLst>
              <a:ext uri="{FF2B5EF4-FFF2-40B4-BE49-F238E27FC236}">
                <a16:creationId xmlns:a16="http://schemas.microsoft.com/office/drawing/2014/main" id="{B8AD8F93-32E4-8CC3-5DCA-1B19E044A5EF}"/>
              </a:ext>
            </a:extLst>
          </p:cNvPr>
          <p:cNvSpPr txBox="1"/>
          <p:nvPr/>
        </p:nvSpPr>
        <p:spPr>
          <a:xfrm>
            <a:off x="2653554" y="2202315"/>
            <a:ext cx="6113928" cy="972126"/>
          </a:xfrm>
          <a:prstGeom prst="rect">
            <a:avLst/>
          </a:prstGeom>
          <a:noFill/>
        </p:spPr>
        <p:txBody>
          <a:bodyPr wrap="square">
            <a:spAutoFit/>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ATAL BIHARI VAJPAYEE INDIAN INSTITUTE OF INFORMATION TECHNOLOGY AND MANAGEMENT GWALIOR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83B92BE-B30F-DD12-4BA1-978674D6221C}"/>
              </a:ext>
            </a:extLst>
          </p:cNvPr>
          <p:cNvSpPr txBox="1"/>
          <p:nvPr/>
        </p:nvSpPr>
        <p:spPr>
          <a:xfrm>
            <a:off x="2653554" y="3450449"/>
            <a:ext cx="5911662" cy="680186"/>
          </a:xfrm>
          <a:prstGeom prst="rect">
            <a:avLst/>
          </a:prstGeom>
          <a:noFill/>
        </p:spPr>
        <p:txBody>
          <a:bodyPr wrap="square">
            <a:spAutoFit/>
          </a:bodyPr>
          <a:lstStyle/>
          <a:p>
            <a:pPr algn="ctr">
              <a:lnSpc>
                <a:spcPct val="107000"/>
              </a:lnSpc>
              <a:spcAft>
                <a:spcPts val="800"/>
              </a:spcAft>
            </a:pPr>
            <a:r>
              <a:rPr lang="en-IN" u="sng" dirty="0">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BTECH.</a:t>
            </a:r>
            <a:r>
              <a:rPr lang="en-IN" sz="1800" u="sng"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PROJECT REPORT</a:t>
            </a:r>
          </a:p>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BE71B3C-EF1C-8C27-E19F-2757E925E0CA}"/>
              </a:ext>
            </a:extLst>
          </p:cNvPr>
          <p:cNvSpPr txBox="1"/>
          <p:nvPr/>
        </p:nvSpPr>
        <p:spPr>
          <a:xfrm>
            <a:off x="1825929" y="3807537"/>
            <a:ext cx="7769178" cy="734368"/>
          </a:xfrm>
          <a:prstGeom prst="rect">
            <a:avLst/>
          </a:prstGeom>
          <a:noFill/>
        </p:spPr>
        <p:txBody>
          <a:bodyPr wrap="square">
            <a:spAutoFit/>
          </a:bodyPr>
          <a:lstStyle/>
          <a:p>
            <a:pPr algn="ctr">
              <a:lnSpc>
                <a:spcPct val="107000"/>
              </a:lnSpc>
              <a:spcAft>
                <a:spcPts val="800"/>
              </a:spcAft>
            </a:pPr>
            <a:r>
              <a:rPr lang="en-IN" sz="2000" b="1" i="0" dirty="0">
                <a:effectLst>
                  <a:outerShdw blurRad="38100" dist="38100" dir="2700000" algn="tl">
                    <a:srgbClr val="000000">
                      <a:alpha val="43137"/>
                    </a:srgbClr>
                  </a:outerShdw>
                </a:effectLst>
                <a:latin typeface="Arial" panose="020B0604020202020204" pitchFamily="34" charset="0"/>
              </a:rPr>
              <a:t>Collaborative Artificial Intelligence in a Public</a:t>
            </a:r>
            <a:br>
              <a:rPr lang="en-IN" sz="2000" b="1" dirty="0">
                <a:effectLst>
                  <a:outerShdw blurRad="38100" dist="38100" dir="2700000" algn="tl">
                    <a:srgbClr val="000000">
                      <a:alpha val="43137"/>
                    </a:srgbClr>
                  </a:outerShdw>
                </a:effectLst>
              </a:rPr>
            </a:br>
            <a:r>
              <a:rPr lang="en-IN" sz="2000" b="1" i="0" dirty="0">
                <a:effectLst>
                  <a:outerShdw blurRad="38100" dist="38100" dir="2700000" algn="tl">
                    <a:srgbClr val="000000">
                      <a:alpha val="43137"/>
                    </a:srgbClr>
                  </a:outerShdw>
                </a:effectLst>
                <a:latin typeface="Arial" panose="020B0604020202020204" pitchFamily="34" charset="0"/>
              </a:rPr>
              <a:t>Blockchain Network</a:t>
            </a:r>
            <a:endParaRPr lang="en-IN" sz="2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8508C1F-ADD6-4C4E-4309-4AA3696C556F}"/>
              </a:ext>
            </a:extLst>
          </p:cNvPr>
          <p:cNvSpPr txBox="1"/>
          <p:nvPr/>
        </p:nvSpPr>
        <p:spPr>
          <a:xfrm>
            <a:off x="2743200" y="4661647"/>
            <a:ext cx="8489575" cy="1173463"/>
          </a:xfrm>
          <a:prstGeom prst="rect">
            <a:avLst/>
          </a:prstGeom>
          <a:noFill/>
        </p:spPr>
        <p:txBody>
          <a:bodyPr wrap="square">
            <a:spAutoFit/>
          </a:bodyPr>
          <a:lstStyle/>
          <a:p>
            <a:pPr>
              <a:lnSpc>
                <a:spcPct val="107000"/>
              </a:lnSpc>
              <a:spcAft>
                <a:spcPts val="800"/>
              </a:spcAft>
            </a:pPr>
            <a:r>
              <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Submitted by:                                               Supervised 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Rathin R                                                        Dr Saumya Bhadauria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(2019IMT-081)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914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1952-EA3D-281C-5E25-0D81F2083C10}"/>
              </a:ext>
            </a:extLst>
          </p:cNvPr>
          <p:cNvSpPr txBox="1">
            <a:spLocks/>
          </p:cNvSpPr>
          <p:nvPr/>
        </p:nvSpPr>
        <p:spPr>
          <a:xfrm>
            <a:off x="1325451" y="822665"/>
            <a:ext cx="8610600" cy="129302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Comic Sans MS" panose="030F0702030302020204" pitchFamily="66" charset="0"/>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8BA664-6CE2-2EE8-CCCD-89F346A80C28}"/>
                  </a:ext>
                </a:extLst>
              </p:cNvPr>
              <p:cNvSpPr txBox="1">
                <a:spLocks/>
              </p:cNvSpPr>
              <p:nvPr/>
            </p:nvSpPr>
            <p:spPr>
              <a:xfrm>
                <a:off x="1226839" y="2115693"/>
                <a:ext cx="5861359" cy="4024125"/>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800" b="1" dirty="0">
                    <a:latin typeface="Comic Sans MS" panose="030F0702030302020204" pitchFamily="66" charset="0"/>
                  </a:rPr>
                  <a:t>Nearest Centroid Classifier</a:t>
                </a:r>
              </a:p>
              <a:p>
                <a:r>
                  <a:rPr lang="en-US" sz="1800" dirty="0">
                    <a:latin typeface="Comic Sans MS" panose="030F0702030302020204" pitchFamily="66" charset="0"/>
                  </a:rPr>
                  <a:t>Find the most similar point to your data</a:t>
                </a:r>
              </a:p>
              <a:p>
                <a:r>
                  <a:rPr lang="en-US" sz="1800" dirty="0">
                    <a:latin typeface="Comic Sans MS" panose="030F0702030302020204" pitchFamily="66" charset="0"/>
                  </a:rPr>
                  <a:t>Easy to update moving average: </a:t>
                </a:r>
                <a14:m>
                  <m:oMath xmlns:m="http://schemas.openxmlformats.org/officeDocument/2006/math">
                    <m:r>
                      <m:rPr>
                        <m:sty m:val="p"/>
                      </m:rPr>
                      <a:rPr lang="en-US" sz="1800" smtClean="0">
                        <a:latin typeface="Cambria Math" panose="02040503050406030204" pitchFamily="18" charset="0"/>
                      </a:rPr>
                      <m:t>avg</m:t>
                    </m:r>
                    <m:d>
                      <m:dPr>
                        <m:ctrlPr>
                          <a:rPr lang="en-US" sz="1800" i="1" smtClean="0">
                            <a:latin typeface="Cambria Math" panose="02040503050406030204" pitchFamily="18" charset="0"/>
                          </a:rPr>
                        </m:ctrlPr>
                      </m:dPr>
                      <m:e>
                        <m:r>
                          <a:rPr lang="en-US" sz="1800" i="1" smtClean="0">
                            <a:latin typeface="Cambria Math" panose="02040503050406030204" pitchFamily="18" charset="0"/>
                          </a:rPr>
                          <m:t>𝑡</m:t>
                        </m:r>
                        <m:r>
                          <a:rPr lang="en-US" sz="1800" i="1" smtClean="0">
                            <a:latin typeface="Cambria Math" panose="02040503050406030204" pitchFamily="18" charset="0"/>
                          </a:rPr>
                          <m:t>+1</m:t>
                        </m:r>
                      </m:e>
                    </m:d>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i="1" smtClean="0">
                            <a:latin typeface="Cambria Math" panose="02040503050406030204" pitchFamily="18" charset="0"/>
                          </a:rPr>
                          <m:t>𝑥</m:t>
                        </m:r>
                        <m:r>
                          <a:rPr lang="en-US" sz="1800" i="1" smtClean="0">
                            <a:latin typeface="Cambria Math" panose="02040503050406030204" pitchFamily="18" charset="0"/>
                          </a:rPr>
                          <m:t>+</m:t>
                        </m:r>
                        <m:r>
                          <a:rPr lang="en-US" sz="1800" i="1" smtClean="0">
                            <a:latin typeface="Cambria Math" panose="02040503050406030204" pitchFamily="18" charset="0"/>
                          </a:rPr>
                          <m:t>𝑛</m:t>
                        </m:r>
                        <m:r>
                          <a:rPr lang="en-US" sz="1800" i="1">
                            <a:latin typeface="Cambria Math" panose="02040503050406030204" pitchFamily="18" charset="0"/>
                            <a:ea typeface="Cambria Math" panose="02040503050406030204" pitchFamily="18" charset="0"/>
                          </a:rPr>
                          <m:t>∙</m:t>
                        </m:r>
                        <m:r>
                          <m:rPr>
                            <m:sty m:val="p"/>
                          </m:rPr>
                          <a:rPr lang="en-US" sz="1800">
                            <a:latin typeface="Cambria Math" panose="02040503050406030204" pitchFamily="18" charset="0"/>
                          </a:rPr>
                          <m:t>avg</m:t>
                        </m:r>
                        <m:d>
                          <m:dPr>
                            <m:ctrlPr>
                              <a:rPr lang="en-US" sz="1800" i="1">
                                <a:latin typeface="Cambria Math" panose="02040503050406030204" pitchFamily="18" charset="0"/>
                              </a:rPr>
                            </m:ctrlPr>
                          </m:dPr>
                          <m:e>
                            <m:r>
                              <a:rPr lang="en-US" sz="1800" i="1">
                                <a:latin typeface="Cambria Math" panose="02040503050406030204" pitchFamily="18" charset="0"/>
                              </a:rPr>
                              <m:t>𝑡</m:t>
                            </m:r>
                          </m:e>
                        </m:d>
                      </m:num>
                      <m:den>
                        <m:r>
                          <a:rPr lang="en-US" sz="1800" i="1" smtClean="0">
                            <a:latin typeface="Cambria Math" panose="02040503050406030204" pitchFamily="18" charset="0"/>
                          </a:rPr>
                          <m:t>𝑡</m:t>
                        </m:r>
                        <m:r>
                          <a:rPr lang="en-US" sz="1800" i="1" smtClean="0">
                            <a:latin typeface="Cambria Math" panose="02040503050406030204" pitchFamily="18" charset="0"/>
                          </a:rPr>
                          <m:t>+1</m:t>
                        </m:r>
                      </m:den>
                    </m:f>
                  </m:oMath>
                </a14:m>
                <a:endParaRPr lang="en-US" sz="1800" dirty="0">
                  <a:latin typeface="Comic Sans MS" panose="030F0702030302020204" pitchFamily="66" charset="0"/>
                </a:endParaRPr>
              </a:p>
              <a:p>
                <a:r>
                  <a:rPr lang="en-US" sz="1800" dirty="0">
                    <a:latin typeface="Comic Sans MS" panose="030F0702030302020204" pitchFamily="66" charset="0"/>
                  </a:rPr>
                  <a:t>Enforce normalized: no one can move a centroid too much</a:t>
                </a:r>
              </a:p>
              <a:p>
                <a:r>
                  <a:rPr lang="en-US" sz="1800" dirty="0">
                    <a:latin typeface="Comic Sans MS" panose="030F0702030302020204" pitchFamily="66" charset="0"/>
                  </a:rPr>
                  <a:t>Encode “off-chain” using a known encoder: tested with 512 dimensions</a:t>
                </a:r>
              </a:p>
            </p:txBody>
          </p:sp>
        </mc:Choice>
        <mc:Fallback>
          <p:sp>
            <p:nvSpPr>
              <p:cNvPr id="3" name="Content Placeholder 2">
                <a:extLst>
                  <a:ext uri="{FF2B5EF4-FFF2-40B4-BE49-F238E27FC236}">
                    <a16:creationId xmlns:a16="http://schemas.microsoft.com/office/drawing/2014/main" id="{488BA664-6CE2-2EE8-CCCD-89F346A80C28}"/>
                  </a:ext>
                </a:extLst>
              </p:cNvPr>
              <p:cNvSpPr txBox="1">
                <a:spLocks noRot="1" noChangeAspect="1" noMove="1" noResize="1" noEditPoints="1" noAdjustHandles="1" noChangeArrowheads="1" noChangeShapeType="1" noTextEdit="1"/>
              </p:cNvSpPr>
              <p:nvPr/>
            </p:nvSpPr>
            <p:spPr>
              <a:xfrm>
                <a:off x="1226839" y="2115693"/>
                <a:ext cx="5861359" cy="4024125"/>
              </a:xfrm>
              <a:prstGeom prst="rect">
                <a:avLst/>
              </a:prstGeom>
              <a:blipFill>
                <a:blip r:embed="rId2"/>
                <a:stretch>
                  <a:fillRect l="-936" t="-606"/>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ED622154-8397-5A19-E660-F2601B67D81E}"/>
              </a:ext>
            </a:extLst>
          </p:cNvPr>
          <p:cNvPicPr>
            <a:picLocks noChangeAspect="1"/>
          </p:cNvPicPr>
          <p:nvPr/>
        </p:nvPicPr>
        <p:blipFill>
          <a:blip r:embed="rId3"/>
          <a:stretch>
            <a:fillRect/>
          </a:stretch>
        </p:blipFill>
        <p:spPr>
          <a:xfrm>
            <a:off x="7360100" y="1977264"/>
            <a:ext cx="3406435" cy="2903472"/>
          </a:xfrm>
          <a:prstGeom prst="rect">
            <a:avLst/>
          </a:prstGeom>
        </p:spPr>
      </p:pic>
    </p:spTree>
    <p:extLst>
      <p:ext uri="{BB962C8B-B14F-4D97-AF65-F5344CB8AC3E}">
        <p14:creationId xmlns:p14="http://schemas.microsoft.com/office/powerpoint/2010/main" val="300057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E94D-09FF-A890-A109-C2440CB48393}"/>
              </a:ext>
            </a:extLst>
          </p:cNvPr>
          <p:cNvSpPr txBox="1">
            <a:spLocks/>
          </p:cNvSpPr>
          <p:nvPr/>
        </p:nvSpPr>
        <p:spPr>
          <a:xfrm>
            <a:off x="1352344" y="734625"/>
            <a:ext cx="8610600" cy="129302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atin typeface="Comic Sans MS" panose="030F0702030302020204" pitchFamily="66" charset="0"/>
              </a:rPr>
              <a:t>Incentivizing quality data</a:t>
            </a:r>
          </a:p>
        </p:txBody>
      </p:sp>
      <p:sp>
        <p:nvSpPr>
          <p:cNvPr id="3" name="Content Placeholder 2">
            <a:extLst>
              <a:ext uri="{FF2B5EF4-FFF2-40B4-BE49-F238E27FC236}">
                <a16:creationId xmlns:a16="http://schemas.microsoft.com/office/drawing/2014/main" id="{441C4A3E-704F-06B8-4D2E-19D9BE82E013}"/>
              </a:ext>
            </a:extLst>
          </p:cNvPr>
          <p:cNvSpPr txBox="1">
            <a:spLocks/>
          </p:cNvSpPr>
          <p:nvPr/>
        </p:nvSpPr>
        <p:spPr>
          <a:xfrm>
            <a:off x="1523716" y="2027653"/>
            <a:ext cx="10820400" cy="402412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800" dirty="0">
                <a:latin typeface="Comic Sans MS" panose="030F0702030302020204" pitchFamily="66" charset="0"/>
              </a:rPr>
              <a:t>There are many ways to encourage contributors to submit good quality data.</a:t>
            </a:r>
          </a:p>
          <a:p>
            <a:pPr marL="0" indent="0">
              <a:buFont typeface="Arial"/>
              <a:buNone/>
            </a:pPr>
            <a:r>
              <a:rPr lang="en-US" sz="1800" dirty="0">
                <a:latin typeface="Comic Sans MS" panose="030F0702030302020204" pitchFamily="66" charset="0"/>
              </a:rPr>
              <a:t>We analyze several examples in our paper:</a:t>
            </a:r>
          </a:p>
          <a:p>
            <a:pPr marL="457200" indent="-457200">
              <a:buFont typeface="+mj-lt"/>
              <a:buAutoNum type="arabicPeriod"/>
            </a:pPr>
            <a:r>
              <a:rPr lang="en-US" sz="1800" dirty="0">
                <a:latin typeface="Comic Sans MS" panose="030F0702030302020204" pitchFamily="66" charset="0"/>
              </a:rPr>
              <a:t> </a:t>
            </a:r>
            <a:r>
              <a:rPr lang="en-US" sz="1800" b="1" dirty="0">
                <a:latin typeface="Comic Sans MS" panose="030F0702030302020204" pitchFamily="66" charset="0"/>
              </a:rPr>
              <a:t>Gamified</a:t>
            </a:r>
            <a:r>
              <a:rPr lang="en-US" sz="1800" dirty="0">
                <a:latin typeface="Comic Sans MS" panose="030F0702030302020204" pitchFamily="66" charset="0"/>
              </a:rPr>
              <a:t> (non-financial, points + badges like Stack overflow)</a:t>
            </a:r>
          </a:p>
          <a:p>
            <a:pPr marL="457200" indent="-457200">
              <a:buFont typeface="+mj-lt"/>
              <a:buAutoNum type="arabicPeriod"/>
            </a:pPr>
            <a:r>
              <a:rPr lang="en-US" sz="1800" dirty="0">
                <a:latin typeface="Comic Sans MS" panose="030F0702030302020204" pitchFamily="66" charset="0"/>
              </a:rPr>
              <a:t> Based on established theory in </a:t>
            </a:r>
            <a:r>
              <a:rPr lang="en-US" sz="1800" b="1" dirty="0">
                <a:latin typeface="Comic Sans MS" panose="030F0702030302020204" pitchFamily="66" charset="0"/>
              </a:rPr>
              <a:t>Prediction Markets</a:t>
            </a:r>
          </a:p>
          <a:p>
            <a:pPr marL="457200" indent="-457200">
              <a:buFont typeface="+mj-lt"/>
              <a:buAutoNum type="arabicPeriod"/>
            </a:pPr>
            <a:r>
              <a:rPr lang="en-US" sz="1800" dirty="0">
                <a:latin typeface="Comic Sans MS" panose="030F0702030302020204" pitchFamily="66" charset="0"/>
              </a:rPr>
              <a:t> Deposit, Refund, and Take: </a:t>
            </a:r>
            <a:r>
              <a:rPr lang="en-US" sz="1800" b="1" dirty="0">
                <a:latin typeface="Comic Sans MS" panose="030F0702030302020204" pitchFamily="66" charset="0"/>
              </a:rPr>
              <a:t>Self-Assessment</a:t>
            </a:r>
            <a:r>
              <a:rPr lang="en-US" sz="1800" dirty="0">
                <a:latin typeface="Comic Sans MS" panose="030F0702030302020204" pitchFamily="66" charset="0"/>
              </a:rPr>
              <a:t> </a:t>
            </a:r>
          </a:p>
        </p:txBody>
      </p:sp>
    </p:spTree>
    <p:extLst>
      <p:ext uri="{BB962C8B-B14F-4D97-AF65-F5344CB8AC3E}">
        <p14:creationId xmlns:p14="http://schemas.microsoft.com/office/powerpoint/2010/main" val="117718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D536-979B-28A0-368A-7345118E3B0E}"/>
              </a:ext>
            </a:extLst>
          </p:cNvPr>
          <p:cNvSpPr txBox="1">
            <a:spLocks/>
          </p:cNvSpPr>
          <p:nvPr/>
        </p:nvSpPr>
        <p:spPr>
          <a:xfrm>
            <a:off x="1790700" y="818645"/>
            <a:ext cx="8610600" cy="129302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omic Sans MS" panose="030F0702030302020204" pitchFamily="66" charset="0"/>
              </a:rPr>
              <a:t>Incentivizing quality data</a:t>
            </a:r>
          </a:p>
        </p:txBody>
      </p:sp>
      <p:sp>
        <p:nvSpPr>
          <p:cNvPr id="3" name="Title 1">
            <a:extLst>
              <a:ext uri="{FF2B5EF4-FFF2-40B4-BE49-F238E27FC236}">
                <a16:creationId xmlns:a16="http://schemas.microsoft.com/office/drawing/2014/main" id="{3DB08F5C-2649-0B47-39CB-2B3D7D2068E1}"/>
              </a:ext>
            </a:extLst>
          </p:cNvPr>
          <p:cNvSpPr txBox="1">
            <a:spLocks/>
          </p:cNvSpPr>
          <p:nvPr/>
        </p:nvSpPr>
        <p:spPr>
          <a:xfrm>
            <a:off x="-1158580" y="1214147"/>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1800" u="sng" dirty="0">
                <a:effectLst>
                  <a:outerShdw blurRad="38100" dist="38100" dir="2700000" algn="tl">
                    <a:srgbClr val="000000">
                      <a:alpha val="43137"/>
                    </a:srgbClr>
                  </a:outerShdw>
                </a:effectLst>
                <a:latin typeface="Comic Sans MS" panose="030F0702030302020204" pitchFamily="66" charset="0"/>
              </a:rPr>
              <a:t>Based on prediction markets</a:t>
            </a:r>
          </a:p>
        </p:txBody>
      </p:sp>
      <p:sp>
        <p:nvSpPr>
          <p:cNvPr id="4" name="Content Placeholder 2">
            <a:extLst>
              <a:ext uri="{FF2B5EF4-FFF2-40B4-BE49-F238E27FC236}">
                <a16:creationId xmlns:a16="http://schemas.microsoft.com/office/drawing/2014/main" id="{2D465AF3-4E69-B1AC-F2FF-DD4EF153E399}"/>
              </a:ext>
            </a:extLst>
          </p:cNvPr>
          <p:cNvSpPr txBox="1">
            <a:spLocks/>
          </p:cNvSpPr>
          <p:nvPr/>
        </p:nvSpPr>
        <p:spPr>
          <a:xfrm>
            <a:off x="887506" y="2103863"/>
            <a:ext cx="10641106" cy="449392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800" dirty="0">
                <a:latin typeface="Comic Sans MS" panose="030F0702030302020204" pitchFamily="66" charset="0"/>
              </a:rPr>
              <a:t>Here an outside party, such as an academic institution or a company, provides  a pool of reward funds and a test dataset. Participants are rewarded according to how well they improve the model’s performance as measured by the test data. When this provider is available, we will be able to give very robust incentives for participation. The mechanism is also resilient against manipulative or malicious providers and participants.</a:t>
            </a:r>
          </a:p>
          <a:p>
            <a:pPr marL="0" indent="0">
              <a:buFont typeface="Arial"/>
              <a:buNone/>
            </a:pPr>
            <a:endParaRPr lang="en-US" sz="1800" dirty="0">
              <a:latin typeface="Comic Sans MS" panose="030F0702030302020204" pitchFamily="66" charset="0"/>
            </a:endParaRPr>
          </a:p>
          <a:p>
            <a:pPr marL="0" indent="0">
              <a:buFont typeface="Arial"/>
              <a:buNone/>
            </a:pPr>
            <a:r>
              <a:rPr lang="en-US" sz="1800" dirty="0">
                <a:latin typeface="Comic Sans MS" panose="030F0702030302020204" pitchFamily="66" charset="0"/>
              </a:rPr>
              <a:t>Phases</a:t>
            </a:r>
          </a:p>
          <a:p>
            <a:pPr marL="457200" indent="-457200">
              <a:buFont typeface="Arial"/>
              <a:buAutoNum type="arabicParenR"/>
            </a:pPr>
            <a:r>
              <a:rPr lang="en-US" sz="1800" dirty="0">
                <a:latin typeface="Comic Sans MS" panose="030F0702030302020204" pitchFamily="66" charset="0"/>
              </a:rPr>
              <a:t>Commitment</a:t>
            </a:r>
          </a:p>
          <a:p>
            <a:pPr marL="457200" indent="-457200">
              <a:buFont typeface="Arial"/>
              <a:buAutoNum type="arabicParenR"/>
            </a:pPr>
            <a:r>
              <a:rPr lang="en-US" sz="1800" dirty="0">
                <a:latin typeface="Comic Sans MS" panose="030F0702030302020204" pitchFamily="66" charset="0"/>
              </a:rPr>
              <a:t>Participation</a:t>
            </a:r>
          </a:p>
          <a:p>
            <a:pPr marL="457200" indent="-457200">
              <a:buFont typeface="Arial"/>
              <a:buAutoNum type="arabicParenR"/>
            </a:pPr>
            <a:r>
              <a:rPr lang="en-US" sz="1800" dirty="0">
                <a:latin typeface="Comic Sans MS" panose="030F0702030302020204" pitchFamily="66" charset="0"/>
              </a:rPr>
              <a:t>Reward</a:t>
            </a:r>
          </a:p>
        </p:txBody>
      </p:sp>
      <p:pic>
        <p:nvPicPr>
          <p:cNvPr id="5" name="Picture 4" descr="Picture to represent predicting the future.">
            <a:extLst>
              <a:ext uri="{FF2B5EF4-FFF2-40B4-BE49-F238E27FC236}">
                <a16:creationId xmlns:a16="http://schemas.microsoft.com/office/drawing/2014/main" id="{5DC77EE2-D16A-9E18-3F4C-7B15649B3F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19378" y="3995753"/>
            <a:ext cx="3863139" cy="1931570"/>
          </a:xfrm>
          <a:prstGeom prst="rect">
            <a:avLst/>
          </a:prstGeom>
        </p:spPr>
      </p:pic>
      <p:pic>
        <p:nvPicPr>
          <p:cNvPr id="6" name="Graphic 5" descr="Upward trend.">
            <a:extLst>
              <a:ext uri="{FF2B5EF4-FFF2-40B4-BE49-F238E27FC236}">
                <a16:creationId xmlns:a16="http://schemas.microsoft.com/office/drawing/2014/main" id="{FE50D8A0-4214-A5AD-B398-E4CE9D0CA2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2997" y="4656942"/>
            <a:ext cx="735899" cy="735899"/>
          </a:xfrm>
          <a:prstGeom prst="rect">
            <a:avLst/>
          </a:prstGeom>
        </p:spPr>
      </p:pic>
    </p:spTree>
    <p:extLst>
      <p:ext uri="{BB962C8B-B14F-4D97-AF65-F5344CB8AC3E}">
        <p14:creationId xmlns:p14="http://schemas.microsoft.com/office/powerpoint/2010/main" val="115458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A1282C43-B7CD-7C49-5AC8-6EB7086366AE}"/>
                  </a:ext>
                </a:extLst>
              </p:cNvPr>
              <p:cNvSpPr txBox="1">
                <a:spLocks/>
              </p:cNvSpPr>
              <p:nvPr/>
            </p:nvSpPr>
            <p:spPr>
              <a:xfrm>
                <a:off x="1091953" y="1350192"/>
                <a:ext cx="10768067" cy="372840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800" b="1" dirty="0">
                    <a:latin typeface="Comic Sans MS" panose="030F0702030302020204" pitchFamily="66" charset="0"/>
                  </a:rPr>
                  <a:t>1) Commitment Phase</a:t>
                </a:r>
              </a:p>
              <a:p>
                <a:r>
                  <a:rPr lang="en-US" sz="1800" dirty="0">
                    <a:latin typeface="Comic Sans MS" panose="030F0702030302020204" pitchFamily="66" charset="0"/>
                  </a:rPr>
                  <a:t>A generous </a:t>
                </a:r>
                <a:r>
                  <a:rPr lang="en-US" sz="1800" b="1" dirty="0">
                    <a:latin typeface="Comic Sans MS" panose="030F0702030302020204" pitchFamily="66" charset="0"/>
                  </a:rPr>
                  <a:t>provider</a:t>
                </a:r>
                <a:r>
                  <a:rPr lang="en-US" sz="1800" dirty="0">
                    <a:latin typeface="Comic Sans MS" panose="030F0702030302020204" pitchFamily="66" charset="0"/>
                  </a:rPr>
                  <a:t> stakes a </a:t>
                </a:r>
                <a:r>
                  <a:rPr lang="en-US" sz="1800" b="1" dirty="0">
                    <a:latin typeface="Comic Sans MS" panose="030F0702030302020204" pitchFamily="66" charset="0"/>
                  </a:rPr>
                  <a:t>bounty</a:t>
                </a:r>
                <a:r>
                  <a:rPr lang="en-US" sz="1800" dirty="0">
                    <a:latin typeface="Comic Sans MS" panose="030F0702030302020204" pitchFamily="66" charset="0"/>
                  </a:rPr>
                  <a:t> to be split and rewarded to contributors.</a:t>
                </a:r>
              </a:p>
              <a:p>
                <a:r>
                  <a:rPr lang="en-US" sz="1800" dirty="0">
                    <a:latin typeface="Comic Sans MS" panose="030F0702030302020204" pitchFamily="66" charset="0"/>
                  </a:rPr>
                  <a:t>Now the provider must prove they have a valid </a:t>
                </a:r>
                <a:r>
                  <a:rPr lang="en-US" sz="1800" b="1" dirty="0">
                    <a:latin typeface="Comic Sans MS" panose="030F0702030302020204" pitchFamily="66" charset="0"/>
                  </a:rPr>
                  <a:t>test set</a:t>
                </a:r>
                <a:r>
                  <a:rPr lang="en-US" sz="1800" dirty="0">
                    <a:latin typeface="Comic Sans MS" panose="030F0702030302020204" pitchFamily="66" charset="0"/>
                  </a:rPr>
                  <a:t> but without revealing all of it yet.</a:t>
                </a:r>
                <a:r>
                  <a:rPr lang="en-US" sz="1800" baseline="30000" dirty="0">
                    <a:latin typeface="Comic Sans MS" panose="030F0702030302020204" pitchFamily="66" charset="0"/>
                  </a:rPr>
                  <a:t>1</a:t>
                </a:r>
              </a:p>
              <a:p>
                <a:pPr lvl="1"/>
                <a:r>
                  <a:rPr lang="en-US" sz="1800" dirty="0">
                    <a:latin typeface="Comic Sans MS" panose="030F0702030302020204" pitchFamily="66" charset="0"/>
                  </a:rPr>
                  <a:t>Provider shares hashes for portions of their test set: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h</m:t>
                        </m:r>
                      </m:e>
                      <m:sub>
                        <m:r>
                          <a:rPr lang="en-US" sz="1800" i="1" smtClean="0">
                            <a:latin typeface="Cambria Math" panose="02040503050406030204" pitchFamily="18" charset="0"/>
                          </a:rPr>
                          <m:t>1</m:t>
                        </m:r>
                      </m:sub>
                    </m:sSub>
                    <m:r>
                      <a:rPr lang="en-US" sz="180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smtClean="0">
                            <a:latin typeface="Cambria Math" panose="02040503050406030204" pitchFamily="18" charset="0"/>
                          </a:rPr>
                          <m:t>2</m:t>
                        </m:r>
                      </m:sub>
                    </m:sSub>
                    <m:r>
                      <a:rPr lang="en-US" sz="1800" i="1">
                        <a:latin typeface="Cambria Math" panose="02040503050406030204" pitchFamily="18" charset="0"/>
                      </a:rPr>
                      <m:t>,</m:t>
                    </m:r>
                    <m:r>
                      <a:rPr lang="en-US" sz="180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smtClean="0">
                            <a:latin typeface="Cambria Math" panose="02040503050406030204" pitchFamily="18" charset="0"/>
                          </a:rPr>
                          <m:t>𝑁</m:t>
                        </m:r>
                      </m:sub>
                    </m:sSub>
                  </m:oMath>
                </a14:m>
                <a:endParaRPr lang="en-US" sz="1800" dirty="0">
                  <a:latin typeface="Comic Sans MS" panose="030F0702030302020204" pitchFamily="66" charset="0"/>
                </a:endParaRPr>
              </a:p>
              <a:p>
                <a:pPr lvl="1"/>
                <a:r>
                  <a:rPr lang="en-US" sz="1800" dirty="0">
                    <a:latin typeface="Comic Sans MS" panose="030F0702030302020204" pitchFamily="66" charset="0"/>
                  </a:rPr>
                  <a:t>Provider reveals a portion of the test set randomly chosen by a smart contract: </a:t>
                </a:r>
                <a14:m>
                  <m:oMath xmlns:m="http://schemas.openxmlformats.org/officeDocument/2006/math">
                    <m:r>
                      <a:rPr lang="en-US" sz="1800" i="1" smtClean="0">
                        <a:latin typeface="Cambria Math" panose="02040503050406030204" pitchFamily="18" charset="0"/>
                      </a:rPr>
                      <m:t>𝐻</m:t>
                    </m:r>
                    <m:r>
                      <a:rPr lang="en-US" sz="1800" smtClean="0">
                        <a:latin typeface="Cambria Math" panose="02040503050406030204" pitchFamily="18" charset="0"/>
                      </a:rPr>
                      <m:t>=</m:t>
                    </m:r>
                    <m:d>
                      <m:dPr>
                        <m:begChr m:val="{"/>
                        <m:endChr m:val="}"/>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smtClean="0">
                                <a:latin typeface="Cambria Math" panose="02040503050406030204" pitchFamily="18" charset="0"/>
                              </a:rPr>
                              <m:t>𝑖</m:t>
                            </m:r>
                          </m:sub>
                        </m:sSub>
                        <m:r>
                          <a:rPr lang="en-US" sz="1800" i="1" smtClean="0">
                            <a:latin typeface="Cambria Math" panose="02040503050406030204" pitchFamily="18" charset="0"/>
                          </a:rPr>
                          <m:t>:1≤</m:t>
                        </m:r>
                        <m:r>
                          <a:rPr lang="en-US" sz="1800" i="1" smtClean="0">
                            <a:latin typeface="Cambria Math" panose="02040503050406030204" pitchFamily="18" charset="0"/>
                          </a:rPr>
                          <m:t>𝑖</m:t>
                        </m:r>
                        <m:r>
                          <a:rPr lang="en-US" sz="1800" i="1" smtClean="0">
                            <a:latin typeface="Cambria Math" panose="02040503050406030204" pitchFamily="18" charset="0"/>
                          </a:rPr>
                          <m:t>≤</m:t>
                        </m:r>
                        <m:r>
                          <a:rPr lang="en-US" sz="1800" i="1" smtClean="0">
                            <a:latin typeface="Cambria Math" panose="02040503050406030204" pitchFamily="18" charset="0"/>
                          </a:rPr>
                          <m:t>𝑁</m:t>
                        </m:r>
                      </m:e>
                    </m:d>
                    <m:r>
                      <a:rPr lang="en-US" sz="1800" i="1" smtClean="0">
                        <a:latin typeface="Cambria Math" panose="02040503050406030204" pitchFamily="18" charset="0"/>
                      </a:rPr>
                      <m:t>,</m:t>
                    </m:r>
                    <m:d>
                      <m:dPr>
                        <m:begChr m:val="|"/>
                        <m:endChr m:val="|"/>
                        <m:ctrlPr>
                          <a:rPr lang="en-US" sz="1800" i="1" smtClean="0">
                            <a:latin typeface="Cambria Math" panose="02040503050406030204" pitchFamily="18" charset="0"/>
                          </a:rPr>
                        </m:ctrlPr>
                      </m:dPr>
                      <m:e>
                        <m:r>
                          <a:rPr lang="en-US" sz="1800" i="1" smtClean="0">
                            <a:latin typeface="Cambria Math" panose="02040503050406030204" pitchFamily="18" charset="0"/>
                          </a:rPr>
                          <m:t>𝐻</m:t>
                        </m:r>
                      </m:e>
                    </m:d>
                    <m:r>
                      <a:rPr lang="en-US" sz="1800" i="1" smtClean="0">
                        <a:latin typeface="Cambria Math" panose="02040503050406030204" pitchFamily="18" charset="0"/>
                      </a:rPr>
                      <m:t>&lt;</m:t>
                    </m:r>
                    <m:r>
                      <a:rPr lang="en-US" sz="1800" i="1" smtClean="0">
                        <a:latin typeface="Cambria Math" panose="02040503050406030204" pitchFamily="18" charset="0"/>
                      </a:rPr>
                      <m:t>𝑁</m:t>
                    </m:r>
                  </m:oMath>
                </a14:m>
                <a:endParaRPr lang="en-US" sz="1800" dirty="0">
                  <a:latin typeface="Comic Sans MS" panose="030F0702030302020204" pitchFamily="66" charset="0"/>
                </a:endParaRPr>
              </a:p>
              <a:p>
                <a:pPr marL="0" lvl="1" indent="0">
                  <a:buFont typeface="Arial"/>
                  <a:buNone/>
                </a:pPr>
                <a:endParaRPr lang="en-US" sz="1800" dirty="0">
                  <a:latin typeface="Comic Sans MS" panose="030F0702030302020204" pitchFamily="66" charset="0"/>
                </a:endParaRPr>
              </a:p>
              <a:p>
                <a:pPr marL="0" lvl="1" indent="0">
                  <a:buFont typeface="Arial"/>
                  <a:buNone/>
                </a:pPr>
                <a:r>
                  <a:rPr lang="en-US" sz="1800" baseline="30000" dirty="0">
                    <a:latin typeface="Comic Sans MS" panose="030F0702030302020204" pitchFamily="66" charset="0"/>
                  </a:rPr>
                  <a:t>1</a:t>
                </a:r>
                <a:r>
                  <a:rPr lang="en-US" sz="1800" dirty="0">
                    <a:latin typeface="Comic Sans MS" panose="030F0702030302020204" pitchFamily="66" charset="0"/>
                  </a:rPr>
                  <a:t>Similar to the </a:t>
                </a:r>
                <a:r>
                  <a:rPr lang="en-US" sz="1800" dirty="0" err="1">
                    <a:latin typeface="Comic Sans MS" panose="030F0702030302020204" pitchFamily="66" charset="0"/>
                  </a:rPr>
                  <a:t>DanKu</a:t>
                </a:r>
                <a:r>
                  <a:rPr lang="en-US" sz="1800" dirty="0">
                    <a:latin typeface="Comic Sans MS" panose="030F0702030302020204" pitchFamily="66" charset="0"/>
                  </a:rPr>
                  <a:t> Protocol: </a:t>
                </a:r>
                <a:r>
                  <a:rPr lang="en-US" sz="1800" dirty="0">
                    <a:solidFill>
                      <a:srgbClr val="00B0F0"/>
                    </a:solidFill>
                    <a:latin typeface="Comic Sans MS" panose="030F0702030302020204" pitchFamily="66" charset="0"/>
                    <a:hlinkClick r:id="rId2">
                      <a:extLst>
                        <a:ext uri="{A12FA001-AC4F-418D-AE19-62706E023703}">
                          <ahyp:hlinkClr xmlns:ahyp="http://schemas.microsoft.com/office/drawing/2018/hyperlinkcolor" val="tx"/>
                        </a:ext>
                      </a:extLst>
                    </a:hlinkClick>
                  </a:rPr>
                  <a:t>https://algorithmia.com/research/ml-models-on-blockchain</a:t>
                </a:r>
                <a:endParaRPr lang="en-US" sz="1800" dirty="0">
                  <a:solidFill>
                    <a:srgbClr val="00B0F0"/>
                  </a:solidFill>
                  <a:latin typeface="Comic Sans MS" panose="030F0702030302020204" pitchFamily="66" charset="0"/>
                </a:endParaRPr>
              </a:p>
            </p:txBody>
          </p:sp>
        </mc:Choice>
        <mc:Fallback>
          <p:sp>
            <p:nvSpPr>
              <p:cNvPr id="2" name="Content Placeholder 2">
                <a:extLst>
                  <a:ext uri="{FF2B5EF4-FFF2-40B4-BE49-F238E27FC236}">
                    <a16:creationId xmlns:a16="http://schemas.microsoft.com/office/drawing/2014/main" id="{A1282C43-B7CD-7C49-5AC8-6EB7086366AE}"/>
                  </a:ext>
                </a:extLst>
              </p:cNvPr>
              <p:cNvSpPr txBox="1">
                <a:spLocks noRot="1" noChangeAspect="1" noMove="1" noResize="1" noEditPoints="1" noAdjustHandles="1" noChangeArrowheads="1" noChangeShapeType="1" noTextEdit="1"/>
              </p:cNvSpPr>
              <p:nvPr/>
            </p:nvSpPr>
            <p:spPr>
              <a:xfrm>
                <a:off x="1091953" y="1350192"/>
                <a:ext cx="10768067" cy="3728401"/>
              </a:xfrm>
              <a:prstGeom prst="rect">
                <a:avLst/>
              </a:prstGeom>
              <a:blipFill>
                <a:blip r:embed="rId3"/>
                <a:stretch>
                  <a:fillRect l="-509" t="-654"/>
                </a:stretch>
              </a:blipFill>
            </p:spPr>
            <p:txBody>
              <a:bodyPr/>
              <a:lstStyle/>
              <a:p>
                <a:r>
                  <a:rPr lang="en-IN">
                    <a:noFill/>
                  </a:rPr>
                  <a:t> </a:t>
                </a:r>
              </a:p>
            </p:txBody>
          </p:sp>
        </mc:Fallback>
      </mc:AlternateContent>
    </p:spTree>
    <p:extLst>
      <p:ext uri="{BB962C8B-B14F-4D97-AF65-F5344CB8AC3E}">
        <p14:creationId xmlns:p14="http://schemas.microsoft.com/office/powerpoint/2010/main" val="127563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A7A33D-A447-2A49-F8D5-A48F6F4A0114}"/>
              </a:ext>
            </a:extLst>
          </p:cNvPr>
          <p:cNvSpPr txBox="1">
            <a:spLocks/>
          </p:cNvSpPr>
          <p:nvPr/>
        </p:nvSpPr>
        <p:spPr>
          <a:xfrm>
            <a:off x="993341" y="1179862"/>
            <a:ext cx="10768067" cy="372840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800" b="1" dirty="0">
                <a:latin typeface="Comic Sans MS" panose="030F0702030302020204" pitchFamily="66" charset="0"/>
              </a:rPr>
              <a:t>2) Participation Phase</a:t>
            </a:r>
          </a:p>
          <a:p>
            <a:r>
              <a:rPr lang="en-US" sz="1800" b="1" dirty="0">
                <a:latin typeface="Comic Sans MS" panose="030F0702030302020204" pitchFamily="66" charset="0"/>
              </a:rPr>
              <a:t>Participants</a:t>
            </a:r>
            <a:r>
              <a:rPr lang="en-US" sz="1800" dirty="0">
                <a:latin typeface="Comic Sans MS" panose="030F0702030302020204" pitchFamily="66" charset="0"/>
              </a:rPr>
              <a:t> submit one training </a:t>
            </a:r>
            <a:r>
              <a:rPr lang="en-US" sz="1800" b="1" dirty="0">
                <a:latin typeface="Comic Sans MS" panose="030F0702030302020204" pitchFamily="66" charset="0"/>
              </a:rPr>
              <a:t>data</a:t>
            </a:r>
            <a:r>
              <a:rPr lang="en-US" sz="1800" dirty="0">
                <a:latin typeface="Comic Sans MS" panose="030F0702030302020204" pitchFamily="66" charset="0"/>
              </a:rPr>
              <a:t> sample at time along with a small </a:t>
            </a:r>
            <a:r>
              <a:rPr lang="en-US" sz="1800" b="1" dirty="0">
                <a:latin typeface="Comic Sans MS" panose="030F0702030302020204" pitchFamily="66" charset="0"/>
              </a:rPr>
              <a:t>deposit </a:t>
            </a:r>
            <a:r>
              <a:rPr lang="en-US" sz="1800" dirty="0">
                <a:latin typeface="Comic Sans MS" panose="030F0702030302020204" pitchFamily="66" charset="0"/>
              </a:rPr>
              <a:t>of funds.</a:t>
            </a:r>
          </a:p>
          <a:p>
            <a:r>
              <a:rPr lang="en-US" sz="1800" dirty="0">
                <a:latin typeface="Comic Sans MS" panose="030F0702030302020204" pitchFamily="66" charset="0"/>
              </a:rPr>
              <a:t>The shared </a:t>
            </a:r>
            <a:r>
              <a:rPr lang="en-US" sz="1800" b="1" dirty="0">
                <a:latin typeface="Comic Sans MS" panose="030F0702030302020204" pitchFamily="66" charset="0"/>
              </a:rPr>
              <a:t>model</a:t>
            </a:r>
            <a:r>
              <a:rPr lang="en-US" sz="1800" dirty="0">
                <a:latin typeface="Comic Sans MS" panose="030F0702030302020204" pitchFamily="66" charset="0"/>
              </a:rPr>
              <a:t> is </a:t>
            </a:r>
            <a:r>
              <a:rPr lang="en-US" sz="1800" b="1" dirty="0">
                <a:latin typeface="Comic Sans MS" panose="030F0702030302020204" pitchFamily="66" charset="0"/>
              </a:rPr>
              <a:t>updated</a:t>
            </a:r>
            <a:r>
              <a:rPr lang="en-US" sz="1800" dirty="0">
                <a:latin typeface="Comic Sans MS" panose="030F0702030302020204" pitchFamily="66" charset="0"/>
              </a:rPr>
              <a:t> using the provided data sample.</a:t>
            </a:r>
          </a:p>
          <a:p>
            <a:pPr marL="0" indent="0">
              <a:buFont typeface="Arial"/>
              <a:buNone/>
            </a:pPr>
            <a:endParaRPr lang="en-US" sz="1800" b="1"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34198F-FC50-2274-897E-B737ED38B23E}"/>
                  </a:ext>
                </a:extLst>
              </p:cNvPr>
              <p:cNvSpPr txBox="1">
                <a:spLocks/>
              </p:cNvSpPr>
              <p:nvPr/>
            </p:nvSpPr>
            <p:spPr>
              <a:xfrm>
                <a:off x="1002306" y="2847298"/>
                <a:ext cx="10768067" cy="372840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800" b="1" dirty="0">
                    <a:latin typeface="Comic Sans MS" panose="030F0702030302020204" pitchFamily="66" charset="0"/>
                  </a:rPr>
                  <a:t>3) Reward Phase</a:t>
                </a:r>
              </a:p>
              <a:p>
                <a:r>
                  <a:rPr lang="en-US" sz="1800" dirty="0">
                    <a:latin typeface="Comic Sans MS" panose="030F0702030302020204" pitchFamily="66" charset="0"/>
                  </a:rPr>
                  <a:t>The </a:t>
                </a:r>
                <a:r>
                  <a:rPr lang="en-US" sz="1800" b="1" dirty="0">
                    <a:latin typeface="Comic Sans MS" panose="030F0702030302020204" pitchFamily="66" charset="0"/>
                  </a:rPr>
                  <a:t>provider reveals</a:t>
                </a:r>
                <a:r>
                  <a:rPr lang="en-US" sz="1800" dirty="0">
                    <a:latin typeface="Comic Sans MS" panose="030F0702030302020204" pitchFamily="66" charset="0"/>
                  </a:rPr>
                  <a:t> the rest of the </a:t>
                </a:r>
                <a:r>
                  <a:rPr lang="en-US" sz="1800" b="1" dirty="0">
                    <a:latin typeface="Comic Sans MS" panose="030F0702030302020204" pitchFamily="66" charset="0"/>
                  </a:rPr>
                  <a:t>test set</a:t>
                </a:r>
                <a:r>
                  <a:rPr lang="en-US" sz="1800" dirty="0">
                    <a:latin typeface="Comic Sans MS" panose="030F0702030302020204" pitchFamily="66" charset="0"/>
                  </a:rPr>
                  <a:t> and the smart contract validates that it matches the hashes they originally gave in the Commitment Phase.</a:t>
                </a:r>
              </a:p>
              <a:p>
                <a:r>
                  <a:rPr lang="en-US" sz="1800" dirty="0">
                    <a:latin typeface="Comic Sans MS" panose="030F0702030302020204" pitchFamily="66" charset="0"/>
                  </a:rPr>
                  <a:t>Participants are </a:t>
                </a:r>
                <a:r>
                  <a:rPr lang="en-US" sz="1800" b="1" dirty="0">
                    <a:latin typeface="Comic Sans MS" panose="030F0702030302020204" pitchFamily="66" charset="0"/>
                  </a:rPr>
                  <a:t>rewarded</a:t>
                </a:r>
                <a:r>
                  <a:rPr lang="en-US" sz="1800" dirty="0">
                    <a:latin typeface="Comic Sans MS" panose="030F0702030302020204" pitchFamily="66" charset="0"/>
                  </a:rPr>
                  <a:t> based on how much their data contribution helped the model </a:t>
                </a:r>
                <a:r>
                  <a:rPr lang="en-US" sz="1800" b="1" dirty="0">
                    <a:latin typeface="Comic Sans MS" panose="030F0702030302020204" pitchFamily="66" charset="0"/>
                  </a:rPr>
                  <a:t>improve</a:t>
                </a:r>
                <a:r>
                  <a:rPr lang="en-US" sz="1800" dirty="0">
                    <a:latin typeface="Comic Sans MS" panose="030F0702030302020204" pitchFamily="66" charset="0"/>
                  </a:rPr>
                  <a:t> its </a:t>
                </a:r>
                <a:r>
                  <a:rPr lang="en-US" sz="1800" b="1" dirty="0">
                    <a:latin typeface="Comic Sans MS" panose="030F0702030302020204" pitchFamily="66" charset="0"/>
                  </a:rPr>
                  <a:t>accuracy</a:t>
                </a:r>
                <a:r>
                  <a:rPr lang="en-US" sz="1800" dirty="0">
                    <a:latin typeface="Comic Sans MS" panose="030F0702030302020204" pitchFamily="66" charset="0"/>
                  </a:rPr>
                  <a:t> on the test set:</a:t>
                </a:r>
                <a:endParaRPr lang="en-US" sz="1800" i="1" dirty="0">
                  <a:latin typeface="Comic Sans MS" panose="030F0702030302020204" pitchFamily="66" charset="0"/>
                </a:endParaRPr>
              </a:p>
              <a:p>
                <a:pPr marL="0" indent="0">
                  <a:buFont typeface="Arial"/>
                  <a:buNone/>
                </a:pPr>
                <a:r>
                  <a:rPr lang="en-US" sz="1800" dirty="0">
                    <a:latin typeface="Comic Sans MS" panose="030F0702030302020204" pitchFamily="66" charset="0"/>
                  </a:rPr>
                  <a:t>	change in loss (error rate): </a:t>
                </a:r>
                <a14:m>
                  <m:oMath xmlns:m="http://schemas.openxmlformats.org/officeDocument/2006/math">
                    <m:r>
                      <a:rPr lang="en-US" sz="1800" i="1">
                        <a:latin typeface="Cambria Math" panose="02040503050406030204" pitchFamily="18" charset="0"/>
                      </a:rPr>
                      <m:t>𝐿</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𝐷</m:t>
                        </m:r>
                      </m:e>
                    </m:d>
                    <m:r>
                      <a:rPr lang="en-US" sz="1800" i="1">
                        <a:latin typeface="Cambria Math" panose="02040503050406030204" pitchFamily="18" charset="0"/>
                      </a:rPr>
                      <m:t>−</m:t>
                    </m:r>
                    <m:r>
                      <a:rPr lang="en-US" sz="1800" i="1">
                        <a:latin typeface="Cambria Math" panose="02040503050406030204" pitchFamily="18" charset="0"/>
                      </a:rPr>
                      <m:t>𝐿</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𝐷</m:t>
                        </m:r>
                      </m:e>
                    </m:d>
                  </m:oMath>
                </a14:m>
                <a:endParaRPr lang="en-US" sz="1800" dirty="0">
                  <a:latin typeface="Comic Sans MS" panose="030F0702030302020204" pitchFamily="66" charset="0"/>
                </a:endParaRPr>
              </a:p>
              <a:p>
                <a:pPr marL="0" indent="0">
                  <a:buFont typeface="Arial"/>
                  <a:buNone/>
                </a:pPr>
                <a:r>
                  <a:rPr lang="en-US" sz="1800" dirty="0">
                    <a:latin typeface="Comic Sans MS" panose="030F0702030302020204" pitchFamily="66" charset="0"/>
                  </a:rPr>
                  <a:t>	change in accuracy: </a:t>
                </a:r>
                <a14:m>
                  <m:oMath xmlns:m="http://schemas.openxmlformats.org/officeDocument/2006/math">
                    <m:r>
                      <a:rPr lang="en-US" sz="1800" i="1" smtClean="0">
                        <a:latin typeface="Cambria Math" panose="02040503050406030204" pitchFamily="18" charset="0"/>
                      </a:rPr>
                      <m:t>𝐴</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𝐷</m:t>
                        </m:r>
                      </m:e>
                    </m:d>
                    <m:r>
                      <a:rPr lang="en-US" sz="1800" i="1">
                        <a:latin typeface="Cambria Math" panose="02040503050406030204" pitchFamily="18" charset="0"/>
                      </a:rPr>
                      <m:t>−</m:t>
                    </m:r>
                    <m:r>
                      <a:rPr lang="en-US" sz="1800" i="1" smtClean="0">
                        <a:latin typeface="Cambria Math" panose="02040503050406030204" pitchFamily="18" charset="0"/>
                      </a:rPr>
                      <m:t>𝐴</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𝑡</m:t>
                            </m:r>
                            <m:r>
                              <a:rPr lang="en-US" sz="1800" i="1" smtClean="0">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𝐷</m:t>
                        </m:r>
                      </m:e>
                    </m:d>
                  </m:oMath>
                </a14:m>
                <a:endParaRPr lang="en-US" sz="1800" dirty="0">
                  <a:latin typeface="Comic Sans MS" panose="030F0702030302020204" pitchFamily="66" charset="0"/>
                </a:endParaRPr>
              </a:p>
            </p:txBody>
          </p:sp>
        </mc:Choice>
        <mc:Fallback>
          <p:sp>
            <p:nvSpPr>
              <p:cNvPr id="3" name="Content Placeholder 2">
                <a:extLst>
                  <a:ext uri="{FF2B5EF4-FFF2-40B4-BE49-F238E27FC236}">
                    <a16:creationId xmlns:a16="http://schemas.microsoft.com/office/drawing/2014/main" id="{AB34198F-FC50-2274-897E-B737ED38B23E}"/>
                  </a:ext>
                </a:extLst>
              </p:cNvPr>
              <p:cNvSpPr txBox="1">
                <a:spLocks noRot="1" noChangeAspect="1" noMove="1" noResize="1" noEditPoints="1" noAdjustHandles="1" noChangeArrowheads="1" noChangeShapeType="1" noTextEdit="1"/>
              </p:cNvSpPr>
              <p:nvPr/>
            </p:nvSpPr>
            <p:spPr>
              <a:xfrm>
                <a:off x="1002306" y="2847298"/>
                <a:ext cx="10768067" cy="3728401"/>
              </a:xfrm>
              <a:prstGeom prst="rect">
                <a:avLst/>
              </a:prstGeom>
              <a:blipFill>
                <a:blip r:embed="rId2"/>
                <a:stretch>
                  <a:fillRect l="-509" t="-654" r="-396"/>
                </a:stretch>
              </a:blipFill>
            </p:spPr>
            <p:txBody>
              <a:bodyPr/>
              <a:lstStyle/>
              <a:p>
                <a:r>
                  <a:rPr lang="en-IN">
                    <a:noFill/>
                  </a:rPr>
                  <a:t> </a:t>
                </a:r>
              </a:p>
            </p:txBody>
          </p:sp>
        </mc:Fallback>
      </mc:AlternateContent>
    </p:spTree>
    <p:extLst>
      <p:ext uri="{BB962C8B-B14F-4D97-AF65-F5344CB8AC3E}">
        <p14:creationId xmlns:p14="http://schemas.microsoft.com/office/powerpoint/2010/main" val="154894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82F0-FCAB-4F81-8E09-B912C37A93B0}"/>
              </a:ext>
            </a:extLst>
          </p:cNvPr>
          <p:cNvSpPr txBox="1">
            <a:spLocks/>
          </p:cNvSpPr>
          <p:nvPr/>
        </p:nvSpPr>
        <p:spPr>
          <a:xfrm>
            <a:off x="1790700" y="486951"/>
            <a:ext cx="8610600" cy="129302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omic Sans MS" panose="030F0702030302020204" pitchFamily="66" charset="0"/>
              </a:rPr>
              <a:t>Incentivizing quality data</a:t>
            </a:r>
          </a:p>
        </p:txBody>
      </p:sp>
      <p:sp>
        <p:nvSpPr>
          <p:cNvPr id="3" name="Title 1">
            <a:extLst>
              <a:ext uri="{FF2B5EF4-FFF2-40B4-BE49-F238E27FC236}">
                <a16:creationId xmlns:a16="http://schemas.microsoft.com/office/drawing/2014/main" id="{FBD1064F-1A12-CD86-1897-D6A7588CCA95}"/>
              </a:ext>
            </a:extLst>
          </p:cNvPr>
          <p:cNvSpPr txBox="1">
            <a:spLocks/>
          </p:cNvSpPr>
          <p:nvPr/>
        </p:nvSpPr>
        <p:spPr>
          <a:xfrm>
            <a:off x="-486227" y="775517"/>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1800" u="sng" dirty="0">
                <a:latin typeface="Comic Sans MS" panose="030F0702030302020204" pitchFamily="66" charset="0"/>
              </a:rPr>
              <a:t>Deposit, Refund, and Take: </a:t>
            </a:r>
            <a:r>
              <a:rPr lang="en-US" sz="1800" b="1" u="sng" dirty="0">
                <a:latin typeface="Comic Sans MS" panose="030F0702030302020204" pitchFamily="66" charset="0"/>
              </a:rPr>
              <a:t>Self-Assessment:</a:t>
            </a:r>
            <a:endParaRPr lang="en-US" sz="1800" u="sng" dirty="0">
              <a:effectLst>
                <a:outerShdw blurRad="38100" dist="38100" dir="2700000" algn="tl">
                  <a:srgbClr val="000000">
                    <a:alpha val="43137"/>
                  </a:srgbClr>
                </a:outerShdw>
              </a:effectLst>
              <a:latin typeface="Comic Sans MS" panose="030F0702030302020204" pitchFamily="66" charset="0"/>
            </a:endParaRPr>
          </a:p>
        </p:txBody>
      </p:sp>
      <p:sp>
        <p:nvSpPr>
          <p:cNvPr id="5" name="TextBox 4">
            <a:extLst>
              <a:ext uri="{FF2B5EF4-FFF2-40B4-BE49-F238E27FC236}">
                <a16:creationId xmlns:a16="http://schemas.microsoft.com/office/drawing/2014/main" id="{C6FB16CC-6682-9D3D-C5F5-D700B1F9935B}"/>
              </a:ext>
            </a:extLst>
          </p:cNvPr>
          <p:cNvSpPr txBox="1"/>
          <p:nvPr/>
        </p:nvSpPr>
        <p:spPr>
          <a:xfrm>
            <a:off x="784412" y="1770408"/>
            <a:ext cx="10623176" cy="3970318"/>
          </a:xfrm>
          <a:prstGeom prst="rect">
            <a:avLst/>
          </a:prstGeom>
          <a:noFill/>
        </p:spPr>
        <p:txBody>
          <a:bodyPr wrap="square">
            <a:spAutoFit/>
          </a:bodyPr>
          <a:lstStyle/>
          <a:p>
            <a:r>
              <a:rPr lang="en-US" dirty="0">
                <a:latin typeface="Comic Sans MS" panose="030F0702030302020204" pitchFamily="66" charset="0"/>
              </a:rPr>
              <a:t>Here are the highlights of the proposal:</a:t>
            </a:r>
          </a:p>
          <a:p>
            <a:r>
              <a:rPr lang="en-US" dirty="0">
                <a:latin typeface="Comic Sans MS" panose="030F0702030302020204" pitchFamily="66" charset="0"/>
              </a:rPr>
              <a:t> • Deploy a model, h, already trained with some data.</a:t>
            </a:r>
          </a:p>
          <a:p>
            <a:endParaRPr lang="en-US" dirty="0">
              <a:latin typeface="Comic Sans MS" panose="030F0702030302020204" pitchFamily="66" charset="0"/>
            </a:endParaRPr>
          </a:p>
          <a:p>
            <a:r>
              <a:rPr lang="en-US" dirty="0">
                <a:latin typeface="Comic Sans MS" panose="030F0702030302020204" pitchFamily="66" charset="0"/>
              </a:rPr>
              <a:t> </a:t>
            </a:r>
            <a:r>
              <a:rPr lang="en-US" dirty="0">
                <a:highlight>
                  <a:srgbClr val="FFFF00"/>
                </a:highlight>
                <a:latin typeface="Comic Sans MS" panose="030F0702030302020204" pitchFamily="66" charset="0"/>
              </a:rPr>
              <a:t>• Deposit: </a:t>
            </a:r>
            <a:r>
              <a:rPr lang="en-US" dirty="0">
                <a:latin typeface="Comic Sans MS" panose="030F0702030302020204" pitchFamily="66" charset="0"/>
              </a:rPr>
              <a:t>Each data contribution with data x and label y also requires a deposit, d. Data and meta-data for each contribution is stored in the data handler.</a:t>
            </a:r>
          </a:p>
          <a:p>
            <a:endParaRPr lang="en-US" dirty="0">
              <a:latin typeface="Comic Sans MS" panose="030F0702030302020204" pitchFamily="66" charset="0"/>
            </a:endParaRPr>
          </a:p>
          <a:p>
            <a:r>
              <a:rPr lang="en-US" dirty="0">
                <a:latin typeface="Comic Sans MS" panose="030F0702030302020204" pitchFamily="66" charset="0"/>
              </a:rPr>
              <a:t> • </a:t>
            </a:r>
            <a:r>
              <a:rPr lang="en-US" dirty="0">
                <a:highlight>
                  <a:srgbClr val="FFFF00"/>
                </a:highlight>
                <a:latin typeface="Comic Sans MS" panose="030F0702030302020204" pitchFamily="66" charset="0"/>
              </a:rPr>
              <a:t>Refund:</a:t>
            </a:r>
            <a:r>
              <a:rPr lang="en-US" dirty="0">
                <a:latin typeface="Comic Sans MS" panose="030F0702030302020204" pitchFamily="66" charset="0"/>
              </a:rPr>
              <a:t> To claim a refund on their deposit, after a time t has passed and if the current model, h, still agrees with the originally submitted classification, i.e. if h(x) == y, then the contributor can have their entire deposit d returned. – We now assume that (x, y) is “good” data. – The successful return of the deposit should be recorded in a tally of points for the wallet address. </a:t>
            </a:r>
          </a:p>
          <a:p>
            <a:endParaRPr lang="en-US" dirty="0">
              <a:latin typeface="Comic Sans MS" panose="030F0702030302020204" pitchFamily="66" charset="0"/>
            </a:endParaRPr>
          </a:p>
          <a:p>
            <a:r>
              <a:rPr lang="en-US" dirty="0">
                <a:latin typeface="Comic Sans MS" panose="030F0702030302020204" pitchFamily="66" charset="0"/>
              </a:rPr>
              <a:t>• </a:t>
            </a:r>
            <a:r>
              <a:rPr lang="en-US" dirty="0">
                <a:highlight>
                  <a:srgbClr val="FFFF00"/>
                </a:highlight>
                <a:latin typeface="Comic Sans MS" panose="030F0702030302020204" pitchFamily="66" charset="0"/>
              </a:rPr>
              <a:t>Take: </a:t>
            </a:r>
            <a:r>
              <a:rPr lang="en-US" dirty="0">
                <a:latin typeface="Comic Sans MS" panose="030F0702030302020204" pitchFamily="66" charset="0"/>
              </a:rPr>
              <a:t>A contributor that has already had data validated in the Refund stage can locate a data point (x, y) for which h(x) != y and request to take a portion of the deposit, d, originally given when (x, y) was submitted.</a:t>
            </a:r>
            <a:endParaRPr lang="en-IN" dirty="0">
              <a:latin typeface="Comic Sans MS" panose="030F0702030302020204" pitchFamily="66" charset="0"/>
            </a:endParaRPr>
          </a:p>
        </p:txBody>
      </p:sp>
    </p:spTree>
    <p:extLst>
      <p:ext uri="{BB962C8B-B14F-4D97-AF65-F5344CB8AC3E}">
        <p14:creationId xmlns:p14="http://schemas.microsoft.com/office/powerpoint/2010/main" val="28428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A9711B-7A94-BDDE-54D5-F52F1CA31CEE}"/>
              </a:ext>
            </a:extLst>
          </p:cNvPr>
          <p:cNvSpPr txBox="1"/>
          <p:nvPr/>
        </p:nvSpPr>
        <p:spPr>
          <a:xfrm>
            <a:off x="1321164" y="2228671"/>
            <a:ext cx="3876908" cy="923330"/>
          </a:xfrm>
          <a:prstGeom prst="rect">
            <a:avLst/>
          </a:prstGeom>
          <a:noFill/>
        </p:spPr>
        <p:txBody>
          <a:bodyPr wrap="square" rtlCol="0">
            <a:spAutoFit/>
          </a:bodyPr>
          <a:lstStyle/>
          <a:p>
            <a:r>
              <a:rPr lang="en-US" dirty="0">
                <a:latin typeface="Comic Sans MS" panose="030F0702030302020204" pitchFamily="66" charset="0"/>
              </a:rPr>
              <a:t>Rewarded based on accuracy improvement with respect to a test set.</a:t>
            </a:r>
          </a:p>
        </p:txBody>
      </p:sp>
      <p:pic>
        <p:nvPicPr>
          <p:cNvPr id="5" name="Picture 4" descr="A screenshot of a cell phone&#10;&#10;Description automatically generated">
            <a:extLst>
              <a:ext uri="{FF2B5EF4-FFF2-40B4-BE49-F238E27FC236}">
                <a16:creationId xmlns:a16="http://schemas.microsoft.com/office/drawing/2014/main" id="{0D9A87F7-9844-7D73-6B29-6DE0DD13B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872" y="1044770"/>
            <a:ext cx="4445118" cy="4563654"/>
          </a:xfrm>
          <a:prstGeom prst="rect">
            <a:avLst/>
          </a:prstGeom>
        </p:spPr>
      </p:pic>
    </p:spTree>
    <p:extLst>
      <p:ext uri="{BB962C8B-B14F-4D97-AF65-F5344CB8AC3E}">
        <p14:creationId xmlns:p14="http://schemas.microsoft.com/office/powerpoint/2010/main" val="268611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5185C3-20C7-409D-FA01-25436DBFBC76}"/>
              </a:ext>
            </a:extLst>
          </p:cNvPr>
          <p:cNvSpPr txBox="1"/>
          <p:nvPr/>
        </p:nvSpPr>
        <p:spPr>
          <a:xfrm>
            <a:off x="1667769" y="1733590"/>
            <a:ext cx="5757684" cy="3785652"/>
          </a:xfrm>
          <a:prstGeom prst="rect">
            <a:avLst/>
          </a:prstGeom>
          <a:noFill/>
        </p:spPr>
        <p:txBody>
          <a:bodyPr wrap="square" rtlCol="0">
            <a:spAutoFit/>
          </a:bodyPr>
          <a:lstStyle/>
          <a:p>
            <a:r>
              <a:rPr lang="en-US" sz="2000" b="1" dirty="0">
                <a:latin typeface="Comic Sans MS" panose="030F0702030302020204" pitchFamily="66" charset="0"/>
              </a:rPr>
              <a:t>Goals:</a:t>
            </a:r>
          </a:p>
          <a:p>
            <a:pPr marL="342900" indent="-342900">
              <a:buFont typeface="Arial" panose="020B0604020202020204" pitchFamily="34" charset="0"/>
              <a:buChar char="•"/>
            </a:pPr>
            <a:r>
              <a:rPr lang="en-US" sz="2000" b="1" dirty="0">
                <a:latin typeface="Comic Sans MS" panose="030F0702030302020204" pitchFamily="66" charset="0"/>
              </a:rPr>
              <a:t>Free to use models in smart contracts</a:t>
            </a:r>
          </a:p>
          <a:p>
            <a:pPr marL="342900" indent="-342900">
              <a:buFont typeface="Arial" panose="020B0604020202020204" pitchFamily="34" charset="0"/>
              <a:buChar char="•"/>
            </a:pPr>
            <a:r>
              <a:rPr lang="en-US" sz="2000" b="1" dirty="0">
                <a:latin typeface="Comic Sans MS" panose="030F0702030302020204" pitchFamily="66" charset="0"/>
              </a:rPr>
              <a:t>Build high quality datasets </a:t>
            </a:r>
          </a:p>
          <a:p>
            <a:pPr marL="342900" indent="-342900">
              <a:buFont typeface="Arial" panose="020B0604020202020204" pitchFamily="34" charset="0"/>
              <a:buChar char="•"/>
            </a:pPr>
            <a:endParaRPr lang="en-US" sz="2000" b="1" dirty="0">
              <a:latin typeface="Comic Sans MS" panose="030F0702030302020204" pitchFamily="66" charset="0"/>
            </a:endParaRPr>
          </a:p>
          <a:p>
            <a:endParaRPr lang="en-US" sz="2000" b="1" dirty="0">
              <a:latin typeface="Comic Sans MS" panose="030F0702030302020204" pitchFamily="66" charset="0"/>
            </a:endParaRPr>
          </a:p>
          <a:p>
            <a:r>
              <a:rPr lang="en-US" sz="2000" b="1" dirty="0">
                <a:latin typeface="Comic Sans MS" panose="030F0702030302020204" pitchFamily="66" charset="0"/>
              </a:rPr>
              <a:t>Method:</a:t>
            </a:r>
          </a:p>
          <a:p>
            <a:pPr marL="285750" indent="-285750">
              <a:buFont typeface="Arial" panose="020B0604020202020204" pitchFamily="34" charset="0"/>
              <a:buChar char="•"/>
            </a:pPr>
            <a:r>
              <a:rPr lang="en-US" sz="2000" b="1" dirty="0">
                <a:latin typeface="Comic Sans MS" panose="030F0702030302020204" pitchFamily="66" charset="0"/>
              </a:rPr>
              <a:t>Deploy an initial model</a:t>
            </a:r>
          </a:p>
          <a:p>
            <a:pPr marL="285750" indent="-285750">
              <a:buFont typeface="Arial" panose="020B0604020202020204" pitchFamily="34" charset="0"/>
              <a:buChar char="•"/>
            </a:pPr>
            <a:r>
              <a:rPr lang="en-US" sz="2000" b="1" dirty="0">
                <a:latin typeface="Comic Sans MS" panose="030F0702030302020204" pitchFamily="66" charset="0"/>
              </a:rPr>
              <a:t>Contributors submit data + deposit</a:t>
            </a:r>
          </a:p>
          <a:p>
            <a:pPr marL="285750" indent="-285750">
              <a:buFont typeface="Arial" panose="020B0604020202020204" pitchFamily="34" charset="0"/>
              <a:buChar char="•"/>
            </a:pPr>
            <a:r>
              <a:rPr lang="en-US" sz="2000" b="1" dirty="0">
                <a:latin typeface="Comic Sans MS" panose="030F0702030302020204" pitchFamily="66" charset="0"/>
              </a:rPr>
              <a:t>Contributors can get a reward after submitting good data</a:t>
            </a:r>
          </a:p>
          <a:p>
            <a:pPr marL="285750" indent="-285750">
              <a:buFont typeface="Arial" panose="020B0604020202020204" pitchFamily="34" charset="0"/>
              <a:buChar char="•"/>
            </a:pPr>
            <a:r>
              <a:rPr lang="en-US" sz="2000" b="1" dirty="0">
                <a:latin typeface="Comic Sans MS" panose="030F0702030302020204" pitchFamily="66" charset="0"/>
              </a:rPr>
              <a:t>The model remains free to use for inference</a:t>
            </a:r>
          </a:p>
        </p:txBody>
      </p:sp>
      <p:sp>
        <p:nvSpPr>
          <p:cNvPr id="8" name="TextBox 7">
            <a:extLst>
              <a:ext uri="{FF2B5EF4-FFF2-40B4-BE49-F238E27FC236}">
                <a16:creationId xmlns:a16="http://schemas.microsoft.com/office/drawing/2014/main" id="{490FD4A6-CDA0-6548-2615-DD6CB380B8F4}"/>
              </a:ext>
            </a:extLst>
          </p:cNvPr>
          <p:cNvSpPr txBox="1"/>
          <p:nvPr/>
        </p:nvSpPr>
        <p:spPr>
          <a:xfrm>
            <a:off x="3854825" y="692427"/>
            <a:ext cx="6113928" cy="646331"/>
          </a:xfrm>
          <a:prstGeom prst="rect">
            <a:avLst/>
          </a:prstGeom>
          <a:noFill/>
        </p:spPr>
        <p:txBody>
          <a:bodyPr wrap="square">
            <a:spAutoFit/>
          </a:bodyPr>
          <a:lstStyle/>
          <a:p>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System Summary</a:t>
            </a:r>
            <a:endParaRPr lang="en-IN" sz="3600" dirty="0"/>
          </a:p>
        </p:txBody>
      </p:sp>
      <p:pic>
        <p:nvPicPr>
          <p:cNvPr id="10" name="Picture 9">
            <a:extLst>
              <a:ext uri="{FF2B5EF4-FFF2-40B4-BE49-F238E27FC236}">
                <a16:creationId xmlns:a16="http://schemas.microsoft.com/office/drawing/2014/main" id="{9DF45B05-DFBB-2278-2164-443C7CAB0B6D}"/>
              </a:ext>
            </a:extLst>
          </p:cNvPr>
          <p:cNvPicPr>
            <a:picLocks noChangeAspect="1"/>
          </p:cNvPicPr>
          <p:nvPr/>
        </p:nvPicPr>
        <p:blipFill>
          <a:blip r:embed="rId2"/>
          <a:stretch>
            <a:fillRect/>
          </a:stretch>
        </p:blipFill>
        <p:spPr>
          <a:xfrm>
            <a:off x="7230091" y="3036927"/>
            <a:ext cx="3863675" cy="2110923"/>
          </a:xfrm>
          <a:prstGeom prst="rect">
            <a:avLst/>
          </a:prstGeom>
        </p:spPr>
      </p:pic>
    </p:spTree>
    <p:extLst>
      <p:ext uri="{BB962C8B-B14F-4D97-AF65-F5344CB8AC3E}">
        <p14:creationId xmlns:p14="http://schemas.microsoft.com/office/powerpoint/2010/main" val="44844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5">
            <a:extLst>
              <a:ext uri="{FF2B5EF4-FFF2-40B4-BE49-F238E27FC236}">
                <a16:creationId xmlns:a16="http://schemas.microsoft.com/office/drawing/2014/main" id="{E48989CC-C89F-22B5-2D49-896770D77DCB}"/>
              </a:ext>
            </a:extLst>
          </p:cNvPr>
          <p:cNvGraphicFramePr/>
          <p:nvPr>
            <p:extLst>
              <p:ext uri="{D42A27DB-BD31-4B8C-83A1-F6EECF244321}">
                <p14:modId xmlns:p14="http://schemas.microsoft.com/office/powerpoint/2010/main" val="3418645780"/>
              </p:ext>
            </p:extLst>
          </p:nvPr>
        </p:nvGraphicFramePr>
        <p:xfrm>
          <a:off x="1680882" y="1712258"/>
          <a:ext cx="8830236" cy="4052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B08BA93-DF14-55EB-03F2-BEA4295D2BDE}"/>
              </a:ext>
            </a:extLst>
          </p:cNvPr>
          <p:cNvSpPr txBox="1"/>
          <p:nvPr/>
        </p:nvSpPr>
        <p:spPr>
          <a:xfrm>
            <a:off x="4975413" y="681316"/>
            <a:ext cx="3281082" cy="646331"/>
          </a:xfrm>
          <a:prstGeom prst="rect">
            <a:avLst/>
          </a:prstGeom>
          <a:noFill/>
        </p:spPr>
        <p:txBody>
          <a:bodyPr wrap="square">
            <a:spAutoFit/>
          </a:bodyPr>
          <a:lstStyle/>
          <a:p>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Comic Sans MS" panose="030F0702030302020204" pitchFamily="66" charset="0"/>
              </a:rPr>
              <a:t>Benefits</a:t>
            </a:r>
            <a:endParaRPr lang="en-IN" sz="3600" dirty="0">
              <a:latin typeface="Comic Sans MS" panose="030F0702030302020204" pitchFamily="66" charset="0"/>
            </a:endParaRPr>
          </a:p>
        </p:txBody>
      </p:sp>
    </p:spTree>
    <p:extLst>
      <p:ext uri="{BB962C8B-B14F-4D97-AF65-F5344CB8AC3E}">
        <p14:creationId xmlns:p14="http://schemas.microsoft.com/office/powerpoint/2010/main" val="2655868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DFC3D8-10A8-BC81-C424-954D5A3E181A}"/>
              </a:ext>
            </a:extLst>
          </p:cNvPr>
          <p:cNvSpPr/>
          <p:nvPr/>
        </p:nvSpPr>
        <p:spPr>
          <a:xfrm>
            <a:off x="3589595" y="579671"/>
            <a:ext cx="4155909" cy="646331"/>
          </a:xfrm>
          <a:prstGeom prst="rect">
            <a:avLst/>
          </a:prstGeom>
          <a:noFill/>
        </p:spPr>
        <p:txBody>
          <a:bodyPr wrap="square" lIns="91440" tIns="45720" rIns="91440" bIns="45720">
            <a:spAutoFit/>
          </a:bodyPr>
          <a:lstStyle/>
          <a:p>
            <a:pPr algn="ctr"/>
            <a:r>
              <a:rPr lang="en-US" sz="3600" b="1" u="sng"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Results</a:t>
            </a:r>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a:t>
            </a:r>
            <a:endParaRPr lang="en-IN"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pic>
        <p:nvPicPr>
          <p:cNvPr id="8" name="Picture 7">
            <a:extLst>
              <a:ext uri="{FF2B5EF4-FFF2-40B4-BE49-F238E27FC236}">
                <a16:creationId xmlns:a16="http://schemas.microsoft.com/office/drawing/2014/main" id="{638EE5E3-C132-C652-8AB4-1934EB59F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377" y="1477014"/>
            <a:ext cx="8605224" cy="4564796"/>
          </a:xfrm>
          <a:prstGeom prst="rect">
            <a:avLst/>
          </a:prstGeom>
        </p:spPr>
      </p:pic>
    </p:spTree>
    <p:extLst>
      <p:ext uri="{BB962C8B-B14F-4D97-AF65-F5344CB8AC3E}">
        <p14:creationId xmlns:p14="http://schemas.microsoft.com/office/powerpoint/2010/main" val="156638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07FEFE-9D0C-6F11-CC61-BC556F767E84}"/>
              </a:ext>
            </a:extLst>
          </p:cNvPr>
          <p:cNvSpPr/>
          <p:nvPr/>
        </p:nvSpPr>
        <p:spPr>
          <a:xfrm>
            <a:off x="3585690" y="0"/>
            <a:ext cx="4155909" cy="646331"/>
          </a:xfrm>
          <a:prstGeom prst="rect">
            <a:avLst/>
          </a:prstGeom>
          <a:noFill/>
        </p:spPr>
        <p:txBody>
          <a:bodyPr wrap="square" lIns="91440" tIns="45720" rIns="91440" bIns="45720">
            <a:spAutoFit/>
          </a:bodyPr>
          <a:lstStyle/>
          <a:p>
            <a:pPr algn="ctr"/>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OUTLINE:</a:t>
            </a:r>
            <a:endParaRPr lang="en-IN"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grpSp>
        <p:nvGrpSpPr>
          <p:cNvPr id="2" name="Group 1">
            <a:extLst>
              <a:ext uri="{FF2B5EF4-FFF2-40B4-BE49-F238E27FC236}">
                <a16:creationId xmlns:a16="http://schemas.microsoft.com/office/drawing/2014/main" id="{EC88820A-B818-DF22-3964-44BDD17B0A79}"/>
              </a:ext>
            </a:extLst>
          </p:cNvPr>
          <p:cNvGrpSpPr/>
          <p:nvPr/>
        </p:nvGrpSpPr>
        <p:grpSpPr>
          <a:xfrm>
            <a:off x="4255437" y="1105133"/>
            <a:ext cx="2548120" cy="378616"/>
            <a:chOff x="0" y="33187"/>
            <a:chExt cx="5448837" cy="599625"/>
          </a:xfrm>
        </p:grpSpPr>
        <p:sp>
          <p:nvSpPr>
            <p:cNvPr id="3" name="Rectangle: Rounded Corners 2">
              <a:extLst>
                <a:ext uri="{FF2B5EF4-FFF2-40B4-BE49-F238E27FC236}">
                  <a16:creationId xmlns:a16="http://schemas.microsoft.com/office/drawing/2014/main" id="{490D987D-C660-AF85-EEE6-AE84F0C88957}"/>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 name="Rectangle: Rounded Corners 4">
              <a:extLst>
                <a:ext uri="{FF2B5EF4-FFF2-40B4-BE49-F238E27FC236}">
                  <a16:creationId xmlns:a16="http://schemas.microsoft.com/office/drawing/2014/main" id="{C0C5E8DA-49FA-966B-47B2-4D0B87122EF5}"/>
                </a:ext>
              </a:extLst>
            </p:cNvPr>
            <p:cNvSpPr txBox="1"/>
            <p:nvPr/>
          </p:nvSpPr>
          <p:spPr>
            <a:xfrm>
              <a:off x="298321" y="33187"/>
              <a:ext cx="5091973"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Introduction</a:t>
              </a:r>
            </a:p>
          </p:txBody>
        </p:sp>
      </p:grpSp>
      <p:grpSp>
        <p:nvGrpSpPr>
          <p:cNvPr id="5" name="Group 4">
            <a:extLst>
              <a:ext uri="{FF2B5EF4-FFF2-40B4-BE49-F238E27FC236}">
                <a16:creationId xmlns:a16="http://schemas.microsoft.com/office/drawing/2014/main" id="{19421843-B692-8BF3-864A-97052DEA82B2}"/>
              </a:ext>
            </a:extLst>
          </p:cNvPr>
          <p:cNvGrpSpPr/>
          <p:nvPr/>
        </p:nvGrpSpPr>
        <p:grpSpPr>
          <a:xfrm>
            <a:off x="4272289" y="1621949"/>
            <a:ext cx="2581351" cy="362898"/>
            <a:chOff x="0" y="33187"/>
            <a:chExt cx="5448837" cy="599625"/>
          </a:xfrm>
        </p:grpSpPr>
        <p:sp>
          <p:nvSpPr>
            <p:cNvPr id="7" name="Rectangle: Rounded Corners 6">
              <a:extLst>
                <a:ext uri="{FF2B5EF4-FFF2-40B4-BE49-F238E27FC236}">
                  <a16:creationId xmlns:a16="http://schemas.microsoft.com/office/drawing/2014/main" id="{BCF99B31-0CBC-E18E-85D8-8F257AE461CA}"/>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D1B7324C-15BB-1DBF-AAAA-3401379B61F3}"/>
                </a:ext>
              </a:extLst>
            </p:cNvPr>
            <p:cNvSpPr txBox="1"/>
            <p:nvPr/>
          </p:nvSpPr>
          <p:spPr>
            <a:xfrm>
              <a:off x="29271" y="62458"/>
              <a:ext cx="5390295"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Motivation</a:t>
              </a:r>
            </a:p>
          </p:txBody>
        </p:sp>
      </p:grpSp>
      <p:grpSp>
        <p:nvGrpSpPr>
          <p:cNvPr id="10" name="Group 9">
            <a:extLst>
              <a:ext uri="{FF2B5EF4-FFF2-40B4-BE49-F238E27FC236}">
                <a16:creationId xmlns:a16="http://schemas.microsoft.com/office/drawing/2014/main" id="{E37F06A2-10FB-39EA-A44B-EFA8985DA42D}"/>
              </a:ext>
            </a:extLst>
          </p:cNvPr>
          <p:cNvGrpSpPr/>
          <p:nvPr/>
        </p:nvGrpSpPr>
        <p:grpSpPr>
          <a:xfrm>
            <a:off x="4286156" y="2061911"/>
            <a:ext cx="2567484" cy="362898"/>
            <a:chOff x="0" y="33187"/>
            <a:chExt cx="5448837" cy="599625"/>
          </a:xfrm>
        </p:grpSpPr>
        <p:sp>
          <p:nvSpPr>
            <p:cNvPr id="11" name="Rectangle: Rounded Corners 10">
              <a:extLst>
                <a:ext uri="{FF2B5EF4-FFF2-40B4-BE49-F238E27FC236}">
                  <a16:creationId xmlns:a16="http://schemas.microsoft.com/office/drawing/2014/main" id="{3A4538BE-2224-04CE-A5C9-EEB0F5DBC3B6}"/>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D7948548-3C6F-6A5D-55F2-7F6AF2AFD05F}"/>
                </a:ext>
              </a:extLst>
            </p:cNvPr>
            <p:cNvSpPr txBox="1"/>
            <p:nvPr/>
          </p:nvSpPr>
          <p:spPr>
            <a:xfrm>
              <a:off x="29271" y="62458"/>
              <a:ext cx="5390295"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Objective</a:t>
              </a:r>
            </a:p>
          </p:txBody>
        </p:sp>
      </p:grpSp>
      <p:grpSp>
        <p:nvGrpSpPr>
          <p:cNvPr id="13" name="Group 12">
            <a:extLst>
              <a:ext uri="{FF2B5EF4-FFF2-40B4-BE49-F238E27FC236}">
                <a16:creationId xmlns:a16="http://schemas.microsoft.com/office/drawing/2014/main" id="{8E66579B-F6B8-FE48-2EB1-77692B0ACB03}"/>
              </a:ext>
            </a:extLst>
          </p:cNvPr>
          <p:cNvGrpSpPr/>
          <p:nvPr/>
        </p:nvGrpSpPr>
        <p:grpSpPr>
          <a:xfrm>
            <a:off x="4197959" y="2536097"/>
            <a:ext cx="2655681" cy="362897"/>
            <a:chOff x="-127692" y="33187"/>
            <a:chExt cx="5576529" cy="599625"/>
          </a:xfrm>
        </p:grpSpPr>
        <p:sp>
          <p:nvSpPr>
            <p:cNvPr id="14" name="Rectangle: Rounded Corners 13">
              <a:extLst>
                <a:ext uri="{FF2B5EF4-FFF2-40B4-BE49-F238E27FC236}">
                  <a16:creationId xmlns:a16="http://schemas.microsoft.com/office/drawing/2014/main" id="{6D275791-8C47-982A-92AE-0357661C198F}"/>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F6CC17A6-95DF-F39F-4141-618232240AAB}"/>
                </a:ext>
              </a:extLst>
            </p:cNvPr>
            <p:cNvSpPr txBox="1"/>
            <p:nvPr/>
          </p:nvSpPr>
          <p:spPr>
            <a:xfrm>
              <a:off x="-127692" y="33187"/>
              <a:ext cx="5455992" cy="5410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Methodology</a:t>
              </a:r>
            </a:p>
          </p:txBody>
        </p:sp>
      </p:grpSp>
      <p:grpSp>
        <p:nvGrpSpPr>
          <p:cNvPr id="16" name="Group 15">
            <a:extLst>
              <a:ext uri="{FF2B5EF4-FFF2-40B4-BE49-F238E27FC236}">
                <a16:creationId xmlns:a16="http://schemas.microsoft.com/office/drawing/2014/main" id="{349C3A8E-A5FB-8E88-C22C-5F07EC0B174B}"/>
              </a:ext>
            </a:extLst>
          </p:cNvPr>
          <p:cNvGrpSpPr/>
          <p:nvPr/>
        </p:nvGrpSpPr>
        <p:grpSpPr>
          <a:xfrm>
            <a:off x="4309830" y="3562034"/>
            <a:ext cx="2564785" cy="362897"/>
            <a:chOff x="0" y="33187"/>
            <a:chExt cx="5448837" cy="599625"/>
          </a:xfrm>
        </p:grpSpPr>
        <p:sp>
          <p:nvSpPr>
            <p:cNvPr id="17" name="Rectangle: Rounded Corners 16">
              <a:extLst>
                <a:ext uri="{FF2B5EF4-FFF2-40B4-BE49-F238E27FC236}">
                  <a16:creationId xmlns:a16="http://schemas.microsoft.com/office/drawing/2014/main" id="{61C1C336-81E9-7012-4D5A-7DB5CA32C4A9}"/>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3BA63B29-433F-2ABB-9B2D-F3588183C28E}"/>
                </a:ext>
              </a:extLst>
            </p:cNvPr>
            <p:cNvSpPr txBox="1"/>
            <p:nvPr/>
          </p:nvSpPr>
          <p:spPr>
            <a:xfrm>
              <a:off x="29271" y="62458"/>
              <a:ext cx="5390295"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Benefits</a:t>
              </a:r>
            </a:p>
          </p:txBody>
        </p:sp>
      </p:grpSp>
      <p:grpSp>
        <p:nvGrpSpPr>
          <p:cNvPr id="19" name="Group 18">
            <a:extLst>
              <a:ext uri="{FF2B5EF4-FFF2-40B4-BE49-F238E27FC236}">
                <a16:creationId xmlns:a16="http://schemas.microsoft.com/office/drawing/2014/main" id="{1A762A3D-B805-06CA-04AB-C2CDB3045B72}"/>
              </a:ext>
            </a:extLst>
          </p:cNvPr>
          <p:cNvGrpSpPr/>
          <p:nvPr/>
        </p:nvGrpSpPr>
        <p:grpSpPr>
          <a:xfrm>
            <a:off x="4255362" y="3039793"/>
            <a:ext cx="2598278" cy="362897"/>
            <a:chOff x="0" y="33187"/>
            <a:chExt cx="5448837" cy="599625"/>
          </a:xfrm>
        </p:grpSpPr>
        <p:sp>
          <p:nvSpPr>
            <p:cNvPr id="20" name="Rectangle: Rounded Corners 19">
              <a:extLst>
                <a:ext uri="{FF2B5EF4-FFF2-40B4-BE49-F238E27FC236}">
                  <a16:creationId xmlns:a16="http://schemas.microsoft.com/office/drawing/2014/main" id="{83F8D677-41F5-A281-DABC-DC7F345631B8}"/>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0E8A1A78-B48F-0F51-D646-CE2329057346}"/>
                </a:ext>
              </a:extLst>
            </p:cNvPr>
            <p:cNvSpPr txBox="1"/>
            <p:nvPr/>
          </p:nvSpPr>
          <p:spPr>
            <a:xfrm>
              <a:off x="29271" y="62458"/>
              <a:ext cx="5390295"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System Summary</a:t>
              </a:r>
            </a:p>
          </p:txBody>
        </p:sp>
      </p:grpSp>
      <p:grpSp>
        <p:nvGrpSpPr>
          <p:cNvPr id="28" name="Group 27">
            <a:extLst>
              <a:ext uri="{FF2B5EF4-FFF2-40B4-BE49-F238E27FC236}">
                <a16:creationId xmlns:a16="http://schemas.microsoft.com/office/drawing/2014/main" id="{E8790E5D-D302-97A4-4780-7C9E871A8770}"/>
              </a:ext>
            </a:extLst>
          </p:cNvPr>
          <p:cNvGrpSpPr/>
          <p:nvPr/>
        </p:nvGrpSpPr>
        <p:grpSpPr>
          <a:xfrm>
            <a:off x="4301142" y="4036219"/>
            <a:ext cx="2607977" cy="417142"/>
            <a:chOff x="0" y="33187"/>
            <a:chExt cx="5448837" cy="599625"/>
          </a:xfrm>
        </p:grpSpPr>
        <p:sp>
          <p:nvSpPr>
            <p:cNvPr id="29" name="Rectangle: Rounded Corners 28">
              <a:extLst>
                <a:ext uri="{FF2B5EF4-FFF2-40B4-BE49-F238E27FC236}">
                  <a16:creationId xmlns:a16="http://schemas.microsoft.com/office/drawing/2014/main" id="{8EA00335-2829-6E74-84A6-2F478E4B6410}"/>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0" name="Rectangle: Rounded Corners 4">
              <a:extLst>
                <a:ext uri="{FF2B5EF4-FFF2-40B4-BE49-F238E27FC236}">
                  <a16:creationId xmlns:a16="http://schemas.microsoft.com/office/drawing/2014/main" id="{07D97D34-EE39-BC5A-5593-F18BBA30DA62}"/>
                </a:ext>
              </a:extLst>
            </p:cNvPr>
            <p:cNvSpPr txBox="1"/>
            <p:nvPr/>
          </p:nvSpPr>
          <p:spPr>
            <a:xfrm>
              <a:off x="29271" y="62458"/>
              <a:ext cx="5390295"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Results</a:t>
              </a:r>
            </a:p>
          </p:txBody>
        </p:sp>
      </p:grpSp>
      <p:grpSp>
        <p:nvGrpSpPr>
          <p:cNvPr id="31" name="Group 30">
            <a:extLst>
              <a:ext uri="{FF2B5EF4-FFF2-40B4-BE49-F238E27FC236}">
                <a16:creationId xmlns:a16="http://schemas.microsoft.com/office/drawing/2014/main" id="{BE510109-FBE1-36BB-6D08-3E3BB0522420}"/>
              </a:ext>
            </a:extLst>
          </p:cNvPr>
          <p:cNvGrpSpPr/>
          <p:nvPr/>
        </p:nvGrpSpPr>
        <p:grpSpPr>
          <a:xfrm>
            <a:off x="4300448" y="4576110"/>
            <a:ext cx="2566982" cy="401790"/>
            <a:chOff x="0" y="33187"/>
            <a:chExt cx="5448837" cy="599625"/>
          </a:xfrm>
        </p:grpSpPr>
        <p:sp>
          <p:nvSpPr>
            <p:cNvPr id="32" name="Rectangle: Rounded Corners 31">
              <a:extLst>
                <a:ext uri="{FF2B5EF4-FFF2-40B4-BE49-F238E27FC236}">
                  <a16:creationId xmlns:a16="http://schemas.microsoft.com/office/drawing/2014/main" id="{DD057429-F54F-BD70-7C2D-84459249E8C0}"/>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3" name="Rectangle: Rounded Corners 4">
              <a:extLst>
                <a:ext uri="{FF2B5EF4-FFF2-40B4-BE49-F238E27FC236}">
                  <a16:creationId xmlns:a16="http://schemas.microsoft.com/office/drawing/2014/main" id="{9620C022-BB2C-FD95-417F-335F2BA68DB3}"/>
                </a:ext>
              </a:extLst>
            </p:cNvPr>
            <p:cNvSpPr txBox="1"/>
            <p:nvPr/>
          </p:nvSpPr>
          <p:spPr>
            <a:xfrm>
              <a:off x="29271" y="62458"/>
              <a:ext cx="5390295"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Conclusion</a:t>
              </a:r>
            </a:p>
          </p:txBody>
        </p:sp>
      </p:grpSp>
      <p:grpSp>
        <p:nvGrpSpPr>
          <p:cNvPr id="34" name="Group 33">
            <a:extLst>
              <a:ext uri="{FF2B5EF4-FFF2-40B4-BE49-F238E27FC236}">
                <a16:creationId xmlns:a16="http://schemas.microsoft.com/office/drawing/2014/main" id="{3EC61318-4734-1405-36F4-74CF429EC8F1}"/>
              </a:ext>
            </a:extLst>
          </p:cNvPr>
          <p:cNvGrpSpPr/>
          <p:nvPr/>
        </p:nvGrpSpPr>
        <p:grpSpPr>
          <a:xfrm>
            <a:off x="4258860" y="5165178"/>
            <a:ext cx="2630708" cy="453870"/>
            <a:chOff x="-131155" y="33187"/>
            <a:chExt cx="5579992" cy="599625"/>
          </a:xfrm>
        </p:grpSpPr>
        <p:sp>
          <p:nvSpPr>
            <p:cNvPr id="35" name="Rectangle: Rounded Corners 34">
              <a:extLst>
                <a:ext uri="{FF2B5EF4-FFF2-40B4-BE49-F238E27FC236}">
                  <a16:creationId xmlns:a16="http://schemas.microsoft.com/office/drawing/2014/main" id="{1115B21A-234F-3BD5-A386-43A1ED7A9339}"/>
                </a:ext>
              </a:extLst>
            </p:cNvPr>
            <p:cNvSpPr/>
            <p:nvPr/>
          </p:nvSpPr>
          <p:spPr>
            <a:xfrm>
              <a:off x="0" y="33187"/>
              <a:ext cx="5448837" cy="599625"/>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6" name="Rectangle: Rounded Corners 4">
              <a:extLst>
                <a:ext uri="{FF2B5EF4-FFF2-40B4-BE49-F238E27FC236}">
                  <a16:creationId xmlns:a16="http://schemas.microsoft.com/office/drawing/2014/main" id="{262E9931-07C1-A621-7A84-481E77AD3808}"/>
                </a:ext>
              </a:extLst>
            </p:cNvPr>
            <p:cNvSpPr txBox="1"/>
            <p:nvPr/>
          </p:nvSpPr>
          <p:spPr>
            <a:xfrm>
              <a:off x="-131155" y="33187"/>
              <a:ext cx="5390295" cy="5410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Future Scope</a:t>
              </a:r>
            </a:p>
          </p:txBody>
        </p:sp>
      </p:grpSp>
      <p:cxnSp>
        <p:nvCxnSpPr>
          <p:cNvPr id="41" name="Straight Arrow Connector 40">
            <a:extLst>
              <a:ext uri="{FF2B5EF4-FFF2-40B4-BE49-F238E27FC236}">
                <a16:creationId xmlns:a16="http://schemas.microsoft.com/office/drawing/2014/main" id="{6CA74032-02F1-143C-E008-E4765E355DDE}"/>
              </a:ext>
            </a:extLst>
          </p:cNvPr>
          <p:cNvCxnSpPr>
            <a:cxnSpLocks/>
          </p:cNvCxnSpPr>
          <p:nvPr/>
        </p:nvCxnSpPr>
        <p:spPr>
          <a:xfrm>
            <a:off x="3021105" y="1334733"/>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601A299-E6D9-A98D-9BD4-B0EFF938587C}"/>
              </a:ext>
            </a:extLst>
          </p:cNvPr>
          <p:cNvCxnSpPr>
            <a:cxnSpLocks/>
          </p:cNvCxnSpPr>
          <p:nvPr/>
        </p:nvCxnSpPr>
        <p:spPr>
          <a:xfrm>
            <a:off x="3021105" y="1787724"/>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2BC7DC2-F7BD-8D04-7F40-91F658F84EF6}"/>
              </a:ext>
            </a:extLst>
          </p:cNvPr>
          <p:cNvCxnSpPr>
            <a:cxnSpLocks/>
          </p:cNvCxnSpPr>
          <p:nvPr/>
        </p:nvCxnSpPr>
        <p:spPr>
          <a:xfrm>
            <a:off x="3021105" y="2290976"/>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86D44B8-07F8-6B9A-0CEC-9C27CA1C1078}"/>
              </a:ext>
            </a:extLst>
          </p:cNvPr>
          <p:cNvCxnSpPr>
            <a:cxnSpLocks/>
          </p:cNvCxnSpPr>
          <p:nvPr/>
        </p:nvCxnSpPr>
        <p:spPr>
          <a:xfrm>
            <a:off x="3021105" y="2728859"/>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C3CC17-F601-3B8A-9219-6E9C7DEFA6E1}"/>
              </a:ext>
            </a:extLst>
          </p:cNvPr>
          <p:cNvCxnSpPr>
            <a:cxnSpLocks/>
          </p:cNvCxnSpPr>
          <p:nvPr/>
        </p:nvCxnSpPr>
        <p:spPr>
          <a:xfrm>
            <a:off x="3021105" y="3189366"/>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5CA0B27-0BB7-D4CE-0107-6C7A594871D6}"/>
              </a:ext>
            </a:extLst>
          </p:cNvPr>
          <p:cNvCxnSpPr>
            <a:cxnSpLocks/>
          </p:cNvCxnSpPr>
          <p:nvPr/>
        </p:nvCxnSpPr>
        <p:spPr>
          <a:xfrm>
            <a:off x="3021101" y="4275021"/>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71A7576-3C02-C11A-0DC1-1CB365D4CEDD}"/>
              </a:ext>
            </a:extLst>
          </p:cNvPr>
          <p:cNvCxnSpPr>
            <a:cxnSpLocks/>
          </p:cNvCxnSpPr>
          <p:nvPr/>
        </p:nvCxnSpPr>
        <p:spPr>
          <a:xfrm>
            <a:off x="3021101" y="4794720"/>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4DEDDCE-FD0F-FBBF-B4FF-32724E775995}"/>
              </a:ext>
            </a:extLst>
          </p:cNvPr>
          <p:cNvCxnSpPr>
            <a:cxnSpLocks/>
          </p:cNvCxnSpPr>
          <p:nvPr/>
        </p:nvCxnSpPr>
        <p:spPr>
          <a:xfrm>
            <a:off x="3021102" y="5392113"/>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757A8BC-6615-6E50-E262-CBA5A91C61C4}"/>
              </a:ext>
            </a:extLst>
          </p:cNvPr>
          <p:cNvCxnSpPr>
            <a:cxnSpLocks/>
          </p:cNvCxnSpPr>
          <p:nvPr/>
        </p:nvCxnSpPr>
        <p:spPr>
          <a:xfrm>
            <a:off x="3012134" y="3761420"/>
            <a:ext cx="717177" cy="0"/>
          </a:xfrm>
          <a:prstGeom prst="straightConnector1">
            <a:avLst/>
          </a:prstGeom>
          <a:ln>
            <a:solidFill>
              <a:schemeClr val="tx1"/>
            </a:solidFill>
            <a:tailEnd type="triangle"/>
          </a:ln>
          <a:effectLst>
            <a:glow rad="2286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039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90E967-1F5F-CA1D-A294-5280034183BC}"/>
              </a:ext>
            </a:extLst>
          </p:cNvPr>
          <p:cNvPicPr>
            <a:picLocks noChangeAspect="1"/>
          </p:cNvPicPr>
          <p:nvPr/>
        </p:nvPicPr>
        <p:blipFill rotWithShape="1">
          <a:blip r:embed="rId2"/>
          <a:srcRect l="24040" t="16522" r="17" b="19227"/>
          <a:stretch/>
        </p:blipFill>
        <p:spPr>
          <a:xfrm>
            <a:off x="1730188" y="1326776"/>
            <a:ext cx="8373035" cy="4559593"/>
          </a:xfrm>
          <a:prstGeom prst="rect">
            <a:avLst/>
          </a:prstGeom>
        </p:spPr>
      </p:pic>
    </p:spTree>
    <p:extLst>
      <p:ext uri="{BB962C8B-B14F-4D97-AF65-F5344CB8AC3E}">
        <p14:creationId xmlns:p14="http://schemas.microsoft.com/office/powerpoint/2010/main" val="372489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D1FED1-A34C-38F5-D3E7-49F9A4E68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868" y="1147483"/>
            <a:ext cx="8365419" cy="4276165"/>
          </a:xfrm>
          <a:prstGeom prst="rect">
            <a:avLst/>
          </a:prstGeom>
        </p:spPr>
      </p:pic>
    </p:spTree>
    <p:extLst>
      <p:ext uri="{BB962C8B-B14F-4D97-AF65-F5344CB8AC3E}">
        <p14:creationId xmlns:p14="http://schemas.microsoft.com/office/powerpoint/2010/main" val="86652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1D93D9-57F6-8F48-5D98-FC2F2872B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71" y="948641"/>
            <a:ext cx="7395882" cy="4960717"/>
          </a:xfrm>
          <a:prstGeom prst="rect">
            <a:avLst/>
          </a:prstGeom>
        </p:spPr>
      </p:pic>
    </p:spTree>
    <p:extLst>
      <p:ext uri="{BB962C8B-B14F-4D97-AF65-F5344CB8AC3E}">
        <p14:creationId xmlns:p14="http://schemas.microsoft.com/office/powerpoint/2010/main" val="405284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DFEFC3-39B3-2311-224D-7A4241D9D6DA}"/>
              </a:ext>
            </a:extLst>
          </p:cNvPr>
          <p:cNvSpPr/>
          <p:nvPr/>
        </p:nvSpPr>
        <p:spPr>
          <a:xfrm>
            <a:off x="3544772" y="0"/>
            <a:ext cx="4155909" cy="646331"/>
          </a:xfrm>
          <a:prstGeom prst="rect">
            <a:avLst/>
          </a:prstGeom>
          <a:noFill/>
        </p:spPr>
        <p:txBody>
          <a:bodyPr wrap="square" lIns="91440" tIns="45720" rIns="91440" bIns="45720">
            <a:spAutoFit/>
          </a:bodyPr>
          <a:lstStyle/>
          <a:p>
            <a:pPr algn="ctr"/>
            <a:r>
              <a:rPr lang="en-US" sz="3600" b="1" u="sng"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Future Scope</a:t>
            </a:r>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a:t>
            </a:r>
            <a:endParaRPr lang="en-IN"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5" name="TextBox 4">
            <a:extLst>
              <a:ext uri="{FF2B5EF4-FFF2-40B4-BE49-F238E27FC236}">
                <a16:creationId xmlns:a16="http://schemas.microsoft.com/office/drawing/2014/main" id="{2BECD1B2-17F8-95E2-FD9D-FDC6F1865BC2}"/>
              </a:ext>
            </a:extLst>
          </p:cNvPr>
          <p:cNvSpPr txBox="1"/>
          <p:nvPr/>
        </p:nvSpPr>
        <p:spPr>
          <a:xfrm>
            <a:off x="797859" y="770964"/>
            <a:ext cx="10668000" cy="3693319"/>
          </a:xfrm>
          <a:prstGeom prst="rect">
            <a:avLst/>
          </a:prstGeom>
          <a:noFill/>
        </p:spPr>
        <p:txBody>
          <a:bodyPr wrap="square">
            <a:spAutoFit/>
          </a:bodyPr>
          <a:lstStyle/>
          <a:p>
            <a:r>
              <a:rPr lang="en-US" u="sng" dirty="0">
                <a:latin typeface="Bahnschrift SemiBold SemiConden" panose="020B0502040204020203" pitchFamily="34" charset="0"/>
              </a:rPr>
              <a:t>There are a few areas where the presented framework can be configured and built upon. </a:t>
            </a:r>
          </a:p>
          <a:p>
            <a:endParaRPr lang="en-US" dirty="0"/>
          </a:p>
          <a:p>
            <a:r>
              <a:rPr lang="en-US" b="1" u="sng" dirty="0">
                <a:highlight>
                  <a:srgbClr val="FFFF00"/>
                </a:highlight>
              </a:rPr>
              <a:t>A. Models </a:t>
            </a:r>
          </a:p>
          <a:p>
            <a:r>
              <a:rPr lang="en-US" dirty="0">
                <a:latin typeface="Bahnschrift SemiBold SemiConden" panose="020B0502040204020203" pitchFamily="34" charset="0"/>
              </a:rPr>
              <a:t>More research needs to be done on the types of models that will work well within this framework:</a:t>
            </a:r>
          </a:p>
          <a:p>
            <a:r>
              <a:rPr lang="en-US" dirty="0">
                <a:latin typeface="Bahnschrift SemiBold SemiConden" panose="020B0502040204020203" pitchFamily="34" charset="0"/>
              </a:rPr>
              <a:t>  </a:t>
            </a:r>
            <a:r>
              <a:rPr lang="en-IN" dirty="0">
                <a:latin typeface="Bahnschrift SemiBold SemiConden" panose="020B0502040204020203" pitchFamily="34" charset="0"/>
              </a:rPr>
              <a:t>1) Unsupervised Models</a:t>
            </a:r>
            <a:endParaRPr lang="en-US" dirty="0">
              <a:latin typeface="Bahnschrift SemiBold SemiConden" panose="020B0502040204020203" pitchFamily="34" charset="0"/>
            </a:endParaRPr>
          </a:p>
          <a:p>
            <a:r>
              <a:rPr lang="en-IN" dirty="0">
                <a:latin typeface="Bahnschrift SemiBold SemiConden" panose="020B0502040204020203" pitchFamily="34" charset="0"/>
              </a:rPr>
              <a:t>  2) Complex Models</a:t>
            </a:r>
          </a:p>
          <a:p>
            <a:r>
              <a:rPr lang="en-IN" dirty="0">
                <a:latin typeface="Bahnschrift SemiBold SemiConden" panose="020B0502040204020203" pitchFamily="34" charset="0"/>
              </a:rPr>
              <a:t>  3) Recovering Corrupted Models</a:t>
            </a:r>
          </a:p>
          <a:p>
            <a:r>
              <a:rPr lang="en-US" b="1" u="sng" dirty="0">
                <a:highlight>
                  <a:srgbClr val="FFFF00"/>
                </a:highlight>
              </a:rPr>
              <a:t>B. Incentive Mechanisms </a:t>
            </a:r>
          </a:p>
          <a:p>
            <a:r>
              <a:rPr lang="en-US" dirty="0">
                <a:latin typeface="Bahnschrift SemiBold SemiConden" panose="020B0502040204020203" pitchFamily="34" charset="0"/>
              </a:rPr>
              <a:t>More exploration, analysis, and experiments with incentive mechanisms in this space needs to be done with emphasis on the type of model each incentive mechanism works well with. The incentive mechanisms imposed by the smart contract could be hidden to end users by 3rd party services that build services around this proposed framework. These services could validate data contribution themselves offering their own rewards to users of their platforms that do not wish to interact with these smart contracts. </a:t>
            </a:r>
            <a:endParaRPr lang="en-IN" dirty="0">
              <a:latin typeface="Bahnschrift SemiBold SemiConden" panose="020B0502040204020203" pitchFamily="34" charset="0"/>
            </a:endParaRPr>
          </a:p>
        </p:txBody>
      </p:sp>
      <p:sp>
        <p:nvSpPr>
          <p:cNvPr id="10" name="TextBox 9">
            <a:extLst>
              <a:ext uri="{FF2B5EF4-FFF2-40B4-BE49-F238E27FC236}">
                <a16:creationId xmlns:a16="http://schemas.microsoft.com/office/drawing/2014/main" id="{BE2EE44D-7279-27B6-4A3B-1F6F86F98BCE}"/>
              </a:ext>
            </a:extLst>
          </p:cNvPr>
          <p:cNvSpPr txBox="1"/>
          <p:nvPr/>
        </p:nvSpPr>
        <p:spPr>
          <a:xfrm>
            <a:off x="797859" y="4464283"/>
            <a:ext cx="10766611" cy="1477328"/>
          </a:xfrm>
          <a:prstGeom prst="rect">
            <a:avLst/>
          </a:prstGeom>
          <a:noFill/>
        </p:spPr>
        <p:txBody>
          <a:bodyPr wrap="square">
            <a:spAutoFit/>
          </a:bodyPr>
          <a:lstStyle/>
          <a:p>
            <a:r>
              <a:rPr lang="en-US" b="1" u="sng" dirty="0">
                <a:highlight>
                  <a:srgbClr val="FFFF00"/>
                </a:highlight>
              </a:rPr>
              <a:t>C. Privacy</a:t>
            </a:r>
          </a:p>
          <a:p>
            <a:r>
              <a:rPr lang="en-US" dirty="0"/>
              <a:t> </a:t>
            </a:r>
            <a:r>
              <a:rPr lang="en-US" dirty="0">
                <a:latin typeface="Bahnschrift SemiBold SemiConden" panose="020B0502040204020203" pitchFamily="34" charset="0"/>
              </a:rPr>
              <a:t>Contributors may not want to publish their data to a public blockchain. Initially we propose to only use this for framework for data that is safe to become public. E.g. certain queries to a personal assistant such as, “What will the weather be like tomorrow?”, which contains no personal data. Future work can be done to not submit data directly to the smart contract and instead just submit model updates</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243153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EC23D-ED77-DCE5-3899-E2C5966DD8CB}"/>
              </a:ext>
            </a:extLst>
          </p:cNvPr>
          <p:cNvSpPr/>
          <p:nvPr/>
        </p:nvSpPr>
        <p:spPr>
          <a:xfrm>
            <a:off x="3544772" y="705177"/>
            <a:ext cx="4155909" cy="646331"/>
          </a:xfrm>
          <a:prstGeom prst="rect">
            <a:avLst/>
          </a:prstGeom>
          <a:noFill/>
        </p:spPr>
        <p:txBody>
          <a:bodyPr wrap="square" lIns="91440" tIns="45720" rIns="91440" bIns="45720">
            <a:spAutoFit/>
          </a:bodyPr>
          <a:lstStyle/>
          <a:p>
            <a:pPr algn="ctr"/>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Conclusion:</a:t>
            </a:r>
            <a:endParaRPr lang="en-IN"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5" name="TextBox 4">
            <a:extLst>
              <a:ext uri="{FF2B5EF4-FFF2-40B4-BE49-F238E27FC236}">
                <a16:creationId xmlns:a16="http://schemas.microsoft.com/office/drawing/2014/main" id="{C4806AAB-D645-F279-ACB4-A75CE531E1D7}"/>
              </a:ext>
            </a:extLst>
          </p:cNvPr>
          <p:cNvSpPr txBox="1"/>
          <p:nvPr/>
        </p:nvSpPr>
        <p:spPr>
          <a:xfrm>
            <a:off x="1739152" y="1883512"/>
            <a:ext cx="8857129" cy="2862322"/>
          </a:xfrm>
          <a:prstGeom prst="rect">
            <a:avLst/>
          </a:prstGeom>
          <a:noFill/>
        </p:spPr>
        <p:txBody>
          <a:bodyPr wrap="square">
            <a:spAutoFit/>
          </a:bodyPr>
          <a:lstStyle/>
          <a:p>
            <a:r>
              <a:rPr lang="en-US" sz="2000" dirty="0">
                <a:latin typeface="Comic Sans MS" panose="030F0702030302020204" pitchFamily="66" charset="0"/>
              </a:rPr>
              <a:t>I have presented a configurable framework for training a model and collecting data on a blockchain by leveraging several baseline incentive mechanisms and existing types of machine learning models for incremental learning. Ideal scenarios have varying data with generally agreed upon labels.</a:t>
            </a:r>
          </a:p>
          <a:p>
            <a:endParaRPr lang="en-US" sz="2000" dirty="0">
              <a:latin typeface="Comic Sans MS" panose="030F0702030302020204" pitchFamily="66" charset="0"/>
            </a:endParaRPr>
          </a:p>
          <a:p>
            <a:r>
              <a:rPr lang="en-US" sz="2000" dirty="0">
                <a:latin typeface="Comic Sans MS" panose="030F0702030302020204" pitchFamily="66" charset="0"/>
              </a:rPr>
              <a:t> Currently, this framework is mainly designed for models that can be efficiently updated but we hoping to improve the framework with compatibility with more complex models.</a:t>
            </a:r>
            <a:endParaRPr lang="en-IN" sz="2000" dirty="0">
              <a:latin typeface="Comic Sans MS" panose="030F0702030302020204" pitchFamily="66" charset="0"/>
            </a:endParaRPr>
          </a:p>
        </p:txBody>
      </p:sp>
    </p:spTree>
    <p:extLst>
      <p:ext uri="{BB962C8B-B14F-4D97-AF65-F5344CB8AC3E}">
        <p14:creationId xmlns:p14="http://schemas.microsoft.com/office/powerpoint/2010/main" val="99684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BE3E68-9EDC-6CE4-24AD-FEB629B5227C}"/>
              </a:ext>
            </a:extLst>
          </p:cNvPr>
          <p:cNvSpPr/>
          <p:nvPr/>
        </p:nvSpPr>
        <p:spPr>
          <a:xfrm>
            <a:off x="3688208" y="653189"/>
            <a:ext cx="4155909" cy="646331"/>
          </a:xfrm>
          <a:prstGeom prst="rect">
            <a:avLst/>
          </a:prstGeom>
          <a:noFill/>
        </p:spPr>
        <p:txBody>
          <a:bodyPr wrap="square" lIns="91440" tIns="45720" rIns="91440" bIns="45720">
            <a:spAutoFit/>
          </a:bodyPr>
          <a:lstStyle/>
          <a:p>
            <a:pPr algn="ctr"/>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Introduction:</a:t>
            </a:r>
            <a:endParaRPr lang="en-IN"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BA4EBEE3-7C35-9B59-7452-EE2138D3A769}"/>
              </a:ext>
            </a:extLst>
          </p:cNvPr>
          <p:cNvSpPr txBox="1"/>
          <p:nvPr/>
        </p:nvSpPr>
        <p:spPr>
          <a:xfrm>
            <a:off x="851647" y="1363525"/>
            <a:ext cx="10712824" cy="3888437"/>
          </a:xfrm>
          <a:prstGeom prst="rect">
            <a:avLst/>
          </a:prstGeom>
          <a:noFill/>
        </p:spPr>
        <p:txBody>
          <a:bodyPr wrap="square">
            <a:spAutoFit/>
          </a:bodyPr>
          <a:lstStyle/>
          <a:p>
            <a:pPr>
              <a:lnSpc>
                <a:spcPct val="150000"/>
              </a:lnSpc>
              <a:spcAft>
                <a:spcPts val="800"/>
              </a:spcAft>
            </a:pPr>
            <a:r>
              <a:rPr lang="en-US" b="1" dirty="0">
                <a:latin typeface="Comic Sans MS" panose="030F0702030302020204" pitchFamily="66" charset="0"/>
              </a:rPr>
              <a:t>It is a framework for sharing and improving a machine learning model. In this framework, anyone can freely access the model’s predictions or provide data to help improve the model. An important challenge is that the system must be robust and incentivize participation, but discourage manipulation. Our framework is modular, and we propose and justify three example choices of “incentive mechanisms” with different advantages.</a:t>
            </a:r>
          </a:p>
          <a:p>
            <a:pPr>
              <a:lnSpc>
                <a:spcPct val="150000"/>
              </a:lnSpc>
              <a:spcAft>
                <a:spcPts val="800"/>
              </a:spcAft>
            </a:pPr>
            <a:r>
              <a:rPr lang="en-US" b="1" dirty="0">
                <a:latin typeface="Comic Sans MS" panose="030F0702030302020204" pitchFamily="66" charset="0"/>
              </a:rPr>
              <a:t>The goal of this work is to address the current centralization of artificial intelligence by sharing models freely. Such centralization includes machine learning expertise, siloed proprietary data, and access to machine learning model predictions (e.g. charged on a per-query basis).</a:t>
            </a:r>
            <a:endParaRPr lang="en-IN" b="1" dirty="0">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33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2692F7-4A95-B2BE-2D23-3DB7EBB17BF8}"/>
              </a:ext>
            </a:extLst>
          </p:cNvPr>
          <p:cNvSpPr txBox="1"/>
          <p:nvPr/>
        </p:nvSpPr>
        <p:spPr>
          <a:xfrm>
            <a:off x="1855694" y="590781"/>
            <a:ext cx="8193741" cy="646331"/>
          </a:xfrm>
          <a:prstGeom prst="rect">
            <a:avLst/>
          </a:prstGeom>
          <a:noFill/>
        </p:spPr>
        <p:txBody>
          <a:bodyPr wrap="square">
            <a:spAutoFit/>
          </a:bodyPr>
          <a:lstStyle/>
          <a:p>
            <a:pPr algn="ctr"/>
            <a:r>
              <a:rPr lang="en-US" sz="3600" b="1" u="sng"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Problem Statement/Motivation</a:t>
            </a:r>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a:t>
            </a:r>
            <a:endParaRPr lang="en-IN"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9" name="TextBox 8">
            <a:extLst>
              <a:ext uri="{FF2B5EF4-FFF2-40B4-BE49-F238E27FC236}">
                <a16:creationId xmlns:a16="http://schemas.microsoft.com/office/drawing/2014/main" id="{082BC14C-2632-99D3-1B83-7A6E6D303849}"/>
              </a:ext>
            </a:extLst>
          </p:cNvPr>
          <p:cNvSpPr txBox="1"/>
          <p:nvPr/>
        </p:nvSpPr>
        <p:spPr>
          <a:xfrm>
            <a:off x="1532964" y="1367189"/>
            <a:ext cx="9906000" cy="3539430"/>
          </a:xfrm>
          <a:prstGeom prst="rect">
            <a:avLst/>
          </a:prstGeom>
          <a:noFill/>
        </p:spPr>
        <p:txBody>
          <a:bodyPr wrap="square">
            <a:spAutoFit/>
          </a:bodyPr>
          <a:lstStyle/>
          <a:p>
            <a:r>
              <a:rPr lang="en-US" sz="1600" b="1" i="0" dirty="0">
                <a:effectLst/>
                <a:highlight>
                  <a:srgbClr val="FFFF00"/>
                </a:highlight>
                <a:latin typeface="Comic Sans MS" panose="030F0702030302020204" pitchFamily="66" charset="0"/>
              </a:rPr>
              <a:t>Difficult to set up AI/ML systems :</a:t>
            </a:r>
          </a:p>
          <a:p>
            <a:pPr lvl="1"/>
            <a:br>
              <a:rPr lang="en-US" sz="1600" b="1" dirty="0">
                <a:highlight>
                  <a:srgbClr val="FFFF00"/>
                </a:highlight>
                <a:latin typeface="Comic Sans MS" panose="030F0702030302020204" pitchFamily="66" charset="0"/>
              </a:rPr>
            </a:br>
            <a:r>
              <a:rPr lang="en-US" sz="1600" b="1" i="0" dirty="0">
                <a:effectLst/>
                <a:latin typeface="Comic Sans MS" panose="030F0702030302020204" pitchFamily="66" charset="0"/>
              </a:rPr>
              <a:t>• Lack of Quality/Inaccessible Data: Data being one of the most valuable entity in this era is quite inaccessible to common people or those that we get our hands into are poor quality data.</a:t>
            </a:r>
          </a:p>
          <a:p>
            <a:pPr lvl="1"/>
            <a:br>
              <a:rPr lang="en-US" sz="1600" b="1" dirty="0">
                <a:latin typeface="Comic Sans MS" panose="030F0702030302020204" pitchFamily="66" charset="0"/>
              </a:rPr>
            </a:br>
            <a:r>
              <a:rPr lang="en-US" sz="1600" b="1" i="0" dirty="0">
                <a:effectLst/>
                <a:latin typeface="Comic Sans MS" panose="030F0702030302020204" pitchFamily="66" charset="0"/>
              </a:rPr>
              <a:t>• Inadequate Infrastructure : To train Large data sets a computer requires high performance GPU, which is apparently quite expensive.</a:t>
            </a:r>
          </a:p>
          <a:p>
            <a:br>
              <a:rPr lang="en-US" sz="1600" b="1" dirty="0">
                <a:latin typeface="Comic Sans MS" panose="030F0702030302020204" pitchFamily="66" charset="0"/>
              </a:rPr>
            </a:br>
            <a:r>
              <a:rPr lang="en-US" sz="1600" b="1" i="0" dirty="0">
                <a:effectLst/>
                <a:highlight>
                  <a:srgbClr val="FFFF00"/>
                </a:highlight>
                <a:latin typeface="Comic Sans MS" panose="030F0702030302020204" pitchFamily="66" charset="0"/>
              </a:rPr>
              <a:t>Model Decay : </a:t>
            </a:r>
            <a:r>
              <a:rPr lang="en-US" sz="1600" b="1" i="0" dirty="0">
                <a:effectLst/>
                <a:latin typeface="Comic Sans MS" panose="030F0702030302020204" pitchFamily="66" charset="0"/>
              </a:rPr>
              <a:t>A Model looses its accuracy if it is not updated regularly. For example considering a model which predicts the rent of houses in an area. If the model is not updated regularly it will still calculate rents based on previous values not considering</a:t>
            </a:r>
            <a:br>
              <a:rPr lang="en-US" sz="1600" b="1" dirty="0">
                <a:latin typeface="Comic Sans MS" panose="030F0702030302020204" pitchFamily="66" charset="0"/>
              </a:rPr>
            </a:br>
            <a:r>
              <a:rPr lang="en-US" sz="1600" b="1" i="0" dirty="0">
                <a:effectLst/>
                <a:latin typeface="Comic Sans MS" panose="030F0702030302020204" pitchFamily="66" charset="0"/>
              </a:rPr>
              <a:t>the new rents as time goes by(rent prices increases in real time).</a:t>
            </a:r>
            <a:br>
              <a:rPr lang="en-US" sz="1600" b="1" dirty="0">
                <a:latin typeface="Comic Sans MS" panose="030F0702030302020204" pitchFamily="66" charset="0"/>
              </a:rPr>
            </a:br>
            <a:endParaRPr lang="en-IN" sz="1600" b="1" dirty="0">
              <a:latin typeface="Comic Sans MS" panose="030F0702030302020204" pitchFamily="66" charset="0"/>
            </a:endParaRPr>
          </a:p>
        </p:txBody>
      </p:sp>
      <p:sp>
        <p:nvSpPr>
          <p:cNvPr id="11" name="TextBox 10">
            <a:extLst>
              <a:ext uri="{FF2B5EF4-FFF2-40B4-BE49-F238E27FC236}">
                <a16:creationId xmlns:a16="http://schemas.microsoft.com/office/drawing/2014/main" id="{7AE3E7EF-FC5D-67F0-5247-5C5C343B933A}"/>
              </a:ext>
            </a:extLst>
          </p:cNvPr>
          <p:cNvSpPr txBox="1"/>
          <p:nvPr/>
        </p:nvSpPr>
        <p:spPr>
          <a:xfrm>
            <a:off x="1613646" y="4906618"/>
            <a:ext cx="9906000" cy="830997"/>
          </a:xfrm>
          <a:prstGeom prst="rect">
            <a:avLst/>
          </a:prstGeom>
          <a:noFill/>
        </p:spPr>
        <p:txBody>
          <a:bodyPr wrap="square">
            <a:spAutoFit/>
          </a:bodyPr>
          <a:lstStyle/>
          <a:p>
            <a:r>
              <a:rPr lang="en-US" sz="1600" b="1" i="0" dirty="0">
                <a:effectLst/>
                <a:highlight>
                  <a:srgbClr val="FFFF00"/>
                </a:highlight>
                <a:latin typeface="Comic Sans MS" panose="030F0702030302020204" pitchFamily="66" charset="0"/>
              </a:rPr>
              <a:t>AI Skills are centralized </a:t>
            </a:r>
            <a:r>
              <a:rPr lang="en-US" sz="1600" b="1" i="0" dirty="0">
                <a:effectLst/>
                <a:latin typeface="Comic Sans MS" panose="030F0702030302020204" pitchFamily="66" charset="0"/>
              </a:rPr>
              <a:t>: Data sets are largely owned by certain organizations (</a:t>
            </a:r>
            <a:r>
              <a:rPr lang="en-US" sz="1600" b="1" i="0" dirty="0" err="1">
                <a:effectLst/>
                <a:latin typeface="Comic Sans MS" panose="030F0702030302020204" pitchFamily="66" charset="0"/>
              </a:rPr>
              <a:t>eg.Google</a:t>
            </a:r>
            <a:r>
              <a:rPr lang="en-US" sz="1600" b="1" i="0" dirty="0">
                <a:effectLst/>
                <a:latin typeface="Comic Sans MS" panose="030F0702030302020204" pitchFamily="66" charset="0"/>
              </a:rPr>
              <a:t>) which then sell those data collected from the users on per query basis. Google generates a revenue of 92M$ every 24hrs.</a:t>
            </a:r>
            <a:endParaRPr lang="en-IN" sz="1600" dirty="0"/>
          </a:p>
        </p:txBody>
      </p:sp>
    </p:spTree>
    <p:extLst>
      <p:ext uri="{BB962C8B-B14F-4D97-AF65-F5344CB8AC3E}">
        <p14:creationId xmlns:p14="http://schemas.microsoft.com/office/powerpoint/2010/main" val="40973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2BFE3A-DBF3-CB45-E504-B0148679FA54}"/>
              </a:ext>
            </a:extLst>
          </p:cNvPr>
          <p:cNvSpPr txBox="1"/>
          <p:nvPr/>
        </p:nvSpPr>
        <p:spPr>
          <a:xfrm>
            <a:off x="1452281" y="1488141"/>
            <a:ext cx="9807389" cy="4385671"/>
          </a:xfrm>
          <a:prstGeom prst="rect">
            <a:avLst/>
          </a:prstGeom>
          <a:noFill/>
        </p:spPr>
        <p:txBody>
          <a:bodyPr wrap="square">
            <a:spAutoFit/>
          </a:bodyPr>
          <a:lstStyle/>
          <a:p>
            <a:pPr algn="l" rtl="0"/>
            <a:r>
              <a:rPr lang="en-US" sz="1600" b="1" dirty="0">
                <a:effectLst/>
                <a:latin typeface="Comic Sans MS" panose="030F0702030302020204" pitchFamily="66" charset="0"/>
              </a:rPr>
              <a:t>• Store Models in the Blockchain. Put Models in Smart Contracts so that anyone</a:t>
            </a:r>
            <a:br>
              <a:rPr lang="en-US" sz="1600" b="1" dirty="0">
                <a:effectLst/>
                <a:latin typeface="Comic Sans MS" panose="030F0702030302020204" pitchFamily="66" charset="0"/>
              </a:rPr>
            </a:br>
            <a:r>
              <a:rPr lang="en-US" sz="1600" b="1" dirty="0">
                <a:effectLst/>
                <a:latin typeface="Comic Sans MS" panose="030F0702030302020204" pitchFamily="66" charset="0"/>
              </a:rPr>
              <a:t>can update them, they can be used for free since they only read the contract’s</a:t>
            </a:r>
            <a:br>
              <a:rPr lang="en-US" sz="1600" b="1" dirty="0">
                <a:effectLst/>
                <a:latin typeface="Comic Sans MS" panose="030F0702030302020204" pitchFamily="66" charset="0"/>
              </a:rPr>
            </a:br>
            <a:r>
              <a:rPr lang="en-US" sz="1600" b="1" dirty="0">
                <a:effectLst/>
                <a:latin typeface="Comic Sans MS" panose="030F0702030302020204" pitchFamily="66" charset="0"/>
              </a:rPr>
              <a:t>state.</a:t>
            </a:r>
          </a:p>
          <a:p>
            <a:pPr algn="l" rtl="0"/>
            <a:br>
              <a:rPr lang="en-US" sz="1600" b="1" dirty="0">
                <a:effectLst/>
                <a:latin typeface="Comic Sans MS" panose="030F0702030302020204" pitchFamily="66" charset="0"/>
              </a:rPr>
            </a:br>
            <a:r>
              <a:rPr lang="en-US" sz="1600" b="1" dirty="0">
                <a:effectLst/>
                <a:latin typeface="Comic Sans MS" panose="030F0702030302020204" pitchFamily="66" charset="0"/>
              </a:rPr>
              <a:t>• Now that we have a public Model , we’ll let people update it &amp; use those updates</a:t>
            </a:r>
            <a:br>
              <a:rPr lang="en-US" sz="1600" b="1" dirty="0">
                <a:effectLst/>
                <a:latin typeface="Comic Sans MS" panose="030F0702030302020204" pitchFamily="66" charset="0"/>
              </a:rPr>
            </a:br>
            <a:r>
              <a:rPr lang="en-US" sz="1600" b="1" dirty="0">
                <a:effectLst/>
                <a:latin typeface="Comic Sans MS" panose="030F0702030302020204" pitchFamily="66" charset="0"/>
              </a:rPr>
              <a:t>to build a dataset.</a:t>
            </a:r>
          </a:p>
          <a:p>
            <a:pPr algn="l" rtl="0"/>
            <a:br>
              <a:rPr lang="en-US" sz="1600" b="1" dirty="0">
                <a:effectLst/>
                <a:latin typeface="Comic Sans MS" panose="030F0702030302020204" pitchFamily="66" charset="0"/>
              </a:rPr>
            </a:br>
            <a:r>
              <a:rPr lang="en-US" sz="1600" b="1" dirty="0">
                <a:effectLst/>
                <a:latin typeface="Comic Sans MS" panose="030F0702030302020204" pitchFamily="66" charset="0"/>
              </a:rPr>
              <a:t>• To create an immutable warehouse of datasets that, once stored in the blockchain</a:t>
            </a:r>
            <a:br>
              <a:rPr lang="en-US" sz="1600" b="1" dirty="0">
                <a:effectLst/>
                <a:latin typeface="Comic Sans MS" panose="030F0702030302020204" pitchFamily="66" charset="0"/>
              </a:rPr>
            </a:br>
            <a:r>
              <a:rPr lang="en-US" sz="1600" b="1" dirty="0">
                <a:effectLst/>
                <a:latin typeface="Comic Sans MS" panose="030F0702030302020204" pitchFamily="66" charset="0"/>
              </a:rPr>
              <a:t>as "good data," cannot be manipulated—exploiting the hackproof property of</a:t>
            </a:r>
            <a:br>
              <a:rPr lang="en-US" sz="1600" b="1" dirty="0">
                <a:effectLst/>
                <a:latin typeface="Comic Sans MS" panose="030F0702030302020204" pitchFamily="66" charset="0"/>
              </a:rPr>
            </a:br>
            <a:r>
              <a:rPr lang="en-US" sz="1600" b="1" dirty="0">
                <a:effectLst/>
                <a:latin typeface="Comic Sans MS" panose="030F0702030302020204" pitchFamily="66" charset="0"/>
              </a:rPr>
              <a:t>blockchain to secure the datasets from manipulators.</a:t>
            </a:r>
          </a:p>
          <a:p>
            <a:pPr>
              <a:spcBef>
                <a:spcPts val="0"/>
              </a:spcBef>
              <a:spcAft>
                <a:spcPts val="0"/>
              </a:spcAft>
            </a:pPr>
            <a:br>
              <a:rPr lang="en-US" sz="1600" b="1" dirty="0">
                <a:effectLst/>
                <a:latin typeface="Comic Sans MS" panose="030F0702030302020204" pitchFamily="66" charset="0"/>
              </a:rPr>
            </a:br>
            <a:r>
              <a:rPr lang="en-US" sz="1600" b="1" dirty="0">
                <a:effectLst/>
                <a:latin typeface="Comic Sans MS" panose="030F0702030302020204" pitchFamily="66" charset="0"/>
              </a:rPr>
              <a:t>• </a:t>
            </a:r>
            <a:r>
              <a:rPr lang="en-US" sz="1600" b="1" dirty="0">
                <a:solidFill>
                  <a:srgbClr val="0E101A"/>
                </a:solidFill>
                <a:effectLst/>
                <a:latin typeface="Comic Sans MS" panose="030F0702030302020204" pitchFamily="66" charset="0"/>
              </a:rPr>
              <a:t>The main goal is to create a "Wikipedia" of datasets. Any ordinary man should</a:t>
            </a:r>
            <a:endParaRPr lang="en-US" sz="1600" dirty="0">
              <a:solidFill>
                <a:srgbClr val="0E101A"/>
              </a:solidFill>
              <a:effectLst/>
              <a:latin typeface="Comic Sans MS" panose="030F0702030302020204" pitchFamily="66" charset="0"/>
            </a:endParaRPr>
          </a:p>
          <a:p>
            <a:pPr>
              <a:spcBef>
                <a:spcPts val="0"/>
              </a:spcBef>
              <a:spcAft>
                <a:spcPts val="0"/>
              </a:spcAft>
            </a:pPr>
            <a:r>
              <a:rPr lang="en-US" sz="1600" b="1" dirty="0">
                <a:solidFill>
                  <a:srgbClr val="0E101A"/>
                </a:solidFill>
                <a:effectLst/>
                <a:latin typeface="Comic Sans MS" panose="030F0702030302020204" pitchFamily="66" charset="0"/>
              </a:rPr>
              <a:t> have access to data for free at the ease of technology at our fingertips. Models can</a:t>
            </a:r>
            <a:endParaRPr lang="en-US" sz="1600" dirty="0">
              <a:solidFill>
                <a:srgbClr val="0E101A"/>
              </a:solidFill>
              <a:effectLst/>
              <a:latin typeface="Comic Sans MS" panose="030F0702030302020204" pitchFamily="66" charset="0"/>
            </a:endParaRPr>
          </a:p>
          <a:p>
            <a:pPr>
              <a:spcBef>
                <a:spcPts val="0"/>
              </a:spcBef>
              <a:spcAft>
                <a:spcPts val="0"/>
              </a:spcAft>
            </a:pPr>
            <a:r>
              <a:rPr lang="en-US" sz="1600" b="1" dirty="0">
                <a:solidFill>
                  <a:srgbClr val="0E101A"/>
                </a:solidFill>
                <a:effectLst/>
                <a:latin typeface="Comic Sans MS" panose="030F0702030302020204" pitchFamily="66" charset="0"/>
              </a:rPr>
              <a:t> be trained in this </a:t>
            </a:r>
            <a:r>
              <a:rPr lang="en-US" sz="1600" b="1" dirty="0" err="1">
                <a:solidFill>
                  <a:srgbClr val="0E101A"/>
                </a:solidFill>
                <a:effectLst/>
                <a:latin typeface="Comic Sans MS" panose="030F0702030302020204" pitchFamily="66" charset="0"/>
              </a:rPr>
              <a:t>Dapp</a:t>
            </a:r>
            <a:r>
              <a:rPr lang="en-US" sz="1600" b="1" dirty="0">
                <a:solidFill>
                  <a:srgbClr val="0E101A"/>
                </a:solidFill>
                <a:effectLst/>
                <a:latin typeface="Comic Sans MS" panose="030F0702030302020204" pitchFamily="66" charset="0"/>
              </a:rPr>
              <a:t> by giving a small number of gas fees to the network</a:t>
            </a:r>
            <a:r>
              <a:rPr lang="en-US" sz="1600" dirty="0">
                <a:solidFill>
                  <a:srgbClr val="0E101A"/>
                </a:solidFill>
                <a:effectLst/>
                <a:latin typeface="Comic Sans MS" panose="030F0702030302020204" pitchFamily="66" charset="0"/>
              </a:rPr>
              <a:t>. </a:t>
            </a:r>
            <a:r>
              <a:rPr lang="en-US" sz="1600" b="1" dirty="0">
                <a:solidFill>
                  <a:srgbClr val="0E101A"/>
                </a:solidFill>
                <a:effectLst/>
                <a:latin typeface="Comic Sans MS" panose="030F0702030302020204" pitchFamily="66" charset="0"/>
              </a:rPr>
              <a:t>This</a:t>
            </a:r>
          </a:p>
          <a:p>
            <a:pPr>
              <a:spcBef>
                <a:spcPts val="0"/>
              </a:spcBef>
              <a:spcAft>
                <a:spcPts val="0"/>
              </a:spcAft>
            </a:pPr>
            <a:r>
              <a:rPr lang="en-US" sz="1600" b="1" dirty="0">
                <a:solidFill>
                  <a:srgbClr val="0E101A"/>
                </a:solidFill>
                <a:effectLst/>
                <a:latin typeface="Comic Sans MS" panose="030F0702030302020204" pitchFamily="66" charset="0"/>
              </a:rPr>
              <a:t> can then be trained using blockchains computation power.</a:t>
            </a:r>
          </a:p>
          <a:p>
            <a:br>
              <a:rPr lang="en-US" sz="1600" b="1" i="0" dirty="0">
                <a:solidFill>
                  <a:srgbClr val="5D6879"/>
                </a:solidFill>
                <a:effectLst/>
                <a:latin typeface="Comic Sans MS" panose="030F0702030302020204" pitchFamily="66" charset="0"/>
              </a:rPr>
            </a:br>
            <a:endParaRPr lang="en-IN" sz="1600" b="1" dirty="0">
              <a:latin typeface="Comic Sans MS" panose="030F0702030302020204" pitchFamily="66" charset="0"/>
            </a:endParaRPr>
          </a:p>
        </p:txBody>
      </p:sp>
      <p:sp>
        <p:nvSpPr>
          <p:cNvPr id="7" name="TextBox 6">
            <a:extLst>
              <a:ext uri="{FF2B5EF4-FFF2-40B4-BE49-F238E27FC236}">
                <a16:creationId xmlns:a16="http://schemas.microsoft.com/office/drawing/2014/main" id="{E2957783-CE53-F0B7-4AD3-E61BACB724C4}"/>
              </a:ext>
            </a:extLst>
          </p:cNvPr>
          <p:cNvSpPr txBox="1"/>
          <p:nvPr/>
        </p:nvSpPr>
        <p:spPr>
          <a:xfrm>
            <a:off x="4168589" y="528028"/>
            <a:ext cx="6113928" cy="707886"/>
          </a:xfrm>
          <a:prstGeom prst="rect">
            <a:avLst/>
          </a:prstGeom>
          <a:noFill/>
        </p:spPr>
        <p:txBody>
          <a:bodyPr wrap="square">
            <a:spAutoFit/>
          </a:bodyPr>
          <a:lstStyle/>
          <a:p>
            <a:r>
              <a:rPr lang="en-US" sz="40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Objectives</a:t>
            </a:r>
            <a:endParaRPr lang="en-IN" sz="4000" dirty="0"/>
          </a:p>
        </p:txBody>
      </p:sp>
    </p:spTree>
    <p:extLst>
      <p:ext uri="{BB962C8B-B14F-4D97-AF65-F5344CB8AC3E}">
        <p14:creationId xmlns:p14="http://schemas.microsoft.com/office/powerpoint/2010/main" val="305576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67A7F-5CF9-82A8-6377-FFE0AE565C85}"/>
              </a:ext>
            </a:extLst>
          </p:cNvPr>
          <p:cNvSpPr/>
          <p:nvPr/>
        </p:nvSpPr>
        <p:spPr>
          <a:xfrm>
            <a:off x="3490984" y="635259"/>
            <a:ext cx="4155909" cy="646331"/>
          </a:xfrm>
          <a:prstGeom prst="rect">
            <a:avLst/>
          </a:prstGeom>
          <a:noFill/>
        </p:spPr>
        <p:txBody>
          <a:bodyPr wrap="square" lIns="91440" tIns="45720" rIns="91440" bIns="45720">
            <a:spAutoFit/>
          </a:bodyPr>
          <a:lstStyle/>
          <a:p>
            <a:pPr algn="ctr"/>
            <a:r>
              <a:rPr lang="en-US"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Methodology</a:t>
            </a:r>
            <a:endParaRPr lang="en-IN" sz="36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pic>
        <p:nvPicPr>
          <p:cNvPr id="3" name="Picture 2">
            <a:extLst>
              <a:ext uri="{FF2B5EF4-FFF2-40B4-BE49-F238E27FC236}">
                <a16:creationId xmlns:a16="http://schemas.microsoft.com/office/drawing/2014/main" id="{A92E27B2-D136-73C0-58AF-CA0515622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998" y="1864207"/>
            <a:ext cx="4828982" cy="4030069"/>
          </a:xfrm>
          <a:prstGeom prst="rect">
            <a:avLst/>
          </a:prstGeom>
        </p:spPr>
      </p:pic>
      <p:sp>
        <p:nvSpPr>
          <p:cNvPr id="5" name="TextBox 4">
            <a:extLst>
              <a:ext uri="{FF2B5EF4-FFF2-40B4-BE49-F238E27FC236}">
                <a16:creationId xmlns:a16="http://schemas.microsoft.com/office/drawing/2014/main" id="{5F080853-17A9-25D0-D6C8-6F4A0CD35B9B}"/>
              </a:ext>
            </a:extLst>
          </p:cNvPr>
          <p:cNvSpPr txBox="1"/>
          <p:nvPr/>
        </p:nvSpPr>
        <p:spPr>
          <a:xfrm>
            <a:off x="1388938" y="1807779"/>
            <a:ext cx="3728413" cy="461665"/>
          </a:xfrm>
          <a:prstGeom prst="rect">
            <a:avLst/>
          </a:prstGeom>
          <a:noFill/>
        </p:spPr>
        <p:txBody>
          <a:bodyPr wrap="square" rtlCol="0">
            <a:spAutoFit/>
          </a:bodyPr>
          <a:lstStyle/>
          <a:p>
            <a:r>
              <a:rPr lang="en-US" sz="2400" dirty="0">
                <a:latin typeface="Comic Sans MS" panose="030F0702030302020204" pitchFamily="66" charset="0"/>
              </a:rPr>
              <a:t>3 steps for adding data</a:t>
            </a:r>
          </a:p>
        </p:txBody>
      </p:sp>
      <p:sp>
        <p:nvSpPr>
          <p:cNvPr id="6" name="TextBox 5">
            <a:extLst>
              <a:ext uri="{FF2B5EF4-FFF2-40B4-BE49-F238E27FC236}">
                <a16:creationId xmlns:a16="http://schemas.microsoft.com/office/drawing/2014/main" id="{C044612C-841C-FF0D-92E5-7D73DDB0C5FE}"/>
              </a:ext>
            </a:extLst>
          </p:cNvPr>
          <p:cNvSpPr txBox="1"/>
          <p:nvPr/>
        </p:nvSpPr>
        <p:spPr>
          <a:xfrm>
            <a:off x="948977" y="5151646"/>
            <a:ext cx="3405052" cy="58477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omic Sans MS" panose="030F0702030302020204" pitchFamily="66" charset="0"/>
              </a:rPr>
              <a:t>Boxes are smart contracts</a:t>
            </a:r>
          </a:p>
          <a:p>
            <a:pPr marL="285750" indent="-285750">
              <a:buFont typeface="Arial" panose="020B0604020202020204" pitchFamily="34" charset="0"/>
              <a:buChar char="•"/>
            </a:pPr>
            <a:r>
              <a:rPr lang="en-US" sz="1600" b="1" dirty="0">
                <a:latin typeface="Comic Sans MS" panose="030F0702030302020204" pitchFamily="66" charset="0"/>
              </a:rPr>
              <a:t>Rounded boxes are methods</a:t>
            </a:r>
          </a:p>
        </p:txBody>
      </p:sp>
      <p:sp>
        <p:nvSpPr>
          <p:cNvPr id="7" name="Title 1">
            <a:extLst>
              <a:ext uri="{FF2B5EF4-FFF2-40B4-BE49-F238E27FC236}">
                <a16:creationId xmlns:a16="http://schemas.microsoft.com/office/drawing/2014/main" id="{E907128C-0D5C-2591-EE24-E602766F007C}"/>
              </a:ext>
            </a:extLst>
          </p:cNvPr>
          <p:cNvSpPr txBox="1">
            <a:spLocks/>
          </p:cNvSpPr>
          <p:nvPr/>
        </p:nvSpPr>
        <p:spPr>
          <a:xfrm>
            <a:off x="7228497" y="1326100"/>
            <a:ext cx="2641644" cy="71251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Comic Sans MS" panose="030F0702030302020204" pitchFamily="66" charset="0"/>
              </a:rPr>
              <a:t>Overview</a:t>
            </a:r>
          </a:p>
        </p:txBody>
      </p:sp>
    </p:spTree>
    <p:extLst>
      <p:ext uri="{BB962C8B-B14F-4D97-AF65-F5344CB8AC3E}">
        <p14:creationId xmlns:p14="http://schemas.microsoft.com/office/powerpoint/2010/main" val="309358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8EF49B-64C1-17B7-A0B3-85A3C63ECF53}"/>
              </a:ext>
            </a:extLst>
          </p:cNvPr>
          <p:cNvSpPr txBox="1">
            <a:spLocks/>
          </p:cNvSpPr>
          <p:nvPr/>
        </p:nvSpPr>
        <p:spPr>
          <a:xfrm>
            <a:off x="1327702" y="910015"/>
            <a:ext cx="10524448" cy="228898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a:latin typeface="Comic Sans MS" panose="030F0702030302020204" pitchFamily="66" charset="0"/>
              </a:rPr>
              <a:t>Supervised machine learning: data with labels: (x, y)</a:t>
            </a:r>
          </a:p>
          <a:p>
            <a:r>
              <a:rPr lang="en-US" sz="1800" dirty="0">
                <a:latin typeface="Comic Sans MS" panose="030F0702030302020204" pitchFamily="66" charset="0"/>
              </a:rPr>
              <a:t>Minimize gas costs → efficient to train models</a:t>
            </a:r>
          </a:p>
          <a:p>
            <a:pPr lvl="1"/>
            <a:r>
              <a:rPr lang="en-US" sz="1800" dirty="0">
                <a:latin typeface="Comic Sans MS" panose="030F0702030302020204" pitchFamily="66" charset="0"/>
              </a:rPr>
              <a:t>E.g. </a:t>
            </a:r>
            <a:r>
              <a:rPr lang="en-US" sz="1800" dirty="0">
                <a:latin typeface="Comic Sans MS" panose="030F0702030302020204" pitchFamily="66" charset="0"/>
                <a:ea typeface="+mn-lt"/>
                <a:cs typeface="+mn-lt"/>
              </a:rPr>
              <a:t>Naïve Bayes,</a:t>
            </a:r>
            <a:r>
              <a:rPr lang="en-US" sz="1800" dirty="0">
                <a:latin typeface="Comic Sans MS" panose="030F0702030302020204" pitchFamily="66" charset="0"/>
              </a:rPr>
              <a:t> Perceptron, or Nearest Centroid Classifier</a:t>
            </a:r>
          </a:p>
          <a:p>
            <a:r>
              <a:rPr lang="en-US" sz="1800" dirty="0">
                <a:latin typeface="Comic Sans MS" panose="030F0702030302020204" pitchFamily="66" charset="0"/>
              </a:rPr>
              <a:t>Encoding “off-chain” then fine-tuning “on-chain”</a:t>
            </a:r>
          </a:p>
          <a:p>
            <a:pPr lvl="1"/>
            <a:r>
              <a:rPr lang="en-US" sz="1800" dirty="0">
                <a:latin typeface="Comic Sans MS" panose="030F0702030302020204" pitchFamily="66" charset="0"/>
              </a:rPr>
              <a:t>E.g. Image recognition, use VGG, MobileNetv2</a:t>
            </a:r>
          </a:p>
        </p:txBody>
      </p:sp>
      <p:sp>
        <p:nvSpPr>
          <p:cNvPr id="5" name="Content Placeholder 2">
            <a:extLst>
              <a:ext uri="{FF2B5EF4-FFF2-40B4-BE49-F238E27FC236}">
                <a16:creationId xmlns:a16="http://schemas.microsoft.com/office/drawing/2014/main" id="{94364B8D-7734-24D4-AD49-DD4D54A7BC9A}"/>
              </a:ext>
            </a:extLst>
          </p:cNvPr>
          <p:cNvSpPr txBox="1">
            <a:spLocks/>
          </p:cNvSpPr>
          <p:nvPr/>
        </p:nvSpPr>
        <p:spPr>
          <a:xfrm>
            <a:off x="1721223" y="3198996"/>
            <a:ext cx="8543831" cy="59515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sz="2800" b="1" dirty="0"/>
              <a:t>Cost of using Ethereum for Training Text Classification</a:t>
            </a:r>
          </a:p>
        </p:txBody>
      </p:sp>
      <p:graphicFrame>
        <p:nvGraphicFramePr>
          <p:cNvPr id="6" name="Table 5">
            <a:extLst>
              <a:ext uri="{FF2B5EF4-FFF2-40B4-BE49-F238E27FC236}">
                <a16:creationId xmlns:a16="http://schemas.microsoft.com/office/drawing/2014/main" id="{26C5B6D1-1B17-DE9C-5FAB-FDEA82553F63}"/>
              </a:ext>
            </a:extLst>
          </p:cNvPr>
          <p:cNvGraphicFramePr>
            <a:graphicFrameLocks noGrp="1"/>
          </p:cNvGraphicFramePr>
          <p:nvPr>
            <p:extLst>
              <p:ext uri="{D42A27DB-BD31-4B8C-83A1-F6EECF244321}">
                <p14:modId xmlns:p14="http://schemas.microsoft.com/office/powerpoint/2010/main" val="1947482134"/>
              </p:ext>
            </p:extLst>
          </p:nvPr>
        </p:nvGraphicFramePr>
        <p:xfrm>
          <a:off x="907229" y="3615050"/>
          <a:ext cx="10180319" cy="1483360"/>
        </p:xfrm>
        <a:graphic>
          <a:graphicData uri="http://schemas.openxmlformats.org/drawingml/2006/table">
            <a:tbl>
              <a:tblPr firstRow="1" bandRow="1">
                <a:tableStyleId>{5C22544A-7EE6-4342-B048-85BDC9FD1C3A}</a:tableStyleId>
              </a:tblPr>
              <a:tblGrid>
                <a:gridCol w="6409628">
                  <a:extLst>
                    <a:ext uri="{9D8B030D-6E8A-4147-A177-3AD203B41FA5}">
                      <a16:colId xmlns:a16="http://schemas.microsoft.com/office/drawing/2014/main" val="2697733555"/>
                    </a:ext>
                  </a:extLst>
                </a:gridCol>
                <a:gridCol w="2219972">
                  <a:extLst>
                    <a:ext uri="{9D8B030D-6E8A-4147-A177-3AD203B41FA5}">
                      <a16:colId xmlns:a16="http://schemas.microsoft.com/office/drawing/2014/main" val="929498580"/>
                    </a:ext>
                  </a:extLst>
                </a:gridCol>
                <a:gridCol w="1550719">
                  <a:extLst>
                    <a:ext uri="{9D8B030D-6E8A-4147-A177-3AD203B41FA5}">
                      <a16:colId xmlns:a16="http://schemas.microsoft.com/office/drawing/2014/main" val="1449872643"/>
                    </a:ext>
                  </a:extLst>
                </a:gridCol>
              </a:tblGrid>
              <a:tr h="370840">
                <a:tc>
                  <a:txBody>
                    <a:bodyPr/>
                    <a:lstStyle/>
                    <a:p>
                      <a:pPr algn="ctr"/>
                      <a:r>
                        <a:rPr lang="en-US"/>
                        <a:t>Action</a:t>
                      </a:r>
                    </a:p>
                  </a:txBody>
                  <a:tcPr/>
                </a:tc>
                <a:tc>
                  <a:txBody>
                    <a:bodyPr/>
                    <a:lstStyle/>
                    <a:p>
                      <a:pPr algn="ctr"/>
                      <a:r>
                        <a:rPr lang="en-US" dirty="0"/>
                        <a:t>Gas Cost</a:t>
                      </a:r>
                    </a:p>
                  </a:txBody>
                  <a:tcPr/>
                </a:tc>
                <a:tc>
                  <a:txBody>
                    <a:bodyPr/>
                    <a:lstStyle/>
                    <a:p>
                      <a:pPr algn="ctr"/>
                      <a:r>
                        <a:rPr lang="en-US"/>
                        <a:t>USD</a:t>
                      </a:r>
                      <a:r>
                        <a:rPr lang="en-US" baseline="30000"/>
                        <a:t>1</a:t>
                      </a:r>
                    </a:p>
                  </a:txBody>
                  <a:tcPr/>
                </a:tc>
                <a:extLst>
                  <a:ext uri="{0D108BD9-81ED-4DB2-BD59-A6C34878D82A}">
                    <a16:rowId xmlns:a16="http://schemas.microsoft.com/office/drawing/2014/main" val="654286039"/>
                  </a:ext>
                </a:extLst>
              </a:tr>
              <a:tr h="370840">
                <a:tc>
                  <a:txBody>
                    <a:bodyPr/>
                    <a:lstStyle/>
                    <a:p>
                      <a:pPr algn="ctr"/>
                      <a:r>
                        <a:rPr lang="en-US" dirty="0"/>
                        <a:t>Deploy model contract of Perceptron with 100 weights</a:t>
                      </a:r>
                    </a:p>
                  </a:txBody>
                  <a:tcPr/>
                </a:tc>
                <a:tc>
                  <a:txBody>
                    <a:bodyPr/>
                    <a:lstStyle/>
                    <a:p>
                      <a:pPr algn="ctr"/>
                      <a:r>
                        <a:rPr lang="en-US"/>
                        <a:t>3,845,840</a:t>
                      </a:r>
                    </a:p>
                  </a:txBody>
                  <a:tcPr/>
                </a:tc>
                <a:tc>
                  <a:txBody>
                    <a:bodyPr/>
                    <a:lstStyle/>
                    <a:p>
                      <a:pPr algn="ctr"/>
                      <a:r>
                        <a:rPr lang="en-US" dirty="0"/>
                        <a:t>$4.71</a:t>
                      </a:r>
                    </a:p>
                  </a:txBody>
                  <a:tcPr/>
                </a:tc>
                <a:extLst>
                  <a:ext uri="{0D108BD9-81ED-4DB2-BD59-A6C34878D82A}">
                    <a16:rowId xmlns:a16="http://schemas.microsoft.com/office/drawing/2014/main" val="2699799399"/>
                  </a:ext>
                </a:extLst>
              </a:tr>
              <a:tr h="370840">
                <a:tc>
                  <a:txBody>
                    <a:bodyPr/>
                    <a:lstStyle/>
                    <a:p>
                      <a:pPr algn="ctr"/>
                      <a:r>
                        <a:rPr lang="en-US" dirty="0"/>
                        <a:t>Add data with 15 words (model agrees)</a:t>
                      </a:r>
                      <a:r>
                        <a:rPr lang="en-US" baseline="30000" dirty="0"/>
                        <a:t>2</a:t>
                      </a:r>
                    </a:p>
                  </a:txBody>
                  <a:tcPr/>
                </a:tc>
                <a:tc>
                  <a:txBody>
                    <a:bodyPr/>
                    <a:lstStyle/>
                    <a:p>
                      <a:pPr algn="ctr"/>
                      <a:r>
                        <a:rPr lang="en-US"/>
                        <a:t>177,693</a:t>
                      </a:r>
                    </a:p>
                  </a:txBody>
                  <a:tcPr/>
                </a:tc>
                <a:tc>
                  <a:txBody>
                    <a:bodyPr/>
                    <a:lstStyle/>
                    <a:p>
                      <a:pPr algn="ctr"/>
                      <a:r>
                        <a:rPr lang="en-US" dirty="0"/>
                        <a:t>$0.22</a:t>
                      </a:r>
                    </a:p>
                  </a:txBody>
                  <a:tcPr/>
                </a:tc>
                <a:extLst>
                  <a:ext uri="{0D108BD9-81ED-4DB2-BD59-A6C34878D82A}">
                    <a16:rowId xmlns:a16="http://schemas.microsoft.com/office/drawing/2014/main" val="225430972"/>
                  </a:ext>
                </a:extLst>
              </a:tr>
              <a:tr h="370840">
                <a:tc>
                  <a:txBody>
                    <a:bodyPr/>
                    <a:lstStyle/>
                    <a:p>
                      <a:pPr algn="ctr"/>
                      <a:r>
                        <a:rPr lang="en-US" dirty="0"/>
                        <a:t>Add data with 15 words (model disagrees)</a:t>
                      </a:r>
                      <a:r>
                        <a:rPr lang="en-US" baseline="30000" dirty="0"/>
                        <a:t> 2</a:t>
                      </a:r>
                      <a:endParaRPr lang="en-US" dirty="0"/>
                    </a:p>
                  </a:txBody>
                  <a:tcPr/>
                </a:tc>
                <a:tc>
                  <a:txBody>
                    <a:bodyPr/>
                    <a:lstStyle/>
                    <a:p>
                      <a:pPr algn="ctr"/>
                      <a:r>
                        <a:rPr lang="en-US"/>
                        <a:t>249,037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$0.30</a:t>
                      </a:r>
                    </a:p>
                  </a:txBody>
                  <a:tcPr/>
                </a:tc>
                <a:extLst>
                  <a:ext uri="{0D108BD9-81ED-4DB2-BD59-A6C34878D82A}">
                    <a16:rowId xmlns:a16="http://schemas.microsoft.com/office/drawing/2014/main" val="1475090667"/>
                  </a:ext>
                </a:extLst>
              </a:tr>
            </a:tbl>
          </a:graphicData>
        </a:graphic>
      </p:graphicFrame>
      <p:sp>
        <p:nvSpPr>
          <p:cNvPr id="7" name="TextBox 6">
            <a:extLst>
              <a:ext uri="{FF2B5EF4-FFF2-40B4-BE49-F238E27FC236}">
                <a16:creationId xmlns:a16="http://schemas.microsoft.com/office/drawing/2014/main" id="{8AA5CC84-46D6-011F-E2A4-603A102EEC98}"/>
              </a:ext>
            </a:extLst>
          </p:cNvPr>
          <p:cNvSpPr txBox="1"/>
          <p:nvPr/>
        </p:nvSpPr>
        <p:spPr>
          <a:xfrm>
            <a:off x="2258302" y="5252854"/>
            <a:ext cx="6164239" cy="523220"/>
          </a:xfrm>
          <a:prstGeom prst="rect">
            <a:avLst/>
          </a:prstGeom>
          <a:noFill/>
        </p:spPr>
        <p:txBody>
          <a:bodyPr wrap="square" rtlCol="0">
            <a:spAutoFit/>
          </a:bodyPr>
          <a:lstStyle/>
          <a:p>
            <a:r>
              <a:rPr lang="en-US" sz="1400" baseline="30000" dirty="0"/>
              <a:t>1</a:t>
            </a:r>
            <a:r>
              <a:rPr lang="en-US" sz="1400" dirty="0"/>
              <a:t>Approximate costs in July 2019 with a modest gas price of 4gwei.</a:t>
            </a:r>
          </a:p>
          <a:p>
            <a:r>
              <a:rPr lang="en-US" sz="1400" baseline="30000" dirty="0"/>
              <a:t>2</a:t>
            </a:r>
            <a:r>
              <a:rPr lang="en-US" sz="1400" dirty="0"/>
              <a:t>Perceptron models are only updated when the model disagrees.</a:t>
            </a:r>
          </a:p>
        </p:txBody>
      </p:sp>
    </p:spTree>
    <p:extLst>
      <p:ext uri="{BB962C8B-B14F-4D97-AF65-F5344CB8AC3E}">
        <p14:creationId xmlns:p14="http://schemas.microsoft.com/office/powerpoint/2010/main" val="322573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7A0A-6DE0-765F-CC04-9395CCBF9C51}"/>
              </a:ext>
            </a:extLst>
          </p:cNvPr>
          <p:cNvSpPr txBox="1">
            <a:spLocks/>
          </p:cNvSpPr>
          <p:nvPr/>
        </p:nvSpPr>
        <p:spPr>
          <a:xfrm>
            <a:off x="966862" y="876453"/>
            <a:ext cx="8610600" cy="129302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Comic Sans MS" panose="030F0702030302020204" pitchFamily="66" charset="0"/>
              </a:rPr>
              <a:t>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4D83BB-410B-FCB4-6665-6A42739C47E2}"/>
                  </a:ext>
                </a:extLst>
              </p:cNvPr>
              <p:cNvSpPr txBox="1">
                <a:spLocks/>
              </p:cNvSpPr>
              <p:nvPr/>
            </p:nvSpPr>
            <p:spPr>
              <a:xfrm>
                <a:off x="814317" y="1815131"/>
                <a:ext cx="5738884" cy="310649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800" b="1" dirty="0">
                    <a:latin typeface="Comic Sans MS" panose="030F0702030302020204" pitchFamily="66" charset="0"/>
                  </a:rPr>
                  <a:t>Naïve Bayes</a:t>
                </a:r>
              </a:p>
              <a:p>
                <a:r>
                  <a:rPr lang="en-US" sz="1800" dirty="0">
                    <a:latin typeface="Comic Sans MS" panose="030F0702030302020204" pitchFamily="66" charset="0"/>
                  </a:rPr>
                  <a:t>Find the class with the most likely class for the data.</a:t>
                </a:r>
              </a:p>
              <a:p>
                <a14:m>
                  <m:oMath xmlns:m="http://schemas.openxmlformats.org/officeDocument/2006/math">
                    <m:r>
                      <a:rPr lang="en-US" sz="1800" i="1" smtClean="0">
                        <a:latin typeface="Cambria Math" panose="02040503050406030204" pitchFamily="18" charset="0"/>
                      </a:rPr>
                      <m:t>𝑥</m:t>
                    </m:r>
                  </m:oMath>
                </a14:m>
                <a:r>
                  <a:rPr lang="en-US" sz="1800" dirty="0">
                    <a:latin typeface="Comic Sans MS" panose="030F0702030302020204" pitchFamily="66" charset="0"/>
                  </a:rPr>
                  <a:t>: list of features</a:t>
                </a:r>
              </a:p>
              <a:p>
                <a14:m>
                  <m:oMath xmlns:m="http://schemas.openxmlformats.org/officeDocument/2006/math">
                    <m:r>
                      <a:rPr lang="en-US" sz="1800" i="1" smtClean="0">
                        <a:latin typeface="Cambria Math" panose="02040503050406030204" pitchFamily="18" charset="0"/>
                      </a:rPr>
                      <m:t>𝑐</m:t>
                    </m:r>
                  </m:oMath>
                </a14:m>
                <a:r>
                  <a:rPr lang="en-US" sz="1800" dirty="0">
                    <a:latin typeface="Comic Sans MS" panose="030F0702030302020204" pitchFamily="66" charset="0"/>
                  </a:rPr>
                  <a:t>: the classification/label</a:t>
                </a:r>
              </a:p>
              <a:p>
                <a:r>
                  <a:rPr lang="en-US" sz="1800" dirty="0">
                    <a:latin typeface="Comic Sans MS" panose="030F0702030302020204" pitchFamily="66" charset="0"/>
                  </a:rPr>
                  <a:t>Update: increment various counts</a:t>
                </a:r>
              </a:p>
            </p:txBody>
          </p:sp>
        </mc:Choice>
        <mc:Fallback>
          <p:sp>
            <p:nvSpPr>
              <p:cNvPr id="3" name="Content Placeholder 2">
                <a:extLst>
                  <a:ext uri="{FF2B5EF4-FFF2-40B4-BE49-F238E27FC236}">
                    <a16:creationId xmlns:a16="http://schemas.microsoft.com/office/drawing/2014/main" id="{2F4D83BB-410B-FCB4-6665-6A42739C47E2}"/>
                  </a:ext>
                </a:extLst>
              </p:cNvPr>
              <p:cNvSpPr txBox="1">
                <a:spLocks noRot="1" noChangeAspect="1" noMove="1" noResize="1" noEditPoints="1" noAdjustHandles="1" noChangeArrowheads="1" noChangeShapeType="1" noTextEdit="1"/>
              </p:cNvSpPr>
              <p:nvPr/>
            </p:nvSpPr>
            <p:spPr>
              <a:xfrm>
                <a:off x="814317" y="1815131"/>
                <a:ext cx="5738884" cy="3106493"/>
              </a:xfrm>
              <a:prstGeom prst="rect">
                <a:avLst/>
              </a:prstGeom>
              <a:blipFill>
                <a:blip r:embed="rId2"/>
                <a:stretch>
                  <a:fillRect l="-1063" t="-98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89F9E25-05C2-A4ED-E31F-F65BCCA9EBD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429189" y="1788450"/>
            <a:ext cx="4608982" cy="2639417"/>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6C4F475-FF86-F1CE-E31B-C5DD353D055B}"/>
                  </a:ext>
                </a:extLst>
              </p:cNvPr>
              <p:cNvSpPr txBox="1"/>
              <p:nvPr/>
            </p:nvSpPr>
            <p:spPr>
              <a:xfrm>
                <a:off x="5583019" y="4454548"/>
                <a:ext cx="5932250" cy="11729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e>
                          <m:r>
                            <a:rPr lang="en-US" b="0" i="1" smtClean="0">
                              <a:latin typeface="Cambria Math" panose="02040503050406030204" pitchFamily="18" charset="0"/>
                            </a:rPr>
                            <m:t>𝑐</m:t>
                          </m:r>
                        </m:e>
                      </m:d>
                    </m:oMath>
                  </m:oMathPara>
                </a14:m>
                <a:endParaRPr lang="en-US"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probability</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feature</m:t>
                      </m:r>
                      <m:r>
                        <a:rPr lang="en-US" b="0" i="0" smtClean="0">
                          <a:latin typeface="Cambria Math" panose="02040503050406030204" pitchFamily="18" charset="0"/>
                        </a:rPr>
                        <m:t> </m:t>
                      </m:r>
                      <m:r>
                        <a:rPr lang="en-US" b="0" i="1" smtClean="0">
                          <a:latin typeface="Cambria Math" panose="02040503050406030204" pitchFamily="18" charset="0"/>
                        </a:rPr>
                        <m:t>𝑖</m:t>
                      </m:r>
                      <m:r>
                        <a:rPr lang="en-US" b="0" i="0" smtClean="0">
                          <a:latin typeface="Cambria Math" panose="02040503050406030204" pitchFamily="18" charset="0"/>
                        </a:rPr>
                        <m:t> </m:t>
                      </m:r>
                      <m:r>
                        <m:rPr>
                          <m:sty m:val="p"/>
                        </m:rPr>
                        <a:rPr lang="en-US" b="0" i="0" smtClean="0">
                          <a:latin typeface="Cambria Math" panose="02040503050406030204" pitchFamily="18" charset="0"/>
                        </a:rPr>
                        <m:t>appearing</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sample</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class</m:t>
                      </m:r>
                      <m:r>
                        <a:rPr lang="en-US" b="0" i="0" smtClean="0">
                          <a:latin typeface="Cambria Math" panose="02040503050406030204" pitchFamily="18" charset="0"/>
                        </a:rPr>
                        <m:t> </m:t>
                      </m:r>
                      <m:r>
                        <a:rPr lang="en-US" b="0" i="1" smtClean="0">
                          <a:latin typeface="Cambria Math" panose="02040503050406030204" pitchFamily="18" charset="0"/>
                        </a:rPr>
                        <m:t>𝑐</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a:latin typeface="Cambria Math" panose="02040503050406030204" pitchFamily="18" charset="0"/>
                            </a:rPr>
                            <m:t>number</m:t>
                          </m:r>
                          <m:r>
                            <a:rPr lang="en-US">
                              <a:latin typeface="Cambria Math" panose="02040503050406030204" pitchFamily="18" charset="0"/>
                            </a:rPr>
                            <m:t> </m:t>
                          </m:r>
                          <m:r>
                            <m:rPr>
                              <m:sty m:val="p"/>
                            </m:rPr>
                            <a:rPr lang="en-US">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times</m:t>
                          </m:r>
                          <m:r>
                            <a:rPr lang="en-US" b="0" i="0" smtClean="0">
                              <a:latin typeface="Cambria Math" panose="02040503050406030204" pitchFamily="18" charset="0"/>
                            </a:rPr>
                            <m:t> </m:t>
                          </m:r>
                          <m:r>
                            <m:rPr>
                              <m:sty m:val="p"/>
                            </m:rPr>
                            <a:rPr lang="en-US" b="0" i="0" smtClean="0">
                              <a:latin typeface="Cambria Math" panose="02040503050406030204" pitchFamily="18" charset="0"/>
                            </a:rPr>
                            <m:t>feature</m:t>
                          </m:r>
                          <m:r>
                            <a:rPr lang="en-US" b="0" i="0" smtClean="0">
                              <a:latin typeface="Cambria Math" panose="02040503050406030204" pitchFamily="18" charset="0"/>
                            </a:rPr>
                            <m:t> </m:t>
                          </m:r>
                          <m:r>
                            <a:rPr lang="en-US" b="0" i="1" smtClean="0">
                              <a:latin typeface="Cambria Math" panose="02040503050406030204" pitchFamily="18" charset="0"/>
                            </a:rPr>
                            <m:t>𝑖</m:t>
                          </m:r>
                          <m:r>
                            <a:rPr lang="en-US" b="0" i="0" smtClean="0">
                              <a:latin typeface="Cambria Math" panose="02040503050406030204" pitchFamily="18" charset="0"/>
                            </a:rPr>
                            <m:t> </m:t>
                          </m:r>
                          <m:r>
                            <m:rPr>
                              <m:sty m:val="p"/>
                            </m:rPr>
                            <a:rPr lang="en-US" b="0" i="0" smtClean="0">
                              <a:latin typeface="Cambria Math" panose="02040503050406030204" pitchFamily="18" charset="0"/>
                            </a:rPr>
                            <m:t>appear</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sample</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class</m:t>
                          </m:r>
                          <m:r>
                            <a:rPr lang="en-US" b="0" i="0" smtClean="0">
                              <a:latin typeface="Cambria Math" panose="02040503050406030204" pitchFamily="18" charset="0"/>
                            </a:rPr>
                            <m:t> </m:t>
                          </m:r>
                          <m:r>
                            <a:rPr lang="en-US" b="0" i="1" smtClean="0">
                              <a:latin typeface="Cambria Math" panose="02040503050406030204" pitchFamily="18" charset="0"/>
                            </a:rPr>
                            <m:t>𝑐</m:t>
                          </m:r>
                        </m:num>
                        <m:den>
                          <m:r>
                            <m:rPr>
                              <m:sty m:val="p"/>
                            </m:rPr>
                            <a:rPr lang="en-US" b="0" i="0" smtClean="0">
                              <a:latin typeface="Cambria Math" panose="02040503050406030204" pitchFamily="18" charset="0"/>
                            </a:rPr>
                            <m:t>total</m:t>
                          </m:r>
                          <m:r>
                            <a:rPr lang="en-US" b="0" i="0" smtClean="0">
                              <a:latin typeface="Cambria Math" panose="02040503050406030204" pitchFamily="18" charset="0"/>
                            </a:rPr>
                            <m:t> </m:t>
                          </m:r>
                          <m:r>
                            <m:rPr>
                              <m:sty m:val="p"/>
                            </m:rPr>
                            <a:rPr lang="en-US" b="0" i="0" smtClean="0">
                              <a:latin typeface="Cambria Math" panose="02040503050406030204" pitchFamily="18" charset="0"/>
                            </a:rPr>
                            <m:t>count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all</m:t>
                          </m:r>
                          <m:r>
                            <a:rPr lang="en-US" b="0" i="0" smtClean="0">
                              <a:latin typeface="Cambria Math" panose="02040503050406030204" pitchFamily="18" charset="0"/>
                            </a:rPr>
                            <m:t> </m:t>
                          </m:r>
                          <m:r>
                            <m:rPr>
                              <m:sty m:val="p"/>
                            </m:rPr>
                            <a:rPr lang="en-US" b="0" i="0" smtClean="0">
                              <a:latin typeface="Cambria Math" panose="02040503050406030204" pitchFamily="18" charset="0"/>
                            </a:rPr>
                            <m:t>features</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class</m:t>
                          </m:r>
                          <m:r>
                            <a:rPr lang="en-US" b="0" i="1" smtClean="0">
                              <a:latin typeface="Cambria Math" panose="02040503050406030204" pitchFamily="18" charset="0"/>
                            </a:rPr>
                            <m:t> </m:t>
                          </m:r>
                          <m:r>
                            <a:rPr lang="en-US" b="0" i="1" smtClean="0">
                              <a:latin typeface="Cambria Math" panose="02040503050406030204" pitchFamily="18" charset="0"/>
                            </a:rPr>
                            <m:t>𝑐</m:t>
                          </m:r>
                        </m:den>
                      </m:f>
                    </m:oMath>
                  </m:oMathPara>
                </a14:m>
                <a:endParaRPr lang="en-US" b="0" dirty="0"/>
              </a:p>
            </p:txBody>
          </p:sp>
        </mc:Choice>
        <mc:Fallback>
          <p:sp>
            <p:nvSpPr>
              <p:cNvPr id="7" name="TextBox 6">
                <a:extLst>
                  <a:ext uri="{FF2B5EF4-FFF2-40B4-BE49-F238E27FC236}">
                    <a16:creationId xmlns:a16="http://schemas.microsoft.com/office/drawing/2014/main" id="{06C4F475-FF86-F1CE-E31B-C5DD353D055B}"/>
                  </a:ext>
                </a:extLst>
              </p:cNvPr>
              <p:cNvSpPr txBox="1">
                <a:spLocks noRot="1" noChangeAspect="1" noMove="1" noResize="1" noEditPoints="1" noAdjustHandles="1" noChangeArrowheads="1" noChangeShapeType="1" noTextEdit="1"/>
              </p:cNvSpPr>
              <p:nvPr/>
            </p:nvSpPr>
            <p:spPr>
              <a:xfrm>
                <a:off x="5583019" y="4454548"/>
                <a:ext cx="5932250" cy="117295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2338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D1030E-EFF3-9965-B4D8-476100519B03}"/>
                  </a:ext>
                </a:extLst>
              </p:cNvPr>
              <p:cNvSpPr txBox="1">
                <a:spLocks/>
              </p:cNvSpPr>
              <p:nvPr/>
            </p:nvSpPr>
            <p:spPr>
              <a:xfrm>
                <a:off x="1121783" y="1880795"/>
                <a:ext cx="6892664" cy="428692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800" b="1" dirty="0">
                    <a:latin typeface="Comic Sans MS" panose="030F0702030302020204" pitchFamily="66" charset="0"/>
                  </a:rPr>
                  <a:t>Perceptron</a:t>
                </a:r>
              </a:p>
              <a:p>
                <a:r>
                  <a:rPr lang="en-US" sz="1800" dirty="0">
                    <a:latin typeface="Comic Sans MS" panose="030F0702030302020204" pitchFamily="66" charset="0"/>
                  </a:rPr>
                  <a:t>Only update when expected class ≠ predicted class</a:t>
                </a:r>
              </a:p>
              <a:p>
                <a:r>
                  <a:rPr lang="en-US" sz="1800" dirty="0">
                    <a:latin typeface="Comic Sans MS" panose="030F0702030302020204" pitchFamily="66" charset="0"/>
                    <a:ea typeface="Cambria Math" panose="02040503050406030204" pitchFamily="18" charset="0"/>
                  </a:rPr>
                  <a:t>Predicted classification: </a:t>
                </a:r>
                <a14:m>
                  <m:oMath xmlns:m="http://schemas.openxmlformats.org/officeDocument/2006/math">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𝑦</m:t>
                        </m:r>
                      </m:e>
                    </m:acc>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𝑤</m:t>
                    </m:r>
                    <m:d>
                      <m:dPr>
                        <m:ctrlPr>
                          <a:rPr lang="en-US" sz="1800" i="1">
                            <a:latin typeface="Cambria Math" panose="02040503050406030204" pitchFamily="18" charset="0"/>
                          </a:rPr>
                        </m:ctrlPr>
                      </m:dPr>
                      <m:e>
                        <m:r>
                          <a:rPr lang="en-US" sz="1800" i="1">
                            <a:latin typeface="Cambria Math" panose="02040503050406030204" pitchFamily="18" charset="0"/>
                          </a:rPr>
                          <m:t>𝑡</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𝑏</m:t>
                    </m:r>
                  </m:oMath>
                </a14:m>
                <a:endParaRPr lang="en-US" sz="1800" dirty="0">
                  <a:latin typeface="Comic Sans MS" panose="030F0702030302020204" pitchFamily="66" charset="0"/>
                </a:endParaRPr>
              </a:p>
              <a:p>
                <a:r>
                  <a:rPr lang="en-US" sz="1800" dirty="0">
                    <a:latin typeface="Comic Sans MS" panose="030F0702030302020204" pitchFamily="66" charset="0"/>
                  </a:rPr>
                  <a:t>Easy to update: </a:t>
                </a:r>
                <a14:m>
                  <m:oMath xmlns:m="http://schemas.openxmlformats.org/officeDocument/2006/math">
                    <m:r>
                      <a:rPr lang="en-US" sz="1800" i="1">
                        <a:latin typeface="Cambria Math" panose="02040503050406030204" pitchFamily="18" charset="0"/>
                      </a:rPr>
                      <m:t>𝑤</m:t>
                    </m:r>
                    <m:d>
                      <m:dPr>
                        <m:ctrlPr>
                          <a:rPr lang="en-US" sz="1800" i="1">
                            <a:latin typeface="Cambria Math" panose="02040503050406030204" pitchFamily="18" charset="0"/>
                          </a:rPr>
                        </m:ctrlPr>
                      </m:dPr>
                      <m:e>
                        <m:r>
                          <a:rPr lang="en-US" sz="1800" i="1">
                            <a:latin typeface="Cambria Math" panose="02040503050406030204" pitchFamily="18" charset="0"/>
                          </a:rPr>
                          <m:t>𝑡</m:t>
                        </m:r>
                        <m:r>
                          <a:rPr lang="en-US" sz="1800" i="1">
                            <a:latin typeface="Cambria Math" panose="02040503050406030204" pitchFamily="18" charset="0"/>
                          </a:rPr>
                          <m:t>+1</m:t>
                        </m:r>
                      </m:e>
                    </m:d>
                    <m:r>
                      <a:rPr lang="en-US" sz="1800" i="1" smtClean="0">
                        <a:latin typeface="Cambria Math" panose="02040503050406030204" pitchFamily="18" charset="0"/>
                      </a:rPr>
                      <m:t>=</m:t>
                    </m:r>
                    <m:r>
                      <a:rPr lang="en-US" sz="1800" i="1">
                        <a:latin typeface="Cambria Math" panose="02040503050406030204" pitchFamily="18" charset="0"/>
                      </a:rPr>
                      <m:t>𝑤</m:t>
                    </m:r>
                    <m:d>
                      <m:dPr>
                        <m:ctrlPr>
                          <a:rPr lang="en-US" sz="1800" i="1">
                            <a:latin typeface="Cambria Math" panose="02040503050406030204" pitchFamily="18" charset="0"/>
                          </a:rPr>
                        </m:ctrlPr>
                      </m:dPr>
                      <m:e>
                        <m:r>
                          <a:rPr lang="en-US" sz="1800" i="1">
                            <a:latin typeface="Cambria Math" panose="02040503050406030204" pitchFamily="18" charset="0"/>
                          </a:rPr>
                          <m:t>𝑡</m:t>
                        </m:r>
                      </m:e>
                    </m:d>
                    <m:r>
                      <a:rPr lang="en-US" sz="1800" i="1" smtClean="0">
                        <a:latin typeface="Cambria Math" panose="02040503050406030204" pitchFamily="18" charset="0"/>
                      </a:rPr>
                      <m:t>+</m:t>
                    </m:r>
                    <m:r>
                      <a:rPr lang="en-US" sz="1800" i="1" smtClean="0">
                        <a:latin typeface="Cambria Math" panose="02040503050406030204" pitchFamily="18" charset="0"/>
                      </a:rPr>
                      <m:t>𝑟</m:t>
                    </m:r>
                    <m:r>
                      <a:rPr lang="en-US" sz="1800" i="1" smtClean="0">
                        <a:latin typeface="Cambria Math" panose="02040503050406030204" pitchFamily="18" charset="0"/>
                        <a:ea typeface="Cambria Math" panose="02040503050406030204" pitchFamily="18" charset="0"/>
                      </a:rPr>
                      <m:t>∙</m:t>
                    </m:r>
                    <m:d>
                      <m:dPr>
                        <m:ctrlPr>
                          <a:rPr lang="en-US" sz="1800" i="1" smtClean="0">
                            <a:latin typeface="Cambria Math" panose="02040503050406030204" pitchFamily="18" charset="0"/>
                            <a:ea typeface="Cambria Math" panose="02040503050406030204" pitchFamily="18" charset="0"/>
                          </a:rPr>
                        </m:ctrlPr>
                      </m:dPr>
                      <m:e>
                        <m:r>
                          <a:rPr lang="en-US" sz="1800" i="1" smtClean="0">
                            <a:latin typeface="Cambria Math" panose="02040503050406030204" pitchFamily="18" charset="0"/>
                            <a:ea typeface="Cambria Math" panose="02040503050406030204" pitchFamily="18" charset="0"/>
                          </a:rPr>
                          <m:t>𝑦</m:t>
                        </m:r>
                        <m:r>
                          <a:rPr lang="en-US" sz="1800" i="1" smtClean="0">
                            <a:latin typeface="Cambria Math" panose="02040503050406030204" pitchFamily="18" charset="0"/>
                            <a:ea typeface="Cambria Math" panose="02040503050406030204" pitchFamily="18" charset="0"/>
                          </a:rPr>
                          <m:t>−</m:t>
                        </m:r>
                        <m:acc>
                          <m:accPr>
                            <m:chr m:val="̂"/>
                            <m:ctrlPr>
                              <a:rPr lang="en-US" sz="1800" i="1" smtClean="0">
                                <a:latin typeface="Cambria Math" panose="02040503050406030204" pitchFamily="18" charset="0"/>
                                <a:ea typeface="Cambria Math" panose="02040503050406030204" pitchFamily="18" charset="0"/>
                              </a:rPr>
                            </m:ctrlPr>
                          </m:accPr>
                          <m:e>
                            <m:r>
                              <a:rPr lang="en-US" sz="1800" i="1" smtClean="0">
                                <a:latin typeface="Cambria Math" panose="02040503050406030204" pitchFamily="18" charset="0"/>
                                <a:ea typeface="Cambria Math" panose="02040503050406030204" pitchFamily="18" charset="0"/>
                              </a:rPr>
                              <m:t>𝑦</m:t>
                            </m:r>
                          </m:e>
                        </m:acc>
                      </m:e>
                    </m:d>
                    <m:r>
                      <a:rPr lang="en-US" sz="1800" i="1">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𝑥</m:t>
                    </m:r>
                  </m:oMath>
                </a14:m>
                <a:endParaRPr lang="en-US" sz="1800" dirty="0">
                  <a:latin typeface="Comic Sans MS" panose="030F0702030302020204" pitchFamily="66" charset="0"/>
                </a:endParaRPr>
              </a:p>
              <a:p>
                <a:pPr lvl="1"/>
                <a14:m>
                  <m:oMath xmlns:m="http://schemas.openxmlformats.org/officeDocument/2006/math">
                    <m:r>
                      <a:rPr lang="en-US" sz="1800" i="1">
                        <a:latin typeface="Cambria Math" panose="02040503050406030204" pitchFamily="18" charset="0"/>
                        <a:ea typeface="Cambria Math" panose="02040503050406030204" pitchFamily="18" charset="0"/>
                      </a:rPr>
                      <m:t>𝑥</m:t>
                    </m:r>
                  </m:oMath>
                </a14:m>
                <a:r>
                  <a:rPr lang="en-US" sz="1800" dirty="0">
                    <a:latin typeface="Comic Sans MS" panose="030F0702030302020204" pitchFamily="66" charset="0"/>
                  </a:rPr>
                  <a:t> : data (vector/list of numbers)</a:t>
                </a:r>
              </a:p>
              <a:p>
                <a:pPr lvl="1"/>
                <a14:m>
                  <m:oMath xmlns:m="http://schemas.openxmlformats.org/officeDocument/2006/math">
                    <m:r>
                      <a:rPr lang="en-US" sz="1800" i="1">
                        <a:latin typeface="Cambria Math" panose="02040503050406030204" pitchFamily="18" charset="0"/>
                        <a:ea typeface="Cambria Math" panose="02040503050406030204" pitchFamily="18" charset="0"/>
                      </a:rPr>
                      <m:t>𝑦</m:t>
                    </m:r>
                  </m:oMath>
                </a14:m>
                <a:r>
                  <a:rPr lang="en-US" sz="1800" dirty="0">
                    <a:latin typeface="Comic Sans MS" panose="030F0702030302020204" pitchFamily="66" charset="0"/>
                  </a:rPr>
                  <a:t> : expected classification/label (number)</a:t>
                </a:r>
                <a:endParaRPr lang="en-US" sz="1800" i="1" dirty="0">
                  <a:latin typeface="Comic Sans MS" panose="030F0702030302020204" pitchFamily="66" charset="0"/>
                </a:endParaRPr>
              </a:p>
              <a:p>
                <a:pPr lvl="1"/>
                <a14:m>
                  <m:oMath xmlns:m="http://schemas.openxmlformats.org/officeDocument/2006/math">
                    <m:r>
                      <a:rPr lang="en-US" sz="1800" i="1">
                        <a:latin typeface="Cambria Math" panose="02040503050406030204" pitchFamily="18" charset="0"/>
                      </a:rPr>
                      <m:t>𝑤</m:t>
                    </m:r>
                    <m:d>
                      <m:dPr>
                        <m:ctrlPr>
                          <a:rPr lang="en-US" sz="1800" i="1">
                            <a:latin typeface="Cambria Math" panose="02040503050406030204" pitchFamily="18" charset="0"/>
                          </a:rPr>
                        </m:ctrlPr>
                      </m:dPr>
                      <m:e>
                        <m:r>
                          <a:rPr lang="en-US" sz="1800" i="1">
                            <a:latin typeface="Cambria Math" panose="02040503050406030204" pitchFamily="18" charset="0"/>
                          </a:rPr>
                          <m:t>𝑡</m:t>
                        </m:r>
                      </m:e>
                    </m:d>
                  </m:oMath>
                </a14:m>
                <a:r>
                  <a:rPr lang="en-US" sz="1800" dirty="0">
                    <a:latin typeface="Comic Sans MS" panose="030F0702030302020204" pitchFamily="66" charset="0"/>
                  </a:rPr>
                  <a:t> : weights at time </a:t>
                </a:r>
                <a14:m>
                  <m:oMath xmlns:m="http://schemas.openxmlformats.org/officeDocument/2006/math">
                    <m:r>
                      <a:rPr lang="en-US" sz="1800" i="1">
                        <a:latin typeface="Cambria Math" panose="02040503050406030204" pitchFamily="18" charset="0"/>
                      </a:rPr>
                      <m:t>𝑡</m:t>
                    </m:r>
                  </m:oMath>
                </a14:m>
                <a:r>
                  <a:rPr lang="en-US" sz="1800" dirty="0">
                    <a:latin typeface="Comic Sans MS" panose="030F0702030302020204" pitchFamily="66" charset="0"/>
                  </a:rPr>
                  <a:t> (vector/list of numbers)</a:t>
                </a:r>
              </a:p>
              <a:p>
                <a:pPr lvl="1"/>
                <a14:m>
                  <m:oMath xmlns:m="http://schemas.openxmlformats.org/officeDocument/2006/math">
                    <m:r>
                      <a:rPr lang="en-US" sz="1800" i="1" smtClean="0">
                        <a:latin typeface="Cambria Math" panose="02040503050406030204" pitchFamily="18" charset="0"/>
                      </a:rPr>
                      <m:t>𝑟</m:t>
                    </m:r>
                  </m:oMath>
                </a14:m>
                <a:r>
                  <a:rPr lang="en-US" sz="1800" dirty="0">
                    <a:latin typeface="Comic Sans MS" panose="030F0702030302020204" pitchFamily="66" charset="0"/>
                  </a:rPr>
                  <a:t> : learning rate (number)</a:t>
                </a:r>
              </a:p>
              <a:p>
                <a:pPr lvl="1"/>
                <a14:m>
                  <m:oMath xmlns:m="http://schemas.openxmlformats.org/officeDocument/2006/math">
                    <m:r>
                      <a:rPr lang="en-US" sz="1800" i="1" smtClean="0">
                        <a:latin typeface="Cambria Math" panose="02040503050406030204" pitchFamily="18" charset="0"/>
                      </a:rPr>
                      <m:t>𝑏</m:t>
                    </m:r>
                  </m:oMath>
                </a14:m>
                <a:r>
                  <a:rPr lang="en-US" sz="1800" dirty="0">
                    <a:latin typeface="Comic Sans MS" panose="030F0702030302020204" pitchFamily="66" charset="0"/>
                  </a:rPr>
                  <a:t> : bias/offset (number)</a:t>
                </a:r>
              </a:p>
            </p:txBody>
          </p:sp>
        </mc:Choice>
        <mc:Fallback>
          <p:sp>
            <p:nvSpPr>
              <p:cNvPr id="3" name="Content Placeholder 2">
                <a:extLst>
                  <a:ext uri="{FF2B5EF4-FFF2-40B4-BE49-F238E27FC236}">
                    <a16:creationId xmlns:a16="http://schemas.microsoft.com/office/drawing/2014/main" id="{79D1030E-EFF3-9965-B4D8-476100519B03}"/>
                  </a:ext>
                </a:extLst>
              </p:cNvPr>
              <p:cNvSpPr txBox="1">
                <a:spLocks noRot="1" noChangeAspect="1" noMove="1" noResize="1" noEditPoints="1" noAdjustHandles="1" noChangeArrowheads="1" noChangeShapeType="1" noTextEdit="1"/>
              </p:cNvSpPr>
              <p:nvPr/>
            </p:nvSpPr>
            <p:spPr>
              <a:xfrm>
                <a:off x="1121783" y="1880795"/>
                <a:ext cx="6892664" cy="4286922"/>
              </a:xfrm>
              <a:prstGeom prst="rect">
                <a:avLst/>
              </a:prstGeom>
              <a:blipFill>
                <a:blip r:embed="rId2"/>
                <a:stretch>
                  <a:fillRect l="-796" t="-711"/>
                </a:stretch>
              </a:blipFill>
            </p:spPr>
            <p:txBody>
              <a:bodyPr/>
              <a:lstStyle/>
              <a:p>
                <a:r>
                  <a:rPr lang="en-IN">
                    <a:noFill/>
                  </a:rPr>
                  <a:t> </a:t>
                </a:r>
              </a:p>
            </p:txBody>
          </p:sp>
        </mc:Fallback>
      </mc:AlternateContent>
      <p:pic>
        <p:nvPicPr>
          <p:cNvPr id="4" name="Picture 3" descr="A picture containing object&#10;&#10;Description automatically generated">
            <a:extLst>
              <a:ext uri="{FF2B5EF4-FFF2-40B4-BE49-F238E27FC236}">
                <a16:creationId xmlns:a16="http://schemas.microsoft.com/office/drawing/2014/main" id="{5FA6338B-F987-7AC7-8403-2557A3E35C3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001"/>
          <a:stretch/>
        </p:blipFill>
        <p:spPr>
          <a:xfrm>
            <a:off x="7237255" y="2380674"/>
            <a:ext cx="3770208" cy="2947345"/>
          </a:xfrm>
          <a:prstGeom prst="rect">
            <a:avLst/>
          </a:prstGeom>
        </p:spPr>
      </p:pic>
      <p:sp>
        <p:nvSpPr>
          <p:cNvPr id="5" name="Title 1">
            <a:extLst>
              <a:ext uri="{FF2B5EF4-FFF2-40B4-BE49-F238E27FC236}">
                <a16:creationId xmlns:a16="http://schemas.microsoft.com/office/drawing/2014/main" id="{DABB674E-CCDC-45CC-02AC-C83E00D2C951}"/>
              </a:ext>
            </a:extLst>
          </p:cNvPr>
          <p:cNvSpPr txBox="1">
            <a:spLocks/>
          </p:cNvSpPr>
          <p:nvPr/>
        </p:nvSpPr>
        <p:spPr>
          <a:xfrm>
            <a:off x="1495780" y="883467"/>
            <a:ext cx="8610600" cy="129302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Comic Sans MS" panose="030F0702030302020204" pitchFamily="66" charset="0"/>
              </a:rPr>
              <a:t>Models</a:t>
            </a:r>
          </a:p>
        </p:txBody>
      </p:sp>
    </p:spTree>
    <p:extLst>
      <p:ext uri="{BB962C8B-B14F-4D97-AF65-F5344CB8AC3E}">
        <p14:creationId xmlns:p14="http://schemas.microsoft.com/office/powerpoint/2010/main" val="30107036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2959</TotalTime>
  <Words>1809</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Bahnschrift SemiBold SemiConden</vt:lpstr>
      <vt:lpstr>Calibri</vt:lpstr>
      <vt:lpstr>Cambria Math</vt:lpstr>
      <vt:lpstr>Comic Sans MS</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2022-05-10T17:56:51Z</dcterms:created>
  <dcterms:modified xsi:type="dcterms:W3CDTF">2022-09-23T04:18:57Z</dcterms:modified>
</cp:coreProperties>
</file>