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3102" y="398399"/>
            <a:ext cx="7757794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AE7A5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22394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AE7A5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81697" y="1081405"/>
            <a:ext cx="3225800" cy="3430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22394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AE7A5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4A0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1400" y="1552575"/>
            <a:ext cx="5562600" cy="3590925"/>
          </a:xfrm>
          <a:custGeom>
            <a:avLst/>
            <a:gdLst/>
            <a:ahLst/>
            <a:cxnLst/>
            <a:rect l="l" t="t" r="r" b="b"/>
            <a:pathLst>
              <a:path w="5562600" h="3590925">
                <a:moveTo>
                  <a:pt x="5562600" y="0"/>
                </a:moveTo>
                <a:lnTo>
                  <a:pt x="0" y="3590924"/>
                </a:lnTo>
                <a:lnTo>
                  <a:pt x="5562600" y="3590924"/>
                </a:lnTo>
                <a:lnTo>
                  <a:pt x="55626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28925"/>
            <a:ext cx="7372350" cy="2314575"/>
          </a:xfrm>
          <a:custGeom>
            <a:avLst/>
            <a:gdLst/>
            <a:ahLst/>
            <a:cxnLst/>
            <a:rect l="l" t="t" r="r" b="b"/>
            <a:pathLst>
              <a:path w="7372350" h="2314575">
                <a:moveTo>
                  <a:pt x="0" y="0"/>
                </a:moveTo>
                <a:lnTo>
                  <a:pt x="0" y="2314575"/>
                </a:lnTo>
                <a:lnTo>
                  <a:pt x="7372350" y="2314575"/>
                </a:lnTo>
                <a:lnTo>
                  <a:pt x="0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00025" y="209550"/>
            <a:ext cx="8743950" cy="4724400"/>
          </a:xfrm>
          <a:custGeom>
            <a:avLst/>
            <a:gdLst/>
            <a:ahLst/>
            <a:cxnLst/>
            <a:rect l="l" t="t" r="r" b="b"/>
            <a:pathLst>
              <a:path w="8743950" h="4724400">
                <a:moveTo>
                  <a:pt x="8743950" y="0"/>
                </a:moveTo>
                <a:lnTo>
                  <a:pt x="0" y="0"/>
                </a:lnTo>
                <a:lnTo>
                  <a:pt x="0" y="4724400"/>
                </a:lnTo>
                <a:lnTo>
                  <a:pt x="8743950" y="4724400"/>
                </a:lnTo>
                <a:lnTo>
                  <a:pt x="8743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0235" y="445452"/>
            <a:ext cx="5383529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AE7A5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1350" y="1247203"/>
            <a:ext cx="7861299" cy="3108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22394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-79728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3581400" y="1552575"/>
              <a:ext cx="5562600" cy="3590925"/>
            </a:xfrm>
            <a:custGeom>
              <a:avLst/>
              <a:gdLst/>
              <a:ahLst/>
              <a:cxnLst/>
              <a:rect l="l" t="t" r="r" b="b"/>
              <a:pathLst>
                <a:path w="5562600" h="3590925">
                  <a:moveTo>
                    <a:pt x="5562600" y="0"/>
                  </a:moveTo>
                  <a:lnTo>
                    <a:pt x="0" y="3590924"/>
                  </a:lnTo>
                  <a:lnTo>
                    <a:pt x="5562600" y="3590924"/>
                  </a:lnTo>
                  <a:lnTo>
                    <a:pt x="5562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28925"/>
              <a:ext cx="7372350" cy="2314575"/>
            </a:xfrm>
            <a:custGeom>
              <a:avLst/>
              <a:gdLst/>
              <a:ahLst/>
              <a:cxnLst/>
              <a:rect l="l" t="t" r="r" b="b"/>
              <a:pathLst>
                <a:path w="7372350" h="2314575">
                  <a:moveTo>
                    <a:pt x="0" y="0"/>
                  </a:moveTo>
                  <a:lnTo>
                    <a:pt x="0" y="2314575"/>
                  </a:lnTo>
                  <a:lnTo>
                    <a:pt x="7372350" y="2314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A0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0025" y="209550"/>
              <a:ext cx="8743950" cy="4724400"/>
            </a:xfrm>
            <a:custGeom>
              <a:avLst/>
              <a:gdLst/>
              <a:ahLst/>
              <a:cxnLst/>
              <a:rect l="l" t="t" r="r" b="b"/>
              <a:pathLst>
                <a:path w="8743950" h="4724400">
                  <a:moveTo>
                    <a:pt x="8743950" y="0"/>
                  </a:moveTo>
                  <a:lnTo>
                    <a:pt x="0" y="0"/>
                  </a:lnTo>
                  <a:lnTo>
                    <a:pt x="0" y="4724400"/>
                  </a:lnTo>
                  <a:lnTo>
                    <a:pt x="8743950" y="4724400"/>
                  </a:lnTo>
                  <a:lnTo>
                    <a:pt x="8743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" marR="5080" algn="ctr">
              <a:lnSpc>
                <a:spcPct val="99900"/>
              </a:lnSpc>
              <a:spcBef>
                <a:spcPts val="105"/>
              </a:spcBef>
            </a:pPr>
            <a:r>
              <a:rPr spc="-65" dirty="0"/>
              <a:t>Secure</a:t>
            </a:r>
            <a:r>
              <a:rPr spc="-10" dirty="0"/>
              <a:t> </a:t>
            </a:r>
            <a:r>
              <a:rPr spc="-50" dirty="0"/>
              <a:t>and</a:t>
            </a:r>
            <a:r>
              <a:rPr spc="15" dirty="0"/>
              <a:t> </a:t>
            </a:r>
            <a:r>
              <a:rPr spc="-20" dirty="0"/>
              <a:t>Trusted</a:t>
            </a:r>
            <a:r>
              <a:rPr spc="15" dirty="0"/>
              <a:t> </a:t>
            </a:r>
            <a:r>
              <a:rPr spc="-25" dirty="0"/>
              <a:t>Decentralized</a:t>
            </a:r>
            <a:r>
              <a:rPr spc="90" dirty="0"/>
              <a:t> </a:t>
            </a:r>
            <a:r>
              <a:rPr spc="-15" dirty="0"/>
              <a:t>IoT</a:t>
            </a:r>
            <a:r>
              <a:rPr spc="-25" dirty="0"/>
              <a:t> </a:t>
            </a:r>
            <a:r>
              <a:rPr spc="25" dirty="0"/>
              <a:t>Data </a:t>
            </a:r>
            <a:r>
              <a:rPr spc="-565" dirty="0"/>
              <a:t> </a:t>
            </a:r>
            <a:r>
              <a:rPr spc="55" dirty="0"/>
              <a:t>A</a:t>
            </a:r>
            <a:r>
              <a:rPr spc="-200" dirty="0"/>
              <a:t>cc</a:t>
            </a:r>
            <a:r>
              <a:rPr spc="-45" dirty="0"/>
              <a:t>e</a:t>
            </a:r>
            <a:r>
              <a:rPr spc="-125" dirty="0"/>
              <a:t>s</a:t>
            </a:r>
            <a:r>
              <a:rPr spc="-145" dirty="0"/>
              <a:t>s</a:t>
            </a:r>
            <a:r>
              <a:rPr spc="-40" dirty="0"/>
              <a:t> </a:t>
            </a:r>
            <a:r>
              <a:rPr spc="50" dirty="0"/>
              <a:t>M</a:t>
            </a:r>
            <a:r>
              <a:rPr spc="-50" dirty="0"/>
              <a:t>a</a:t>
            </a:r>
            <a:r>
              <a:rPr spc="-85" dirty="0"/>
              <a:t>n</a:t>
            </a:r>
            <a:r>
              <a:rPr spc="-50" dirty="0"/>
              <a:t>a</a:t>
            </a:r>
            <a:r>
              <a:rPr spc="-25" dirty="0"/>
              <a:t>g</a:t>
            </a:r>
            <a:r>
              <a:rPr spc="-35" dirty="0"/>
              <a:t>e</a:t>
            </a:r>
            <a:r>
              <a:rPr spc="5" dirty="0"/>
              <a:t>m</a:t>
            </a:r>
            <a:r>
              <a:rPr spc="-45" dirty="0"/>
              <a:t>e</a:t>
            </a:r>
            <a:r>
              <a:rPr spc="-85" dirty="0"/>
              <a:t>n</a:t>
            </a:r>
            <a:r>
              <a:rPr spc="105" dirty="0"/>
              <a:t>t</a:t>
            </a:r>
            <a:r>
              <a:rPr spc="100" dirty="0"/>
              <a:t> </a:t>
            </a:r>
            <a:r>
              <a:rPr spc="-55" dirty="0"/>
              <a:t>S</a:t>
            </a:r>
            <a:r>
              <a:rPr spc="-50" dirty="0"/>
              <a:t>y</a:t>
            </a:r>
            <a:r>
              <a:rPr spc="-125" dirty="0"/>
              <a:t>s</a:t>
            </a:r>
            <a:r>
              <a:rPr spc="114" dirty="0"/>
              <a:t>t</a:t>
            </a:r>
            <a:r>
              <a:rPr spc="-45" dirty="0"/>
              <a:t>e</a:t>
            </a:r>
            <a:r>
              <a:rPr spc="-25" dirty="0"/>
              <a:t>m</a:t>
            </a:r>
            <a:r>
              <a:rPr spc="-105" dirty="0"/>
              <a:t> </a:t>
            </a:r>
            <a:r>
              <a:rPr spc="-45" dirty="0"/>
              <a:t>e</a:t>
            </a:r>
            <a:r>
              <a:rPr spc="-85" dirty="0"/>
              <a:t>n</a:t>
            </a:r>
            <a:r>
              <a:rPr spc="-50" dirty="0"/>
              <a:t>a</a:t>
            </a:r>
            <a:r>
              <a:rPr spc="-15" dirty="0"/>
              <a:t>b</a:t>
            </a:r>
            <a:r>
              <a:rPr spc="15" dirty="0"/>
              <a:t>l</a:t>
            </a:r>
            <a:r>
              <a:rPr spc="20" dirty="0"/>
              <a:t>e</a:t>
            </a:r>
            <a:r>
              <a:rPr spc="-25" dirty="0"/>
              <a:t>d</a:t>
            </a:r>
            <a:r>
              <a:rPr spc="95" dirty="0"/>
              <a:t> </a:t>
            </a:r>
            <a:r>
              <a:rPr spc="-15" dirty="0"/>
              <a:t>b</a:t>
            </a:r>
            <a:r>
              <a:rPr spc="-45" dirty="0"/>
              <a:t>y  </a:t>
            </a:r>
            <a:r>
              <a:rPr spc="-80" dirty="0"/>
              <a:t>Blockchain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57475" y="2044597"/>
            <a:ext cx="3733800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lvl="0"/>
            <a:r>
              <a:rPr lang="en-GB" sz="2000" b="1" dirty="0" smtClean="0"/>
              <a:t>Amritanshu                 2019 IMT-016</a:t>
            </a:r>
          </a:p>
          <a:p>
            <a:pPr lvl="0"/>
            <a:r>
              <a:rPr lang="en-GB" sz="2000" b="1" dirty="0" smtClean="0"/>
              <a:t>Ankit </a:t>
            </a:r>
            <a:r>
              <a:rPr lang="en-GB" sz="2000" b="1" dirty="0" err="1" smtClean="0"/>
              <a:t>Rastogi</a:t>
            </a:r>
            <a:r>
              <a:rPr lang="en-GB" sz="2000" b="1" dirty="0" smtClean="0"/>
              <a:t>              2019 IMT-018</a:t>
            </a:r>
          </a:p>
          <a:p>
            <a:pPr lvl="0"/>
            <a:r>
              <a:rPr lang="en-GB" sz="2000" b="1" dirty="0" err="1" smtClean="0"/>
              <a:t>Rathin</a:t>
            </a:r>
            <a:r>
              <a:rPr lang="en-GB" sz="2000" b="1" dirty="0" smtClean="0"/>
              <a:t> R                       2019 IMT-081</a:t>
            </a:r>
          </a:p>
          <a:p>
            <a:pPr lvl="0"/>
            <a:r>
              <a:rPr lang="en-GB" sz="2000" b="1" dirty="0" smtClean="0"/>
              <a:t>Tiwari </a:t>
            </a:r>
            <a:r>
              <a:rPr lang="en-GB" sz="2000" b="1" dirty="0" err="1" smtClean="0"/>
              <a:t>Adarsh</a:t>
            </a:r>
            <a:r>
              <a:rPr lang="en-GB" sz="2000" b="1" dirty="0" smtClean="0"/>
              <a:t> U.        2019 IMT-107</a:t>
            </a:r>
            <a:endParaRPr lang="en-GB" sz="2000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1397000" y="4125277"/>
            <a:ext cx="6591934" cy="7264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366520" marR="5080" indent="-1354455">
              <a:lnSpc>
                <a:spcPts val="2630"/>
              </a:lnSpc>
              <a:spcBef>
                <a:spcPts val="400"/>
              </a:spcBef>
            </a:pPr>
            <a:r>
              <a:rPr sz="2400" b="1" dirty="0">
                <a:solidFill>
                  <a:srgbClr val="0A5293"/>
                </a:solidFill>
                <a:latin typeface="Calibri"/>
                <a:cs typeface="Calibri"/>
              </a:rPr>
              <a:t>ABV-Indian</a:t>
            </a:r>
            <a:r>
              <a:rPr sz="2400" b="1" spc="-35" dirty="0">
                <a:solidFill>
                  <a:srgbClr val="0A529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A5293"/>
                </a:solidFill>
                <a:latin typeface="Calibri"/>
                <a:cs typeface="Calibri"/>
              </a:rPr>
              <a:t>Institute</a:t>
            </a:r>
            <a:r>
              <a:rPr sz="2400" b="1" spc="-30" dirty="0">
                <a:solidFill>
                  <a:srgbClr val="0A529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A5293"/>
                </a:solidFill>
                <a:latin typeface="Calibri"/>
                <a:cs typeface="Calibri"/>
              </a:rPr>
              <a:t>of</a:t>
            </a:r>
            <a:r>
              <a:rPr sz="2400" b="1" spc="50" dirty="0">
                <a:solidFill>
                  <a:srgbClr val="0A529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A5293"/>
                </a:solidFill>
                <a:latin typeface="Calibri"/>
                <a:cs typeface="Calibri"/>
              </a:rPr>
              <a:t>Information</a:t>
            </a:r>
            <a:r>
              <a:rPr sz="2400" b="1" spc="-35" dirty="0">
                <a:solidFill>
                  <a:srgbClr val="0A529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A5293"/>
                </a:solidFill>
                <a:latin typeface="Calibri"/>
                <a:cs typeface="Calibri"/>
              </a:rPr>
              <a:t>Technology</a:t>
            </a:r>
            <a:r>
              <a:rPr sz="2400" b="1" spc="120" dirty="0">
                <a:solidFill>
                  <a:srgbClr val="0A529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A5293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0A529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A5293"/>
                </a:solidFill>
                <a:latin typeface="Calibri"/>
                <a:cs typeface="Calibri"/>
              </a:rPr>
              <a:t>Management</a:t>
            </a:r>
            <a:r>
              <a:rPr sz="2400" b="1" spc="40" dirty="0">
                <a:solidFill>
                  <a:srgbClr val="0A529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A5293"/>
                </a:solidFill>
                <a:latin typeface="Calibri"/>
                <a:cs typeface="Calibri"/>
              </a:rPr>
              <a:t>Gwalior-474015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452" y="312737"/>
            <a:ext cx="204216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0" spc="15" dirty="0">
                <a:latin typeface="Microsoft Sans Serif"/>
                <a:cs typeface="Microsoft Sans Serif"/>
              </a:rPr>
              <a:t>Objectives</a:t>
            </a:r>
            <a:endParaRPr sz="33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105" y="1109916"/>
            <a:ext cx="7813675" cy="346900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27025" marR="495300" indent="-314960">
              <a:lnSpc>
                <a:spcPct val="104400"/>
              </a:lnSpc>
              <a:spcBef>
                <a:spcPts val="5"/>
              </a:spcBef>
              <a:buSzPct val="69444"/>
              <a:buFont typeface="Wingdings"/>
              <a:buChar char=""/>
              <a:tabLst>
                <a:tab pos="327025" algn="l"/>
                <a:tab pos="327660" algn="l"/>
              </a:tabLst>
            </a:pPr>
            <a:r>
              <a:rPr sz="1800" b="1" spc="10" dirty="0">
                <a:solidFill>
                  <a:srgbClr val="223944"/>
                </a:solidFill>
                <a:latin typeface="Calibri"/>
                <a:cs typeface="Calibri"/>
              </a:rPr>
              <a:t>Trust </a:t>
            </a:r>
            <a:r>
              <a:rPr sz="1800" b="1" dirty="0">
                <a:solidFill>
                  <a:srgbClr val="223944"/>
                </a:solidFill>
                <a:latin typeface="Calibri"/>
                <a:cs typeface="Calibri"/>
              </a:rPr>
              <a:t>metric: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ensure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that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data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sold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is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genuine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and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authentic, this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platform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include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mathematical model named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”Trust 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score” (TS).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”TS”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is </a:t>
            </a:r>
            <a:r>
              <a:rPr sz="1800" spc="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calculated</a:t>
            </a:r>
            <a:r>
              <a:rPr sz="1800" spc="-1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using</a:t>
            </a:r>
            <a:r>
              <a:rPr sz="1800" spc="-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mathematical</a:t>
            </a:r>
            <a:r>
              <a:rPr sz="1800" spc="-1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formula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that</a:t>
            </a:r>
            <a:r>
              <a:rPr sz="18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is</a:t>
            </a:r>
            <a:r>
              <a:rPr sz="1800" spc="-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directly</a:t>
            </a:r>
            <a:r>
              <a:rPr sz="1800" spc="-1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proportional</a:t>
            </a:r>
            <a:r>
              <a:rPr sz="1800" spc="-1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1800" spc="-3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feedback</a:t>
            </a:r>
            <a:r>
              <a:rPr sz="18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given</a:t>
            </a:r>
            <a:r>
              <a:rPr sz="1800" spc="-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by</a:t>
            </a:r>
            <a:r>
              <a:rPr sz="18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800" spc="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1800" spc="-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consumer</a:t>
            </a:r>
            <a:r>
              <a:rPr sz="1800" spc="-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total</a:t>
            </a:r>
            <a:r>
              <a:rPr sz="1800" spc="-7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number</a:t>
            </a:r>
            <a:r>
              <a:rPr sz="1800" spc="-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of</a:t>
            </a:r>
            <a:r>
              <a:rPr sz="1800" spc="-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transactions</a:t>
            </a:r>
            <a:endParaRPr sz="1800">
              <a:latin typeface="Calibri"/>
              <a:cs typeface="Calibri"/>
            </a:endParaRPr>
          </a:p>
          <a:p>
            <a:pPr marL="327025">
              <a:lnSpc>
                <a:spcPct val="100000"/>
              </a:lnSpc>
              <a:spcBef>
                <a:spcPts val="170"/>
              </a:spcBef>
            </a:pP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performed</a:t>
            </a:r>
            <a:r>
              <a:rPr sz="1800" spc="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by</a:t>
            </a:r>
            <a:r>
              <a:rPr sz="18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1800" spc="-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provider.</a:t>
            </a:r>
            <a:r>
              <a:rPr sz="1800" spc="-10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No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 centralized</a:t>
            </a:r>
            <a:r>
              <a:rPr sz="1800" spc="-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authority</a:t>
            </a:r>
            <a:r>
              <a:rPr sz="1800" spc="-1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is</a:t>
            </a:r>
            <a:r>
              <a:rPr sz="1800" spc="-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involved</a:t>
            </a:r>
            <a:r>
              <a:rPr sz="1800" spc="-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in</a:t>
            </a:r>
            <a:r>
              <a:rPr sz="1800" spc="-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27025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solidFill>
                  <a:srgbClr val="223944"/>
                </a:solidFill>
                <a:latin typeface="Calibri"/>
                <a:cs typeface="Calibri"/>
              </a:rPr>
              <a:t>c</a:t>
            </a:r>
            <a:r>
              <a:rPr sz="1800" spc="30" dirty="0">
                <a:solidFill>
                  <a:srgbClr val="223944"/>
                </a:solidFill>
                <a:latin typeface="Calibri"/>
                <a:cs typeface="Calibri"/>
              </a:rPr>
              <a:t>al</a:t>
            </a:r>
            <a:r>
              <a:rPr sz="1800" spc="-15" dirty="0">
                <a:solidFill>
                  <a:srgbClr val="223944"/>
                </a:solidFill>
                <a:latin typeface="Calibri"/>
                <a:cs typeface="Calibri"/>
              </a:rPr>
              <a:t>c</a:t>
            </a:r>
            <a:r>
              <a:rPr sz="1800" spc="20" dirty="0">
                <a:solidFill>
                  <a:srgbClr val="223944"/>
                </a:solidFill>
                <a:latin typeface="Calibri"/>
                <a:cs typeface="Calibri"/>
              </a:rPr>
              <a:t>u</a:t>
            </a:r>
            <a:r>
              <a:rPr sz="1800" spc="30" dirty="0">
                <a:solidFill>
                  <a:srgbClr val="223944"/>
                </a:solidFill>
                <a:latin typeface="Calibri"/>
                <a:cs typeface="Calibri"/>
              </a:rPr>
              <a:t>la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t</a:t>
            </a:r>
            <a:r>
              <a:rPr sz="1800" spc="25" dirty="0">
                <a:solidFill>
                  <a:srgbClr val="223944"/>
                </a:solidFill>
                <a:latin typeface="Calibri"/>
                <a:cs typeface="Calibri"/>
              </a:rPr>
              <a:t>i</a:t>
            </a:r>
            <a:r>
              <a:rPr sz="1800" spc="20" dirty="0">
                <a:solidFill>
                  <a:srgbClr val="223944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n</a:t>
            </a:r>
            <a:r>
              <a:rPr sz="1800" spc="-1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23944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f</a:t>
            </a:r>
            <a:r>
              <a:rPr sz="1800" spc="-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Calibri"/>
              <a:cs typeface="Calibri"/>
            </a:endParaRPr>
          </a:p>
          <a:p>
            <a:pPr marL="327025" marR="5080" indent="-314960">
              <a:lnSpc>
                <a:spcPct val="105200"/>
              </a:lnSpc>
              <a:buSzPct val="69444"/>
              <a:buFont typeface="Wingdings"/>
              <a:buChar char=""/>
              <a:tabLst>
                <a:tab pos="327025" algn="l"/>
                <a:tab pos="327660" algn="l"/>
              </a:tabLst>
            </a:pPr>
            <a:r>
              <a:rPr sz="1800" b="1" dirty="0">
                <a:solidFill>
                  <a:srgbClr val="223944"/>
                </a:solidFill>
                <a:latin typeface="Calibri"/>
                <a:cs typeface="Calibri"/>
              </a:rPr>
              <a:t>Improvement in </a:t>
            </a:r>
            <a:r>
              <a:rPr sz="1800" b="1" spc="-10" dirty="0">
                <a:solidFill>
                  <a:srgbClr val="223944"/>
                </a:solidFill>
                <a:latin typeface="Calibri"/>
                <a:cs typeface="Calibri"/>
              </a:rPr>
              <a:t>IoT </a:t>
            </a:r>
            <a:r>
              <a:rPr sz="1800" b="1" spc="-5" dirty="0">
                <a:solidFill>
                  <a:srgbClr val="223944"/>
                </a:solidFill>
                <a:latin typeface="Calibri"/>
                <a:cs typeface="Calibri"/>
              </a:rPr>
              <a:t>data security: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Data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security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will be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ensured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in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this solution; </a:t>
            </a:r>
            <a:r>
              <a:rPr sz="1800" spc="-39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data originating 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,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provider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encrypted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before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it is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outsourced to a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storage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operator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and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later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decryption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keys are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only </a:t>
            </a:r>
            <a:r>
              <a:rPr sz="1800" spc="20" dirty="0">
                <a:solidFill>
                  <a:srgbClr val="223944"/>
                </a:solidFill>
                <a:latin typeface="Calibri"/>
                <a:cs typeface="Calibri"/>
              </a:rPr>
              <a:t>available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to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client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who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has</a:t>
            </a:r>
            <a:r>
              <a:rPr sz="1800" spc="-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made</a:t>
            </a:r>
            <a:r>
              <a:rPr sz="18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an</a:t>
            </a:r>
            <a:r>
              <a:rPr sz="1800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upfront</a:t>
            </a:r>
            <a:r>
              <a:rPr sz="1800" spc="-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payment,</a:t>
            </a:r>
            <a:r>
              <a:rPr sz="1800" spc="-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Means</a:t>
            </a:r>
            <a:r>
              <a:rPr sz="1800" spc="-1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end-to-end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encryption</a:t>
            </a:r>
            <a:r>
              <a:rPr sz="1800" spc="-8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(E2EE)</a:t>
            </a:r>
            <a:r>
              <a:rPr sz="1800" spc="-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IoT</a:t>
            </a:r>
            <a:r>
              <a:rPr sz="18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data </a:t>
            </a:r>
            <a:r>
              <a:rPr sz="1800" spc="-3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is</a:t>
            </a:r>
            <a:r>
              <a:rPr sz="1800" spc="-7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23944"/>
                </a:solidFill>
                <a:latin typeface="Calibri"/>
                <a:cs typeface="Calibri"/>
              </a:rPr>
              <a:t>applied</a:t>
            </a:r>
            <a:r>
              <a:rPr sz="1800" spc="-1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this</a:t>
            </a:r>
            <a:r>
              <a:rPr sz="1800" spc="-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project.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062" y="329818"/>
            <a:ext cx="206819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0" spc="50" dirty="0">
                <a:latin typeface="Microsoft Sans Serif"/>
                <a:cs typeface="Microsoft Sans Serif"/>
              </a:rPr>
              <a:t>Methodology</a:t>
            </a:r>
            <a:endParaRPr sz="27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300" y="1009650"/>
            <a:ext cx="5600700" cy="3276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57095" y="4551679"/>
            <a:ext cx="49288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5" dirty="0">
                <a:latin typeface="Arial"/>
                <a:cs typeface="Arial"/>
              </a:rPr>
              <a:t>Figure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1:</a:t>
            </a:r>
            <a:r>
              <a:rPr sz="1400" b="1" spc="-11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complete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flow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diagram</a:t>
            </a:r>
            <a:r>
              <a:rPr sz="1400" b="1" spc="-229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of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the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proposed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platform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102" y="398399"/>
            <a:ext cx="206819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spc="50" dirty="0">
                <a:solidFill>
                  <a:srgbClr val="AE7A51"/>
                </a:solidFill>
                <a:latin typeface="Microsoft Sans Serif"/>
                <a:cs typeface="Microsoft Sans Serif"/>
              </a:rPr>
              <a:t>Methodology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5977" y="986155"/>
            <a:ext cx="1866264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5" dirty="0">
                <a:solidFill>
                  <a:srgbClr val="AE7A51"/>
                </a:solidFill>
                <a:latin typeface="Calibri"/>
                <a:cs typeface="Calibri"/>
              </a:rPr>
              <a:t>Client-side</a:t>
            </a:r>
            <a:r>
              <a:rPr sz="1550" b="1" spc="180" dirty="0">
                <a:solidFill>
                  <a:srgbClr val="AE7A51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AE7A51"/>
                </a:solidFill>
                <a:latin typeface="Calibri"/>
                <a:cs typeface="Calibri"/>
              </a:rPr>
              <a:t>application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0" y="1257300"/>
            <a:ext cx="5248275" cy="2838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73985" y="4490402"/>
            <a:ext cx="325818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Arial"/>
                <a:cs typeface="Arial"/>
              </a:rPr>
              <a:t>Figure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2:</a:t>
            </a:r>
            <a:r>
              <a:rPr sz="1100" b="1" dirty="0">
                <a:latin typeface="Arial"/>
                <a:cs typeface="Arial"/>
              </a:rPr>
              <a:t> Flow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diagram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Client-side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application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02" y="398399"/>
            <a:ext cx="206819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0" spc="50" dirty="0">
                <a:latin typeface="Microsoft Sans Serif"/>
                <a:cs typeface="Microsoft Sans Serif"/>
              </a:rPr>
              <a:t>Methodology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 marR="655955">
              <a:lnSpc>
                <a:spcPct val="109100"/>
              </a:lnSpc>
              <a:spcBef>
                <a:spcPts val="95"/>
              </a:spcBef>
            </a:pPr>
            <a:r>
              <a:rPr b="1" dirty="0">
                <a:latin typeface="Calibri"/>
                <a:cs typeface="Calibri"/>
              </a:rPr>
              <a:t>Metamask: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spc="5" dirty="0"/>
              <a:t>This </a:t>
            </a:r>
            <a:r>
              <a:rPr spc="10" dirty="0"/>
              <a:t>is a </a:t>
            </a:r>
            <a:r>
              <a:rPr spc="-5" dirty="0"/>
              <a:t>browser</a:t>
            </a:r>
            <a:r>
              <a:rPr dirty="0"/>
              <a:t> </a:t>
            </a:r>
            <a:r>
              <a:rPr spc="10" dirty="0"/>
              <a:t>plugin </a:t>
            </a:r>
            <a:r>
              <a:rPr spc="5" dirty="0"/>
              <a:t>that </a:t>
            </a:r>
            <a:r>
              <a:rPr spc="10" dirty="0"/>
              <a:t>allows </a:t>
            </a:r>
            <a:r>
              <a:rPr spc="-10" dirty="0"/>
              <a:t>users </a:t>
            </a:r>
            <a:r>
              <a:rPr spc="10" dirty="0"/>
              <a:t>to </a:t>
            </a:r>
            <a:r>
              <a:rPr spc="20" dirty="0"/>
              <a:t>make </a:t>
            </a:r>
            <a:r>
              <a:rPr spc="-5" dirty="0"/>
              <a:t>Ethereum</a:t>
            </a:r>
            <a:r>
              <a:rPr dirty="0"/>
              <a:t> transactions </a:t>
            </a:r>
            <a:r>
              <a:rPr spc="-340" dirty="0"/>
              <a:t> </a:t>
            </a:r>
            <a:r>
              <a:rPr spc="5" dirty="0"/>
              <a:t>through</a:t>
            </a:r>
            <a:r>
              <a:rPr spc="90" dirty="0"/>
              <a:t> </a:t>
            </a:r>
            <a:r>
              <a:rPr dirty="0"/>
              <a:t>regular</a:t>
            </a:r>
            <a:r>
              <a:rPr spc="145" dirty="0"/>
              <a:t> </a:t>
            </a:r>
            <a:r>
              <a:rPr spc="10" dirty="0"/>
              <a:t>applications.</a:t>
            </a:r>
          </a:p>
          <a:p>
            <a:pPr marL="203835">
              <a:lnSpc>
                <a:spcPct val="100000"/>
              </a:lnSpc>
              <a:spcBef>
                <a:spcPts val="15"/>
              </a:spcBef>
            </a:pPr>
            <a:endParaRPr sz="1650" dirty="0"/>
          </a:p>
          <a:p>
            <a:pPr marL="216535" marR="36195">
              <a:lnSpc>
                <a:spcPct val="109000"/>
              </a:lnSpc>
            </a:pPr>
            <a:r>
              <a:rPr b="1" spc="10" dirty="0">
                <a:latin typeface="Calibri"/>
                <a:cs typeface="Calibri"/>
              </a:rPr>
              <a:t>Rinkeby </a:t>
            </a:r>
            <a:r>
              <a:rPr b="1" dirty="0">
                <a:latin typeface="Calibri"/>
                <a:cs typeface="Calibri"/>
              </a:rPr>
              <a:t>test network: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spc="5" dirty="0"/>
              <a:t>The </a:t>
            </a:r>
            <a:r>
              <a:rPr dirty="0"/>
              <a:t>purpose</a:t>
            </a:r>
            <a:r>
              <a:rPr spc="5" dirty="0"/>
              <a:t> of the Rinkeby </a:t>
            </a:r>
            <a:r>
              <a:rPr spc="-5" dirty="0"/>
              <a:t>TestNet</a:t>
            </a:r>
            <a:r>
              <a:rPr dirty="0"/>
              <a:t> </a:t>
            </a:r>
            <a:r>
              <a:rPr spc="10" dirty="0"/>
              <a:t>is to </a:t>
            </a:r>
            <a:r>
              <a:rPr spc="-5" dirty="0"/>
              <a:t>test </a:t>
            </a:r>
            <a:r>
              <a:rPr dirty="0"/>
              <a:t>Ethereum-based</a:t>
            </a:r>
            <a:r>
              <a:rPr spc="5" dirty="0"/>
              <a:t> Dapps </a:t>
            </a:r>
            <a:r>
              <a:rPr spc="-340" dirty="0"/>
              <a:t> </a:t>
            </a:r>
            <a:r>
              <a:rPr spc="-10" dirty="0"/>
              <a:t>before</a:t>
            </a:r>
            <a:r>
              <a:rPr spc="215" dirty="0"/>
              <a:t> </a:t>
            </a:r>
            <a:r>
              <a:rPr dirty="0"/>
              <a:t>they</a:t>
            </a:r>
            <a:r>
              <a:rPr spc="60" dirty="0"/>
              <a:t> </a:t>
            </a:r>
            <a:r>
              <a:rPr dirty="0"/>
              <a:t>are</a:t>
            </a:r>
            <a:r>
              <a:rPr spc="65" dirty="0"/>
              <a:t> </a:t>
            </a:r>
            <a:r>
              <a:rPr spc="5" dirty="0"/>
              <a:t>deployed</a:t>
            </a:r>
            <a:r>
              <a:rPr spc="170" dirty="0"/>
              <a:t> </a:t>
            </a:r>
            <a:r>
              <a:rPr spc="10" dirty="0"/>
              <a:t>on</a:t>
            </a:r>
            <a:r>
              <a:rPr spc="15" dirty="0"/>
              <a:t> </a:t>
            </a:r>
            <a:r>
              <a:rPr spc="10" dirty="0"/>
              <a:t>the</a:t>
            </a:r>
            <a:r>
              <a:rPr spc="65" dirty="0"/>
              <a:t> </a:t>
            </a:r>
            <a:r>
              <a:rPr spc="-5" dirty="0"/>
              <a:t>Ethereum</a:t>
            </a:r>
            <a:r>
              <a:rPr spc="265" dirty="0"/>
              <a:t> </a:t>
            </a:r>
            <a:r>
              <a:rPr spc="5" dirty="0"/>
              <a:t>mainnet.</a:t>
            </a:r>
          </a:p>
          <a:p>
            <a:pPr marL="203835">
              <a:lnSpc>
                <a:spcPct val="100000"/>
              </a:lnSpc>
            </a:pPr>
            <a:endParaRPr sz="1600" dirty="0"/>
          </a:p>
          <a:p>
            <a:pPr marL="216535" marR="5080">
              <a:lnSpc>
                <a:spcPct val="109100"/>
              </a:lnSpc>
            </a:pPr>
            <a:r>
              <a:rPr b="1" spc="15" dirty="0">
                <a:latin typeface="Calibri"/>
                <a:cs typeface="Calibri"/>
              </a:rPr>
              <a:t>Remix: </a:t>
            </a:r>
            <a:r>
              <a:rPr spc="5" dirty="0"/>
              <a:t>This </a:t>
            </a:r>
            <a:r>
              <a:rPr spc="10" dirty="0"/>
              <a:t>is an </a:t>
            </a:r>
            <a:r>
              <a:rPr spc="-5" dirty="0"/>
              <a:t>open-source</a:t>
            </a:r>
            <a:r>
              <a:rPr dirty="0"/>
              <a:t> </a:t>
            </a:r>
            <a:r>
              <a:rPr spc="-5" dirty="0"/>
              <a:t>Ethereum</a:t>
            </a:r>
            <a:r>
              <a:rPr spc="340" dirty="0"/>
              <a:t> </a:t>
            </a:r>
            <a:r>
              <a:rPr dirty="0"/>
              <a:t>IDE </a:t>
            </a:r>
            <a:r>
              <a:rPr spc="20" dirty="0"/>
              <a:t>you </a:t>
            </a:r>
            <a:r>
              <a:rPr spc="10" dirty="0"/>
              <a:t>can  </a:t>
            </a:r>
            <a:r>
              <a:rPr dirty="0"/>
              <a:t>use </a:t>
            </a:r>
            <a:r>
              <a:rPr spc="10" dirty="0"/>
              <a:t>to </a:t>
            </a:r>
            <a:r>
              <a:rPr dirty="0"/>
              <a:t>write,</a:t>
            </a:r>
            <a:r>
              <a:rPr spc="350" dirty="0"/>
              <a:t> </a:t>
            </a:r>
            <a:r>
              <a:rPr spc="10" dirty="0"/>
              <a:t>compile </a:t>
            </a:r>
            <a:r>
              <a:rPr spc="5" dirty="0"/>
              <a:t>and  </a:t>
            </a:r>
            <a:r>
              <a:rPr dirty="0"/>
              <a:t>debug </a:t>
            </a:r>
            <a:r>
              <a:rPr spc="5" dirty="0"/>
              <a:t> </a:t>
            </a:r>
            <a:r>
              <a:rPr spc="15" dirty="0"/>
              <a:t>Solidity </a:t>
            </a:r>
            <a:r>
              <a:rPr dirty="0"/>
              <a:t>code.</a:t>
            </a:r>
            <a:r>
              <a:rPr spc="5" dirty="0"/>
              <a:t> </a:t>
            </a:r>
            <a:r>
              <a:rPr spc="-10" dirty="0"/>
              <a:t>Useful</a:t>
            </a:r>
            <a:r>
              <a:rPr spc="330" dirty="0"/>
              <a:t> </a:t>
            </a:r>
            <a:r>
              <a:rPr spc="15" dirty="0"/>
              <a:t>in </a:t>
            </a:r>
            <a:r>
              <a:rPr spc="5" dirty="0"/>
              <a:t>testing, debugging </a:t>
            </a:r>
            <a:r>
              <a:rPr spc="10" dirty="0"/>
              <a:t>and deploying </a:t>
            </a:r>
            <a:r>
              <a:rPr spc="5" dirty="0"/>
              <a:t>of smart contracts.  </a:t>
            </a:r>
            <a:r>
              <a:rPr dirty="0"/>
              <a:t>Implemented </a:t>
            </a:r>
            <a:r>
              <a:rPr spc="5" dirty="0"/>
              <a:t> </a:t>
            </a:r>
            <a:r>
              <a:rPr spc="10" dirty="0"/>
              <a:t>two</a:t>
            </a:r>
            <a:r>
              <a:rPr spc="95" dirty="0"/>
              <a:t> </a:t>
            </a:r>
            <a:r>
              <a:rPr spc="5" dirty="0"/>
              <a:t>smart</a:t>
            </a:r>
            <a:r>
              <a:rPr spc="95" dirty="0"/>
              <a:t> </a:t>
            </a:r>
            <a:r>
              <a:rPr spc="5" dirty="0"/>
              <a:t>contracts,</a:t>
            </a:r>
            <a:r>
              <a:rPr spc="160" dirty="0"/>
              <a:t> </a:t>
            </a:r>
            <a:r>
              <a:rPr spc="10" dirty="0"/>
              <a:t>and</a:t>
            </a:r>
            <a:r>
              <a:rPr spc="20" dirty="0"/>
              <a:t> </a:t>
            </a:r>
            <a:r>
              <a:rPr spc="-5" dirty="0"/>
              <a:t>after</a:t>
            </a:r>
            <a:r>
              <a:rPr spc="114" dirty="0"/>
              <a:t> </a:t>
            </a:r>
            <a:r>
              <a:rPr spc="5" dirty="0"/>
              <a:t>deployment</a:t>
            </a:r>
            <a:r>
              <a:rPr spc="95" dirty="0"/>
              <a:t> </a:t>
            </a:r>
            <a:r>
              <a:rPr spc="10" dirty="0"/>
              <a:t>got</a:t>
            </a:r>
            <a:r>
              <a:rPr spc="90" dirty="0"/>
              <a:t> </a:t>
            </a:r>
            <a:r>
              <a:rPr spc="5" dirty="0"/>
              <a:t>the</a:t>
            </a:r>
            <a:r>
              <a:rPr spc="65" dirty="0"/>
              <a:t> </a:t>
            </a:r>
            <a:r>
              <a:rPr spc="5" dirty="0"/>
              <a:t>contract</a:t>
            </a:r>
            <a:r>
              <a:rPr spc="90" dirty="0"/>
              <a:t> </a:t>
            </a:r>
            <a:r>
              <a:rPr spc="-5" dirty="0"/>
              <a:t>address</a:t>
            </a:r>
            <a:r>
              <a:rPr spc="155" dirty="0"/>
              <a:t> </a:t>
            </a:r>
            <a:r>
              <a:rPr spc="-5" dirty="0"/>
              <a:t>for</a:t>
            </a:r>
            <a:r>
              <a:rPr spc="75" dirty="0"/>
              <a:t> </a:t>
            </a:r>
            <a:r>
              <a:rPr spc="5" dirty="0"/>
              <a:t>both</a:t>
            </a:r>
            <a:r>
              <a:rPr spc="90" dirty="0"/>
              <a:t> </a:t>
            </a:r>
            <a:r>
              <a:rPr spc="5" dirty="0"/>
              <a:t>the</a:t>
            </a:r>
            <a:r>
              <a:rPr spc="65" dirty="0"/>
              <a:t> </a:t>
            </a:r>
            <a:r>
              <a:rPr dirty="0"/>
              <a:t>smart </a:t>
            </a:r>
            <a:r>
              <a:rPr spc="5" dirty="0"/>
              <a:t> contracts.</a:t>
            </a:r>
            <a:r>
              <a:rPr spc="150" dirty="0"/>
              <a:t> </a:t>
            </a:r>
            <a:r>
              <a:rPr spc="5" dirty="0"/>
              <a:t>The</a:t>
            </a:r>
            <a:r>
              <a:rPr spc="70" dirty="0"/>
              <a:t> </a:t>
            </a:r>
            <a:r>
              <a:rPr spc="5" dirty="0"/>
              <a:t>contract</a:t>
            </a:r>
            <a:r>
              <a:rPr spc="100" dirty="0"/>
              <a:t> </a:t>
            </a:r>
            <a:r>
              <a:rPr dirty="0"/>
              <a:t>address</a:t>
            </a:r>
            <a:r>
              <a:rPr spc="165" dirty="0"/>
              <a:t> </a:t>
            </a:r>
            <a:r>
              <a:rPr spc="10" dirty="0"/>
              <a:t>allows</a:t>
            </a:r>
            <a:r>
              <a:rPr spc="85" dirty="0"/>
              <a:t> </a:t>
            </a:r>
            <a:r>
              <a:rPr spc="10" dirty="0"/>
              <a:t>us to</a:t>
            </a:r>
            <a:r>
              <a:rPr spc="95" dirty="0"/>
              <a:t> </a:t>
            </a:r>
            <a:r>
              <a:rPr spc="5" dirty="0"/>
              <a:t>connect</a:t>
            </a:r>
            <a:r>
              <a:rPr spc="100" dirty="0"/>
              <a:t> </a:t>
            </a:r>
            <a:r>
              <a:rPr spc="5" dirty="0"/>
              <a:t>our</a:t>
            </a:r>
            <a:r>
              <a:rPr spc="75" dirty="0"/>
              <a:t> </a:t>
            </a:r>
            <a:r>
              <a:rPr spc="10" dirty="0"/>
              <a:t>DApps</a:t>
            </a:r>
            <a:r>
              <a:rPr spc="85" dirty="0"/>
              <a:t> </a:t>
            </a:r>
            <a:r>
              <a:rPr spc="10" dirty="0"/>
              <a:t>with</a:t>
            </a:r>
            <a:r>
              <a:rPr spc="25" dirty="0"/>
              <a:t> </a:t>
            </a:r>
            <a:r>
              <a:rPr spc="10" dirty="0"/>
              <a:t>the</a:t>
            </a:r>
            <a:r>
              <a:rPr spc="65" dirty="0"/>
              <a:t> </a:t>
            </a:r>
            <a:r>
              <a:rPr spc="10" dirty="0"/>
              <a:t>blockchain.</a:t>
            </a:r>
            <a:r>
              <a:rPr spc="80" dirty="0"/>
              <a:t> </a:t>
            </a:r>
            <a:r>
              <a:rPr spc="25" dirty="0"/>
              <a:t>We</a:t>
            </a:r>
            <a:r>
              <a:rPr spc="-5" dirty="0"/>
              <a:t> </a:t>
            </a:r>
            <a:r>
              <a:rPr spc="10" dirty="0"/>
              <a:t>can </a:t>
            </a:r>
            <a:r>
              <a:rPr spc="-335" dirty="0"/>
              <a:t> </a:t>
            </a:r>
            <a:r>
              <a:rPr dirty="0"/>
              <a:t>access </a:t>
            </a:r>
            <a:r>
              <a:rPr spc="10" dirty="0"/>
              <a:t>the </a:t>
            </a:r>
            <a:r>
              <a:rPr spc="5" dirty="0"/>
              <a:t>methods</a:t>
            </a:r>
            <a:r>
              <a:rPr spc="10" dirty="0"/>
              <a:t> and </a:t>
            </a:r>
            <a:r>
              <a:rPr spc="-5" dirty="0"/>
              <a:t>properties</a:t>
            </a:r>
            <a:r>
              <a:rPr dirty="0"/>
              <a:t> </a:t>
            </a:r>
            <a:r>
              <a:rPr spc="5" dirty="0"/>
              <a:t>implemented</a:t>
            </a:r>
            <a:r>
              <a:rPr spc="10" dirty="0"/>
              <a:t> </a:t>
            </a:r>
            <a:r>
              <a:rPr spc="15" dirty="0"/>
              <a:t>in </a:t>
            </a:r>
            <a:r>
              <a:rPr spc="10" dirty="0"/>
              <a:t>the </a:t>
            </a:r>
            <a:r>
              <a:rPr spc="15" dirty="0"/>
              <a:t>SCs in </a:t>
            </a:r>
            <a:r>
              <a:rPr spc="10" dirty="0"/>
              <a:t>the </a:t>
            </a:r>
            <a:r>
              <a:rPr spc="-5" dirty="0"/>
              <a:t>client-side</a:t>
            </a:r>
            <a:r>
              <a:rPr dirty="0"/>
              <a:t> </a:t>
            </a:r>
            <a:r>
              <a:rPr spc="5" dirty="0"/>
              <a:t>application by </a:t>
            </a:r>
            <a:r>
              <a:rPr spc="10" dirty="0"/>
              <a:t> </a:t>
            </a:r>
            <a:r>
              <a:rPr spc="15" dirty="0"/>
              <a:t>linking</a:t>
            </a:r>
            <a:r>
              <a:rPr spc="-45" dirty="0"/>
              <a:t> </a:t>
            </a:r>
            <a:r>
              <a:rPr spc="10" dirty="0"/>
              <a:t>with</a:t>
            </a:r>
            <a:r>
              <a:rPr spc="95" dirty="0"/>
              <a:t> </a:t>
            </a:r>
            <a:r>
              <a:rPr spc="10" dirty="0"/>
              <a:t>the</a:t>
            </a:r>
            <a:r>
              <a:rPr spc="-15" dirty="0"/>
              <a:t> </a:t>
            </a:r>
            <a:r>
              <a:rPr spc="5" dirty="0"/>
              <a:t>contract</a:t>
            </a:r>
            <a:r>
              <a:rPr spc="175" dirty="0"/>
              <a:t> </a:t>
            </a:r>
            <a:r>
              <a:rPr spc="-5" dirty="0"/>
              <a:t>address.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02" y="398399"/>
            <a:ext cx="227838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0" spc="45" dirty="0">
                <a:latin typeface="Microsoft Sans Serif"/>
                <a:cs typeface="Microsoft Sans Serif"/>
              </a:rPr>
              <a:t>Methodology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4705" y="1012189"/>
            <a:ext cx="6394450" cy="3258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-20" dirty="0">
                <a:solidFill>
                  <a:srgbClr val="AE7A51"/>
                </a:solidFill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AE7A51"/>
                </a:solidFill>
                <a:latin typeface="Calibri"/>
                <a:cs typeface="Calibri"/>
              </a:rPr>
              <a:t>w</a:t>
            </a:r>
            <a:r>
              <a:rPr sz="2000" b="1" spc="15" dirty="0">
                <a:solidFill>
                  <a:srgbClr val="AE7A51"/>
                </a:solidFill>
                <a:latin typeface="Calibri"/>
                <a:cs typeface="Calibri"/>
              </a:rPr>
              <a:t>o</a:t>
            </a:r>
            <a:r>
              <a:rPr sz="2000" b="1" spc="-45" dirty="0">
                <a:solidFill>
                  <a:srgbClr val="AE7A51"/>
                </a:solidFill>
                <a:latin typeface="Calibri"/>
                <a:cs typeface="Calibri"/>
              </a:rPr>
              <a:t> </a:t>
            </a:r>
            <a:r>
              <a:rPr sz="2000" b="1" spc="25" dirty="0">
                <a:solidFill>
                  <a:srgbClr val="AE7A51"/>
                </a:solidFill>
                <a:latin typeface="Calibri"/>
                <a:cs typeface="Calibri"/>
              </a:rPr>
              <a:t>s</a:t>
            </a:r>
            <a:r>
              <a:rPr sz="2000" b="1" spc="15" dirty="0">
                <a:solidFill>
                  <a:srgbClr val="AE7A51"/>
                </a:solidFill>
                <a:latin typeface="Calibri"/>
                <a:cs typeface="Calibri"/>
              </a:rPr>
              <a:t>m</a:t>
            </a:r>
            <a:r>
              <a:rPr sz="2000" b="1" spc="-15" dirty="0">
                <a:solidFill>
                  <a:srgbClr val="AE7A51"/>
                </a:solidFill>
                <a:latin typeface="Calibri"/>
                <a:cs typeface="Calibri"/>
              </a:rPr>
              <a:t>a</a:t>
            </a:r>
            <a:r>
              <a:rPr sz="2000" b="1" spc="35" dirty="0">
                <a:solidFill>
                  <a:srgbClr val="AE7A51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AE7A51"/>
                </a:solidFill>
                <a:latin typeface="Calibri"/>
                <a:cs typeface="Calibri"/>
              </a:rPr>
              <a:t>t</a:t>
            </a:r>
            <a:r>
              <a:rPr sz="2000" b="1" spc="-105" dirty="0">
                <a:solidFill>
                  <a:srgbClr val="AE7A51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AE7A51"/>
                </a:solidFill>
                <a:latin typeface="Calibri"/>
                <a:cs typeface="Calibri"/>
              </a:rPr>
              <a:t>c</a:t>
            </a:r>
            <a:r>
              <a:rPr sz="2000" b="1" spc="45" dirty="0">
                <a:solidFill>
                  <a:srgbClr val="AE7A51"/>
                </a:solidFill>
                <a:latin typeface="Calibri"/>
                <a:cs typeface="Calibri"/>
              </a:rPr>
              <a:t>o</a:t>
            </a:r>
            <a:r>
              <a:rPr sz="2000" b="1" spc="-25" dirty="0">
                <a:solidFill>
                  <a:srgbClr val="AE7A51"/>
                </a:solidFill>
                <a:latin typeface="Calibri"/>
                <a:cs typeface="Calibri"/>
              </a:rPr>
              <a:t>n</a:t>
            </a:r>
            <a:r>
              <a:rPr sz="2000" b="1" spc="-20" dirty="0">
                <a:solidFill>
                  <a:srgbClr val="AE7A51"/>
                </a:solidFill>
                <a:latin typeface="Calibri"/>
                <a:cs typeface="Calibri"/>
              </a:rPr>
              <a:t>t</a:t>
            </a:r>
            <a:r>
              <a:rPr sz="2000" b="1" spc="35" dirty="0">
                <a:solidFill>
                  <a:srgbClr val="AE7A51"/>
                </a:solidFill>
                <a:latin typeface="Calibri"/>
                <a:cs typeface="Calibri"/>
              </a:rPr>
              <a:t>r</a:t>
            </a:r>
            <a:r>
              <a:rPr sz="2000" b="1" spc="-15" dirty="0">
                <a:solidFill>
                  <a:srgbClr val="AE7A51"/>
                </a:solidFill>
                <a:latin typeface="Calibri"/>
                <a:cs typeface="Calibri"/>
              </a:rPr>
              <a:t>ac</a:t>
            </a:r>
            <a:r>
              <a:rPr sz="2000" b="1" spc="-20" dirty="0">
                <a:solidFill>
                  <a:srgbClr val="AE7A51"/>
                </a:solidFill>
                <a:latin typeface="Calibri"/>
                <a:cs typeface="Calibri"/>
              </a:rPr>
              <a:t>t</a:t>
            </a:r>
            <a:r>
              <a:rPr sz="2000" b="1" spc="25" dirty="0">
                <a:solidFill>
                  <a:srgbClr val="AE7A51"/>
                </a:solidFill>
                <a:latin typeface="Calibri"/>
                <a:cs typeface="Calibri"/>
              </a:rPr>
              <a:t>s</a:t>
            </a:r>
            <a:r>
              <a:rPr sz="2000" b="1" spc="5" dirty="0">
                <a:solidFill>
                  <a:srgbClr val="AE7A51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 smtClean="0">
                <a:solidFill>
                  <a:srgbClr val="223944"/>
                </a:solidFill>
                <a:latin typeface="Calibri"/>
                <a:cs typeface="Calibri"/>
              </a:rPr>
              <a:t>[1]</a:t>
            </a:r>
            <a:endParaRPr sz="1800" dirty="0" smtClean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90"/>
              </a:spcBef>
              <a:buSzPct val="69444"/>
              <a:buFont typeface="Wingdings"/>
              <a:buChar char=""/>
              <a:tabLst>
                <a:tab pos="298450" algn="l"/>
                <a:tab pos="299085" algn="l"/>
              </a:tabLst>
            </a:pPr>
            <a:r>
              <a:rPr sz="1800" b="1" spc="5" dirty="0" smtClean="0">
                <a:solidFill>
                  <a:srgbClr val="223944"/>
                </a:solidFill>
                <a:latin typeface="Calibri"/>
                <a:cs typeface="Calibri"/>
              </a:rPr>
              <a:t>Host</a:t>
            </a:r>
            <a:r>
              <a:rPr sz="1800" b="1" spc="-75" dirty="0" smtClean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800" b="1" spc="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23944"/>
                </a:solidFill>
                <a:latin typeface="Calibri"/>
                <a:cs typeface="Calibri"/>
              </a:rPr>
              <a:t>IoT</a:t>
            </a:r>
            <a:r>
              <a:rPr sz="1800" b="1" spc="-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23944"/>
                </a:solidFill>
                <a:latin typeface="Calibri"/>
                <a:cs typeface="Calibri"/>
              </a:rPr>
              <a:t>data:</a:t>
            </a:r>
            <a:endParaRPr sz="180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95"/>
              </a:spcBef>
              <a:buSzPct val="69444"/>
              <a:buFont typeface="Wingdings"/>
              <a:buChar char=""/>
              <a:tabLst>
                <a:tab pos="298450" algn="l"/>
                <a:tab pos="299085" algn="l"/>
              </a:tabLst>
            </a:pP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Encryption</a:t>
            </a:r>
            <a:r>
              <a:rPr sz="1800" spc="-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recorded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data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(Advanced</a:t>
            </a:r>
            <a:r>
              <a:rPr sz="1800" spc="-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Encryption</a:t>
            </a:r>
            <a:r>
              <a:rPr sz="1800" spc="-1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Standard)</a:t>
            </a:r>
            <a:endParaRPr sz="180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170"/>
              </a:spcBef>
              <a:buSzPct val="69444"/>
              <a:buFont typeface="Wingdings"/>
              <a:buChar char=""/>
              <a:tabLst>
                <a:tab pos="298450" algn="l"/>
                <a:tab pos="299085" algn="l"/>
              </a:tabLst>
            </a:pP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For</a:t>
            </a:r>
            <a:r>
              <a:rPr sz="1800" spc="-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Hosting</a:t>
            </a:r>
            <a:r>
              <a:rPr sz="1800" spc="-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800" spc="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IoT</a:t>
            </a:r>
            <a:r>
              <a:rPr sz="1800" spc="-8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data,</a:t>
            </a:r>
            <a:r>
              <a:rPr sz="1800" spc="-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we</a:t>
            </a:r>
            <a:r>
              <a:rPr sz="1800" spc="-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need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 to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use</a:t>
            </a:r>
            <a:r>
              <a:rPr sz="1800" spc="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a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method</a:t>
            </a:r>
            <a:r>
              <a:rPr sz="18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defined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in</a:t>
            </a:r>
            <a:r>
              <a:rPr sz="1800" spc="-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endParaRPr sz="1800" dirty="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95"/>
              </a:spcBef>
            </a:pP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deployed</a:t>
            </a:r>
            <a:r>
              <a:rPr sz="1800" spc="2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smart</a:t>
            </a:r>
            <a:r>
              <a:rPr sz="1800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contract.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buSzPct val="69444"/>
              <a:buFont typeface="Wingdings"/>
              <a:buChar char=""/>
              <a:tabLst>
                <a:tab pos="298450" algn="l"/>
                <a:tab pos="299085" algn="l"/>
              </a:tabLst>
            </a:pPr>
            <a:r>
              <a:rPr sz="1800" b="1" dirty="0">
                <a:solidFill>
                  <a:srgbClr val="223944"/>
                </a:solidFill>
                <a:latin typeface="Calibri"/>
                <a:cs typeface="Calibri"/>
              </a:rPr>
              <a:t>Retrieval</a:t>
            </a:r>
            <a:r>
              <a:rPr sz="1800" b="1" spc="-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23944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1800" b="1" spc="-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b="1" spc="10" dirty="0">
                <a:solidFill>
                  <a:srgbClr val="223944"/>
                </a:solidFill>
                <a:latin typeface="Calibri"/>
                <a:cs typeface="Calibri"/>
              </a:rPr>
              <a:t>for</a:t>
            </a:r>
            <a:r>
              <a:rPr sz="1800" b="1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223944"/>
                </a:solidFill>
                <a:latin typeface="Calibri"/>
                <a:cs typeface="Calibri"/>
              </a:rPr>
              <a:t>all</a:t>
            </a:r>
            <a:r>
              <a:rPr sz="1800" b="1" spc="-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23944"/>
                </a:solidFill>
                <a:latin typeface="Calibri"/>
                <a:cs typeface="Calibri"/>
              </a:rPr>
              <a:t>devices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23944"/>
              </a:buClr>
              <a:buFont typeface="Wingdings"/>
              <a:buChar char=""/>
            </a:pPr>
            <a:endParaRPr sz="1950" dirty="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buSzPct val="69444"/>
              <a:buFont typeface="Wingdings"/>
              <a:buChar char=""/>
              <a:tabLst>
                <a:tab pos="298450" algn="l"/>
                <a:tab pos="299085" algn="l"/>
              </a:tabLst>
            </a:pPr>
            <a:r>
              <a:rPr sz="1800" b="1" spc="-5" dirty="0">
                <a:solidFill>
                  <a:srgbClr val="223944"/>
                </a:solidFill>
                <a:latin typeface="Calibri"/>
                <a:cs typeface="Calibri"/>
              </a:rPr>
              <a:t>Detailed</a:t>
            </a:r>
            <a:r>
              <a:rPr sz="1800" b="1" spc="-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23944"/>
                </a:solidFill>
                <a:latin typeface="Calibri"/>
                <a:cs typeface="Calibri"/>
              </a:rPr>
              <a:t>view</a:t>
            </a:r>
            <a:r>
              <a:rPr sz="1800" b="1" spc="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23944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23944"/>
                </a:solidFill>
                <a:latin typeface="Calibri"/>
                <a:cs typeface="Calibri"/>
              </a:rPr>
              <a:t>device</a:t>
            </a:r>
            <a:r>
              <a:rPr sz="1800" b="1" spc="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23944"/>
                </a:solidFill>
                <a:latin typeface="Calibri"/>
                <a:cs typeface="Calibri"/>
              </a:rPr>
              <a:t>(with</a:t>
            </a:r>
            <a:r>
              <a:rPr sz="1800" b="1" spc="-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223944"/>
                </a:solidFill>
                <a:latin typeface="Calibri"/>
                <a:cs typeface="Calibri"/>
              </a:rPr>
              <a:t>id_number</a:t>
            </a:r>
            <a:r>
              <a:rPr sz="1800" b="1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23944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23944"/>
                </a:solidFill>
                <a:latin typeface="Calibri"/>
                <a:cs typeface="Calibri"/>
              </a:rPr>
              <a:t>device)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102" y="398399"/>
            <a:ext cx="206819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spc="50" dirty="0">
                <a:solidFill>
                  <a:srgbClr val="AE7A51"/>
                </a:solidFill>
                <a:latin typeface="Microsoft Sans Serif"/>
                <a:cs typeface="Microsoft Sans Serif"/>
              </a:rPr>
              <a:t>Methodology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102" y="948527"/>
            <a:ext cx="7694930" cy="835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90"/>
              </a:spcBef>
            </a:pPr>
            <a:r>
              <a:rPr sz="1800" b="1" spc="-5" dirty="0">
                <a:solidFill>
                  <a:srgbClr val="223944"/>
                </a:solidFill>
                <a:latin typeface="Calibri"/>
                <a:cs typeface="Calibri"/>
              </a:rPr>
              <a:t>[2] Self-sovereign </a:t>
            </a:r>
            <a:r>
              <a:rPr sz="1800" b="1" spc="-10" dirty="0">
                <a:solidFill>
                  <a:srgbClr val="223944"/>
                </a:solidFill>
                <a:latin typeface="Calibri"/>
                <a:cs typeface="Calibri"/>
              </a:rPr>
              <a:t>identity: </a:t>
            </a:r>
            <a:r>
              <a:rPr sz="1400" dirty="0">
                <a:solidFill>
                  <a:srgbClr val="223944"/>
                </a:solidFill>
                <a:latin typeface="Calibri"/>
                <a:cs typeface="Calibri"/>
              </a:rPr>
              <a:t>Identity verification </a:t>
            </a:r>
            <a:r>
              <a:rPr sz="1400" spc="5" dirty="0">
                <a:solidFill>
                  <a:srgbClr val="223944"/>
                </a:solidFill>
                <a:latin typeface="Calibri"/>
                <a:cs typeface="Calibri"/>
              </a:rPr>
              <a:t>plays an </a:t>
            </a:r>
            <a:r>
              <a:rPr sz="1400" dirty="0">
                <a:solidFill>
                  <a:srgbClr val="223944"/>
                </a:solidFill>
                <a:latin typeface="Calibri"/>
                <a:cs typeface="Calibri"/>
              </a:rPr>
              <a:t>important </a:t>
            </a:r>
            <a:r>
              <a:rPr sz="1400" spc="5" dirty="0">
                <a:solidFill>
                  <a:srgbClr val="223944"/>
                </a:solidFill>
                <a:latin typeface="Calibri"/>
                <a:cs typeface="Calibri"/>
              </a:rPr>
              <a:t>role </a:t>
            </a:r>
            <a:r>
              <a:rPr sz="1400" spc="-5" dirty="0">
                <a:solidFill>
                  <a:srgbClr val="223944"/>
                </a:solidFill>
                <a:latin typeface="Calibri"/>
                <a:cs typeface="Calibri"/>
              </a:rPr>
              <a:t>in </a:t>
            </a:r>
            <a:r>
              <a:rPr sz="1400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1400" spc="15" dirty="0">
                <a:solidFill>
                  <a:srgbClr val="223944"/>
                </a:solidFill>
                <a:latin typeface="Calibri"/>
                <a:cs typeface="Calibri"/>
              </a:rPr>
              <a:t>framework </a:t>
            </a:r>
            <a:r>
              <a:rPr sz="1400" spc="5" dirty="0">
                <a:solidFill>
                  <a:srgbClr val="223944"/>
                </a:solidFill>
                <a:latin typeface="Calibri"/>
                <a:cs typeface="Calibri"/>
              </a:rPr>
              <a:t>as </a:t>
            </a:r>
            <a:r>
              <a:rPr sz="1400" spc="-10" dirty="0">
                <a:solidFill>
                  <a:srgbClr val="223944"/>
                </a:solidFill>
                <a:latin typeface="Calibri"/>
                <a:cs typeface="Calibri"/>
              </a:rPr>
              <a:t>it </a:t>
            </a:r>
            <a:r>
              <a:rPr sz="1400" spc="-5" dirty="0">
                <a:solidFill>
                  <a:srgbClr val="223944"/>
                </a:solidFill>
                <a:latin typeface="Calibri"/>
                <a:cs typeface="Calibri"/>
              </a:rPr>
              <a:t> contributes </a:t>
            </a:r>
            <a:r>
              <a:rPr sz="1400" spc="10" dirty="0">
                <a:solidFill>
                  <a:srgbClr val="223944"/>
                </a:solidFill>
                <a:latin typeface="Calibri"/>
                <a:cs typeface="Calibri"/>
              </a:rPr>
              <a:t>towards </a:t>
            </a:r>
            <a:r>
              <a:rPr sz="1400" spc="15" dirty="0">
                <a:solidFill>
                  <a:srgbClr val="223944"/>
                </a:solidFill>
                <a:latin typeface="Calibri"/>
                <a:cs typeface="Calibri"/>
              </a:rPr>
              <a:t>trust </a:t>
            </a:r>
            <a:r>
              <a:rPr sz="1400" spc="-5" dirty="0">
                <a:solidFill>
                  <a:srgbClr val="223944"/>
                </a:solidFill>
                <a:latin typeface="Calibri"/>
                <a:cs typeface="Calibri"/>
              </a:rPr>
              <a:t>building </a:t>
            </a:r>
            <a:r>
              <a:rPr sz="1400" spc="5" dirty="0">
                <a:solidFill>
                  <a:srgbClr val="223944"/>
                </a:solidFill>
                <a:latin typeface="Calibri"/>
                <a:cs typeface="Calibri"/>
              </a:rPr>
              <a:t>and </a:t>
            </a:r>
            <a:r>
              <a:rPr sz="1400" spc="-5" dirty="0">
                <a:solidFill>
                  <a:srgbClr val="223944"/>
                </a:solidFill>
                <a:latin typeface="Calibri"/>
                <a:cs typeface="Calibri"/>
              </a:rPr>
              <a:t>reputation </a:t>
            </a:r>
            <a:r>
              <a:rPr sz="1400" dirty="0">
                <a:solidFill>
                  <a:srgbClr val="223944"/>
                </a:solidFill>
                <a:latin typeface="Calibri"/>
                <a:cs typeface="Calibri"/>
              </a:rPr>
              <a:t>management </a:t>
            </a:r>
            <a:r>
              <a:rPr sz="1400" spc="5" dirty="0">
                <a:solidFill>
                  <a:srgbClr val="223944"/>
                </a:solidFill>
                <a:latin typeface="Calibri"/>
                <a:cs typeface="Calibri"/>
              </a:rPr>
              <a:t>of </a:t>
            </a:r>
            <a:r>
              <a:rPr sz="1400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srgbClr val="223944"/>
                </a:solidFill>
                <a:latin typeface="Calibri"/>
                <a:cs typeface="Calibri"/>
              </a:rPr>
              <a:t>clients. </a:t>
            </a:r>
            <a:r>
              <a:rPr sz="1400" spc="15" dirty="0">
                <a:solidFill>
                  <a:srgbClr val="223944"/>
                </a:solidFill>
                <a:latin typeface="Calibri"/>
                <a:cs typeface="Calibri"/>
              </a:rPr>
              <a:t>An </a:t>
            </a:r>
            <a:r>
              <a:rPr sz="1400" spc="-15" dirty="0">
                <a:solidFill>
                  <a:srgbClr val="223944"/>
                </a:solidFill>
                <a:latin typeface="Calibri"/>
                <a:cs typeface="Calibri"/>
              </a:rPr>
              <a:t>identity </a:t>
            </a:r>
            <a:r>
              <a:rPr sz="1400" dirty="0">
                <a:solidFill>
                  <a:srgbClr val="223944"/>
                </a:solidFill>
                <a:latin typeface="Calibri"/>
                <a:cs typeface="Calibri"/>
              </a:rPr>
              <a:t>verification step </a:t>
            </a:r>
            <a:r>
              <a:rPr sz="1400" spc="-30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23944"/>
                </a:solidFill>
                <a:latin typeface="Calibri"/>
                <a:cs typeface="Calibri"/>
              </a:rPr>
              <a:t>is</a:t>
            </a:r>
            <a:r>
              <a:rPr sz="1400" spc="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3944"/>
                </a:solidFill>
                <a:latin typeface="Calibri"/>
                <a:cs typeface="Calibri"/>
              </a:rPr>
              <a:t>mandatory</a:t>
            </a:r>
            <a:r>
              <a:rPr sz="1400" spc="-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223944"/>
                </a:solidFill>
                <a:latin typeface="Calibri"/>
                <a:cs typeface="Calibri"/>
              </a:rPr>
              <a:t>for</a:t>
            </a:r>
            <a:r>
              <a:rPr sz="1400" spc="-7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3944"/>
                </a:solidFill>
                <a:latin typeface="Calibri"/>
                <a:cs typeface="Calibri"/>
              </a:rPr>
              <a:t>every</a:t>
            </a:r>
            <a:r>
              <a:rPr sz="1400" spc="-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23944"/>
                </a:solidFill>
                <a:latin typeface="Calibri"/>
                <a:cs typeface="Calibri"/>
              </a:rPr>
              <a:t>actor.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4560" y="4569777"/>
            <a:ext cx="3792854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30" dirty="0">
                <a:latin typeface="Arial"/>
                <a:cs typeface="Arial"/>
              </a:rPr>
              <a:t>Figure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3: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Flow</a:t>
            </a:r>
            <a:r>
              <a:rPr sz="1400" b="1" spc="-15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diagram</a:t>
            </a:r>
            <a:r>
              <a:rPr sz="1400" b="1" spc="-15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of</a:t>
            </a:r>
            <a:r>
              <a:rPr sz="1400" b="1" spc="-18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user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identification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450" y="1905000"/>
            <a:ext cx="575310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102" y="388556"/>
            <a:ext cx="142811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b="0" spc="-215" dirty="0">
                <a:latin typeface="Microsoft Sans Serif"/>
                <a:cs typeface="Microsoft Sans Serif"/>
              </a:rPr>
              <a:t>R</a:t>
            </a:r>
            <a:r>
              <a:rPr sz="3300" b="0" spc="-114" dirty="0">
                <a:latin typeface="Microsoft Sans Serif"/>
                <a:cs typeface="Microsoft Sans Serif"/>
              </a:rPr>
              <a:t>e</a:t>
            </a:r>
            <a:r>
              <a:rPr sz="3300" b="0" spc="-80" dirty="0">
                <a:latin typeface="Microsoft Sans Serif"/>
                <a:cs typeface="Microsoft Sans Serif"/>
              </a:rPr>
              <a:t>s</a:t>
            </a:r>
            <a:r>
              <a:rPr sz="3300" b="0" spc="35" dirty="0">
                <a:latin typeface="Microsoft Sans Serif"/>
                <a:cs typeface="Microsoft Sans Serif"/>
              </a:rPr>
              <a:t>u</a:t>
            </a:r>
            <a:r>
              <a:rPr sz="3300" b="0" spc="210" dirty="0">
                <a:latin typeface="Microsoft Sans Serif"/>
                <a:cs typeface="Microsoft Sans Serif"/>
              </a:rPr>
              <a:t>l</a:t>
            </a:r>
            <a:r>
              <a:rPr sz="3300" b="0" spc="215" dirty="0">
                <a:latin typeface="Microsoft Sans Serif"/>
                <a:cs typeface="Microsoft Sans Serif"/>
              </a:rPr>
              <a:t>t</a:t>
            </a:r>
            <a:r>
              <a:rPr sz="3300" b="0" spc="-60" dirty="0">
                <a:latin typeface="Microsoft Sans Serif"/>
                <a:cs typeface="Microsoft Sans Serif"/>
              </a:rPr>
              <a:t>s</a:t>
            </a:r>
            <a:endParaRPr sz="33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880" y="1157894"/>
            <a:ext cx="2988310" cy="5416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550" b="1" spc="-10" dirty="0">
                <a:solidFill>
                  <a:srgbClr val="223944"/>
                </a:solidFill>
                <a:latin typeface="Calibri"/>
                <a:cs typeface="Calibri"/>
              </a:rPr>
              <a:t>Hosting</a:t>
            </a:r>
            <a:r>
              <a:rPr sz="1550" b="1" spc="1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b="1" spc="-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550" b="1" spc="1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1550" b="1" spc="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b="1" spc="5" dirty="0">
                <a:solidFill>
                  <a:srgbClr val="223944"/>
                </a:solidFill>
                <a:latin typeface="Calibri"/>
                <a:cs typeface="Calibri"/>
              </a:rPr>
              <a:t>recorded</a:t>
            </a:r>
            <a:r>
              <a:rPr sz="1550" b="1" spc="1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223944"/>
                </a:solidFill>
                <a:latin typeface="Calibri"/>
                <a:cs typeface="Calibri"/>
              </a:rPr>
              <a:t>by</a:t>
            </a:r>
            <a:r>
              <a:rPr sz="1550" b="1" spc="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b="1" spc="10" dirty="0">
                <a:solidFill>
                  <a:srgbClr val="223944"/>
                </a:solidFill>
                <a:latin typeface="Calibri"/>
                <a:cs typeface="Calibri"/>
              </a:rPr>
              <a:t>IoT</a:t>
            </a:r>
            <a:r>
              <a:rPr sz="1550" b="1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223944"/>
                </a:solidFill>
                <a:latin typeface="Calibri"/>
                <a:cs typeface="Calibri"/>
              </a:rPr>
              <a:t>in</a:t>
            </a:r>
            <a:endParaRPr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550" b="1" dirty="0">
                <a:solidFill>
                  <a:srgbClr val="223944"/>
                </a:solidFill>
                <a:latin typeface="Calibri"/>
                <a:cs typeface="Calibri"/>
              </a:rPr>
              <a:t>Blockchain: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939297"/>
            <a:ext cx="3615054" cy="259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100"/>
              </a:spcBef>
            </a:pPr>
            <a:r>
              <a:rPr lang="en-US" sz="1550" dirty="0" smtClean="0">
                <a:solidFill>
                  <a:srgbClr val="223944"/>
                </a:solidFill>
                <a:latin typeface="Calibri"/>
                <a:cs typeface="Calibri"/>
              </a:rPr>
              <a:t>This </a:t>
            </a:r>
            <a:r>
              <a:rPr sz="1550" dirty="0" smtClean="0">
                <a:solidFill>
                  <a:srgbClr val="223944"/>
                </a:solidFill>
                <a:latin typeface="Calibri"/>
                <a:cs typeface="Calibri"/>
              </a:rPr>
              <a:t>"</a:t>
            </a:r>
            <a:r>
              <a:rPr sz="1550" dirty="0" err="1" smtClean="0">
                <a:solidFill>
                  <a:srgbClr val="223944"/>
                </a:solidFill>
                <a:latin typeface="Calibri"/>
                <a:cs typeface="Calibri"/>
              </a:rPr>
              <a:t>addData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"</a:t>
            </a:r>
            <a:r>
              <a:rPr sz="1550" spc="1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method</a:t>
            </a:r>
            <a:r>
              <a:rPr sz="1550" spc="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of</a:t>
            </a:r>
            <a:r>
              <a:rPr sz="1550" spc="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550" spc="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223944"/>
                </a:solidFill>
                <a:latin typeface="Calibri"/>
                <a:cs typeface="Calibri"/>
              </a:rPr>
              <a:t>first</a:t>
            </a:r>
            <a:r>
              <a:rPr sz="1550" spc="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smart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 contract</a:t>
            </a:r>
            <a:r>
              <a:rPr sz="1550" spc="8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23944"/>
                </a:solidFill>
                <a:latin typeface="Calibri"/>
                <a:cs typeface="Calibri"/>
              </a:rPr>
              <a:t>creates</a:t>
            </a:r>
            <a:r>
              <a:rPr sz="1550" spc="2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an</a:t>
            </a:r>
            <a:r>
              <a:rPr sz="155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object</a:t>
            </a:r>
            <a:r>
              <a:rPr sz="1550" spc="8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of</a:t>
            </a:r>
            <a:r>
              <a:rPr sz="1550" spc="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Title</a:t>
            </a:r>
            <a:r>
              <a:rPr sz="155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of</a:t>
            </a:r>
            <a:r>
              <a:rPr sz="1550" spc="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IoT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23944"/>
                </a:solidFill>
                <a:latin typeface="Calibri"/>
                <a:cs typeface="Calibri"/>
              </a:rPr>
              <a:t>device</a:t>
            </a:r>
            <a:r>
              <a:rPr sz="1550" spc="1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and</a:t>
            </a:r>
            <a:r>
              <a:rPr sz="155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1550" spc="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23944"/>
                </a:solidFill>
                <a:latin typeface="Calibri"/>
                <a:cs typeface="Calibri"/>
              </a:rPr>
              <a:t>itself.</a:t>
            </a:r>
            <a:r>
              <a:rPr sz="1550" spc="7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23944"/>
                </a:solidFill>
                <a:latin typeface="Calibri"/>
                <a:cs typeface="Calibri"/>
              </a:rPr>
              <a:t>Then</a:t>
            </a:r>
            <a:r>
              <a:rPr sz="1550" spc="9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push</a:t>
            </a:r>
            <a:r>
              <a:rPr sz="1550" spc="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550" spc="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newly </a:t>
            </a:r>
            <a:r>
              <a:rPr sz="1550" spc="-3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23944"/>
                </a:solidFill>
                <a:latin typeface="Calibri"/>
                <a:cs typeface="Calibri"/>
              </a:rPr>
              <a:t>created</a:t>
            </a:r>
            <a:r>
              <a:rPr sz="1550" spc="1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object</a:t>
            </a:r>
            <a:r>
              <a:rPr sz="1550" spc="8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into</a:t>
            </a:r>
            <a:r>
              <a:rPr sz="1550" spc="8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550" spc="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Alldata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array.</a:t>
            </a:r>
            <a:r>
              <a:rPr sz="1550" spc="7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23944"/>
                </a:solidFill>
                <a:latin typeface="Calibri"/>
                <a:cs typeface="Calibri"/>
              </a:rPr>
              <a:t>In</a:t>
            </a:r>
            <a:r>
              <a:rPr sz="1550" spc="8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this </a:t>
            </a:r>
            <a:r>
              <a:rPr sz="1550" spc="-3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23944"/>
                </a:solidFill>
                <a:latin typeface="Calibri"/>
                <a:cs typeface="Calibri"/>
              </a:rPr>
              <a:t>step,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DApp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successfully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23944"/>
                </a:solidFill>
                <a:latin typeface="Calibri"/>
                <a:cs typeface="Calibri"/>
              </a:rPr>
              <a:t>fetches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1550" spc="-10" dirty="0">
                <a:solidFill>
                  <a:srgbClr val="223944"/>
                </a:solidFill>
                <a:latin typeface="Calibri"/>
                <a:cs typeface="Calibri"/>
              </a:rPr>
              <a:t>user </a:t>
            </a:r>
            <a:r>
              <a:rPr sz="1550" spc="-5" dirty="0">
                <a:solidFill>
                  <a:srgbClr val="223944"/>
                </a:solidFill>
                <a:latin typeface="Calibri"/>
                <a:cs typeface="Calibri"/>
              </a:rPr>
              <a:t> address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through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injected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 metamask </a:t>
            </a:r>
            <a:r>
              <a:rPr sz="1550" spc="15" dirty="0">
                <a:solidFill>
                  <a:srgbClr val="223944"/>
                </a:solidFill>
                <a:latin typeface="Calibri"/>
                <a:cs typeface="Calibri"/>
              </a:rPr>
              <a:t>in </a:t>
            </a:r>
            <a:r>
              <a:rPr sz="1550" spc="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1550" spc="-5" dirty="0">
                <a:solidFill>
                  <a:srgbClr val="223944"/>
                </a:solidFill>
                <a:latin typeface="Calibri"/>
                <a:cs typeface="Calibri"/>
              </a:rPr>
              <a:t>browser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and </a:t>
            </a:r>
            <a:r>
              <a:rPr sz="1550" spc="-5" dirty="0">
                <a:solidFill>
                  <a:srgbClr val="223944"/>
                </a:solidFill>
                <a:latin typeface="Calibri"/>
                <a:cs typeface="Calibri"/>
              </a:rPr>
              <a:t>performs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a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transaction </a:t>
            </a:r>
            <a:r>
              <a:rPr sz="1550" spc="15" dirty="0">
                <a:solidFill>
                  <a:srgbClr val="223944"/>
                </a:solidFill>
                <a:latin typeface="Calibri"/>
                <a:cs typeface="Calibri"/>
              </a:rPr>
              <a:t>in </a:t>
            </a:r>
            <a:r>
              <a:rPr sz="1550" spc="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Rinkeby </a:t>
            </a:r>
            <a:r>
              <a:rPr sz="1550" spc="-5" dirty="0">
                <a:solidFill>
                  <a:srgbClr val="223944"/>
                </a:solidFill>
                <a:latin typeface="Calibri"/>
                <a:cs typeface="Calibri"/>
              </a:rPr>
              <a:t>test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network.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RinkebyETH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is </a:t>
            </a:r>
            <a:r>
              <a:rPr sz="155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paying mode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of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transaction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23944"/>
                </a:solidFill>
                <a:latin typeface="Calibri"/>
                <a:cs typeface="Calibri"/>
              </a:rPr>
              <a:t>Fees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and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Gas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23944"/>
                </a:solidFill>
                <a:latin typeface="Calibri"/>
                <a:cs typeface="Calibri"/>
              </a:rPr>
              <a:t>Fees.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6304" y="4194492"/>
            <a:ext cx="3160395" cy="369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5"/>
              </a:spcBef>
            </a:pPr>
            <a:r>
              <a:rPr sz="1100" b="1" dirty="0">
                <a:latin typeface="Arial"/>
                <a:cs typeface="Arial"/>
              </a:rPr>
              <a:t>F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gu</a:t>
            </a:r>
            <a:r>
              <a:rPr sz="1100" b="1" spc="20" dirty="0">
                <a:latin typeface="Arial"/>
                <a:cs typeface="Arial"/>
              </a:rPr>
              <a:t>r</a:t>
            </a:r>
            <a:r>
              <a:rPr sz="1100" b="1" spc="15" dirty="0">
                <a:latin typeface="Arial"/>
                <a:cs typeface="Arial"/>
              </a:rPr>
              <a:t>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4</a:t>
            </a:r>
            <a:r>
              <a:rPr sz="1100" b="1" spc="5" dirty="0">
                <a:latin typeface="Arial"/>
                <a:cs typeface="Arial"/>
              </a:rPr>
              <a:t>: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70" dirty="0">
                <a:latin typeface="Arial"/>
                <a:cs typeface="Arial"/>
              </a:rPr>
              <a:t>T</a:t>
            </a:r>
            <a:r>
              <a:rPr sz="1100" b="1" spc="20" dirty="0">
                <a:latin typeface="Arial"/>
                <a:cs typeface="Arial"/>
              </a:rPr>
              <a:t>r</a:t>
            </a:r>
            <a:r>
              <a:rPr sz="1100" b="1" spc="-1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-15" dirty="0">
                <a:latin typeface="Arial"/>
                <a:cs typeface="Arial"/>
              </a:rPr>
              <a:t>sac</a:t>
            </a:r>
            <a:r>
              <a:rPr sz="1100" b="1" spc="5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io</a:t>
            </a:r>
            <a:r>
              <a:rPr sz="1100" b="1" spc="15" dirty="0">
                <a:latin typeface="Arial"/>
                <a:cs typeface="Arial"/>
              </a:rPr>
              <a:t>n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spc="20" dirty="0">
                <a:latin typeface="Arial"/>
                <a:cs typeface="Arial"/>
              </a:rPr>
              <a:t>r</a:t>
            </a:r>
            <a:r>
              <a:rPr sz="1100" b="1" spc="60" dirty="0">
                <a:latin typeface="Arial"/>
                <a:cs typeface="Arial"/>
              </a:rPr>
              <a:t>e</a:t>
            </a:r>
            <a:r>
              <a:rPr sz="1100" b="1" spc="-1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20" dirty="0">
                <a:latin typeface="Arial"/>
                <a:cs typeface="Arial"/>
              </a:rPr>
              <a:t>r</a:t>
            </a:r>
            <a:r>
              <a:rPr sz="1100" b="1" spc="15" dirty="0">
                <a:latin typeface="Arial"/>
                <a:cs typeface="Arial"/>
              </a:rPr>
              <a:t>d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15" dirty="0">
                <a:latin typeface="Arial"/>
                <a:cs typeface="Arial"/>
              </a:rPr>
              <a:t>d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60" dirty="0">
                <a:latin typeface="Arial"/>
                <a:cs typeface="Arial"/>
              </a:rPr>
              <a:t>e</a:t>
            </a:r>
            <a:r>
              <a:rPr sz="1100" b="1" spc="5" dirty="0">
                <a:latin typeface="Arial"/>
                <a:cs typeface="Arial"/>
              </a:rPr>
              <a:t>t</a:t>
            </a:r>
            <a:r>
              <a:rPr sz="1100" b="1" spc="-15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5" dirty="0">
                <a:latin typeface="Arial"/>
                <a:cs typeface="Arial"/>
              </a:rPr>
              <a:t>l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spc="60" dirty="0">
                <a:latin typeface="Arial"/>
                <a:cs typeface="Arial"/>
              </a:rPr>
              <a:t>v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60" dirty="0">
                <a:latin typeface="Arial"/>
                <a:cs typeface="Arial"/>
              </a:rPr>
              <a:t>e</a:t>
            </a:r>
            <a:r>
              <a:rPr sz="1100" b="1" spc="20" dirty="0">
                <a:latin typeface="Arial"/>
                <a:cs typeface="Arial"/>
              </a:rPr>
              <a:t>w</a:t>
            </a:r>
            <a:r>
              <a:rPr sz="1100" b="1" spc="-1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10" dirty="0">
                <a:latin typeface="Arial"/>
                <a:cs typeface="Arial"/>
              </a:rPr>
              <a:t>n  </a:t>
            </a:r>
            <a:r>
              <a:rPr sz="1100" b="1" spc="5" dirty="0">
                <a:latin typeface="Arial"/>
                <a:cs typeface="Arial"/>
              </a:rPr>
              <a:t>Etherscan</a:t>
            </a:r>
            <a:r>
              <a:rPr sz="1100" b="1" spc="-9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(with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transaction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35" dirty="0">
                <a:latin typeface="Arial"/>
                <a:cs typeface="Arial"/>
              </a:rPr>
              <a:t>fees</a:t>
            </a:r>
            <a:r>
              <a:rPr sz="1100" b="1" spc="-10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and</a:t>
            </a:r>
            <a:r>
              <a:rPr sz="1100" b="1" spc="-9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gas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spc="20" dirty="0">
                <a:latin typeface="Arial"/>
                <a:cs typeface="Arial"/>
              </a:rPr>
              <a:t>fees)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57894"/>
            <a:ext cx="4267854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652" y="380618"/>
            <a:ext cx="118237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0" spc="-114" dirty="0">
                <a:latin typeface="Microsoft Sans Serif"/>
                <a:cs typeface="Microsoft Sans Serif"/>
              </a:rPr>
              <a:t>R</a:t>
            </a:r>
            <a:r>
              <a:rPr sz="2700" b="0" spc="-110" dirty="0">
                <a:latin typeface="Microsoft Sans Serif"/>
                <a:cs typeface="Microsoft Sans Serif"/>
              </a:rPr>
              <a:t>e</a:t>
            </a:r>
            <a:r>
              <a:rPr sz="2700" b="0" spc="-75" dirty="0">
                <a:latin typeface="Microsoft Sans Serif"/>
                <a:cs typeface="Microsoft Sans Serif"/>
              </a:rPr>
              <a:t>s</a:t>
            </a:r>
            <a:r>
              <a:rPr sz="2700" b="0" spc="-5" dirty="0">
                <a:latin typeface="Microsoft Sans Serif"/>
                <a:cs typeface="Microsoft Sans Serif"/>
              </a:rPr>
              <a:t>u</a:t>
            </a:r>
            <a:r>
              <a:rPr sz="2700" b="0" spc="204" dirty="0">
                <a:latin typeface="Microsoft Sans Serif"/>
                <a:cs typeface="Microsoft Sans Serif"/>
              </a:rPr>
              <a:t>l</a:t>
            </a:r>
            <a:r>
              <a:rPr sz="2700" b="0" spc="220" dirty="0">
                <a:latin typeface="Microsoft Sans Serif"/>
                <a:cs typeface="Microsoft Sans Serif"/>
              </a:rPr>
              <a:t>t</a:t>
            </a:r>
            <a:r>
              <a:rPr sz="2700" b="0" spc="-50" dirty="0">
                <a:latin typeface="Microsoft Sans Serif"/>
                <a:cs typeface="Microsoft Sans Serif"/>
              </a:rPr>
              <a:t>s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8860" y="1098494"/>
            <a:ext cx="4070350" cy="59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480"/>
              </a:spcBef>
              <a:buSzPct val="80645"/>
              <a:buFont typeface="Wingdings"/>
              <a:buChar char=""/>
              <a:tabLst>
                <a:tab pos="327025" algn="l"/>
                <a:tab pos="327660" algn="l"/>
              </a:tabLst>
            </a:pP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550" spc="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223944"/>
                </a:solidFill>
                <a:latin typeface="Calibri"/>
                <a:cs typeface="Calibri"/>
              </a:rPr>
              <a:t>fees</a:t>
            </a:r>
            <a:r>
              <a:rPr sz="1550" spc="1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increase</a:t>
            </a:r>
            <a:r>
              <a:rPr sz="1550" spc="1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as</a:t>
            </a:r>
            <a:r>
              <a:rPr sz="155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550" spc="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transaction</a:t>
            </a:r>
            <a:r>
              <a:rPr sz="1550" spc="1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becomes</a:t>
            </a:r>
            <a:endParaRPr sz="1550" dirty="0">
              <a:latin typeface="Calibri"/>
              <a:cs typeface="Calibri"/>
            </a:endParaRPr>
          </a:p>
          <a:p>
            <a:pPr marL="327025">
              <a:lnSpc>
                <a:spcPct val="100000"/>
              </a:lnSpc>
              <a:spcBef>
                <a:spcPts val="395"/>
              </a:spcBef>
            </a:pP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more</a:t>
            </a:r>
            <a:r>
              <a:rPr sz="1550" spc="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 smtClean="0">
                <a:solidFill>
                  <a:srgbClr val="223944"/>
                </a:solidFill>
                <a:latin typeface="Calibri"/>
                <a:cs typeface="Calibri"/>
              </a:rPr>
              <a:t>complicated</a:t>
            </a:r>
            <a:r>
              <a:rPr lang="en-US" sz="1550" spc="10" dirty="0" smtClean="0">
                <a:solidFill>
                  <a:srgbClr val="223944"/>
                </a:solidFill>
                <a:latin typeface="Calibri"/>
                <a:cs typeface="Calibri"/>
              </a:rPr>
              <a:t>.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265" y="2123209"/>
            <a:ext cx="4386580" cy="2211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025" marR="730885" indent="-314960">
              <a:lnSpc>
                <a:spcPct val="121200"/>
              </a:lnSpc>
              <a:spcBef>
                <a:spcPts val="95"/>
              </a:spcBef>
              <a:buSzPct val="80645"/>
              <a:buFont typeface="Wingdings"/>
              <a:buChar char=""/>
              <a:tabLst>
                <a:tab pos="327025" algn="l"/>
                <a:tab pos="327660" algn="l"/>
              </a:tabLst>
            </a:pP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To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reduce</a:t>
            </a:r>
            <a:r>
              <a:rPr sz="1550" spc="1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gas</a:t>
            </a:r>
            <a:r>
              <a:rPr sz="1550" spc="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223944"/>
                </a:solidFill>
                <a:latin typeface="Calibri"/>
                <a:cs typeface="Calibri"/>
              </a:rPr>
              <a:t>fees</a:t>
            </a:r>
            <a:r>
              <a:rPr sz="1550" spc="1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223944"/>
                </a:solidFill>
                <a:latin typeface="Calibri"/>
                <a:cs typeface="Calibri"/>
              </a:rPr>
              <a:t>in</a:t>
            </a:r>
            <a:r>
              <a:rPr sz="1550" spc="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these</a:t>
            </a:r>
            <a:r>
              <a:rPr sz="1550" spc="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transactions, </a:t>
            </a:r>
            <a:r>
              <a:rPr sz="1550" spc="-3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considering</a:t>
            </a:r>
            <a:r>
              <a:rPr sz="1550" spc="1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two</a:t>
            </a:r>
            <a:r>
              <a:rPr sz="155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23944"/>
                </a:solidFill>
                <a:latin typeface="Calibri"/>
                <a:cs typeface="Calibri"/>
              </a:rPr>
              <a:t>parameters.</a:t>
            </a:r>
            <a:endParaRPr sz="1550" dirty="0">
              <a:latin typeface="Calibri"/>
              <a:cs typeface="Calibri"/>
            </a:endParaRPr>
          </a:p>
          <a:p>
            <a:pPr marL="327025" marR="5080" lvl="1">
              <a:lnSpc>
                <a:spcPct val="113900"/>
              </a:lnSpc>
              <a:spcBef>
                <a:spcPts val="55"/>
              </a:spcBef>
              <a:buAutoNum type="arabicParenBoth"/>
              <a:tabLst>
                <a:tab pos="518159" algn="l"/>
              </a:tabLst>
            </a:pPr>
            <a:r>
              <a:rPr sz="1100" spc="-15" dirty="0">
                <a:solidFill>
                  <a:srgbClr val="223944"/>
                </a:solidFill>
                <a:latin typeface="Calibri"/>
                <a:cs typeface="Calibri"/>
              </a:rPr>
              <a:t>Max</a:t>
            </a:r>
            <a:r>
              <a:rPr sz="110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223944"/>
                </a:solidFill>
                <a:latin typeface="Calibri"/>
                <a:cs typeface="Calibri"/>
              </a:rPr>
              <a:t>base</a:t>
            </a:r>
            <a:r>
              <a:rPr sz="1100" spc="-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223944"/>
                </a:solidFill>
                <a:latin typeface="Calibri"/>
                <a:cs typeface="Calibri"/>
              </a:rPr>
              <a:t>fees:</a:t>
            </a:r>
            <a:r>
              <a:rPr sz="1100" spc="-1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944"/>
                </a:solidFill>
                <a:latin typeface="Calibri"/>
                <a:cs typeface="Calibri"/>
              </a:rPr>
              <a:t>2.500000016</a:t>
            </a:r>
            <a:r>
              <a:rPr sz="1100" spc="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223944"/>
                </a:solidFill>
                <a:latin typeface="Calibri"/>
                <a:cs typeface="Calibri"/>
              </a:rPr>
              <a:t>gwei,</a:t>
            </a:r>
            <a:r>
              <a:rPr sz="1100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15" dirty="0">
                <a:solidFill>
                  <a:srgbClr val="223944"/>
                </a:solidFill>
                <a:latin typeface="Calibri"/>
                <a:cs typeface="Calibri"/>
              </a:rPr>
              <a:t>Priority</a:t>
            </a:r>
            <a:r>
              <a:rPr sz="1100" spc="-8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223944"/>
                </a:solidFill>
                <a:latin typeface="Calibri"/>
                <a:cs typeface="Calibri"/>
              </a:rPr>
              <a:t>Fees:</a:t>
            </a:r>
            <a:r>
              <a:rPr sz="1100" spc="-9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23944"/>
                </a:solidFill>
                <a:latin typeface="Calibri"/>
                <a:cs typeface="Calibri"/>
              </a:rPr>
              <a:t>2.5</a:t>
            </a:r>
            <a:r>
              <a:rPr sz="1100" spc="-1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223944"/>
                </a:solidFill>
                <a:latin typeface="Calibri"/>
                <a:cs typeface="Calibri"/>
              </a:rPr>
              <a:t>gwei,</a:t>
            </a:r>
            <a:r>
              <a:rPr sz="1100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23944"/>
                </a:solidFill>
                <a:latin typeface="Calibri"/>
                <a:cs typeface="Calibri"/>
              </a:rPr>
              <a:t>Gas</a:t>
            </a:r>
            <a:r>
              <a:rPr sz="11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15" dirty="0">
                <a:solidFill>
                  <a:srgbClr val="223944"/>
                </a:solidFill>
                <a:latin typeface="Calibri"/>
                <a:cs typeface="Calibri"/>
              </a:rPr>
              <a:t>limit: </a:t>
            </a:r>
            <a:r>
              <a:rPr sz="1100" spc="-2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23944"/>
                </a:solidFill>
                <a:latin typeface="Calibri"/>
                <a:cs typeface="Calibri"/>
              </a:rPr>
              <a:t>168948</a:t>
            </a:r>
            <a:endParaRPr sz="1100" dirty="0">
              <a:latin typeface="Calibri"/>
              <a:cs typeface="Calibri"/>
            </a:endParaRPr>
          </a:p>
          <a:p>
            <a:pPr marL="517525" lvl="1" indent="-191135">
              <a:lnSpc>
                <a:spcPct val="100000"/>
              </a:lnSpc>
              <a:spcBef>
                <a:spcPts val="260"/>
              </a:spcBef>
              <a:buAutoNum type="arabicParenBoth"/>
              <a:tabLst>
                <a:tab pos="518159" algn="l"/>
              </a:tabLst>
            </a:pPr>
            <a:r>
              <a:rPr sz="1100" spc="-15" dirty="0">
                <a:solidFill>
                  <a:srgbClr val="223944"/>
                </a:solidFill>
                <a:latin typeface="Calibri"/>
                <a:cs typeface="Calibri"/>
              </a:rPr>
              <a:t>Max</a:t>
            </a:r>
            <a:r>
              <a:rPr sz="110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223944"/>
                </a:solidFill>
                <a:latin typeface="Calibri"/>
                <a:cs typeface="Calibri"/>
              </a:rPr>
              <a:t>base</a:t>
            </a:r>
            <a:r>
              <a:rPr sz="1100" spc="-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223944"/>
                </a:solidFill>
                <a:latin typeface="Calibri"/>
                <a:cs typeface="Calibri"/>
              </a:rPr>
              <a:t>fees:</a:t>
            </a:r>
            <a:r>
              <a:rPr sz="1100" spc="-1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944"/>
                </a:solidFill>
                <a:latin typeface="Calibri"/>
                <a:cs typeface="Calibri"/>
              </a:rPr>
              <a:t>2.500000016</a:t>
            </a:r>
            <a:r>
              <a:rPr sz="1100" spc="2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223944"/>
                </a:solidFill>
                <a:latin typeface="Calibri"/>
                <a:cs typeface="Calibri"/>
              </a:rPr>
              <a:t>gwei,</a:t>
            </a:r>
            <a:r>
              <a:rPr sz="1100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15" dirty="0">
                <a:solidFill>
                  <a:srgbClr val="223944"/>
                </a:solidFill>
                <a:latin typeface="Calibri"/>
                <a:cs typeface="Calibri"/>
              </a:rPr>
              <a:t>Priority</a:t>
            </a:r>
            <a:r>
              <a:rPr sz="1100" spc="-8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10" dirty="0">
                <a:solidFill>
                  <a:srgbClr val="223944"/>
                </a:solidFill>
                <a:latin typeface="Calibri"/>
                <a:cs typeface="Calibri"/>
              </a:rPr>
              <a:t>Fees:</a:t>
            </a:r>
            <a:r>
              <a:rPr sz="1100" spc="-9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23944"/>
                </a:solidFill>
                <a:latin typeface="Calibri"/>
                <a:cs typeface="Calibri"/>
              </a:rPr>
              <a:t>1.5</a:t>
            </a:r>
            <a:r>
              <a:rPr sz="1100" spc="-1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223944"/>
                </a:solidFill>
                <a:latin typeface="Calibri"/>
                <a:cs typeface="Calibri"/>
              </a:rPr>
              <a:t>gwei,</a:t>
            </a:r>
            <a:r>
              <a:rPr sz="1100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223944"/>
                </a:solidFill>
                <a:latin typeface="Calibri"/>
                <a:cs typeface="Calibri"/>
              </a:rPr>
              <a:t>Gas</a:t>
            </a:r>
            <a:r>
              <a:rPr sz="11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100" spc="15" dirty="0">
                <a:solidFill>
                  <a:srgbClr val="223944"/>
                </a:solidFill>
                <a:latin typeface="Calibri"/>
                <a:cs typeface="Calibri"/>
              </a:rPr>
              <a:t>limit:</a:t>
            </a:r>
            <a:endParaRPr sz="1100" dirty="0">
              <a:latin typeface="Calibri"/>
              <a:cs typeface="Calibri"/>
            </a:endParaRPr>
          </a:p>
          <a:p>
            <a:pPr marL="327025">
              <a:lnSpc>
                <a:spcPct val="100000"/>
              </a:lnSpc>
              <a:spcBef>
                <a:spcPts val="185"/>
              </a:spcBef>
            </a:pPr>
            <a:r>
              <a:rPr sz="1100" spc="-40" dirty="0">
                <a:solidFill>
                  <a:srgbClr val="223944"/>
                </a:solidFill>
                <a:latin typeface="Calibri"/>
                <a:cs typeface="Calibri"/>
              </a:rPr>
              <a:t>168948</a:t>
            </a:r>
            <a:endParaRPr sz="1100" dirty="0">
              <a:latin typeface="Calibri"/>
              <a:cs typeface="Calibri"/>
            </a:endParaRPr>
          </a:p>
          <a:p>
            <a:pPr marL="327025" indent="-314960">
              <a:lnSpc>
                <a:spcPct val="100000"/>
              </a:lnSpc>
              <a:spcBef>
                <a:spcPts val="254"/>
              </a:spcBef>
              <a:buSzPct val="80645"/>
              <a:buFont typeface="Wingdings"/>
              <a:buChar char=""/>
              <a:tabLst>
                <a:tab pos="327025" algn="l"/>
                <a:tab pos="327660" algn="l"/>
              </a:tabLst>
            </a:pP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Reducing</a:t>
            </a:r>
            <a:r>
              <a:rPr sz="1550" spc="1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550" spc="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priority</a:t>
            </a:r>
            <a:r>
              <a:rPr sz="1550" spc="1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223944"/>
                </a:solidFill>
                <a:latin typeface="Calibri"/>
                <a:cs typeface="Calibri"/>
              </a:rPr>
              <a:t>fee</a:t>
            </a:r>
            <a:r>
              <a:rPr sz="1550" spc="1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can</a:t>
            </a:r>
            <a:r>
              <a:rPr sz="1550" spc="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reduce</a:t>
            </a:r>
            <a:r>
              <a:rPr sz="1550" spc="1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550" spc="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gas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223944"/>
                </a:solidFill>
                <a:latin typeface="Calibri"/>
                <a:cs typeface="Calibri"/>
              </a:rPr>
              <a:t>fees</a:t>
            </a:r>
            <a:endParaRPr sz="1550" dirty="0">
              <a:latin typeface="Calibri"/>
              <a:cs typeface="Calibri"/>
            </a:endParaRPr>
          </a:p>
          <a:p>
            <a:pPr marL="327025" marR="65405">
              <a:lnSpc>
                <a:spcPct val="117100"/>
              </a:lnSpc>
              <a:spcBef>
                <a:spcPts val="80"/>
              </a:spcBef>
            </a:pP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(it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can </a:t>
            </a:r>
            <a:r>
              <a:rPr sz="1550" dirty="0">
                <a:solidFill>
                  <a:srgbClr val="223944"/>
                </a:solidFill>
                <a:latin typeface="Calibri"/>
                <a:cs typeface="Calibri"/>
              </a:rPr>
              <a:t>increase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1550" spc="15" dirty="0">
                <a:solidFill>
                  <a:srgbClr val="223944"/>
                </a:solidFill>
                <a:latin typeface="Calibri"/>
                <a:cs typeface="Calibri"/>
              </a:rPr>
              <a:t>time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taken </a:t>
            </a:r>
            <a:r>
              <a:rPr sz="1550" spc="15" dirty="0">
                <a:solidFill>
                  <a:srgbClr val="223944"/>
                </a:solidFill>
                <a:latin typeface="Calibri"/>
                <a:cs typeface="Calibri"/>
              </a:rPr>
              <a:t>in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1550" spc="5" dirty="0">
                <a:solidFill>
                  <a:srgbClr val="223944"/>
                </a:solidFill>
                <a:latin typeface="Calibri"/>
                <a:cs typeface="Calibri"/>
              </a:rPr>
              <a:t>transaction </a:t>
            </a:r>
            <a:r>
              <a:rPr sz="1550" spc="-3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by</a:t>
            </a:r>
            <a:r>
              <a:rPr sz="1550" spc="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solidFill>
                  <a:srgbClr val="223944"/>
                </a:solidFill>
                <a:latin typeface="Calibri"/>
                <a:cs typeface="Calibri"/>
              </a:rPr>
              <a:t>some</a:t>
            </a:r>
            <a:r>
              <a:rPr sz="1550" spc="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223944"/>
                </a:solidFill>
                <a:latin typeface="Calibri"/>
                <a:cs typeface="Calibri"/>
              </a:rPr>
              <a:t>seconds).</a:t>
            </a:r>
            <a:endParaRPr sz="155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341566"/>
            <a:ext cx="2790825" cy="18669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72226" y="2208466"/>
            <a:ext cx="2738120" cy="276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10"/>
              </a:spcBef>
            </a:pPr>
            <a:r>
              <a:rPr sz="800" b="1" spc="-45" dirty="0">
                <a:latin typeface="Arial"/>
                <a:cs typeface="Arial"/>
              </a:rPr>
              <a:t>F</a:t>
            </a:r>
            <a:r>
              <a:rPr sz="800" b="1" dirty="0">
                <a:latin typeface="Arial"/>
                <a:cs typeface="Arial"/>
              </a:rPr>
              <a:t>i</a:t>
            </a:r>
            <a:r>
              <a:rPr sz="800" b="1" spc="30" dirty="0">
                <a:latin typeface="Arial"/>
                <a:cs typeface="Arial"/>
              </a:rPr>
              <a:t>gu</a:t>
            </a:r>
            <a:r>
              <a:rPr sz="800" b="1" spc="60" dirty="0">
                <a:latin typeface="Arial"/>
                <a:cs typeface="Arial"/>
              </a:rPr>
              <a:t>r</a:t>
            </a:r>
            <a:r>
              <a:rPr sz="800" b="1" spc="15" dirty="0">
                <a:latin typeface="Arial"/>
                <a:cs typeface="Arial"/>
              </a:rPr>
              <a:t>e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5:</a:t>
            </a:r>
            <a:r>
              <a:rPr sz="800" b="1" spc="-125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G</a:t>
            </a:r>
            <a:r>
              <a:rPr sz="800" b="1" spc="60" dirty="0">
                <a:latin typeface="Arial"/>
                <a:cs typeface="Arial"/>
              </a:rPr>
              <a:t>r</a:t>
            </a:r>
            <a:r>
              <a:rPr sz="800" b="1" spc="5" dirty="0">
                <a:latin typeface="Arial"/>
                <a:cs typeface="Arial"/>
              </a:rPr>
              <a:t>a</a:t>
            </a:r>
            <a:r>
              <a:rPr sz="800" b="1" spc="30" dirty="0">
                <a:latin typeface="Arial"/>
                <a:cs typeface="Arial"/>
              </a:rPr>
              <a:t>p</a:t>
            </a:r>
            <a:r>
              <a:rPr sz="800" b="1" spc="15" dirty="0">
                <a:latin typeface="Arial"/>
                <a:cs typeface="Arial"/>
              </a:rPr>
              <a:t>h</a:t>
            </a:r>
            <a:r>
              <a:rPr sz="800" b="1" spc="-55" dirty="0">
                <a:latin typeface="Arial"/>
                <a:cs typeface="Arial"/>
              </a:rPr>
              <a:t> </a:t>
            </a:r>
            <a:r>
              <a:rPr sz="800" b="1" spc="30" dirty="0">
                <a:latin typeface="Arial"/>
                <a:cs typeface="Arial"/>
              </a:rPr>
              <a:t>o</a:t>
            </a:r>
            <a:r>
              <a:rPr sz="800" b="1" spc="5" dirty="0">
                <a:latin typeface="Arial"/>
                <a:cs typeface="Arial"/>
              </a:rPr>
              <a:t>f</a:t>
            </a:r>
            <a:r>
              <a:rPr sz="800" b="1" spc="-50" dirty="0">
                <a:latin typeface="Arial"/>
                <a:cs typeface="Arial"/>
              </a:rPr>
              <a:t> </a:t>
            </a:r>
            <a:r>
              <a:rPr sz="800" b="1" spc="30" dirty="0">
                <a:latin typeface="Arial"/>
                <a:cs typeface="Arial"/>
              </a:rPr>
              <a:t>T</a:t>
            </a:r>
            <a:r>
              <a:rPr sz="800" b="1" spc="60" dirty="0">
                <a:latin typeface="Arial"/>
                <a:cs typeface="Arial"/>
              </a:rPr>
              <a:t>r</a:t>
            </a:r>
            <a:r>
              <a:rPr sz="800" b="1" spc="5" dirty="0">
                <a:latin typeface="Arial"/>
                <a:cs typeface="Arial"/>
              </a:rPr>
              <a:t>a</a:t>
            </a:r>
            <a:r>
              <a:rPr sz="800" b="1" spc="30" dirty="0">
                <a:latin typeface="Arial"/>
                <a:cs typeface="Arial"/>
              </a:rPr>
              <a:t>n</a:t>
            </a:r>
            <a:r>
              <a:rPr sz="800" b="1" spc="75" dirty="0">
                <a:latin typeface="Arial"/>
                <a:cs typeface="Arial"/>
              </a:rPr>
              <a:t>s</a:t>
            </a:r>
            <a:r>
              <a:rPr sz="800" b="1" spc="5" dirty="0">
                <a:latin typeface="Arial"/>
                <a:cs typeface="Arial"/>
              </a:rPr>
              <a:t>ac</a:t>
            </a:r>
            <a:r>
              <a:rPr sz="800" b="1" spc="-50" dirty="0">
                <a:latin typeface="Arial"/>
                <a:cs typeface="Arial"/>
              </a:rPr>
              <a:t>t</a:t>
            </a:r>
            <a:r>
              <a:rPr sz="800" b="1" dirty="0">
                <a:latin typeface="Arial"/>
                <a:cs typeface="Arial"/>
              </a:rPr>
              <a:t>i</a:t>
            </a:r>
            <a:r>
              <a:rPr sz="800" b="1" spc="30" dirty="0">
                <a:latin typeface="Arial"/>
                <a:cs typeface="Arial"/>
              </a:rPr>
              <a:t>o</a:t>
            </a:r>
            <a:r>
              <a:rPr sz="800" b="1" spc="15" dirty="0">
                <a:latin typeface="Arial"/>
                <a:cs typeface="Arial"/>
              </a:rPr>
              <a:t>n</a:t>
            </a:r>
            <a:r>
              <a:rPr sz="800" b="1" spc="-130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c</a:t>
            </a:r>
            <a:r>
              <a:rPr sz="800" b="1" spc="30" dirty="0">
                <a:latin typeface="Arial"/>
                <a:cs typeface="Arial"/>
              </a:rPr>
              <a:t>o</a:t>
            </a:r>
            <a:r>
              <a:rPr sz="800" b="1" spc="75" dirty="0">
                <a:latin typeface="Arial"/>
                <a:cs typeface="Arial"/>
              </a:rPr>
              <a:t>s</a:t>
            </a:r>
            <a:r>
              <a:rPr sz="800" b="1" spc="5" dirty="0">
                <a:latin typeface="Arial"/>
                <a:cs typeface="Arial"/>
              </a:rPr>
              <a:t>t</a:t>
            </a:r>
            <a:r>
              <a:rPr sz="800" b="1" spc="-12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i</a:t>
            </a:r>
            <a:r>
              <a:rPr sz="800" b="1" spc="15" dirty="0">
                <a:latin typeface="Arial"/>
                <a:cs typeface="Arial"/>
              </a:rPr>
              <a:t>n</a:t>
            </a:r>
            <a:r>
              <a:rPr sz="800" b="1" spc="-55" dirty="0">
                <a:latin typeface="Arial"/>
                <a:cs typeface="Arial"/>
              </a:rPr>
              <a:t> </a:t>
            </a:r>
            <a:r>
              <a:rPr sz="800" b="1" spc="-90" dirty="0">
                <a:latin typeface="Arial"/>
                <a:cs typeface="Arial"/>
              </a:rPr>
              <a:t>E</a:t>
            </a:r>
            <a:r>
              <a:rPr sz="800" b="1" spc="30" dirty="0">
                <a:latin typeface="Arial"/>
                <a:cs typeface="Arial"/>
              </a:rPr>
              <a:t>T</a:t>
            </a:r>
            <a:r>
              <a:rPr sz="800" b="1" spc="15" dirty="0">
                <a:latin typeface="Arial"/>
                <a:cs typeface="Arial"/>
              </a:rPr>
              <a:t>H</a:t>
            </a:r>
            <a:r>
              <a:rPr sz="800" b="1" spc="-70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a</a:t>
            </a:r>
            <a:r>
              <a:rPr sz="800" b="1" spc="30" dirty="0">
                <a:latin typeface="Arial"/>
                <a:cs typeface="Arial"/>
              </a:rPr>
              <a:t>n</a:t>
            </a:r>
            <a:r>
              <a:rPr sz="800" b="1" spc="15" dirty="0">
                <a:latin typeface="Arial"/>
                <a:cs typeface="Arial"/>
              </a:rPr>
              <a:t>d</a:t>
            </a:r>
            <a:r>
              <a:rPr sz="800" b="1" spc="-55" dirty="0">
                <a:latin typeface="Arial"/>
                <a:cs typeface="Arial"/>
              </a:rPr>
              <a:t> </a:t>
            </a:r>
            <a:r>
              <a:rPr sz="800" b="1" spc="25" dirty="0">
                <a:latin typeface="Arial"/>
                <a:cs typeface="Arial"/>
              </a:rPr>
              <a:t>t</a:t>
            </a:r>
            <a:r>
              <a:rPr sz="800" b="1" spc="30" dirty="0">
                <a:latin typeface="Arial"/>
                <a:cs typeface="Arial"/>
              </a:rPr>
              <a:t>h</a:t>
            </a:r>
            <a:r>
              <a:rPr sz="800" b="1" spc="15" dirty="0">
                <a:latin typeface="Arial"/>
                <a:cs typeface="Arial"/>
              </a:rPr>
              <a:t>e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spc="75" dirty="0">
                <a:latin typeface="Arial"/>
                <a:cs typeface="Arial"/>
              </a:rPr>
              <a:t>s</a:t>
            </a:r>
            <a:r>
              <a:rPr sz="800" b="1" dirty="0">
                <a:latin typeface="Arial"/>
                <a:cs typeface="Arial"/>
              </a:rPr>
              <a:t>i</a:t>
            </a:r>
            <a:r>
              <a:rPr sz="800" b="1" spc="45" dirty="0">
                <a:latin typeface="Arial"/>
                <a:cs typeface="Arial"/>
              </a:rPr>
              <a:t>z</a:t>
            </a:r>
            <a:r>
              <a:rPr sz="800" b="1" spc="10" dirty="0">
                <a:latin typeface="Arial"/>
                <a:cs typeface="Arial"/>
              </a:rPr>
              <a:t>e  </a:t>
            </a:r>
            <a:r>
              <a:rPr sz="800" b="1" spc="20" dirty="0">
                <a:latin typeface="Arial"/>
                <a:cs typeface="Arial"/>
              </a:rPr>
              <a:t>of</a:t>
            </a:r>
            <a:r>
              <a:rPr sz="800" b="1" spc="-50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information</a:t>
            </a:r>
            <a:r>
              <a:rPr sz="800" b="1" spc="-55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recorded</a:t>
            </a:r>
            <a:r>
              <a:rPr sz="800" b="1" spc="-130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by</a:t>
            </a:r>
            <a:r>
              <a:rPr sz="800" b="1" spc="-85" dirty="0">
                <a:latin typeface="Arial"/>
                <a:cs typeface="Arial"/>
              </a:rPr>
              <a:t> </a:t>
            </a:r>
            <a:r>
              <a:rPr sz="800" b="1" spc="25" dirty="0">
                <a:latin typeface="Arial"/>
                <a:cs typeface="Arial"/>
              </a:rPr>
              <a:t>the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spc="10" dirty="0">
                <a:latin typeface="Arial"/>
                <a:cs typeface="Arial"/>
              </a:rPr>
              <a:t>sensor</a:t>
            </a:r>
            <a:r>
              <a:rPr sz="800" b="1" spc="-95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(in</a:t>
            </a:r>
            <a:r>
              <a:rPr sz="800" b="1" spc="-55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bytes).</a:t>
            </a:r>
            <a:endParaRPr sz="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200" y="2714625"/>
            <a:ext cx="2819400" cy="17811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97980" y="4607559"/>
            <a:ext cx="2019935" cy="27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-40" dirty="0">
                <a:latin typeface="Arial"/>
                <a:cs typeface="Arial"/>
              </a:rPr>
              <a:t>F</a:t>
            </a:r>
            <a:r>
              <a:rPr sz="800" b="1" dirty="0">
                <a:latin typeface="Arial"/>
                <a:cs typeface="Arial"/>
              </a:rPr>
              <a:t>i</a:t>
            </a:r>
            <a:r>
              <a:rPr sz="800" b="1" spc="35" dirty="0">
                <a:latin typeface="Arial"/>
                <a:cs typeface="Arial"/>
              </a:rPr>
              <a:t>gu</a:t>
            </a:r>
            <a:r>
              <a:rPr sz="800" b="1" spc="60" dirty="0">
                <a:latin typeface="Arial"/>
                <a:cs typeface="Arial"/>
              </a:rPr>
              <a:t>r</a:t>
            </a:r>
            <a:r>
              <a:rPr sz="800" b="1" spc="15" dirty="0">
                <a:latin typeface="Arial"/>
                <a:cs typeface="Arial"/>
              </a:rPr>
              <a:t>e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6:</a:t>
            </a:r>
            <a:r>
              <a:rPr sz="800" b="1" spc="-125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G</a:t>
            </a:r>
            <a:r>
              <a:rPr sz="800" b="1" spc="5" dirty="0">
                <a:latin typeface="Arial"/>
                <a:cs typeface="Arial"/>
              </a:rPr>
              <a:t>a</a:t>
            </a:r>
            <a:r>
              <a:rPr sz="800" b="1" spc="15" dirty="0">
                <a:latin typeface="Arial"/>
                <a:cs typeface="Arial"/>
              </a:rPr>
              <a:t>s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spc="-40" dirty="0">
                <a:latin typeface="Arial"/>
                <a:cs typeface="Arial"/>
              </a:rPr>
              <a:t>F</a:t>
            </a:r>
            <a:r>
              <a:rPr sz="800" b="1" spc="80" dirty="0">
                <a:latin typeface="Arial"/>
                <a:cs typeface="Arial"/>
              </a:rPr>
              <a:t>ee</a:t>
            </a:r>
            <a:r>
              <a:rPr sz="800" b="1" spc="15" dirty="0">
                <a:latin typeface="Arial"/>
                <a:cs typeface="Arial"/>
              </a:rPr>
              <a:t>s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c</a:t>
            </a:r>
            <a:r>
              <a:rPr sz="800" b="1" spc="35" dirty="0">
                <a:latin typeface="Arial"/>
                <a:cs typeface="Arial"/>
              </a:rPr>
              <a:t>o</a:t>
            </a:r>
            <a:r>
              <a:rPr sz="800" b="1" spc="110" dirty="0">
                <a:latin typeface="Arial"/>
                <a:cs typeface="Arial"/>
              </a:rPr>
              <a:t>m</a:t>
            </a:r>
            <a:r>
              <a:rPr sz="800" b="1" spc="-40" dirty="0">
                <a:latin typeface="Arial"/>
                <a:cs typeface="Arial"/>
              </a:rPr>
              <a:t>p</a:t>
            </a:r>
            <a:r>
              <a:rPr sz="800" b="1" spc="5" dirty="0">
                <a:latin typeface="Arial"/>
                <a:cs typeface="Arial"/>
              </a:rPr>
              <a:t>a</a:t>
            </a:r>
            <a:r>
              <a:rPr sz="800" b="1" spc="60" dirty="0">
                <a:latin typeface="Arial"/>
                <a:cs typeface="Arial"/>
              </a:rPr>
              <a:t>r</a:t>
            </a:r>
            <a:r>
              <a:rPr sz="800" b="1" dirty="0">
                <a:latin typeface="Arial"/>
                <a:cs typeface="Arial"/>
              </a:rPr>
              <a:t>i</a:t>
            </a:r>
            <a:r>
              <a:rPr sz="800" b="1" spc="5" dirty="0">
                <a:latin typeface="Arial"/>
                <a:cs typeface="Arial"/>
              </a:rPr>
              <a:t>s</a:t>
            </a:r>
            <a:r>
              <a:rPr sz="800" b="1" spc="-40" dirty="0">
                <a:latin typeface="Arial"/>
                <a:cs typeface="Arial"/>
              </a:rPr>
              <a:t>o</a:t>
            </a:r>
            <a:r>
              <a:rPr sz="800" b="1" spc="15" dirty="0">
                <a:latin typeface="Arial"/>
                <a:cs typeface="Arial"/>
              </a:rPr>
              <a:t>n</a:t>
            </a:r>
            <a:r>
              <a:rPr sz="800" b="1" spc="-55" dirty="0">
                <a:latin typeface="Arial"/>
                <a:cs typeface="Arial"/>
              </a:rPr>
              <a:t> </a:t>
            </a:r>
            <a:r>
              <a:rPr sz="800" b="1" spc="50" dirty="0">
                <a:latin typeface="Arial"/>
                <a:cs typeface="Arial"/>
              </a:rPr>
              <a:t>w</a:t>
            </a:r>
            <a:r>
              <a:rPr sz="800" b="1" dirty="0">
                <a:latin typeface="Arial"/>
                <a:cs typeface="Arial"/>
              </a:rPr>
              <a:t>i</a:t>
            </a:r>
            <a:r>
              <a:rPr sz="800" b="1" spc="-50" dirty="0">
                <a:latin typeface="Arial"/>
                <a:cs typeface="Arial"/>
              </a:rPr>
              <a:t>t</a:t>
            </a:r>
            <a:r>
              <a:rPr sz="800" b="1" spc="15" dirty="0">
                <a:latin typeface="Arial"/>
                <a:cs typeface="Arial"/>
              </a:rPr>
              <a:t>h</a:t>
            </a:r>
            <a:r>
              <a:rPr sz="800" b="1" spc="-55" dirty="0">
                <a:latin typeface="Arial"/>
                <a:cs typeface="Arial"/>
              </a:rPr>
              <a:t> </a:t>
            </a:r>
            <a:r>
              <a:rPr sz="800" b="1" spc="30" dirty="0">
                <a:latin typeface="Arial"/>
                <a:cs typeface="Arial"/>
              </a:rPr>
              <a:t>t</a:t>
            </a:r>
            <a:r>
              <a:rPr sz="800" b="1" spc="50" dirty="0">
                <a:latin typeface="Arial"/>
                <a:cs typeface="Arial"/>
              </a:rPr>
              <a:t>w</a:t>
            </a:r>
            <a:r>
              <a:rPr sz="800" b="1" spc="15" dirty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00" b="1" spc="20" dirty="0">
                <a:latin typeface="Arial"/>
                <a:cs typeface="Arial"/>
              </a:rPr>
              <a:t>different</a:t>
            </a:r>
            <a:r>
              <a:rPr sz="800" b="1" spc="-5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parameters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582" y="302831"/>
            <a:ext cx="130429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0" dirty="0">
                <a:latin typeface="Microsoft Sans Serif"/>
                <a:cs typeface="Microsoft Sans Serif"/>
              </a:rPr>
              <a:t>Results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5" dirty="0"/>
              <a:t>D</a:t>
            </a:r>
            <a:r>
              <a:rPr spc="-20" dirty="0"/>
              <a:t>a</a:t>
            </a:r>
            <a:r>
              <a:rPr spc="10" dirty="0"/>
              <a:t>ta</a:t>
            </a:r>
            <a:r>
              <a:rPr spc="-40" dirty="0"/>
              <a:t> </a:t>
            </a:r>
            <a:r>
              <a:rPr spc="15" dirty="0"/>
              <a:t>R</a:t>
            </a:r>
            <a:r>
              <a:rPr spc="40" dirty="0"/>
              <a:t>e</a:t>
            </a:r>
            <a:r>
              <a:rPr spc="10" dirty="0"/>
              <a:t>t</a:t>
            </a:r>
            <a:r>
              <a:rPr spc="-5" dirty="0"/>
              <a:t>r</a:t>
            </a:r>
            <a:r>
              <a:rPr spc="25" dirty="0"/>
              <a:t>i</a:t>
            </a:r>
            <a:r>
              <a:rPr spc="40" dirty="0"/>
              <a:t>e</a:t>
            </a:r>
            <a:r>
              <a:rPr spc="10" dirty="0"/>
              <a:t>v</a:t>
            </a:r>
            <a:r>
              <a:rPr spc="-20" dirty="0"/>
              <a:t>a</a:t>
            </a:r>
            <a:r>
              <a:rPr spc="5" dirty="0"/>
              <a:t>l</a:t>
            </a:r>
            <a:r>
              <a:rPr spc="-140" dirty="0"/>
              <a:t> </a:t>
            </a:r>
            <a:r>
              <a:rPr spc="-20" dirty="0"/>
              <a:t>o</a:t>
            </a:r>
            <a:r>
              <a:rPr spc="5" dirty="0"/>
              <a:t>f</a:t>
            </a:r>
            <a:r>
              <a:rPr spc="-110" dirty="0"/>
              <a:t> </a:t>
            </a:r>
            <a:r>
              <a:rPr spc="-20" dirty="0"/>
              <a:t>a</a:t>
            </a:r>
            <a:r>
              <a:rPr spc="25" dirty="0"/>
              <a:t>l</a:t>
            </a:r>
            <a:r>
              <a:rPr spc="5" dirty="0"/>
              <a:t>l</a:t>
            </a:r>
            <a:r>
              <a:rPr spc="10" dirty="0"/>
              <a:t> </a:t>
            </a:r>
            <a:r>
              <a:rPr spc="-10" dirty="0"/>
              <a:t>I</a:t>
            </a:r>
            <a:r>
              <a:rPr spc="-20" dirty="0"/>
              <a:t>o</a:t>
            </a:r>
            <a:r>
              <a:rPr spc="10" dirty="0"/>
              <a:t>T</a:t>
            </a:r>
            <a:r>
              <a:rPr spc="-45" dirty="0"/>
              <a:t> </a:t>
            </a:r>
            <a:r>
              <a:rPr spc="-15" dirty="0"/>
              <a:t>d</a:t>
            </a:r>
            <a:r>
              <a:rPr spc="40" dirty="0"/>
              <a:t>e</a:t>
            </a:r>
            <a:r>
              <a:rPr spc="10" dirty="0"/>
              <a:t>v</a:t>
            </a:r>
            <a:r>
              <a:rPr spc="25" dirty="0"/>
              <a:t>i</a:t>
            </a:r>
            <a:r>
              <a:rPr spc="35" dirty="0"/>
              <a:t>ce</a:t>
            </a:r>
            <a:r>
              <a:rPr spc="-10" dirty="0"/>
              <a:t>s</a:t>
            </a:r>
            <a:r>
              <a:rPr spc="5" dirty="0"/>
              <a:t>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/>
          </a:p>
          <a:p>
            <a:pPr marL="12700" marR="5080">
              <a:lnSpc>
                <a:spcPct val="115199"/>
              </a:lnSpc>
            </a:pPr>
            <a:r>
              <a:rPr sz="1800" b="0" spc="-5" dirty="0">
                <a:latin typeface="Calibri"/>
                <a:cs typeface="Calibri"/>
              </a:rPr>
              <a:t>After </a:t>
            </a:r>
            <a:r>
              <a:rPr sz="1800" b="0" spc="10" dirty="0">
                <a:latin typeface="Calibri"/>
                <a:cs typeface="Calibri"/>
              </a:rPr>
              <a:t>hosting </a:t>
            </a:r>
            <a:r>
              <a:rPr sz="1800" b="0" spc="5" dirty="0">
                <a:latin typeface="Calibri"/>
                <a:cs typeface="Calibri"/>
              </a:rPr>
              <a:t>the </a:t>
            </a:r>
            <a:r>
              <a:rPr sz="1800" b="0" spc="10" dirty="0">
                <a:latin typeface="Calibri"/>
                <a:cs typeface="Calibri"/>
              </a:rPr>
              <a:t>data of </a:t>
            </a:r>
            <a:r>
              <a:rPr sz="1800" b="0" spc="-10" dirty="0" smtClean="0">
                <a:latin typeface="Calibri"/>
                <a:cs typeface="Calibri"/>
              </a:rPr>
              <a:t>16</a:t>
            </a:r>
            <a:r>
              <a:rPr lang="en-US" sz="1800" b="0" spc="-10" dirty="0" smtClean="0">
                <a:latin typeface="Calibri"/>
                <a:cs typeface="Calibri"/>
              </a:rPr>
              <a:t> simulated</a:t>
            </a:r>
            <a:r>
              <a:rPr sz="1800" b="0" spc="-10" dirty="0" smtClean="0">
                <a:latin typeface="Calibri"/>
                <a:cs typeface="Calibri"/>
              </a:rPr>
              <a:t> </a:t>
            </a:r>
            <a:r>
              <a:rPr sz="1800" b="0" spc="5" dirty="0" err="1">
                <a:latin typeface="Calibri"/>
                <a:cs typeface="Calibri"/>
              </a:rPr>
              <a:t>IoT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5" dirty="0" smtClean="0">
                <a:latin typeface="Calibri"/>
                <a:cs typeface="Calibri"/>
              </a:rPr>
              <a:t>devices </a:t>
            </a:r>
            <a:r>
              <a:rPr sz="1800" b="0" spc="5" dirty="0">
                <a:latin typeface="Calibri"/>
                <a:cs typeface="Calibri"/>
              </a:rPr>
              <a:t>with the </a:t>
            </a:r>
            <a:r>
              <a:rPr sz="1800" b="0" spc="15" dirty="0">
                <a:latin typeface="Calibri"/>
                <a:cs typeface="Calibri"/>
              </a:rPr>
              <a:t>help </a:t>
            </a:r>
            <a:r>
              <a:rPr sz="1800" b="0" spc="10" dirty="0">
                <a:latin typeface="Calibri"/>
                <a:cs typeface="Calibri"/>
              </a:rPr>
              <a:t>of </a:t>
            </a:r>
            <a:r>
              <a:rPr sz="1800" b="0" spc="-10" dirty="0">
                <a:latin typeface="Calibri"/>
                <a:cs typeface="Calibri"/>
              </a:rPr>
              <a:t>smart </a:t>
            </a:r>
            <a:r>
              <a:rPr sz="1800" b="0" dirty="0" smtClean="0">
                <a:latin typeface="Calibri"/>
                <a:cs typeface="Calibri"/>
              </a:rPr>
              <a:t>contract</a:t>
            </a:r>
            <a:r>
              <a:rPr sz="1800" b="0" dirty="0">
                <a:latin typeface="Calibri"/>
                <a:cs typeface="Calibri"/>
              </a:rPr>
              <a:t>, </a:t>
            </a:r>
            <a:r>
              <a:rPr sz="1800" b="0" spc="-10" dirty="0">
                <a:latin typeface="Calibri"/>
                <a:cs typeface="Calibri"/>
              </a:rPr>
              <a:t>we </a:t>
            </a:r>
            <a:r>
              <a:rPr sz="1800" b="0" spc="5" dirty="0">
                <a:latin typeface="Calibri"/>
                <a:cs typeface="Calibri"/>
              </a:rPr>
              <a:t>need </a:t>
            </a:r>
            <a:r>
              <a:rPr sz="1800" b="0" dirty="0">
                <a:latin typeface="Calibri"/>
                <a:cs typeface="Calibri"/>
              </a:rPr>
              <a:t>to </a:t>
            </a:r>
            <a:r>
              <a:rPr sz="1800" b="0" spc="-10" dirty="0">
                <a:latin typeface="Calibri"/>
                <a:cs typeface="Calibri"/>
              </a:rPr>
              <a:t>get </a:t>
            </a:r>
            <a:r>
              <a:rPr sz="1800" b="0" spc="20" dirty="0">
                <a:latin typeface="Calibri"/>
                <a:cs typeface="Calibri"/>
              </a:rPr>
              <a:t>all </a:t>
            </a:r>
            <a:r>
              <a:rPr sz="1800" b="0" spc="30" dirty="0" smtClean="0">
                <a:latin typeface="Calibri"/>
                <a:cs typeface="Calibri"/>
              </a:rPr>
              <a:t>a</a:t>
            </a:r>
            <a:r>
              <a:rPr sz="1800" b="0" spc="5" dirty="0" smtClean="0">
                <a:latin typeface="Calibri"/>
                <a:cs typeface="Calibri"/>
              </a:rPr>
              <a:t>v</a:t>
            </a:r>
            <a:r>
              <a:rPr sz="1800" b="0" spc="30" dirty="0" smtClean="0">
                <a:latin typeface="Calibri"/>
                <a:cs typeface="Calibri"/>
              </a:rPr>
              <a:t>a</a:t>
            </a:r>
            <a:r>
              <a:rPr sz="1800" b="0" spc="35" dirty="0" smtClean="0">
                <a:latin typeface="Calibri"/>
                <a:cs typeface="Calibri"/>
              </a:rPr>
              <a:t>il</a:t>
            </a:r>
            <a:r>
              <a:rPr sz="1800" b="0" spc="30" dirty="0" smtClean="0">
                <a:latin typeface="Calibri"/>
                <a:cs typeface="Calibri"/>
              </a:rPr>
              <a:t>a</a:t>
            </a:r>
            <a:r>
              <a:rPr sz="1800" b="0" spc="25" dirty="0" smtClean="0">
                <a:latin typeface="Calibri"/>
                <a:cs typeface="Calibri"/>
              </a:rPr>
              <a:t>b</a:t>
            </a:r>
            <a:r>
              <a:rPr sz="1800" b="0" spc="-40" dirty="0" smtClean="0">
                <a:latin typeface="Calibri"/>
                <a:cs typeface="Calibri"/>
              </a:rPr>
              <a:t>l</a:t>
            </a:r>
            <a:r>
              <a:rPr sz="1800" b="0" dirty="0" smtClean="0">
                <a:latin typeface="Calibri"/>
                <a:cs typeface="Calibri"/>
              </a:rPr>
              <a:t>e</a:t>
            </a:r>
            <a:r>
              <a:rPr sz="1800" b="0" spc="-180" dirty="0" smtClean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I</a:t>
            </a:r>
            <a:r>
              <a:rPr sz="1800" b="0" spc="15" dirty="0">
                <a:latin typeface="Calibri"/>
                <a:cs typeface="Calibri"/>
              </a:rPr>
              <a:t>o</a:t>
            </a:r>
            <a:r>
              <a:rPr sz="1800" b="0" dirty="0">
                <a:latin typeface="Calibri"/>
                <a:cs typeface="Calibri"/>
              </a:rPr>
              <a:t>T</a:t>
            </a:r>
            <a:r>
              <a:rPr sz="1800" b="0" spc="-15" dirty="0">
                <a:latin typeface="Calibri"/>
                <a:cs typeface="Calibri"/>
              </a:rPr>
              <a:t> </a:t>
            </a:r>
            <a:r>
              <a:rPr sz="1800" b="0" spc="25" dirty="0">
                <a:latin typeface="Calibri"/>
                <a:cs typeface="Calibri"/>
              </a:rPr>
              <a:t>d</a:t>
            </a:r>
            <a:r>
              <a:rPr sz="1800" b="0" dirty="0">
                <a:latin typeface="Calibri"/>
                <a:cs typeface="Calibri"/>
              </a:rPr>
              <a:t>e</a:t>
            </a:r>
            <a:r>
              <a:rPr sz="1800" b="0" spc="10" dirty="0">
                <a:latin typeface="Calibri"/>
                <a:cs typeface="Calibri"/>
              </a:rPr>
              <a:t>v</a:t>
            </a:r>
            <a:r>
              <a:rPr sz="1800" b="0" spc="35" dirty="0">
                <a:latin typeface="Calibri"/>
                <a:cs typeface="Calibri"/>
              </a:rPr>
              <a:t>i</a:t>
            </a:r>
            <a:r>
              <a:rPr sz="1800" b="0" spc="-15" dirty="0">
                <a:latin typeface="Calibri"/>
                <a:cs typeface="Calibri"/>
              </a:rPr>
              <a:t>c</a:t>
            </a:r>
            <a:r>
              <a:rPr sz="1800" b="0" dirty="0">
                <a:latin typeface="Calibri"/>
                <a:cs typeface="Calibri"/>
              </a:rPr>
              <a:t>es</a:t>
            </a:r>
            <a:r>
              <a:rPr sz="1800" b="0" spc="-60" dirty="0">
                <a:latin typeface="Calibri"/>
                <a:cs typeface="Calibri"/>
              </a:rPr>
              <a:t> </a:t>
            </a:r>
            <a:r>
              <a:rPr sz="1800" b="0" spc="35" dirty="0">
                <a:latin typeface="Calibri"/>
                <a:cs typeface="Calibri"/>
              </a:rPr>
              <a:t>i</a:t>
            </a:r>
            <a:r>
              <a:rPr sz="1800" b="0" dirty="0">
                <a:latin typeface="Calibri"/>
                <a:cs typeface="Calibri"/>
              </a:rPr>
              <a:t>n</a:t>
            </a:r>
            <a:r>
              <a:rPr sz="1800" b="0" spc="-8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t</a:t>
            </a:r>
            <a:r>
              <a:rPr sz="1800" b="0" spc="20" dirty="0">
                <a:latin typeface="Calibri"/>
                <a:cs typeface="Calibri"/>
              </a:rPr>
              <a:t>h</a:t>
            </a:r>
            <a:r>
              <a:rPr sz="1800" b="0" dirty="0">
                <a:latin typeface="Calibri"/>
                <a:cs typeface="Calibri"/>
              </a:rPr>
              <a:t>e </a:t>
            </a:r>
            <a:r>
              <a:rPr sz="1800" b="0" dirty="0" smtClean="0">
                <a:latin typeface="Calibri"/>
                <a:cs typeface="Calibri"/>
              </a:rPr>
              <a:t>network</a:t>
            </a:r>
            <a:r>
              <a:rPr sz="1800" b="0" dirty="0">
                <a:latin typeface="Calibri"/>
                <a:cs typeface="Calibri"/>
              </a:rPr>
              <a:t>,</a:t>
            </a:r>
            <a:r>
              <a:rPr sz="1800" b="0" spc="-40" dirty="0">
                <a:latin typeface="Calibri"/>
                <a:cs typeface="Calibri"/>
              </a:rPr>
              <a:t> </a:t>
            </a:r>
            <a:r>
              <a:rPr sz="1800" b="0" spc="15" dirty="0">
                <a:latin typeface="Calibri"/>
                <a:cs typeface="Calibri"/>
              </a:rPr>
              <a:t>and</a:t>
            </a:r>
            <a:r>
              <a:rPr sz="1800" b="0" spc="-85" dirty="0">
                <a:latin typeface="Calibri"/>
                <a:cs typeface="Calibri"/>
              </a:rPr>
              <a:t> </a:t>
            </a:r>
            <a:r>
              <a:rPr sz="1800" b="0" spc="15" dirty="0">
                <a:latin typeface="Calibri"/>
                <a:cs typeface="Calibri"/>
              </a:rPr>
              <a:t>it</a:t>
            </a:r>
            <a:r>
              <a:rPr sz="1800" b="0" spc="-45" dirty="0">
                <a:latin typeface="Calibri"/>
                <a:cs typeface="Calibri"/>
              </a:rPr>
              <a:t> </a:t>
            </a:r>
            <a:r>
              <a:rPr sz="1800" b="0" spc="10" dirty="0">
                <a:latin typeface="Calibri"/>
                <a:cs typeface="Calibri"/>
              </a:rPr>
              <a:t>should</a:t>
            </a:r>
            <a:r>
              <a:rPr sz="1800" b="0" spc="-90" dirty="0">
                <a:latin typeface="Calibri"/>
                <a:cs typeface="Calibri"/>
              </a:rPr>
              <a:t> </a:t>
            </a:r>
            <a:r>
              <a:rPr sz="1800" b="0" spc="5" dirty="0">
                <a:latin typeface="Calibri"/>
                <a:cs typeface="Calibri"/>
              </a:rPr>
              <a:t>also</a:t>
            </a:r>
            <a:r>
              <a:rPr sz="1800" b="0" spc="-2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render </a:t>
            </a:r>
            <a:r>
              <a:rPr sz="1800" b="0" spc="-395" dirty="0">
                <a:latin typeface="Calibri"/>
                <a:cs typeface="Calibri"/>
              </a:rPr>
              <a:t> </a:t>
            </a:r>
            <a:r>
              <a:rPr sz="1800" b="0" spc="20" dirty="0">
                <a:latin typeface="Calibri"/>
                <a:cs typeface="Calibri"/>
              </a:rPr>
              <a:t>o</a:t>
            </a:r>
            <a:r>
              <a:rPr sz="1800" b="0" dirty="0">
                <a:latin typeface="Calibri"/>
                <a:cs typeface="Calibri"/>
              </a:rPr>
              <a:t>n</a:t>
            </a:r>
            <a:r>
              <a:rPr sz="1800" b="0" spc="-1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t</a:t>
            </a:r>
            <a:r>
              <a:rPr sz="1800" b="0" spc="20" dirty="0">
                <a:latin typeface="Calibri"/>
                <a:cs typeface="Calibri"/>
              </a:rPr>
              <a:t>h</a:t>
            </a:r>
            <a:r>
              <a:rPr sz="1800" b="0" dirty="0">
                <a:latin typeface="Calibri"/>
                <a:cs typeface="Calibri"/>
              </a:rPr>
              <a:t>e</a:t>
            </a:r>
            <a:r>
              <a:rPr sz="1800" b="0" spc="-30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c</a:t>
            </a:r>
            <a:r>
              <a:rPr sz="1800" b="0" spc="30" dirty="0">
                <a:latin typeface="Calibri"/>
                <a:cs typeface="Calibri"/>
              </a:rPr>
              <a:t>li</a:t>
            </a:r>
            <a:r>
              <a:rPr sz="1800" b="0" dirty="0">
                <a:latin typeface="Calibri"/>
                <a:cs typeface="Calibri"/>
              </a:rPr>
              <a:t>e</a:t>
            </a:r>
            <a:r>
              <a:rPr sz="1800" b="0" spc="25" dirty="0">
                <a:latin typeface="Calibri"/>
                <a:cs typeface="Calibri"/>
              </a:rPr>
              <a:t>n</a:t>
            </a:r>
            <a:r>
              <a:rPr sz="1800" b="0" spc="10" dirty="0">
                <a:latin typeface="Calibri"/>
                <a:cs typeface="Calibri"/>
              </a:rPr>
              <a:t>t</a:t>
            </a:r>
            <a:r>
              <a:rPr sz="1800" b="0" spc="-30" dirty="0">
                <a:latin typeface="Calibri"/>
                <a:cs typeface="Calibri"/>
              </a:rPr>
              <a:t>-</a:t>
            </a:r>
            <a:r>
              <a:rPr sz="1800" b="0" spc="-35" dirty="0">
                <a:latin typeface="Calibri"/>
                <a:cs typeface="Calibri"/>
              </a:rPr>
              <a:t>s</a:t>
            </a:r>
            <a:r>
              <a:rPr sz="1800" b="0" spc="30" dirty="0">
                <a:latin typeface="Calibri"/>
                <a:cs typeface="Calibri"/>
              </a:rPr>
              <a:t>i</a:t>
            </a:r>
            <a:r>
              <a:rPr sz="1800" b="0" spc="20" dirty="0">
                <a:latin typeface="Calibri"/>
                <a:cs typeface="Calibri"/>
              </a:rPr>
              <a:t>d</a:t>
            </a:r>
            <a:r>
              <a:rPr sz="1800" b="0" dirty="0">
                <a:latin typeface="Calibri"/>
                <a:cs typeface="Calibri"/>
              </a:rPr>
              <a:t>e</a:t>
            </a:r>
            <a:r>
              <a:rPr sz="1800" b="0" spc="-100" dirty="0">
                <a:latin typeface="Calibri"/>
                <a:cs typeface="Calibri"/>
              </a:rPr>
              <a:t> </a:t>
            </a:r>
            <a:r>
              <a:rPr sz="1800" b="0" spc="35" dirty="0">
                <a:latin typeface="Calibri"/>
                <a:cs typeface="Calibri"/>
              </a:rPr>
              <a:t>a</a:t>
            </a:r>
            <a:r>
              <a:rPr sz="1800" b="0" spc="25" dirty="0">
                <a:latin typeface="Calibri"/>
                <a:cs typeface="Calibri"/>
              </a:rPr>
              <a:t>pp</a:t>
            </a:r>
            <a:r>
              <a:rPr sz="1800" b="0" spc="35" dirty="0">
                <a:latin typeface="Calibri"/>
                <a:cs typeface="Calibri"/>
              </a:rPr>
              <a:t>li</a:t>
            </a:r>
            <a:r>
              <a:rPr sz="1800" b="0" spc="-15" dirty="0">
                <a:latin typeface="Calibri"/>
                <a:cs typeface="Calibri"/>
              </a:rPr>
              <a:t>c</a:t>
            </a:r>
            <a:r>
              <a:rPr sz="1800" b="0" spc="35" dirty="0">
                <a:latin typeface="Calibri"/>
                <a:cs typeface="Calibri"/>
              </a:rPr>
              <a:t>a</a:t>
            </a:r>
            <a:r>
              <a:rPr sz="1800" b="0" dirty="0">
                <a:latin typeface="Calibri"/>
                <a:cs typeface="Calibri"/>
              </a:rPr>
              <a:t>t</a:t>
            </a:r>
            <a:r>
              <a:rPr sz="1800" b="0" spc="30" dirty="0">
                <a:latin typeface="Calibri"/>
                <a:cs typeface="Calibri"/>
              </a:rPr>
              <a:t>i</a:t>
            </a:r>
            <a:r>
              <a:rPr sz="1800" b="0" spc="20" dirty="0">
                <a:latin typeface="Calibri"/>
                <a:cs typeface="Calibri"/>
              </a:rPr>
              <a:t>o</a:t>
            </a:r>
            <a:r>
              <a:rPr sz="1800" b="0" dirty="0">
                <a:latin typeface="Calibri"/>
                <a:cs typeface="Calibri"/>
              </a:rPr>
              <a:t>n</a:t>
            </a:r>
            <a:r>
              <a:rPr sz="1800" b="0" spc="-80" dirty="0">
                <a:latin typeface="Calibri"/>
                <a:cs typeface="Calibri"/>
              </a:rPr>
              <a:t> </a:t>
            </a:r>
            <a:r>
              <a:rPr sz="1800" b="0" spc="-30" dirty="0">
                <a:latin typeface="Calibri"/>
                <a:cs typeface="Calibri"/>
              </a:rPr>
              <a:t>s</a:t>
            </a:r>
            <a:r>
              <a:rPr sz="1800" b="0" dirty="0">
                <a:latin typeface="Calibri"/>
                <a:cs typeface="Calibri"/>
              </a:rPr>
              <a:t>o </a:t>
            </a:r>
            <a:r>
              <a:rPr sz="1800" b="0" spc="10" dirty="0" smtClean="0">
                <a:latin typeface="Calibri"/>
                <a:cs typeface="Calibri"/>
              </a:rPr>
              <a:t>that </a:t>
            </a:r>
            <a:r>
              <a:rPr sz="1800" b="0" spc="5" dirty="0">
                <a:latin typeface="Calibri"/>
                <a:cs typeface="Calibri"/>
              </a:rPr>
              <a:t>the </a:t>
            </a:r>
            <a:r>
              <a:rPr sz="1800" b="0" spc="-5" dirty="0">
                <a:latin typeface="Calibri"/>
                <a:cs typeface="Calibri"/>
              </a:rPr>
              <a:t>user </a:t>
            </a:r>
            <a:r>
              <a:rPr sz="1800" b="0" dirty="0">
                <a:latin typeface="Calibri"/>
                <a:cs typeface="Calibri"/>
              </a:rPr>
              <a:t>who </a:t>
            </a:r>
            <a:r>
              <a:rPr sz="1800" b="0" spc="5" dirty="0">
                <a:latin typeface="Calibri"/>
                <a:cs typeface="Calibri"/>
              </a:rPr>
              <a:t>wants </a:t>
            </a:r>
            <a:r>
              <a:rPr sz="1800" b="0" dirty="0">
                <a:latin typeface="Calibri"/>
                <a:cs typeface="Calibri"/>
              </a:rPr>
              <a:t>to </a:t>
            </a:r>
            <a:r>
              <a:rPr sz="1800" b="0" spc="-10" dirty="0">
                <a:latin typeface="Calibri"/>
                <a:cs typeface="Calibri"/>
              </a:rPr>
              <a:t>get </a:t>
            </a:r>
            <a:r>
              <a:rPr sz="1800" b="0" spc="-5" dirty="0" smtClean="0">
                <a:latin typeface="Calibri"/>
                <a:cs typeface="Calibri"/>
              </a:rPr>
              <a:t>access </a:t>
            </a:r>
            <a:r>
              <a:rPr sz="1800" b="0" dirty="0">
                <a:latin typeface="Calibri"/>
                <a:cs typeface="Calibri"/>
              </a:rPr>
              <a:t>to </a:t>
            </a:r>
            <a:r>
              <a:rPr sz="1800" b="0" spc="15" dirty="0">
                <a:latin typeface="Calibri"/>
                <a:cs typeface="Calibri"/>
              </a:rPr>
              <a:t>any </a:t>
            </a:r>
            <a:r>
              <a:rPr sz="1800" b="0" spc="10" dirty="0">
                <a:latin typeface="Calibri"/>
                <a:cs typeface="Calibri"/>
              </a:rPr>
              <a:t>data </a:t>
            </a:r>
            <a:r>
              <a:rPr sz="1800" b="0" spc="5" dirty="0">
                <a:latin typeface="Calibri"/>
                <a:cs typeface="Calibri"/>
              </a:rPr>
              <a:t>can </a:t>
            </a:r>
            <a:r>
              <a:rPr sz="1800" b="0" spc="-5" dirty="0">
                <a:latin typeface="Calibri"/>
                <a:cs typeface="Calibri"/>
              </a:rPr>
              <a:t>request </a:t>
            </a:r>
            <a:r>
              <a:rPr sz="1800" b="0" spc="-5" dirty="0" smtClean="0">
                <a:latin typeface="Calibri"/>
                <a:cs typeface="Calibri"/>
              </a:rPr>
              <a:t>access</a:t>
            </a:r>
            <a:r>
              <a:rPr lang="en-US" sz="1800" b="0" spc="-5" dirty="0" smtClean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5525" y="266700"/>
            <a:ext cx="2590800" cy="1866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2925" y="2491492"/>
            <a:ext cx="4343400" cy="19621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73395" y="2161920"/>
            <a:ext cx="2691130" cy="275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105"/>
              </a:spcBef>
            </a:pPr>
            <a:r>
              <a:rPr sz="800" b="1" spc="15" dirty="0">
                <a:latin typeface="Arial"/>
                <a:cs typeface="Arial"/>
              </a:rPr>
              <a:t>Figure</a:t>
            </a:r>
            <a:r>
              <a:rPr sz="800" b="1" spc="-10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7:</a:t>
            </a:r>
            <a:r>
              <a:rPr sz="800" b="1" spc="-120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Getting</a:t>
            </a:r>
            <a:r>
              <a:rPr sz="800" b="1" spc="-55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the</a:t>
            </a:r>
            <a:r>
              <a:rPr sz="800" b="1" spc="-80" dirty="0">
                <a:latin typeface="Arial"/>
                <a:cs typeface="Arial"/>
              </a:rPr>
              <a:t> </a:t>
            </a:r>
            <a:r>
              <a:rPr sz="800" b="1" spc="10" dirty="0">
                <a:latin typeface="Arial"/>
                <a:cs typeface="Arial"/>
              </a:rPr>
              <a:t>information</a:t>
            </a:r>
            <a:r>
              <a:rPr sz="800" b="1" spc="-130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(encrypted)</a:t>
            </a:r>
            <a:r>
              <a:rPr sz="800" b="1" spc="-125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for</a:t>
            </a:r>
            <a:r>
              <a:rPr sz="800" b="1" spc="-9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all</a:t>
            </a:r>
            <a:r>
              <a:rPr sz="800" b="1" spc="-80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the </a:t>
            </a:r>
            <a:r>
              <a:rPr sz="800" b="1" spc="-204" dirty="0">
                <a:latin typeface="Arial"/>
                <a:cs typeface="Arial"/>
              </a:rPr>
              <a:t> </a:t>
            </a:r>
            <a:r>
              <a:rPr sz="800" b="1" spc="30" dirty="0">
                <a:latin typeface="Arial"/>
                <a:cs typeface="Arial"/>
              </a:rPr>
              <a:t>devices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6596" y="4704079"/>
            <a:ext cx="283083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0" dirty="0">
                <a:latin typeface="Arial"/>
                <a:cs typeface="Arial"/>
              </a:rPr>
              <a:t>Figure</a:t>
            </a:r>
            <a:r>
              <a:rPr sz="900" b="1" spc="145" dirty="0">
                <a:latin typeface="Arial"/>
                <a:cs typeface="Arial"/>
              </a:rPr>
              <a:t> </a:t>
            </a:r>
            <a:r>
              <a:rPr sz="900" b="1" spc="10" dirty="0">
                <a:latin typeface="Arial"/>
                <a:cs typeface="Arial"/>
              </a:rPr>
              <a:t>8:</a:t>
            </a:r>
            <a:r>
              <a:rPr sz="900" b="1" spc="-30" dirty="0">
                <a:latin typeface="Arial"/>
                <a:cs typeface="Arial"/>
              </a:rPr>
              <a:t> All</a:t>
            </a:r>
            <a:r>
              <a:rPr sz="900" b="1" spc="95" dirty="0">
                <a:latin typeface="Arial"/>
                <a:cs typeface="Arial"/>
              </a:rPr>
              <a:t> </a:t>
            </a:r>
            <a:r>
              <a:rPr sz="900" b="1" spc="10" dirty="0">
                <a:latin typeface="Arial"/>
                <a:cs typeface="Arial"/>
              </a:rPr>
              <a:t>16</a:t>
            </a:r>
            <a:r>
              <a:rPr sz="900" b="1" spc="-80" dirty="0">
                <a:latin typeface="Arial"/>
                <a:cs typeface="Arial"/>
              </a:rPr>
              <a:t> </a:t>
            </a:r>
            <a:r>
              <a:rPr sz="900" b="1" spc="-15" dirty="0">
                <a:latin typeface="Arial"/>
                <a:cs typeface="Arial"/>
              </a:rPr>
              <a:t>Devices</a:t>
            </a:r>
            <a:r>
              <a:rPr sz="900" b="1" spc="7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rendering</a:t>
            </a:r>
            <a:r>
              <a:rPr sz="900" b="1" spc="20" dirty="0">
                <a:latin typeface="Arial"/>
                <a:cs typeface="Arial"/>
              </a:rPr>
              <a:t> </a:t>
            </a:r>
            <a:r>
              <a:rPr sz="900" b="1" spc="-15" dirty="0">
                <a:latin typeface="Arial"/>
                <a:cs typeface="Arial"/>
              </a:rPr>
              <a:t>on</a:t>
            </a:r>
            <a:r>
              <a:rPr sz="900" b="1" spc="2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the</a:t>
            </a:r>
            <a:r>
              <a:rPr sz="900" b="1" spc="-5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client</a:t>
            </a:r>
            <a:r>
              <a:rPr sz="900" b="1" spc="45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side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272" y="508063"/>
            <a:ext cx="457073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0" spc="-25" dirty="0">
                <a:latin typeface="Microsoft Sans Serif"/>
                <a:cs typeface="Microsoft Sans Serif"/>
              </a:rPr>
              <a:t>Discussion</a:t>
            </a:r>
            <a:r>
              <a:rPr sz="3000" b="0" spc="20" dirty="0">
                <a:latin typeface="Microsoft Sans Serif"/>
                <a:cs typeface="Microsoft Sans Serif"/>
              </a:rPr>
              <a:t> </a:t>
            </a:r>
            <a:r>
              <a:rPr sz="3000" b="0" spc="15" dirty="0">
                <a:latin typeface="Microsoft Sans Serif"/>
                <a:cs typeface="Microsoft Sans Serif"/>
              </a:rPr>
              <a:t>and</a:t>
            </a:r>
            <a:r>
              <a:rPr sz="3000" b="0" spc="-95" dirty="0">
                <a:latin typeface="Microsoft Sans Serif"/>
                <a:cs typeface="Microsoft Sans Serif"/>
              </a:rPr>
              <a:t> </a:t>
            </a:r>
            <a:r>
              <a:rPr sz="3000" b="0" spc="-10" dirty="0">
                <a:latin typeface="Microsoft Sans Serif"/>
                <a:cs typeface="Microsoft Sans Serif"/>
              </a:rPr>
              <a:t>Conclusion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4869" y="1391411"/>
            <a:ext cx="7299959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62230" indent="-286385">
              <a:lnSpc>
                <a:spcPct val="114799"/>
              </a:lnSpc>
              <a:spcBef>
                <a:spcPts val="100"/>
              </a:spcBef>
              <a:buSzPct val="69444"/>
              <a:buFont typeface="Wingdings"/>
              <a:buChar char="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Decentralized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trustless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platform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will positively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impact the IoT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data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access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 management</a:t>
            </a:r>
            <a:r>
              <a:rPr sz="1800" spc="-114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23944"/>
                </a:solidFill>
                <a:latin typeface="Calibri"/>
                <a:cs typeface="Calibri"/>
              </a:rPr>
              <a:t>system.</a:t>
            </a:r>
            <a:r>
              <a:rPr sz="1800" spc="1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This</a:t>
            </a:r>
            <a:r>
              <a:rPr sz="1800" spc="-1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platform</a:t>
            </a:r>
            <a:r>
              <a:rPr sz="1800" spc="-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provides</a:t>
            </a:r>
            <a:r>
              <a:rPr sz="1800" spc="-1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reliable</a:t>
            </a:r>
            <a:r>
              <a:rPr sz="1800" spc="-10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trustless </a:t>
            </a:r>
            <a:r>
              <a:rPr sz="1800" spc="-39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way</a:t>
            </a:r>
            <a:r>
              <a:rPr sz="18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of</a:t>
            </a:r>
            <a:r>
              <a:rPr sz="1800" spc="-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IoT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1800" spc="-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storage</a:t>
            </a:r>
            <a:r>
              <a:rPr sz="1800" spc="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35" dirty="0" smtClean="0">
                <a:solidFill>
                  <a:srgbClr val="223944"/>
                </a:solidFill>
                <a:latin typeface="Calibri"/>
                <a:cs typeface="Calibri"/>
              </a:rPr>
              <a:t>in</a:t>
            </a:r>
            <a:r>
              <a:rPr sz="1800" dirty="0" smtClean="0">
                <a:solidFill>
                  <a:srgbClr val="223944"/>
                </a:solidFill>
                <a:latin typeface="Calibri"/>
                <a:cs typeface="Calibri"/>
              </a:rPr>
              <a:t>formation</a:t>
            </a:r>
            <a:r>
              <a:rPr sz="1800" spc="-5" dirty="0" smtClean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exchange.</a:t>
            </a:r>
            <a:r>
              <a:rPr sz="18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Storing</a:t>
            </a:r>
            <a:r>
              <a:rPr sz="1800" spc="-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accessing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 IoT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1800" spc="-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will</a:t>
            </a:r>
            <a:r>
              <a:rPr sz="1800" spc="-7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positively</a:t>
            </a:r>
            <a:r>
              <a:rPr sz="1800" spc="-1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impact</a:t>
            </a:r>
            <a:r>
              <a:rPr sz="18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IoT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device</a:t>
            </a:r>
            <a:r>
              <a:rPr sz="1800" spc="-1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manufacturers,</a:t>
            </a:r>
            <a:r>
              <a:rPr sz="1800" spc="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AI</a:t>
            </a:r>
            <a:r>
              <a:rPr sz="1800" spc="-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ML</a:t>
            </a:r>
            <a:r>
              <a:rPr sz="1800" spc="-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service </a:t>
            </a:r>
            <a:r>
              <a:rPr sz="1800" spc="-3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providers,</a:t>
            </a:r>
            <a:r>
              <a:rPr sz="1800" spc="-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and</a:t>
            </a:r>
            <a:r>
              <a:rPr sz="1800" spc="-8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end-users.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23944"/>
              </a:buClr>
              <a:buFont typeface="Wingdings"/>
              <a:buChar char=""/>
            </a:pPr>
            <a:endParaRPr sz="1900" dirty="0">
              <a:latin typeface="Calibri"/>
              <a:cs typeface="Calibri"/>
            </a:endParaRPr>
          </a:p>
          <a:p>
            <a:pPr marL="298450" marR="5080" indent="-286385">
              <a:lnSpc>
                <a:spcPct val="116599"/>
              </a:lnSpc>
              <a:buSzPct val="69444"/>
              <a:buFont typeface="Wingdings"/>
              <a:buChar char=""/>
              <a:tabLst>
                <a:tab pos="298450" algn="l"/>
                <a:tab pos="299085" algn="l"/>
              </a:tabLst>
            </a:pP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project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utilizes the Ethereum 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smart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contracts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cryptography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 algorithms</a:t>
            </a:r>
            <a:r>
              <a:rPr sz="1800" spc="-1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to</a:t>
            </a:r>
            <a:r>
              <a:rPr sz="1800" spc="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achieve</a:t>
            </a:r>
            <a:r>
              <a:rPr sz="1800" spc="-1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objective,</a:t>
            </a:r>
            <a:r>
              <a:rPr sz="1800" spc="-10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resulting</a:t>
            </a:r>
            <a:r>
              <a:rPr sz="1800" spc="-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in</a:t>
            </a:r>
            <a:r>
              <a:rPr sz="1800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system</a:t>
            </a:r>
            <a:r>
              <a:rPr sz="1800" spc="9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where</a:t>
            </a:r>
            <a:r>
              <a:rPr sz="1800" spc="-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consumers </a:t>
            </a:r>
            <a:r>
              <a:rPr sz="1800" spc="-3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can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access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information</a:t>
            </a:r>
            <a:r>
              <a:rPr sz="1800" spc="-1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without</a:t>
            </a:r>
            <a:r>
              <a:rPr sz="1800" spc="-114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needing</a:t>
            </a:r>
            <a:r>
              <a:rPr sz="1800" spc="-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trusted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central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authority.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3581400" y="1552575"/>
              <a:ext cx="5562600" cy="3590925"/>
            </a:xfrm>
            <a:custGeom>
              <a:avLst/>
              <a:gdLst/>
              <a:ahLst/>
              <a:cxnLst/>
              <a:rect l="l" t="t" r="r" b="b"/>
              <a:pathLst>
                <a:path w="5562600" h="3590925">
                  <a:moveTo>
                    <a:pt x="5562600" y="0"/>
                  </a:moveTo>
                  <a:lnTo>
                    <a:pt x="0" y="3590924"/>
                  </a:lnTo>
                  <a:lnTo>
                    <a:pt x="5562600" y="3590924"/>
                  </a:lnTo>
                  <a:lnTo>
                    <a:pt x="5562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28925"/>
              <a:ext cx="7372350" cy="2314575"/>
            </a:xfrm>
            <a:custGeom>
              <a:avLst/>
              <a:gdLst/>
              <a:ahLst/>
              <a:cxnLst/>
              <a:rect l="l" t="t" r="r" b="b"/>
              <a:pathLst>
                <a:path w="7372350" h="2314575">
                  <a:moveTo>
                    <a:pt x="0" y="0"/>
                  </a:moveTo>
                  <a:lnTo>
                    <a:pt x="0" y="2314575"/>
                  </a:lnTo>
                  <a:lnTo>
                    <a:pt x="7372350" y="2314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A0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0025" y="209550"/>
              <a:ext cx="8743950" cy="4724400"/>
            </a:xfrm>
            <a:custGeom>
              <a:avLst/>
              <a:gdLst/>
              <a:ahLst/>
              <a:cxnLst/>
              <a:rect l="l" t="t" r="r" b="b"/>
              <a:pathLst>
                <a:path w="8743950" h="4724400">
                  <a:moveTo>
                    <a:pt x="8743950" y="0"/>
                  </a:moveTo>
                  <a:lnTo>
                    <a:pt x="0" y="0"/>
                  </a:lnTo>
                  <a:lnTo>
                    <a:pt x="0" y="4724400"/>
                  </a:lnTo>
                  <a:lnTo>
                    <a:pt x="8743950" y="4724400"/>
                  </a:lnTo>
                  <a:lnTo>
                    <a:pt x="8743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98842" y="412115"/>
            <a:ext cx="480822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0" spc="35" dirty="0">
                <a:latin typeface="Microsoft Sans Serif"/>
                <a:cs typeface="Microsoft Sans Serif"/>
              </a:rPr>
              <a:t>Outlines</a:t>
            </a:r>
            <a:r>
              <a:rPr sz="3000" b="0" spc="-20" dirty="0">
                <a:latin typeface="Microsoft Sans Serif"/>
                <a:cs typeface="Microsoft Sans Serif"/>
              </a:rPr>
              <a:t> </a:t>
            </a:r>
            <a:r>
              <a:rPr sz="3000" b="0" spc="70" dirty="0">
                <a:latin typeface="Microsoft Sans Serif"/>
                <a:cs typeface="Microsoft Sans Serif"/>
              </a:rPr>
              <a:t>of</a:t>
            </a:r>
            <a:r>
              <a:rPr sz="3000" b="0" spc="-25" dirty="0">
                <a:latin typeface="Microsoft Sans Serif"/>
                <a:cs typeface="Microsoft Sans Serif"/>
              </a:rPr>
              <a:t> </a:t>
            </a:r>
            <a:r>
              <a:rPr sz="3000" b="0" spc="65" dirty="0">
                <a:latin typeface="Microsoft Sans Serif"/>
                <a:cs typeface="Microsoft Sans Serif"/>
              </a:rPr>
              <a:t>the</a:t>
            </a:r>
            <a:r>
              <a:rPr sz="3000" b="0" spc="-85" dirty="0">
                <a:latin typeface="Microsoft Sans Serif"/>
                <a:cs typeface="Microsoft Sans Serif"/>
              </a:rPr>
              <a:t> </a:t>
            </a:r>
            <a:r>
              <a:rPr sz="3000" b="0" spc="5" dirty="0">
                <a:latin typeface="Microsoft Sans Serif"/>
                <a:cs typeface="Microsoft Sans Serif"/>
              </a:rPr>
              <a:t>Presentation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4567" y="1320982"/>
            <a:ext cx="3655695" cy="29737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84175" indent="-372110">
              <a:lnSpc>
                <a:spcPct val="100000"/>
              </a:lnSpc>
              <a:spcBef>
                <a:spcPts val="520"/>
              </a:spcBef>
              <a:buSzPct val="89583"/>
              <a:buAutoNum type="arabicPeriod"/>
              <a:tabLst>
                <a:tab pos="384175" algn="l"/>
                <a:tab pos="384810" algn="l"/>
              </a:tabLst>
            </a:pPr>
            <a:r>
              <a:rPr sz="2400" spc="5" dirty="0">
                <a:solidFill>
                  <a:srgbClr val="223944"/>
                </a:solidFill>
                <a:latin typeface="Calibri"/>
                <a:cs typeface="Calibri"/>
              </a:rPr>
              <a:t>Introduction</a:t>
            </a:r>
            <a:endParaRPr sz="2400">
              <a:latin typeface="Calibri"/>
              <a:cs typeface="Calibri"/>
            </a:endParaRPr>
          </a:p>
          <a:p>
            <a:pPr marL="384175" indent="-372110">
              <a:lnSpc>
                <a:spcPct val="100000"/>
              </a:lnSpc>
              <a:spcBef>
                <a:spcPts val="425"/>
              </a:spcBef>
              <a:buSzPct val="89583"/>
              <a:buAutoNum type="arabicPeriod"/>
              <a:tabLst>
                <a:tab pos="384175" algn="l"/>
                <a:tab pos="384810" algn="l"/>
              </a:tabLst>
            </a:pPr>
            <a:r>
              <a:rPr sz="2400" spc="-10" dirty="0">
                <a:solidFill>
                  <a:srgbClr val="223944"/>
                </a:solidFill>
                <a:latin typeface="Calibri"/>
                <a:cs typeface="Calibri"/>
              </a:rPr>
              <a:t>Motivation</a:t>
            </a:r>
            <a:endParaRPr sz="2400">
              <a:latin typeface="Calibri"/>
              <a:cs typeface="Calibri"/>
            </a:endParaRPr>
          </a:p>
          <a:p>
            <a:pPr marL="384175" indent="-372110">
              <a:lnSpc>
                <a:spcPct val="100000"/>
              </a:lnSpc>
              <a:spcBef>
                <a:spcPts val="425"/>
              </a:spcBef>
              <a:buSzPct val="89583"/>
              <a:buAutoNum type="arabicPeriod"/>
              <a:tabLst>
                <a:tab pos="384175" algn="l"/>
                <a:tab pos="384810" algn="l"/>
              </a:tabLst>
            </a:pPr>
            <a:r>
              <a:rPr sz="2400" dirty="0">
                <a:solidFill>
                  <a:srgbClr val="223944"/>
                </a:solidFill>
                <a:latin typeface="Calibri"/>
                <a:cs typeface="Calibri"/>
              </a:rPr>
              <a:t>Objective</a:t>
            </a:r>
            <a:endParaRPr sz="2400">
              <a:latin typeface="Calibri"/>
              <a:cs typeface="Calibri"/>
            </a:endParaRPr>
          </a:p>
          <a:p>
            <a:pPr marL="384175" indent="-372110">
              <a:lnSpc>
                <a:spcPct val="100000"/>
              </a:lnSpc>
              <a:spcBef>
                <a:spcPts val="500"/>
              </a:spcBef>
              <a:buSzPct val="89583"/>
              <a:buAutoNum type="arabicPeriod"/>
              <a:tabLst>
                <a:tab pos="384175" algn="l"/>
                <a:tab pos="384810" algn="l"/>
              </a:tabLst>
            </a:pPr>
            <a:r>
              <a:rPr sz="2400" dirty="0">
                <a:solidFill>
                  <a:srgbClr val="223944"/>
                </a:solidFill>
                <a:latin typeface="Calibri"/>
                <a:cs typeface="Calibri"/>
              </a:rPr>
              <a:t>Methodology</a:t>
            </a:r>
            <a:endParaRPr sz="2400">
              <a:latin typeface="Calibri"/>
              <a:cs typeface="Calibri"/>
            </a:endParaRPr>
          </a:p>
          <a:p>
            <a:pPr marL="384175" indent="-372110">
              <a:lnSpc>
                <a:spcPct val="100000"/>
              </a:lnSpc>
              <a:spcBef>
                <a:spcPts val="430"/>
              </a:spcBef>
              <a:buSzPct val="89583"/>
              <a:buAutoNum type="arabicPeriod"/>
              <a:tabLst>
                <a:tab pos="384175" algn="l"/>
                <a:tab pos="384810" algn="l"/>
              </a:tabLst>
            </a:pPr>
            <a:r>
              <a:rPr sz="2400" dirty="0">
                <a:solidFill>
                  <a:srgbClr val="223944"/>
                </a:solidFill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  <a:p>
            <a:pPr marL="384175" indent="-372110">
              <a:lnSpc>
                <a:spcPct val="100000"/>
              </a:lnSpc>
              <a:spcBef>
                <a:spcPts val="425"/>
              </a:spcBef>
              <a:buSzPct val="89583"/>
              <a:buAutoNum type="arabicPeriod"/>
              <a:tabLst>
                <a:tab pos="384175" algn="l"/>
                <a:tab pos="384810" algn="l"/>
              </a:tabLst>
            </a:pPr>
            <a:r>
              <a:rPr sz="2400" spc="20" dirty="0">
                <a:solidFill>
                  <a:srgbClr val="223944"/>
                </a:solidFill>
                <a:latin typeface="Calibri"/>
                <a:cs typeface="Calibri"/>
              </a:rPr>
              <a:t>D</a:t>
            </a:r>
            <a:r>
              <a:rPr sz="2400" spc="-30" dirty="0">
                <a:solidFill>
                  <a:srgbClr val="223944"/>
                </a:solidFill>
                <a:latin typeface="Calibri"/>
                <a:cs typeface="Calibri"/>
              </a:rPr>
              <a:t>i</a:t>
            </a:r>
            <a:r>
              <a:rPr sz="2400" spc="30" dirty="0">
                <a:solidFill>
                  <a:srgbClr val="223944"/>
                </a:solidFill>
                <a:latin typeface="Calibri"/>
                <a:cs typeface="Calibri"/>
              </a:rPr>
              <a:t>sc</a:t>
            </a:r>
            <a:r>
              <a:rPr sz="2400" spc="10" dirty="0">
                <a:solidFill>
                  <a:srgbClr val="223944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223944"/>
                </a:solidFill>
                <a:latin typeface="Calibri"/>
                <a:cs typeface="Calibri"/>
              </a:rPr>
              <a:t>ss</a:t>
            </a:r>
            <a:r>
              <a:rPr sz="2400" spc="-30" dirty="0">
                <a:solidFill>
                  <a:srgbClr val="223944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223944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223944"/>
                </a:solidFill>
                <a:latin typeface="Calibri"/>
                <a:cs typeface="Calibri"/>
              </a:rPr>
              <a:t>n</a:t>
            </a:r>
            <a:r>
              <a:rPr sz="2400" spc="-1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223944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23944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223944"/>
                </a:solidFill>
                <a:latin typeface="Calibri"/>
                <a:cs typeface="Calibri"/>
              </a:rPr>
              <a:t> Co</a:t>
            </a:r>
            <a:r>
              <a:rPr sz="2400" spc="15" dirty="0">
                <a:solidFill>
                  <a:srgbClr val="223944"/>
                </a:solidFill>
                <a:latin typeface="Calibri"/>
                <a:cs typeface="Calibri"/>
              </a:rPr>
              <a:t>n</a:t>
            </a:r>
            <a:r>
              <a:rPr sz="2400" spc="30" dirty="0">
                <a:solidFill>
                  <a:srgbClr val="223944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223944"/>
                </a:solidFill>
                <a:latin typeface="Calibri"/>
                <a:cs typeface="Calibri"/>
              </a:rPr>
              <a:t>l</a:t>
            </a:r>
            <a:r>
              <a:rPr sz="2400" spc="10" dirty="0">
                <a:solidFill>
                  <a:srgbClr val="223944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223944"/>
                </a:solidFill>
                <a:latin typeface="Calibri"/>
                <a:cs typeface="Calibri"/>
              </a:rPr>
              <a:t>s</a:t>
            </a:r>
            <a:r>
              <a:rPr sz="2400" spc="-30" dirty="0">
                <a:solidFill>
                  <a:srgbClr val="223944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223944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223944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384175" indent="-372110">
              <a:lnSpc>
                <a:spcPct val="100000"/>
              </a:lnSpc>
              <a:spcBef>
                <a:spcPts val="425"/>
              </a:spcBef>
              <a:buSzPct val="89583"/>
              <a:buAutoNum type="arabicPeriod"/>
              <a:tabLst>
                <a:tab pos="384175" algn="l"/>
                <a:tab pos="384810" algn="l"/>
              </a:tabLst>
            </a:pPr>
            <a:r>
              <a:rPr sz="2400" spc="5" dirty="0">
                <a:solidFill>
                  <a:srgbClr val="223944"/>
                </a:solidFill>
                <a:latin typeface="Calibri"/>
                <a:cs typeface="Calibri"/>
              </a:rPr>
              <a:t>Future</a:t>
            </a:r>
            <a:r>
              <a:rPr sz="2400" spc="-114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23944"/>
                </a:solidFill>
                <a:latin typeface="Calibri"/>
                <a:cs typeface="Calibri"/>
              </a:rPr>
              <a:t>work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272" y="508063"/>
            <a:ext cx="457073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0" spc="-25" dirty="0">
                <a:latin typeface="Microsoft Sans Serif"/>
                <a:cs typeface="Microsoft Sans Serif"/>
              </a:rPr>
              <a:t>Discussion</a:t>
            </a:r>
            <a:r>
              <a:rPr sz="3000" b="0" spc="20" dirty="0">
                <a:latin typeface="Microsoft Sans Serif"/>
                <a:cs typeface="Microsoft Sans Serif"/>
              </a:rPr>
              <a:t> </a:t>
            </a:r>
            <a:r>
              <a:rPr sz="3000" b="0" spc="15" dirty="0">
                <a:latin typeface="Microsoft Sans Serif"/>
                <a:cs typeface="Microsoft Sans Serif"/>
              </a:rPr>
              <a:t>and</a:t>
            </a:r>
            <a:r>
              <a:rPr sz="3000" b="0" spc="-95" dirty="0">
                <a:latin typeface="Microsoft Sans Serif"/>
                <a:cs typeface="Microsoft Sans Serif"/>
              </a:rPr>
              <a:t> </a:t>
            </a:r>
            <a:r>
              <a:rPr sz="3000" b="0" spc="-10" dirty="0">
                <a:latin typeface="Microsoft Sans Serif"/>
                <a:cs typeface="Microsoft Sans Serif"/>
              </a:rPr>
              <a:t>Conclusion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4880" y="1250188"/>
            <a:ext cx="6936105" cy="1027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18400"/>
              </a:lnSpc>
              <a:spcBef>
                <a:spcPts val="95"/>
              </a:spcBef>
              <a:buSzPct val="67567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850" spc="5" dirty="0">
                <a:solidFill>
                  <a:srgbClr val="223944"/>
                </a:solidFill>
                <a:latin typeface="Calibri"/>
                <a:cs typeface="Calibri"/>
              </a:rPr>
              <a:t>This</a:t>
            </a:r>
            <a:r>
              <a:rPr sz="1850" spc="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23944"/>
                </a:solidFill>
                <a:latin typeface="Calibri"/>
                <a:cs typeface="Calibri"/>
              </a:rPr>
              <a:t>solution</a:t>
            </a:r>
            <a:r>
              <a:rPr sz="1850" spc="9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15" dirty="0">
                <a:solidFill>
                  <a:srgbClr val="223944"/>
                </a:solidFill>
                <a:latin typeface="Calibri"/>
                <a:cs typeface="Calibri"/>
              </a:rPr>
              <a:t>also</a:t>
            </a:r>
            <a:r>
              <a:rPr sz="1850" spc="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23944"/>
                </a:solidFill>
                <a:latin typeface="Calibri"/>
                <a:cs typeface="Calibri"/>
              </a:rPr>
              <a:t>features</a:t>
            </a:r>
            <a:r>
              <a:rPr sz="1850" spc="1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1850" spc="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23944"/>
                </a:solidFill>
                <a:latin typeface="Calibri"/>
                <a:cs typeface="Calibri"/>
              </a:rPr>
              <a:t>robust</a:t>
            </a:r>
            <a:r>
              <a:rPr sz="1850" spc="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223944"/>
                </a:solidFill>
                <a:latin typeface="Calibri"/>
                <a:cs typeface="Calibri"/>
              </a:rPr>
              <a:t>approach</a:t>
            </a:r>
            <a:r>
              <a:rPr sz="1850" spc="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223944"/>
                </a:solidFill>
                <a:latin typeface="Calibri"/>
                <a:cs typeface="Calibri"/>
              </a:rPr>
              <a:t>to</a:t>
            </a:r>
            <a:r>
              <a:rPr sz="185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23944"/>
                </a:solidFill>
                <a:latin typeface="Calibri"/>
                <a:cs typeface="Calibri"/>
              </a:rPr>
              <a:t>authenticate</a:t>
            </a:r>
            <a:r>
              <a:rPr sz="1850" spc="2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223944"/>
                </a:solidFill>
                <a:latin typeface="Calibri"/>
                <a:cs typeface="Calibri"/>
              </a:rPr>
              <a:t>and </a:t>
            </a:r>
            <a:r>
              <a:rPr sz="185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23944"/>
                </a:solidFill>
                <a:latin typeface="Calibri"/>
                <a:cs typeface="Calibri"/>
              </a:rPr>
              <a:t>authorize</a:t>
            </a:r>
            <a:r>
              <a:rPr sz="1850" spc="1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15" dirty="0">
                <a:solidFill>
                  <a:srgbClr val="223944"/>
                </a:solidFill>
                <a:latin typeface="Calibri"/>
                <a:cs typeface="Calibri"/>
              </a:rPr>
              <a:t>an</a:t>
            </a:r>
            <a:r>
              <a:rPr sz="1850" spc="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23944"/>
                </a:solidFill>
                <a:latin typeface="Calibri"/>
                <a:cs typeface="Calibri"/>
              </a:rPr>
              <a:t>actor</a:t>
            </a:r>
            <a:r>
              <a:rPr sz="1850" spc="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15" dirty="0">
                <a:solidFill>
                  <a:srgbClr val="223944"/>
                </a:solidFill>
                <a:latin typeface="Calibri"/>
                <a:cs typeface="Calibri"/>
              </a:rPr>
              <a:t>in</a:t>
            </a:r>
            <a:r>
              <a:rPr sz="1850" spc="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850" spc="114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23944"/>
                </a:solidFill>
                <a:latin typeface="Calibri"/>
                <a:cs typeface="Calibri"/>
              </a:rPr>
              <a:t>system</a:t>
            </a:r>
            <a:r>
              <a:rPr sz="1850" spc="1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23944"/>
                </a:solidFill>
                <a:latin typeface="Calibri"/>
                <a:cs typeface="Calibri"/>
              </a:rPr>
              <a:t>based</a:t>
            </a:r>
            <a:r>
              <a:rPr sz="1850" spc="9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23944"/>
                </a:solidFill>
                <a:latin typeface="Calibri"/>
                <a:cs typeface="Calibri"/>
              </a:rPr>
              <a:t>on</a:t>
            </a:r>
            <a:r>
              <a:rPr sz="185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1850" spc="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15" dirty="0">
                <a:solidFill>
                  <a:srgbClr val="223944"/>
                </a:solidFill>
                <a:latin typeface="Calibri"/>
                <a:cs typeface="Calibri"/>
              </a:rPr>
              <a:t>smart</a:t>
            </a:r>
            <a:r>
              <a:rPr sz="1850" spc="-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223944"/>
                </a:solidFill>
                <a:latin typeface="Calibri"/>
                <a:cs typeface="Calibri"/>
              </a:rPr>
              <a:t>contract</a:t>
            </a:r>
            <a:r>
              <a:rPr sz="1850" spc="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223944"/>
                </a:solidFill>
                <a:latin typeface="Calibri"/>
                <a:cs typeface="Calibri"/>
              </a:rPr>
              <a:t>and</a:t>
            </a:r>
            <a:r>
              <a:rPr sz="1850" spc="9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1850" spc="-40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5" dirty="0">
                <a:solidFill>
                  <a:srgbClr val="223944"/>
                </a:solidFill>
                <a:latin typeface="Calibri"/>
                <a:cs typeface="Calibri"/>
              </a:rPr>
              <a:t>concept</a:t>
            </a:r>
            <a:r>
              <a:rPr sz="1850" spc="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223944"/>
                </a:solidFill>
                <a:latin typeface="Calibri"/>
                <a:cs typeface="Calibri"/>
              </a:rPr>
              <a:t>of</a:t>
            </a:r>
            <a:r>
              <a:rPr sz="1850" spc="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10" dirty="0">
                <a:solidFill>
                  <a:srgbClr val="223944"/>
                </a:solidFill>
                <a:latin typeface="Calibri"/>
                <a:cs typeface="Calibri"/>
              </a:rPr>
              <a:t>self-sovereign</a:t>
            </a:r>
            <a:r>
              <a:rPr sz="1850" spc="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223944"/>
                </a:solidFill>
                <a:latin typeface="Calibri"/>
                <a:cs typeface="Calibri"/>
              </a:rPr>
              <a:t>identity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535" y="416813"/>
            <a:ext cx="188341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0" spc="10" dirty="0">
                <a:latin typeface="Microsoft Sans Serif"/>
                <a:cs typeface="Microsoft Sans Serif"/>
              </a:rPr>
              <a:t>Future</a:t>
            </a:r>
            <a:r>
              <a:rPr sz="2700" b="0" spc="-120" dirty="0">
                <a:latin typeface="Microsoft Sans Serif"/>
                <a:cs typeface="Microsoft Sans Serif"/>
              </a:rPr>
              <a:t> </a:t>
            </a:r>
            <a:r>
              <a:rPr sz="2700" b="0" spc="90" dirty="0">
                <a:latin typeface="Microsoft Sans Serif"/>
                <a:cs typeface="Microsoft Sans Serif"/>
              </a:rPr>
              <a:t>work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362" y="1335031"/>
            <a:ext cx="6965950" cy="2239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5080" indent="-314960">
              <a:lnSpc>
                <a:spcPct val="114799"/>
              </a:lnSpc>
              <a:spcBef>
                <a:spcPts val="100"/>
              </a:spcBef>
              <a:buSzPct val="69444"/>
              <a:buFont typeface="Wingdings"/>
              <a:buChar char=""/>
              <a:tabLst>
                <a:tab pos="327025" algn="l"/>
                <a:tab pos="327660" algn="l"/>
              </a:tabLst>
            </a:pP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Integration</a:t>
            </a:r>
            <a:r>
              <a:rPr sz="1800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real-time</a:t>
            </a:r>
            <a:r>
              <a:rPr sz="18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IoT</a:t>
            </a:r>
            <a:r>
              <a:rPr sz="1800" spc="-8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device</a:t>
            </a:r>
            <a:r>
              <a:rPr sz="18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with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decentralized</a:t>
            </a:r>
            <a:r>
              <a:rPr sz="1800" spc="-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system</a:t>
            </a:r>
            <a:r>
              <a:rPr sz="1800" spc="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in </a:t>
            </a:r>
            <a:r>
              <a:rPr sz="1800" spc="-3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future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work.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i.e., a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data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provider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can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also combine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device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with the </a:t>
            </a:r>
            <a:r>
              <a:rPr sz="1800" spc="-39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platform,</a:t>
            </a:r>
            <a:r>
              <a:rPr sz="18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real-time</a:t>
            </a:r>
            <a:r>
              <a:rPr sz="1800" spc="-10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record</a:t>
            </a:r>
            <a:r>
              <a:rPr sz="1800" spc="7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data,</a:t>
            </a:r>
            <a:r>
              <a:rPr sz="1800" spc="-1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host</a:t>
            </a:r>
            <a:r>
              <a:rPr sz="1800" spc="-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it</a:t>
            </a:r>
            <a:r>
              <a:rPr sz="1800" spc="-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on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platform.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223944"/>
              </a:buClr>
              <a:buFont typeface="Wingdings"/>
              <a:buChar char=""/>
            </a:pPr>
            <a:endParaRPr sz="2000" dirty="0">
              <a:latin typeface="Calibri"/>
              <a:cs typeface="Calibri"/>
            </a:endParaRPr>
          </a:p>
          <a:p>
            <a:pPr marL="327025" marR="561340" indent="-314960">
              <a:lnSpc>
                <a:spcPct val="116500"/>
              </a:lnSpc>
              <a:spcBef>
                <a:spcPts val="5"/>
              </a:spcBef>
              <a:buSzPct val="69444"/>
              <a:buFont typeface="Wingdings"/>
              <a:buChar char=""/>
              <a:tabLst>
                <a:tab pos="327025" algn="l"/>
                <a:tab pos="327660" algn="l"/>
              </a:tabLst>
            </a:pPr>
            <a:r>
              <a:rPr lang="en-US" spc="10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1800" spc="10" dirty="0" smtClean="0">
                <a:solidFill>
                  <a:srgbClr val="223944"/>
                </a:solidFill>
                <a:latin typeface="Calibri"/>
                <a:cs typeface="Calibri"/>
              </a:rPr>
              <a:t>utomate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the transactions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terms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of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data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transferability </a:t>
            </a:r>
            <a:r>
              <a:rPr sz="1800" spc="20" dirty="0">
                <a:solidFill>
                  <a:srgbClr val="223944"/>
                </a:solidFill>
                <a:latin typeface="Calibri"/>
                <a:cs typeface="Calibri"/>
              </a:rPr>
              <a:t>and </a:t>
            </a:r>
            <a:r>
              <a:rPr sz="1800" spc="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payment.</a:t>
            </a:r>
            <a:r>
              <a:rPr sz="1800" spc="-1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1800" spc="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future,</a:t>
            </a:r>
            <a:r>
              <a:rPr sz="1800" spc="-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this</a:t>
            </a:r>
            <a:r>
              <a:rPr sz="1800" spc="-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platform</a:t>
            </a:r>
            <a:r>
              <a:rPr sz="1800" spc="-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can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23944"/>
                </a:solidFill>
                <a:latin typeface="Calibri"/>
                <a:cs typeface="Calibri"/>
              </a:rPr>
              <a:t>include</a:t>
            </a:r>
            <a:r>
              <a:rPr sz="1800" spc="-1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23944"/>
                </a:solidFill>
                <a:latin typeface="Calibri"/>
                <a:cs typeface="Calibri"/>
              </a:rPr>
              <a:t>some</a:t>
            </a:r>
            <a:r>
              <a:rPr sz="1800" spc="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advanced </a:t>
            </a:r>
            <a:r>
              <a:rPr sz="1800" spc="-39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approaches</a:t>
            </a:r>
            <a:r>
              <a:rPr sz="1800" spc="-1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20" dirty="0">
                <a:solidFill>
                  <a:srgbClr val="223944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0" dirty="0">
                <a:solidFill>
                  <a:srgbClr val="223944"/>
                </a:solidFill>
                <a:latin typeface="Calibri"/>
                <a:cs typeface="Calibri"/>
              </a:rPr>
              <a:t>algorithms</a:t>
            </a:r>
            <a:r>
              <a:rPr sz="1800" spc="-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to</a:t>
            </a:r>
            <a:r>
              <a:rPr sz="18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223944"/>
                </a:solidFill>
                <a:latin typeface="Calibri"/>
                <a:cs typeface="Calibri"/>
              </a:rPr>
              <a:t>handle</a:t>
            </a:r>
            <a:r>
              <a:rPr sz="1800" spc="-1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15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223944"/>
                </a:solidFill>
                <a:latin typeface="Calibri"/>
                <a:cs typeface="Calibri"/>
              </a:rPr>
              <a:t>piracy.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2" y="2037651"/>
            <a:ext cx="208470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0" spc="-5" dirty="0">
                <a:latin typeface="Microsoft Sans Serif"/>
                <a:cs typeface="Microsoft Sans Serif"/>
              </a:rPr>
              <a:t>Thank</a:t>
            </a:r>
            <a:r>
              <a:rPr sz="3000" b="0" spc="-130" dirty="0">
                <a:latin typeface="Microsoft Sans Serif"/>
                <a:cs typeface="Microsoft Sans Serif"/>
              </a:rPr>
              <a:t> </a:t>
            </a:r>
            <a:r>
              <a:rPr sz="3000" b="0" spc="-120" dirty="0">
                <a:latin typeface="Microsoft Sans Serif"/>
                <a:cs typeface="Microsoft Sans Serif"/>
              </a:rPr>
              <a:t>You!!!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600" y="0"/>
            <a:ext cx="5867400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3581400" y="1552575"/>
              <a:ext cx="5562600" cy="3590925"/>
            </a:xfrm>
            <a:custGeom>
              <a:avLst/>
              <a:gdLst/>
              <a:ahLst/>
              <a:cxnLst/>
              <a:rect l="l" t="t" r="r" b="b"/>
              <a:pathLst>
                <a:path w="5562600" h="3590925">
                  <a:moveTo>
                    <a:pt x="5562600" y="0"/>
                  </a:moveTo>
                  <a:lnTo>
                    <a:pt x="0" y="3590924"/>
                  </a:lnTo>
                  <a:lnTo>
                    <a:pt x="5562600" y="3590924"/>
                  </a:lnTo>
                  <a:lnTo>
                    <a:pt x="5562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28925"/>
              <a:ext cx="7372350" cy="2314575"/>
            </a:xfrm>
            <a:custGeom>
              <a:avLst/>
              <a:gdLst/>
              <a:ahLst/>
              <a:cxnLst/>
              <a:rect l="l" t="t" r="r" b="b"/>
              <a:pathLst>
                <a:path w="7372350" h="2314575">
                  <a:moveTo>
                    <a:pt x="0" y="0"/>
                  </a:moveTo>
                  <a:lnTo>
                    <a:pt x="0" y="2314575"/>
                  </a:lnTo>
                  <a:lnTo>
                    <a:pt x="7372350" y="2314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A0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0025" y="209550"/>
              <a:ext cx="8743950" cy="4724400"/>
            </a:xfrm>
            <a:custGeom>
              <a:avLst/>
              <a:gdLst/>
              <a:ahLst/>
              <a:cxnLst/>
              <a:rect l="l" t="t" r="r" b="b"/>
              <a:pathLst>
                <a:path w="8743950" h="4724400">
                  <a:moveTo>
                    <a:pt x="8743950" y="0"/>
                  </a:moveTo>
                  <a:lnTo>
                    <a:pt x="0" y="0"/>
                  </a:lnTo>
                  <a:lnTo>
                    <a:pt x="0" y="4724400"/>
                  </a:lnTo>
                  <a:lnTo>
                    <a:pt x="8743950" y="4724400"/>
                  </a:lnTo>
                  <a:lnTo>
                    <a:pt x="8743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98842" y="593090"/>
            <a:ext cx="234632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0" spc="-40" dirty="0">
                <a:latin typeface="Microsoft Sans Serif"/>
                <a:cs typeface="Microsoft Sans Serif"/>
              </a:rPr>
              <a:t>I</a:t>
            </a:r>
            <a:r>
              <a:rPr sz="3350" b="0" spc="85" dirty="0">
                <a:latin typeface="Microsoft Sans Serif"/>
                <a:cs typeface="Microsoft Sans Serif"/>
              </a:rPr>
              <a:t>n</a:t>
            </a:r>
            <a:r>
              <a:rPr sz="3350" b="0" spc="260" dirty="0">
                <a:latin typeface="Microsoft Sans Serif"/>
                <a:cs typeface="Microsoft Sans Serif"/>
              </a:rPr>
              <a:t>t</a:t>
            </a:r>
            <a:r>
              <a:rPr sz="3350" b="0" spc="40" dirty="0">
                <a:latin typeface="Microsoft Sans Serif"/>
                <a:cs typeface="Microsoft Sans Serif"/>
              </a:rPr>
              <a:t>r</a:t>
            </a:r>
            <a:r>
              <a:rPr sz="3350" b="0" spc="50" dirty="0">
                <a:latin typeface="Microsoft Sans Serif"/>
                <a:cs typeface="Microsoft Sans Serif"/>
              </a:rPr>
              <a:t>o</a:t>
            </a:r>
            <a:r>
              <a:rPr sz="3350" b="0" spc="85" dirty="0">
                <a:latin typeface="Microsoft Sans Serif"/>
                <a:cs typeface="Microsoft Sans Serif"/>
              </a:rPr>
              <a:t>d</a:t>
            </a:r>
            <a:r>
              <a:rPr sz="3350" b="0" spc="5" dirty="0">
                <a:latin typeface="Microsoft Sans Serif"/>
                <a:cs typeface="Microsoft Sans Serif"/>
              </a:rPr>
              <a:t>u</a:t>
            </a:r>
            <a:r>
              <a:rPr sz="3350" b="0" spc="-105" dirty="0">
                <a:latin typeface="Microsoft Sans Serif"/>
                <a:cs typeface="Microsoft Sans Serif"/>
              </a:rPr>
              <a:t>c</a:t>
            </a:r>
            <a:r>
              <a:rPr sz="3350" b="0" spc="260" dirty="0">
                <a:latin typeface="Microsoft Sans Serif"/>
                <a:cs typeface="Microsoft Sans Serif"/>
              </a:rPr>
              <a:t>t</a:t>
            </a:r>
            <a:r>
              <a:rPr sz="3350" b="0" spc="-15" dirty="0">
                <a:latin typeface="Microsoft Sans Serif"/>
                <a:cs typeface="Microsoft Sans Serif"/>
              </a:rPr>
              <a:t>i</a:t>
            </a:r>
            <a:r>
              <a:rPr sz="3350" b="0" spc="35" dirty="0">
                <a:latin typeface="Microsoft Sans Serif"/>
                <a:cs typeface="Microsoft Sans Serif"/>
              </a:rPr>
              <a:t>on</a:t>
            </a:r>
            <a:endParaRPr sz="33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8842" y="1371599"/>
            <a:ext cx="7251065" cy="2816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5" dirty="0">
                <a:solidFill>
                  <a:srgbClr val="AE7A51"/>
                </a:solidFill>
                <a:latin typeface="Microsoft Sans Serif"/>
                <a:cs typeface="Microsoft Sans Serif"/>
              </a:rPr>
              <a:t>Sensing-as-a-service</a:t>
            </a:r>
            <a:endParaRPr sz="2000">
              <a:latin typeface="Microsoft Sans Serif"/>
              <a:cs typeface="Microsoft Sans Serif"/>
            </a:endParaRPr>
          </a:p>
          <a:p>
            <a:pPr marL="355600" marR="389890" indent="-343535">
              <a:lnSpc>
                <a:spcPct val="90800"/>
              </a:lnSpc>
              <a:spcBef>
                <a:spcPts val="2180"/>
              </a:spcBef>
              <a:buSzPct val="625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rapid</a:t>
            </a:r>
            <a:r>
              <a:rPr sz="2000" spc="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expansion</a:t>
            </a:r>
            <a:r>
              <a:rPr sz="2000" spc="-8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223944"/>
                </a:solidFill>
                <a:latin typeface="Calibri"/>
                <a:cs typeface="Calibri"/>
              </a:rPr>
              <a:t>AI</a:t>
            </a:r>
            <a:r>
              <a:rPr sz="2000" spc="-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ML</a:t>
            </a:r>
            <a:r>
              <a:rPr sz="20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among</a:t>
            </a:r>
            <a:r>
              <a:rPr sz="2000" spc="-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all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business</a:t>
            </a:r>
            <a:r>
              <a:rPr sz="2000" spc="-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activities, </a:t>
            </a:r>
            <a:r>
              <a:rPr sz="2000" spc="-434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that makes 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collected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data by IoTs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helpful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to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make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business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decisions.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23944"/>
              </a:buClr>
              <a:buFont typeface="Wingdings"/>
              <a:buChar char=""/>
            </a:pPr>
            <a:endParaRPr sz="1800">
              <a:latin typeface="Calibri"/>
              <a:cs typeface="Calibri"/>
            </a:endParaRPr>
          </a:p>
          <a:p>
            <a:pPr marL="355600" marR="5080" indent="-343535">
              <a:lnSpc>
                <a:spcPct val="89800"/>
              </a:lnSpc>
              <a:buSzPct val="625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Some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companies are not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inclined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invest in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setting up IoT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infrastructure</a:t>
            </a:r>
            <a:r>
              <a:rPr sz="2000" spc="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but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are</a:t>
            </a:r>
            <a:r>
              <a:rPr sz="2000" spc="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willing</a:t>
            </a:r>
            <a:r>
              <a:rPr sz="2000" spc="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pay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for</a:t>
            </a:r>
            <a:r>
              <a:rPr sz="20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reliable</a:t>
            </a:r>
            <a:r>
              <a:rPr sz="2000" spc="114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2000" spc="-7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streams.</a:t>
            </a:r>
            <a:r>
              <a:rPr sz="2000" spc="-7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They </a:t>
            </a:r>
            <a:r>
              <a:rPr sz="2000" spc="-434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find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it profitable</a:t>
            </a:r>
            <a:r>
              <a:rPr sz="2000" spc="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take</a:t>
            </a:r>
            <a:r>
              <a:rPr sz="2000" spc="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access</a:t>
            </a:r>
            <a:r>
              <a:rPr sz="2000" spc="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from</a:t>
            </a:r>
            <a:r>
              <a:rPr sz="2000" spc="-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corporations</a:t>
            </a:r>
            <a:r>
              <a:rPr sz="2000" spc="1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that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have</a:t>
            </a:r>
            <a:r>
              <a:rPr sz="2000" spc="-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such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sensors</a:t>
            </a:r>
            <a:r>
              <a:rPr sz="2000" spc="-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installed.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3581400" y="1552575"/>
              <a:ext cx="5562600" cy="3590925"/>
            </a:xfrm>
            <a:custGeom>
              <a:avLst/>
              <a:gdLst/>
              <a:ahLst/>
              <a:cxnLst/>
              <a:rect l="l" t="t" r="r" b="b"/>
              <a:pathLst>
                <a:path w="5562600" h="3590925">
                  <a:moveTo>
                    <a:pt x="5562600" y="0"/>
                  </a:moveTo>
                  <a:lnTo>
                    <a:pt x="0" y="3590924"/>
                  </a:lnTo>
                  <a:lnTo>
                    <a:pt x="5562600" y="3590924"/>
                  </a:lnTo>
                  <a:lnTo>
                    <a:pt x="5562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28925"/>
              <a:ext cx="7372350" cy="2314575"/>
            </a:xfrm>
            <a:custGeom>
              <a:avLst/>
              <a:gdLst/>
              <a:ahLst/>
              <a:cxnLst/>
              <a:rect l="l" t="t" r="r" b="b"/>
              <a:pathLst>
                <a:path w="7372350" h="2314575">
                  <a:moveTo>
                    <a:pt x="0" y="0"/>
                  </a:moveTo>
                  <a:lnTo>
                    <a:pt x="0" y="2314575"/>
                  </a:lnTo>
                  <a:lnTo>
                    <a:pt x="7372350" y="2314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A0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0025" y="209550"/>
              <a:ext cx="8743950" cy="4724400"/>
            </a:xfrm>
            <a:custGeom>
              <a:avLst/>
              <a:gdLst/>
              <a:ahLst/>
              <a:cxnLst/>
              <a:rect l="l" t="t" r="r" b="b"/>
              <a:pathLst>
                <a:path w="8743950" h="4724400">
                  <a:moveTo>
                    <a:pt x="8743950" y="0"/>
                  </a:moveTo>
                  <a:lnTo>
                    <a:pt x="0" y="0"/>
                  </a:lnTo>
                  <a:lnTo>
                    <a:pt x="0" y="4724400"/>
                  </a:lnTo>
                  <a:lnTo>
                    <a:pt x="8743950" y="4724400"/>
                  </a:lnTo>
                  <a:lnTo>
                    <a:pt x="8743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42339" y="445769"/>
            <a:ext cx="187769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0" spc="-75" dirty="0">
                <a:latin typeface="Microsoft Sans Serif"/>
                <a:cs typeface="Microsoft Sans Serif"/>
              </a:rPr>
              <a:t>I</a:t>
            </a:r>
            <a:r>
              <a:rPr sz="2700" b="0" spc="-10" dirty="0">
                <a:latin typeface="Microsoft Sans Serif"/>
                <a:cs typeface="Microsoft Sans Serif"/>
              </a:rPr>
              <a:t>n</a:t>
            </a:r>
            <a:r>
              <a:rPr sz="2700" b="0" spc="215" dirty="0">
                <a:latin typeface="Microsoft Sans Serif"/>
                <a:cs typeface="Microsoft Sans Serif"/>
              </a:rPr>
              <a:t>t</a:t>
            </a:r>
            <a:r>
              <a:rPr sz="2700" b="0" spc="35" dirty="0">
                <a:latin typeface="Microsoft Sans Serif"/>
                <a:cs typeface="Microsoft Sans Serif"/>
              </a:rPr>
              <a:t>rod</a:t>
            </a:r>
            <a:r>
              <a:rPr sz="2700" b="0" spc="25" dirty="0">
                <a:latin typeface="Microsoft Sans Serif"/>
                <a:cs typeface="Microsoft Sans Serif"/>
              </a:rPr>
              <a:t>u</a:t>
            </a:r>
            <a:r>
              <a:rPr sz="2700" b="0" spc="-85" dirty="0">
                <a:latin typeface="Microsoft Sans Serif"/>
                <a:cs typeface="Microsoft Sans Serif"/>
              </a:rPr>
              <a:t>c</a:t>
            </a:r>
            <a:r>
              <a:rPr sz="2700" b="0" spc="215" dirty="0">
                <a:latin typeface="Microsoft Sans Serif"/>
                <a:cs typeface="Microsoft Sans Serif"/>
              </a:rPr>
              <a:t>t</a:t>
            </a:r>
            <a:r>
              <a:rPr sz="2700" b="0" spc="-20" dirty="0">
                <a:latin typeface="Microsoft Sans Serif"/>
                <a:cs typeface="Microsoft Sans Serif"/>
              </a:rPr>
              <a:t>i</a:t>
            </a:r>
            <a:r>
              <a:rPr sz="2700" b="0" spc="15" dirty="0">
                <a:latin typeface="Microsoft Sans Serif"/>
                <a:cs typeface="Microsoft Sans Serif"/>
              </a:rPr>
              <a:t>on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8044" y="1381823"/>
            <a:ext cx="7480300" cy="17716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27025" marR="5080" indent="-314960">
              <a:lnSpc>
                <a:spcPct val="114799"/>
              </a:lnSpc>
              <a:spcBef>
                <a:spcPts val="45"/>
              </a:spcBef>
              <a:buSzPct val="62500"/>
              <a:buFont typeface="Wingdings"/>
              <a:buChar char=""/>
              <a:tabLst>
                <a:tab pos="327025" algn="l"/>
                <a:tab pos="327660" algn="l"/>
              </a:tabLst>
            </a:pP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Internet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of Things (IoT) can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provide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data that </a:t>
            </a:r>
            <a:r>
              <a:rPr sz="2000" spc="25" dirty="0">
                <a:solidFill>
                  <a:srgbClr val="223944"/>
                </a:solidFill>
                <a:latin typeface="Calibri"/>
                <a:cs typeface="Calibri"/>
              </a:rPr>
              <a:t>may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interest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public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and organizations.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This platform is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around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IoT data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exchanges, </a:t>
            </a:r>
            <a:r>
              <a:rPr sz="2000" spc="-4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where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owners</a:t>
            </a:r>
            <a:r>
              <a:rPr sz="2000" spc="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IoT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devices</a:t>
            </a:r>
            <a:r>
              <a:rPr sz="2000" spc="1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host</a:t>
            </a:r>
            <a:r>
              <a:rPr sz="2000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2000" spc="-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blockchain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network</a:t>
            </a:r>
            <a:r>
              <a:rPr sz="2000" spc="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interested</a:t>
            </a:r>
            <a:r>
              <a:rPr sz="2000" spc="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parties</a:t>
            </a:r>
            <a:r>
              <a:rPr sz="2000" spc="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take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access</a:t>
            </a:r>
            <a:r>
              <a:rPr sz="2000" spc="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real-time</a:t>
            </a:r>
            <a:endParaRPr sz="2000">
              <a:latin typeface="Calibri"/>
              <a:cs typeface="Calibri"/>
            </a:endParaRPr>
          </a:p>
          <a:p>
            <a:pPr marL="327025">
              <a:lnSpc>
                <a:spcPct val="100000"/>
              </a:lnSpc>
              <a:spcBef>
                <a:spcPts val="380"/>
              </a:spcBef>
            </a:pP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or</a:t>
            </a:r>
            <a:r>
              <a:rPr sz="2000" spc="-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previously</a:t>
            </a:r>
            <a:r>
              <a:rPr sz="2000" spc="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recorded</a:t>
            </a:r>
            <a:r>
              <a:rPr sz="2000" spc="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3581400" y="1552575"/>
              <a:ext cx="5562600" cy="3590925"/>
            </a:xfrm>
            <a:custGeom>
              <a:avLst/>
              <a:gdLst/>
              <a:ahLst/>
              <a:cxnLst/>
              <a:rect l="l" t="t" r="r" b="b"/>
              <a:pathLst>
                <a:path w="5562600" h="3590925">
                  <a:moveTo>
                    <a:pt x="5562600" y="0"/>
                  </a:moveTo>
                  <a:lnTo>
                    <a:pt x="0" y="3590924"/>
                  </a:lnTo>
                  <a:lnTo>
                    <a:pt x="5562600" y="3590924"/>
                  </a:lnTo>
                  <a:lnTo>
                    <a:pt x="5562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828925"/>
              <a:ext cx="7372350" cy="2314575"/>
            </a:xfrm>
            <a:custGeom>
              <a:avLst/>
              <a:gdLst/>
              <a:ahLst/>
              <a:cxnLst/>
              <a:rect l="l" t="t" r="r" b="b"/>
              <a:pathLst>
                <a:path w="7372350" h="2314575">
                  <a:moveTo>
                    <a:pt x="0" y="0"/>
                  </a:moveTo>
                  <a:lnTo>
                    <a:pt x="0" y="2314575"/>
                  </a:lnTo>
                  <a:lnTo>
                    <a:pt x="7372350" y="2314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A0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0025" y="209550"/>
              <a:ext cx="8743950" cy="4724400"/>
            </a:xfrm>
            <a:custGeom>
              <a:avLst/>
              <a:gdLst/>
              <a:ahLst/>
              <a:cxnLst/>
              <a:rect l="l" t="t" r="r" b="b"/>
              <a:pathLst>
                <a:path w="8743950" h="4724400">
                  <a:moveTo>
                    <a:pt x="8743950" y="0"/>
                  </a:moveTo>
                  <a:lnTo>
                    <a:pt x="0" y="0"/>
                  </a:lnTo>
                  <a:lnTo>
                    <a:pt x="0" y="4724400"/>
                  </a:lnTo>
                  <a:lnTo>
                    <a:pt x="8743950" y="4724400"/>
                  </a:lnTo>
                  <a:lnTo>
                    <a:pt x="8743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3755" y="306069"/>
            <a:ext cx="22301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-5" dirty="0">
                <a:latin typeface="Microsoft Sans Serif"/>
                <a:cs typeface="Microsoft Sans Serif"/>
              </a:rPr>
              <a:t>I</a:t>
            </a:r>
            <a:r>
              <a:rPr sz="3200" b="0" spc="-45" dirty="0">
                <a:latin typeface="Microsoft Sans Serif"/>
                <a:cs typeface="Microsoft Sans Serif"/>
              </a:rPr>
              <a:t>n</a:t>
            </a:r>
            <a:r>
              <a:rPr sz="3200" b="0" spc="150" dirty="0">
                <a:latin typeface="Microsoft Sans Serif"/>
                <a:cs typeface="Microsoft Sans Serif"/>
              </a:rPr>
              <a:t>t</a:t>
            </a:r>
            <a:r>
              <a:rPr sz="3200" b="0" spc="140" dirty="0">
                <a:latin typeface="Microsoft Sans Serif"/>
                <a:cs typeface="Microsoft Sans Serif"/>
              </a:rPr>
              <a:t>r</a:t>
            </a:r>
            <a:r>
              <a:rPr sz="3200" b="0" spc="50" dirty="0">
                <a:latin typeface="Microsoft Sans Serif"/>
                <a:cs typeface="Microsoft Sans Serif"/>
              </a:rPr>
              <a:t>od</a:t>
            </a:r>
            <a:r>
              <a:rPr sz="3200" b="0" spc="30" dirty="0">
                <a:latin typeface="Microsoft Sans Serif"/>
                <a:cs typeface="Microsoft Sans Serif"/>
              </a:rPr>
              <a:t>u</a:t>
            </a:r>
            <a:r>
              <a:rPr sz="3200" b="0" spc="45" dirty="0">
                <a:latin typeface="Microsoft Sans Serif"/>
                <a:cs typeface="Microsoft Sans Serif"/>
              </a:rPr>
              <a:t>ction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742" y="1162748"/>
            <a:ext cx="7200900" cy="2663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Why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Blockchain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technology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in</a:t>
            </a:r>
            <a:r>
              <a:rPr sz="2000" spc="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IoT</a:t>
            </a:r>
            <a:r>
              <a:rPr sz="2000" spc="-8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access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management</a:t>
            </a:r>
            <a:r>
              <a:rPr sz="2000" spc="-1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system?</a:t>
            </a:r>
            <a:endParaRPr sz="2000">
              <a:latin typeface="Calibri"/>
              <a:cs typeface="Calibri"/>
            </a:endParaRPr>
          </a:p>
          <a:p>
            <a:pPr marL="327025" marR="259715" indent="-314960">
              <a:lnSpc>
                <a:spcPct val="115799"/>
              </a:lnSpc>
              <a:spcBef>
                <a:spcPts val="1730"/>
              </a:spcBef>
              <a:buSzPct val="62500"/>
              <a:buFont typeface="Wingdings"/>
              <a:buChar char=""/>
              <a:tabLst>
                <a:tab pos="327025" algn="l"/>
                <a:tab pos="327660" algn="l"/>
              </a:tabLst>
            </a:pP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Recorded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information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by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an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IoT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can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be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very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sensitive. i.e.,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video </a:t>
            </a:r>
            <a:r>
              <a:rPr sz="2000" spc="-4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recorded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by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CCTV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camera or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information of health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 measured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by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wearable</a:t>
            </a:r>
            <a:r>
              <a:rPr sz="2000" spc="-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devices.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23944"/>
              </a:buClr>
              <a:buFont typeface="Wingdings"/>
              <a:buChar char=""/>
            </a:pPr>
            <a:endParaRPr sz="2300">
              <a:latin typeface="Calibri"/>
              <a:cs typeface="Calibri"/>
            </a:endParaRPr>
          </a:p>
          <a:p>
            <a:pPr marL="327025" marR="5080" indent="-314960">
              <a:lnSpc>
                <a:spcPct val="112700"/>
              </a:lnSpc>
              <a:buSzPct val="62500"/>
              <a:buFont typeface="Wingdings"/>
              <a:buChar char=""/>
              <a:tabLst>
                <a:tab pos="327025" algn="l"/>
                <a:tab pos="327660" algn="l"/>
              </a:tabLst>
            </a:pP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Each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transaction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is</a:t>
            </a:r>
            <a:r>
              <a:rPr sz="2000" spc="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recorded,</a:t>
            </a:r>
            <a:r>
              <a:rPr sz="2000" spc="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put into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block,</a:t>
            </a:r>
            <a:r>
              <a:rPr sz="2000" spc="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added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 </a:t>
            </a:r>
            <a:r>
              <a:rPr sz="2000" spc="-434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secure,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immutable</a:t>
            </a:r>
            <a:r>
              <a:rPr sz="2000" spc="-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2000" spc="-7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chain</a:t>
            </a:r>
            <a:r>
              <a:rPr sz="2000" spc="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223944"/>
                </a:solidFill>
                <a:latin typeface="Calibri"/>
                <a:cs typeface="Calibri"/>
              </a:rPr>
              <a:t>so</a:t>
            </a:r>
            <a:r>
              <a:rPr sz="2000" spc="-1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no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one</a:t>
            </a:r>
            <a:r>
              <a:rPr sz="2000" spc="-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can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change</a:t>
            </a:r>
            <a:r>
              <a:rPr sz="2000" spc="-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842" y="538162"/>
            <a:ext cx="234632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0" spc="-40" dirty="0">
                <a:latin typeface="Microsoft Sans Serif"/>
                <a:cs typeface="Microsoft Sans Serif"/>
              </a:rPr>
              <a:t>I</a:t>
            </a:r>
            <a:r>
              <a:rPr sz="3350" b="0" spc="80" dirty="0">
                <a:latin typeface="Microsoft Sans Serif"/>
                <a:cs typeface="Microsoft Sans Serif"/>
              </a:rPr>
              <a:t>n</a:t>
            </a:r>
            <a:r>
              <a:rPr sz="3350" b="0" spc="260" dirty="0">
                <a:latin typeface="Microsoft Sans Serif"/>
                <a:cs typeface="Microsoft Sans Serif"/>
              </a:rPr>
              <a:t>t</a:t>
            </a:r>
            <a:r>
              <a:rPr sz="3350" b="0" spc="80" dirty="0">
                <a:latin typeface="Microsoft Sans Serif"/>
                <a:cs typeface="Microsoft Sans Serif"/>
              </a:rPr>
              <a:t>r</a:t>
            </a:r>
            <a:r>
              <a:rPr sz="3350" b="0" spc="60" dirty="0">
                <a:latin typeface="Microsoft Sans Serif"/>
                <a:cs typeface="Microsoft Sans Serif"/>
              </a:rPr>
              <a:t>o</a:t>
            </a:r>
            <a:r>
              <a:rPr sz="3350" b="0" spc="35" dirty="0">
                <a:latin typeface="Microsoft Sans Serif"/>
                <a:cs typeface="Microsoft Sans Serif"/>
              </a:rPr>
              <a:t>d</a:t>
            </a:r>
            <a:r>
              <a:rPr sz="3350" b="0" spc="5" dirty="0">
                <a:latin typeface="Microsoft Sans Serif"/>
                <a:cs typeface="Microsoft Sans Serif"/>
              </a:rPr>
              <a:t>u</a:t>
            </a:r>
            <a:r>
              <a:rPr sz="3350" b="0" spc="-105" dirty="0">
                <a:latin typeface="Microsoft Sans Serif"/>
                <a:cs typeface="Microsoft Sans Serif"/>
              </a:rPr>
              <a:t>c</a:t>
            </a:r>
            <a:r>
              <a:rPr sz="3350" b="0" spc="260" dirty="0">
                <a:latin typeface="Microsoft Sans Serif"/>
                <a:cs typeface="Microsoft Sans Serif"/>
              </a:rPr>
              <a:t>t</a:t>
            </a:r>
            <a:r>
              <a:rPr sz="3350" b="0" spc="-15" dirty="0">
                <a:latin typeface="Microsoft Sans Serif"/>
                <a:cs typeface="Microsoft Sans Serif"/>
              </a:rPr>
              <a:t>i</a:t>
            </a:r>
            <a:r>
              <a:rPr sz="3350" b="0" spc="35" dirty="0">
                <a:latin typeface="Microsoft Sans Serif"/>
                <a:cs typeface="Microsoft Sans Serif"/>
              </a:rPr>
              <a:t>on</a:t>
            </a:r>
            <a:endParaRPr sz="33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0439" y="1324101"/>
            <a:ext cx="7265034" cy="246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0534" marR="135255" indent="-457834">
              <a:lnSpc>
                <a:spcPct val="112700"/>
              </a:lnSpc>
              <a:spcBef>
                <a:spcPts val="95"/>
              </a:spcBef>
              <a:buSzPct val="62500"/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000" b="1" spc="5" dirty="0">
                <a:solidFill>
                  <a:srgbClr val="223944"/>
                </a:solidFill>
                <a:latin typeface="Calibri"/>
                <a:cs typeface="Calibri"/>
              </a:rPr>
              <a:t>Ethereum</a:t>
            </a:r>
            <a:r>
              <a:rPr sz="2000" b="1" spc="-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23944"/>
                </a:solidFill>
                <a:latin typeface="Calibri"/>
                <a:cs typeface="Calibri"/>
              </a:rPr>
              <a:t>blockchain:</a:t>
            </a:r>
            <a:r>
              <a:rPr sz="2000" b="1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Ethereum</a:t>
            </a:r>
            <a:r>
              <a:rPr sz="2000" spc="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is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decentralized,</a:t>
            </a:r>
            <a:r>
              <a:rPr sz="2000" spc="1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open-source </a:t>
            </a:r>
            <a:r>
              <a:rPr sz="2000" spc="-4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blockchain</a:t>
            </a:r>
            <a:r>
              <a:rPr sz="2000" spc="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smart</a:t>
            </a:r>
            <a:r>
              <a:rPr sz="2000" spc="-8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contract</a:t>
            </a:r>
            <a:r>
              <a:rPr sz="2000" spc="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functionality.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23944"/>
              </a:buClr>
              <a:buFont typeface="Wingdings"/>
              <a:buChar char=""/>
            </a:pPr>
            <a:endParaRPr sz="2250">
              <a:latin typeface="Calibri"/>
              <a:cs typeface="Calibri"/>
            </a:endParaRPr>
          </a:p>
          <a:p>
            <a:pPr marL="470534" marR="5080" indent="-457834">
              <a:lnSpc>
                <a:spcPct val="114799"/>
              </a:lnSpc>
              <a:buSzPct val="62500"/>
              <a:buFont typeface="Wingdings"/>
              <a:buChar char=""/>
              <a:tabLst>
                <a:tab pos="469900" algn="l"/>
                <a:tab pos="470534" algn="l"/>
              </a:tabLst>
            </a:pPr>
            <a:r>
              <a:rPr sz="2000" b="1" spc="10" dirty="0">
                <a:solidFill>
                  <a:srgbClr val="223944"/>
                </a:solidFill>
                <a:latin typeface="Calibri"/>
                <a:cs typeface="Calibri"/>
              </a:rPr>
              <a:t>Smart </a:t>
            </a:r>
            <a:r>
              <a:rPr sz="2000" b="1" dirty="0">
                <a:solidFill>
                  <a:srgbClr val="223944"/>
                </a:solidFill>
                <a:latin typeface="Calibri"/>
                <a:cs typeface="Calibri"/>
              </a:rPr>
              <a:t>Contracts: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A "smart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contract" is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simply </a:t>
            </a:r>
            <a:r>
              <a:rPr sz="2000" b="1" spc="10" dirty="0">
                <a:solidFill>
                  <a:srgbClr val="223944"/>
                </a:solidFill>
                <a:latin typeface="Calibri"/>
                <a:cs typeface="Calibri"/>
              </a:rPr>
              <a:t>a </a:t>
            </a:r>
            <a:r>
              <a:rPr sz="2000" b="1" spc="15" dirty="0">
                <a:solidFill>
                  <a:srgbClr val="223944"/>
                </a:solidFill>
                <a:latin typeface="Calibri"/>
                <a:cs typeface="Calibri"/>
              </a:rPr>
              <a:t>program </a:t>
            </a:r>
            <a:r>
              <a:rPr sz="2000" b="1" spc="-15" dirty="0">
                <a:solidFill>
                  <a:srgbClr val="223944"/>
                </a:solidFill>
                <a:latin typeface="Calibri"/>
                <a:cs typeface="Calibri"/>
              </a:rPr>
              <a:t>that </a:t>
            </a:r>
            <a:r>
              <a:rPr sz="2000" b="1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223944"/>
                </a:solidFill>
                <a:latin typeface="Calibri"/>
                <a:cs typeface="Calibri"/>
              </a:rPr>
              <a:t>r</a:t>
            </a:r>
            <a:r>
              <a:rPr sz="2000" b="1" spc="-25" dirty="0">
                <a:solidFill>
                  <a:srgbClr val="223944"/>
                </a:solidFill>
                <a:latin typeface="Calibri"/>
                <a:cs typeface="Calibri"/>
              </a:rPr>
              <a:t>un</a:t>
            </a:r>
            <a:r>
              <a:rPr sz="2000" b="1" spc="10" dirty="0">
                <a:solidFill>
                  <a:srgbClr val="223944"/>
                </a:solidFill>
                <a:latin typeface="Calibri"/>
                <a:cs typeface="Calibri"/>
              </a:rPr>
              <a:t>s </a:t>
            </a:r>
            <a:r>
              <a:rPr sz="2000" b="1" spc="45" dirty="0">
                <a:solidFill>
                  <a:srgbClr val="223944"/>
                </a:solidFill>
                <a:latin typeface="Calibri"/>
                <a:cs typeface="Calibri"/>
              </a:rPr>
              <a:t>o</a:t>
            </a:r>
            <a:r>
              <a:rPr sz="2000" b="1" spc="15" dirty="0">
                <a:solidFill>
                  <a:srgbClr val="223944"/>
                </a:solidFill>
                <a:latin typeface="Calibri"/>
                <a:cs typeface="Calibri"/>
              </a:rPr>
              <a:t>n</a:t>
            </a:r>
            <a:r>
              <a:rPr sz="2000" b="1" spc="-1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223944"/>
                </a:solidFill>
                <a:latin typeface="Calibri"/>
                <a:cs typeface="Calibri"/>
              </a:rPr>
              <a:t>t</a:t>
            </a:r>
            <a:r>
              <a:rPr sz="2000" b="1" spc="-25" dirty="0">
                <a:solidFill>
                  <a:srgbClr val="223944"/>
                </a:solidFill>
                <a:latin typeface="Calibri"/>
                <a:cs typeface="Calibri"/>
              </a:rPr>
              <a:t>h</a:t>
            </a:r>
            <a:r>
              <a:rPr sz="2000" b="1" spc="15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223944"/>
                </a:solidFill>
                <a:latin typeface="Calibri"/>
                <a:cs typeface="Calibri"/>
              </a:rPr>
              <a:t>t</a:t>
            </a:r>
            <a:r>
              <a:rPr sz="2000" b="1" spc="-25" dirty="0">
                <a:solidFill>
                  <a:srgbClr val="223944"/>
                </a:solidFill>
                <a:latin typeface="Calibri"/>
                <a:cs typeface="Calibri"/>
              </a:rPr>
              <a:t>h</a:t>
            </a:r>
            <a:r>
              <a:rPr sz="2000" b="1" spc="35" dirty="0">
                <a:solidFill>
                  <a:srgbClr val="223944"/>
                </a:solidFill>
                <a:latin typeface="Calibri"/>
                <a:cs typeface="Calibri"/>
              </a:rPr>
              <a:t>ere</a:t>
            </a:r>
            <a:r>
              <a:rPr sz="2000" b="1" spc="-25" dirty="0">
                <a:solidFill>
                  <a:srgbClr val="223944"/>
                </a:solidFill>
                <a:latin typeface="Calibri"/>
                <a:cs typeface="Calibri"/>
              </a:rPr>
              <a:t>u</a:t>
            </a:r>
            <a:r>
              <a:rPr sz="2000" b="1" spc="20" dirty="0">
                <a:solidFill>
                  <a:srgbClr val="223944"/>
                </a:solidFill>
                <a:latin typeface="Calibri"/>
                <a:cs typeface="Calibri"/>
              </a:rPr>
              <a:t>m</a:t>
            </a:r>
            <a:r>
              <a:rPr sz="2000" b="1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223944"/>
                </a:solidFill>
                <a:latin typeface="Calibri"/>
                <a:cs typeface="Calibri"/>
              </a:rPr>
              <a:t>b</a:t>
            </a:r>
            <a:r>
              <a:rPr sz="2000" b="1" spc="30" dirty="0">
                <a:solidFill>
                  <a:srgbClr val="223944"/>
                </a:solidFill>
                <a:latin typeface="Calibri"/>
                <a:cs typeface="Calibri"/>
              </a:rPr>
              <a:t>l</a:t>
            </a:r>
            <a:r>
              <a:rPr sz="2000" b="1" spc="45" dirty="0">
                <a:solidFill>
                  <a:srgbClr val="223944"/>
                </a:solidFill>
                <a:latin typeface="Calibri"/>
                <a:cs typeface="Calibri"/>
              </a:rPr>
              <a:t>o</a:t>
            </a:r>
            <a:r>
              <a:rPr sz="2000" b="1" spc="-20" dirty="0">
                <a:solidFill>
                  <a:srgbClr val="223944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223944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223944"/>
                </a:solidFill>
                <a:latin typeface="Calibri"/>
                <a:cs typeface="Calibri"/>
              </a:rPr>
              <a:t>c</a:t>
            </a:r>
            <a:r>
              <a:rPr sz="2000" b="1" spc="-25" dirty="0">
                <a:solidFill>
                  <a:srgbClr val="223944"/>
                </a:solidFill>
                <a:latin typeface="Calibri"/>
                <a:cs typeface="Calibri"/>
              </a:rPr>
              <a:t>h</a:t>
            </a:r>
            <a:r>
              <a:rPr sz="2000" b="1" spc="-20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2000" b="1" spc="30" dirty="0">
                <a:solidFill>
                  <a:srgbClr val="223944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223944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.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t's</a:t>
            </a:r>
            <a:r>
              <a:rPr sz="2000" spc="-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oll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ec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o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n</a:t>
            </a:r>
            <a:r>
              <a:rPr sz="2000" spc="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f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d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(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ts 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functions)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and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data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(its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state) that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resides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at a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specific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address on </a:t>
            </a:r>
            <a:r>
              <a:rPr sz="2000" spc="-4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Ethereum</a:t>
            </a:r>
            <a:r>
              <a:rPr sz="2000" spc="1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blockchain.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442" y="361949"/>
            <a:ext cx="186055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0" spc="30" dirty="0">
                <a:latin typeface="Microsoft Sans Serif"/>
                <a:cs typeface="Microsoft Sans Serif"/>
              </a:rPr>
              <a:t>Problems</a:t>
            </a:r>
            <a:endParaRPr sz="33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194" y="1038415"/>
            <a:ext cx="7599680" cy="35280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27025" marR="230504" indent="-314960">
              <a:lnSpc>
                <a:spcPct val="114300"/>
              </a:lnSpc>
              <a:spcBef>
                <a:spcPts val="55"/>
              </a:spcBef>
              <a:buFont typeface="Wingdings"/>
              <a:buChar char=""/>
              <a:tabLst>
                <a:tab pos="327660" algn="l"/>
              </a:tabLst>
            </a:pPr>
            <a:r>
              <a:rPr sz="2000" b="1" spc="10" dirty="0">
                <a:solidFill>
                  <a:srgbClr val="223944"/>
                </a:solidFill>
                <a:latin typeface="Calibri"/>
                <a:cs typeface="Calibri"/>
              </a:rPr>
              <a:t>Centralized</a:t>
            </a:r>
            <a:r>
              <a:rPr sz="2000" b="1" spc="-18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223944"/>
                </a:solidFill>
                <a:latin typeface="Calibri"/>
                <a:cs typeface="Calibri"/>
              </a:rPr>
              <a:t>Platform:</a:t>
            </a:r>
            <a:r>
              <a:rPr sz="2000" b="1" spc="-7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present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state-of-the</a:t>
            </a:r>
            <a:r>
              <a:rPr sz="2000" spc="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art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marketplaces</a:t>
            </a:r>
            <a:r>
              <a:rPr sz="2000" spc="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are </a:t>
            </a:r>
            <a:r>
              <a:rPr sz="2000" spc="-434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based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centralized</a:t>
            </a:r>
            <a:r>
              <a:rPr sz="2000" spc="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cloud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infrastructure,</a:t>
            </a:r>
            <a:r>
              <a:rPr sz="2000" spc="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completely</a:t>
            </a:r>
            <a:r>
              <a:rPr sz="2000" spc="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owned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single</a:t>
            </a:r>
            <a:r>
              <a:rPr sz="2000" spc="-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organization.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"/>
            </a:pPr>
            <a:endParaRPr sz="2250">
              <a:latin typeface="Calibri"/>
              <a:cs typeface="Calibri"/>
            </a:endParaRPr>
          </a:p>
          <a:p>
            <a:pPr marL="327025" marR="686435" indent="-314960">
              <a:lnSpc>
                <a:spcPct val="115900"/>
              </a:lnSpc>
              <a:spcBef>
                <a:spcPts val="5"/>
              </a:spcBef>
              <a:buFont typeface="Wingdings"/>
              <a:buChar char=""/>
              <a:tabLst>
                <a:tab pos="327660" algn="l"/>
              </a:tabLst>
            </a:pPr>
            <a:r>
              <a:rPr sz="2000" b="1" spc="10" dirty="0">
                <a:solidFill>
                  <a:srgbClr val="223944"/>
                </a:solidFill>
                <a:latin typeface="Calibri"/>
                <a:cs typeface="Calibri"/>
              </a:rPr>
              <a:t>Centralized</a:t>
            </a:r>
            <a:r>
              <a:rPr sz="2000" b="1" spc="-19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223944"/>
                </a:solidFill>
                <a:latin typeface="Calibri"/>
                <a:cs typeface="Calibri"/>
              </a:rPr>
              <a:t>Storage:</a:t>
            </a:r>
            <a:r>
              <a:rPr sz="2000" b="1" spc="-7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In</a:t>
            </a:r>
            <a:r>
              <a:rPr sz="2000" spc="-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centralized</a:t>
            </a:r>
            <a:r>
              <a:rPr sz="2000" spc="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approach,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instance </a:t>
            </a:r>
            <a:r>
              <a:rPr sz="2000" spc="-434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h</a:t>
            </a:r>
            <a:r>
              <a:rPr sz="2000" spc="-3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y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spc="20" dirty="0">
                <a:solidFill>
                  <a:srgbClr val="223944"/>
                </a:solidFill>
                <a:latin typeface="Calibri"/>
                <a:cs typeface="Calibri"/>
              </a:rPr>
              <a:t>m</a:t>
            </a:r>
            <a:r>
              <a:rPr sz="2000" spc="-1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rr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o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r</a:t>
            </a:r>
            <a:r>
              <a:rPr sz="2000" spc="114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cc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r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,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spc="-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i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d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ata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c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b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d</a:t>
            </a:r>
            <a:r>
              <a:rPr sz="2000" spc="-3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</a:t>
            </a:r>
            <a:r>
              <a:rPr sz="2000" spc="-30" dirty="0">
                <a:solidFill>
                  <a:srgbClr val="223944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oy</a:t>
            </a:r>
            <a:r>
              <a:rPr sz="2000" spc="-3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d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"/>
            </a:pPr>
            <a:endParaRPr sz="2500">
              <a:latin typeface="Calibri"/>
              <a:cs typeface="Calibri"/>
            </a:endParaRPr>
          </a:p>
          <a:p>
            <a:pPr marL="327025" indent="-314960">
              <a:lnSpc>
                <a:spcPct val="100000"/>
              </a:lnSpc>
              <a:buSzPct val="62500"/>
              <a:buFont typeface="Wingdings"/>
              <a:buChar char=""/>
              <a:tabLst>
                <a:tab pos="327025" algn="l"/>
                <a:tab pos="327660" algn="l"/>
              </a:tabLst>
            </a:pPr>
            <a:r>
              <a:rPr sz="2000" b="1" spc="5" dirty="0">
                <a:solidFill>
                  <a:srgbClr val="223944"/>
                </a:solidFill>
                <a:latin typeface="Calibri"/>
                <a:cs typeface="Calibri"/>
              </a:rPr>
              <a:t>Trusted</a:t>
            </a:r>
            <a:r>
              <a:rPr sz="2000" b="1" spc="-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223944"/>
                </a:solidFill>
                <a:latin typeface="Calibri"/>
                <a:cs typeface="Calibri"/>
              </a:rPr>
              <a:t>platforms:</a:t>
            </a:r>
            <a:r>
              <a:rPr sz="2000" b="1" spc="-1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When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organization</a:t>
            </a:r>
            <a:r>
              <a:rPr sz="2000" spc="-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wants</a:t>
            </a:r>
            <a:r>
              <a:rPr sz="2000" spc="-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access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223944"/>
                </a:solidFill>
                <a:latin typeface="Calibri"/>
                <a:cs typeface="Calibri"/>
              </a:rPr>
              <a:t>some</a:t>
            </a:r>
            <a:endParaRPr sz="2000">
              <a:latin typeface="Calibri"/>
              <a:cs typeface="Calibri"/>
            </a:endParaRPr>
          </a:p>
          <a:p>
            <a:pPr marL="327025" marR="5080">
              <a:lnSpc>
                <a:spcPct val="115799"/>
              </a:lnSpc>
            </a:pP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bulk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amount</a:t>
            </a:r>
            <a:r>
              <a:rPr sz="2000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of</a:t>
            </a:r>
            <a:r>
              <a:rPr sz="2000" spc="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IoT</a:t>
            </a:r>
            <a:r>
              <a:rPr sz="2000" spc="-1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data,</a:t>
            </a:r>
            <a:r>
              <a:rPr sz="2000" spc="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2000" spc="-6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can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be</a:t>
            </a:r>
            <a:r>
              <a:rPr sz="2000" spc="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very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sensitive,</a:t>
            </a:r>
            <a:r>
              <a:rPr sz="2000" spc="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how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make</a:t>
            </a:r>
            <a:r>
              <a:rPr sz="20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sure </a:t>
            </a:r>
            <a:r>
              <a:rPr sz="2000" spc="-434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if</a:t>
            </a:r>
            <a:r>
              <a:rPr sz="20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2000" spc="-8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provider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is</a:t>
            </a:r>
            <a:r>
              <a:rPr sz="2000" spc="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 trusted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provider</a:t>
            </a:r>
            <a:r>
              <a:rPr sz="2000" spc="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or</a:t>
            </a:r>
            <a:r>
              <a:rPr sz="2000" spc="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not?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442" y="361949"/>
            <a:ext cx="186055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0" spc="30" dirty="0">
                <a:latin typeface="Microsoft Sans Serif"/>
                <a:cs typeface="Microsoft Sans Serif"/>
              </a:rPr>
              <a:t>Problems</a:t>
            </a:r>
            <a:endParaRPr sz="33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389" y="1329181"/>
            <a:ext cx="7550784" cy="143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15799"/>
              </a:lnSpc>
              <a:spcBef>
                <a:spcPts val="95"/>
              </a:spcBef>
              <a:buFont typeface="Wingdings"/>
              <a:buChar char=""/>
              <a:tabLst>
                <a:tab pos="356235" algn="l"/>
              </a:tabLst>
            </a:pPr>
            <a:r>
              <a:rPr sz="2000" b="1" spc="15" dirty="0">
                <a:solidFill>
                  <a:srgbClr val="223944"/>
                </a:solidFill>
                <a:latin typeface="Calibri"/>
                <a:cs typeface="Calibri"/>
              </a:rPr>
              <a:t>IoT</a:t>
            </a:r>
            <a:r>
              <a:rPr sz="2000" b="1" spc="-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2000" b="1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223944"/>
                </a:solidFill>
                <a:latin typeface="Calibri"/>
                <a:cs typeface="Calibri"/>
              </a:rPr>
              <a:t>Security</a:t>
            </a:r>
            <a:r>
              <a:rPr sz="2000" b="1" spc="-1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23944"/>
                </a:solidFill>
                <a:latin typeface="Calibri"/>
                <a:cs typeface="Calibri"/>
              </a:rPr>
              <a:t>and</a:t>
            </a:r>
            <a:r>
              <a:rPr sz="2000" b="1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223944"/>
                </a:solidFill>
                <a:latin typeface="Calibri"/>
                <a:cs typeface="Calibri"/>
              </a:rPr>
              <a:t>Piracy</a:t>
            </a:r>
            <a:r>
              <a:rPr sz="2000" b="1" spc="-7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223944"/>
                </a:solidFill>
                <a:latin typeface="Calibri"/>
                <a:cs typeface="Calibri"/>
              </a:rPr>
              <a:t>issues:</a:t>
            </a:r>
            <a:r>
              <a:rPr sz="2000" b="1" spc="-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2000" spc="-7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piracy</a:t>
            </a:r>
            <a:r>
              <a:rPr sz="2000" spc="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big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problem</a:t>
            </a:r>
            <a:r>
              <a:rPr sz="2000" spc="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for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 </a:t>
            </a:r>
            <a:r>
              <a:rPr sz="2000" spc="-4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digital-data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accessing</a:t>
            </a:r>
            <a:r>
              <a:rPr sz="2000" spc="-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business</a:t>
            </a:r>
            <a:r>
              <a:rPr sz="2000" spc="-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model.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So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we</a:t>
            </a:r>
            <a:r>
              <a:rPr sz="20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need</a:t>
            </a:r>
            <a:r>
              <a:rPr sz="2000" spc="6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assure</a:t>
            </a:r>
            <a:r>
              <a:rPr sz="2000" spc="-10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that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only </a:t>
            </a:r>
            <a:r>
              <a:rPr sz="2000" spc="-4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individual/business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who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purchased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access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to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the IoT data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can </a:t>
            </a:r>
            <a:r>
              <a:rPr sz="2000" spc="-4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use</a:t>
            </a:r>
            <a:r>
              <a:rPr sz="2000" spc="-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257" y="325755"/>
            <a:ext cx="204216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0" spc="15" dirty="0">
                <a:latin typeface="Microsoft Sans Serif"/>
                <a:cs typeface="Microsoft Sans Serif"/>
              </a:rPr>
              <a:t>Objectives</a:t>
            </a:r>
            <a:endParaRPr sz="33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509" y="1198625"/>
            <a:ext cx="7798434" cy="319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125" marR="5080" indent="-353060">
              <a:lnSpc>
                <a:spcPct val="115799"/>
              </a:lnSpc>
              <a:spcBef>
                <a:spcPts val="95"/>
              </a:spcBef>
              <a:buFont typeface="Wingdings"/>
              <a:buChar char=""/>
              <a:tabLst>
                <a:tab pos="365760" algn="l"/>
              </a:tabLst>
            </a:pPr>
            <a:r>
              <a:rPr sz="2000" b="1" spc="15" dirty="0">
                <a:solidFill>
                  <a:srgbClr val="223944"/>
                </a:solidFill>
                <a:latin typeface="Calibri"/>
                <a:cs typeface="Calibri"/>
              </a:rPr>
              <a:t>Decentralized</a:t>
            </a:r>
            <a:r>
              <a:rPr sz="2000" b="1" spc="-1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223944"/>
                </a:solidFill>
                <a:latin typeface="Calibri"/>
                <a:cs typeface="Calibri"/>
              </a:rPr>
              <a:t>Platform:</a:t>
            </a:r>
            <a:r>
              <a:rPr sz="2000" b="1" spc="-1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decentralized</a:t>
            </a:r>
            <a:r>
              <a:rPr sz="2000" spc="14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platform</a:t>
            </a:r>
            <a:r>
              <a:rPr sz="2000" spc="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for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IoT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2000" spc="-7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access </a:t>
            </a:r>
            <a:r>
              <a:rPr sz="2000" spc="-4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management system.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platform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uses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decentralized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data streaming </a:t>
            </a:r>
            <a:r>
              <a:rPr sz="2000" spc="-4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network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to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host IoT data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in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sustainable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fault-tolerant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way. The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platform guarantees privacy-preserving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data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transmission and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storage, </a:t>
            </a:r>
            <a:r>
              <a:rPr sz="2000" spc="-4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trust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metric</a:t>
            </a:r>
            <a:r>
              <a:rPr sz="2000" spc="-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calculation</a:t>
            </a:r>
            <a:r>
              <a:rPr sz="2000" spc="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for</a:t>
            </a:r>
            <a:r>
              <a:rPr sz="2000" spc="-3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all</a:t>
            </a:r>
            <a:r>
              <a:rPr sz="2000" spc="5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providers</a:t>
            </a:r>
            <a:r>
              <a:rPr sz="2000" spc="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platform.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23944"/>
              </a:buClr>
              <a:buFont typeface="Wingdings"/>
              <a:buChar char=""/>
            </a:pPr>
            <a:endParaRPr sz="2200">
              <a:latin typeface="Calibri"/>
              <a:cs typeface="Calibri"/>
            </a:endParaRPr>
          </a:p>
          <a:p>
            <a:pPr marL="365125" marR="81280" indent="-353060">
              <a:lnSpc>
                <a:spcPct val="115900"/>
              </a:lnSpc>
              <a:buFont typeface="Wingdings"/>
              <a:buChar char=""/>
              <a:tabLst>
                <a:tab pos="365760" algn="l"/>
              </a:tabLst>
            </a:pPr>
            <a:r>
              <a:rPr sz="2000" b="1" spc="20" dirty="0">
                <a:solidFill>
                  <a:srgbClr val="223944"/>
                </a:solidFill>
                <a:latin typeface="Calibri"/>
                <a:cs typeface="Calibri"/>
              </a:rPr>
              <a:t>S</a:t>
            </a:r>
            <a:r>
              <a:rPr sz="2000" b="1" spc="35" dirty="0">
                <a:solidFill>
                  <a:srgbClr val="223944"/>
                </a:solidFill>
                <a:latin typeface="Calibri"/>
                <a:cs typeface="Calibri"/>
              </a:rPr>
              <a:t>el</a:t>
            </a:r>
            <a:r>
              <a:rPr sz="2000" b="1" spc="45" dirty="0">
                <a:solidFill>
                  <a:srgbClr val="223944"/>
                </a:solidFill>
                <a:latin typeface="Calibri"/>
                <a:cs typeface="Calibri"/>
              </a:rPr>
              <a:t>f</a:t>
            </a:r>
            <a:r>
              <a:rPr sz="2000" b="1" spc="-20" dirty="0">
                <a:solidFill>
                  <a:srgbClr val="223944"/>
                </a:solidFill>
                <a:latin typeface="Calibri"/>
                <a:cs typeface="Calibri"/>
              </a:rPr>
              <a:t>-</a:t>
            </a:r>
            <a:r>
              <a:rPr sz="2000" b="1" spc="25" dirty="0">
                <a:solidFill>
                  <a:srgbClr val="223944"/>
                </a:solidFill>
                <a:latin typeface="Calibri"/>
                <a:cs typeface="Calibri"/>
              </a:rPr>
              <a:t>s</a:t>
            </a:r>
            <a:r>
              <a:rPr sz="2000" b="1" spc="45" dirty="0">
                <a:solidFill>
                  <a:srgbClr val="223944"/>
                </a:solidFill>
                <a:latin typeface="Calibri"/>
                <a:cs typeface="Calibri"/>
              </a:rPr>
              <a:t>o</a:t>
            </a:r>
            <a:r>
              <a:rPr sz="2000" b="1" spc="25" dirty="0">
                <a:solidFill>
                  <a:srgbClr val="223944"/>
                </a:solidFill>
                <a:latin typeface="Calibri"/>
                <a:cs typeface="Calibri"/>
              </a:rPr>
              <a:t>v</a:t>
            </a:r>
            <a:r>
              <a:rPr sz="2000" b="1" spc="-3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b="1" spc="35" dirty="0">
                <a:solidFill>
                  <a:srgbClr val="223944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b="1" spc="30" dirty="0">
                <a:solidFill>
                  <a:srgbClr val="223944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223944"/>
                </a:solidFill>
                <a:latin typeface="Calibri"/>
                <a:cs typeface="Calibri"/>
              </a:rPr>
              <a:t>g</a:t>
            </a:r>
            <a:r>
              <a:rPr sz="2000" b="1" spc="15" dirty="0">
                <a:solidFill>
                  <a:srgbClr val="223944"/>
                </a:solidFill>
                <a:latin typeface="Calibri"/>
                <a:cs typeface="Calibri"/>
              </a:rPr>
              <a:t>n</a:t>
            </a:r>
            <a:r>
              <a:rPr sz="2000" b="1" spc="-1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b="1" spc="30" dirty="0">
                <a:solidFill>
                  <a:srgbClr val="223944"/>
                </a:solidFill>
                <a:latin typeface="Calibri"/>
                <a:cs typeface="Calibri"/>
              </a:rPr>
              <a:t>i</a:t>
            </a:r>
            <a:r>
              <a:rPr sz="2000" b="1" spc="-25" dirty="0">
                <a:solidFill>
                  <a:srgbClr val="223944"/>
                </a:solidFill>
                <a:latin typeface="Calibri"/>
                <a:cs typeface="Calibri"/>
              </a:rPr>
              <a:t>d</a:t>
            </a:r>
            <a:r>
              <a:rPr sz="2000" b="1" spc="4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rgbClr val="223944"/>
                </a:solidFill>
                <a:latin typeface="Calibri"/>
                <a:cs typeface="Calibri"/>
              </a:rPr>
              <a:t>n</a:t>
            </a:r>
            <a:r>
              <a:rPr sz="2000" b="1" spc="-20" dirty="0">
                <a:solidFill>
                  <a:srgbClr val="223944"/>
                </a:solidFill>
                <a:latin typeface="Calibri"/>
                <a:cs typeface="Calibri"/>
              </a:rPr>
              <a:t>t</a:t>
            </a:r>
            <a:r>
              <a:rPr sz="2000" b="1" spc="30" dirty="0">
                <a:solidFill>
                  <a:srgbClr val="223944"/>
                </a:solidFill>
                <a:latin typeface="Calibri"/>
                <a:cs typeface="Calibri"/>
              </a:rPr>
              <a:t>i</a:t>
            </a:r>
            <a:r>
              <a:rPr sz="2000" b="1" spc="-20" dirty="0">
                <a:solidFill>
                  <a:srgbClr val="223944"/>
                </a:solidFill>
                <a:latin typeface="Calibri"/>
                <a:cs typeface="Calibri"/>
              </a:rPr>
              <a:t>t</a:t>
            </a:r>
            <a:r>
              <a:rPr sz="2000" b="1" spc="25" dirty="0">
                <a:solidFill>
                  <a:srgbClr val="223944"/>
                </a:solidFill>
                <a:latin typeface="Calibri"/>
                <a:cs typeface="Calibri"/>
              </a:rPr>
              <a:t>y</a:t>
            </a:r>
            <a:r>
              <a:rPr sz="2000" b="1" spc="5" dirty="0">
                <a:solidFill>
                  <a:srgbClr val="223944"/>
                </a:solidFill>
                <a:latin typeface="Calibri"/>
                <a:cs typeface="Calibri"/>
              </a:rPr>
              <a:t>:</a:t>
            </a:r>
            <a:r>
              <a:rPr sz="2000" b="1" spc="-19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c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h</a:t>
            </a:r>
            <a:r>
              <a:rPr sz="2000" spc="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r</a:t>
            </a:r>
            <a:r>
              <a:rPr sz="2000" spc="25" dirty="0">
                <a:solidFill>
                  <a:srgbClr val="223944"/>
                </a:solidFill>
                <a:latin typeface="Calibri"/>
                <a:cs typeface="Calibri"/>
              </a:rPr>
              <a:t>g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223944"/>
                </a:solidFill>
                <a:latin typeface="Calibri"/>
                <a:cs typeface="Calibri"/>
              </a:rPr>
              <a:t>z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at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io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n</a:t>
            </a:r>
            <a:r>
              <a:rPr sz="2000" spc="-9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rgbClr val="223944"/>
                </a:solidFill>
                <a:latin typeface="Calibri"/>
                <a:cs typeface="Calibri"/>
              </a:rPr>
              <a:t>il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l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b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spc="3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ovid</a:t>
            </a:r>
            <a:r>
              <a:rPr sz="2000" spc="-3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d</a:t>
            </a:r>
            <a:r>
              <a:rPr sz="2000" spc="5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an</a:t>
            </a:r>
            <a:r>
              <a:rPr sz="2000" spc="-9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I</a:t>
            </a:r>
            <a:r>
              <a:rPr sz="2000" spc="80" dirty="0">
                <a:solidFill>
                  <a:srgbClr val="223944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-b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223944"/>
                </a:solidFill>
                <a:latin typeface="Calibri"/>
                <a:cs typeface="Calibri"/>
              </a:rPr>
              <a:t>s</a:t>
            </a:r>
            <a:r>
              <a:rPr sz="2000" spc="-30" dirty="0">
                <a:solidFill>
                  <a:srgbClr val="223944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d 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Self-Sovereign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Identity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(SSI), </a:t>
            </a:r>
            <a:r>
              <a:rPr sz="2000" spc="-10" dirty="0">
                <a:solidFill>
                  <a:srgbClr val="223944"/>
                </a:solidFill>
                <a:latin typeface="Calibri"/>
                <a:cs typeface="Calibri"/>
              </a:rPr>
              <a:t>concept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(For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user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identity) </a:t>
            </a:r>
            <a:r>
              <a:rPr sz="2000" spc="10" dirty="0">
                <a:solidFill>
                  <a:srgbClr val="223944"/>
                </a:solidFill>
                <a:latin typeface="Calibri"/>
                <a:cs typeface="Calibri"/>
              </a:rPr>
              <a:t>and got </a:t>
            </a:r>
            <a:r>
              <a:rPr sz="2000" spc="1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3944"/>
                </a:solidFill>
                <a:latin typeface="Calibri"/>
                <a:cs typeface="Calibri"/>
              </a:rPr>
              <a:t>authorized</a:t>
            </a:r>
            <a:r>
              <a:rPr sz="2000" spc="-25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on</a:t>
            </a:r>
            <a:r>
              <a:rPr sz="2000" spc="-2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23944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23944"/>
                </a:solidFill>
                <a:latin typeface="Calibri"/>
                <a:cs typeface="Calibri"/>
              </a:rPr>
              <a:t>platform.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1382</Words>
  <Application>Microsoft Office PowerPoint</Application>
  <PresentationFormat>On-screen Show (16:9)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Microsoft Sans Serif</vt:lpstr>
      <vt:lpstr>Wingdings</vt:lpstr>
      <vt:lpstr>Office Theme</vt:lpstr>
      <vt:lpstr>Secure and Trusted Decentralized IoT Data  Access Management System enabled by  Blockchain</vt:lpstr>
      <vt:lpstr>Outlines of the Presentation</vt:lpstr>
      <vt:lpstr>Introduction</vt:lpstr>
      <vt:lpstr>Introduction</vt:lpstr>
      <vt:lpstr>Introduction</vt:lpstr>
      <vt:lpstr>Introduction</vt:lpstr>
      <vt:lpstr>Problems</vt:lpstr>
      <vt:lpstr>Problems</vt:lpstr>
      <vt:lpstr>Objectives</vt:lpstr>
      <vt:lpstr>Objectives</vt:lpstr>
      <vt:lpstr>Methodology</vt:lpstr>
      <vt:lpstr>PowerPoint Presentation</vt:lpstr>
      <vt:lpstr>Methodology</vt:lpstr>
      <vt:lpstr>Methodology</vt:lpstr>
      <vt:lpstr>PowerPoint Presentation</vt:lpstr>
      <vt:lpstr>Results</vt:lpstr>
      <vt:lpstr>Results</vt:lpstr>
      <vt:lpstr>Results</vt:lpstr>
      <vt:lpstr>Discussion and Conclusion</vt:lpstr>
      <vt:lpstr>Discussion and Conclusion</vt:lpstr>
      <vt:lpstr>Future work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 Trusted Decentralized IoT Data  Access Management System enabled by  Blockchain</dc:title>
  <dc:creator>Amritanshu Sharma</dc:creator>
  <cp:lastModifiedBy>Amritanshu Sharma</cp:lastModifiedBy>
  <cp:revision>4</cp:revision>
  <dcterms:created xsi:type="dcterms:W3CDTF">2023-11-15T08:57:09Z</dcterms:created>
  <dcterms:modified xsi:type="dcterms:W3CDTF">2023-11-20T08:37:11Z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2022-09-26T00:00:00Z</vt:filetime>
  </property>
  <property fmtid="{D5CDD505-2E9C-101B-9397-08002B2CF9AE}" pid="3" name="LastSaved">
    <vt:filetime>2023-11-15T00:00:00Z</vt:filetime>
  </property>
</Properties>
</file>