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 id="2147483882" r:id="rId2"/>
    <p:sldMasterId id="2147483894" r:id="rId3"/>
    <p:sldMasterId id="2147483906" r:id="rId4"/>
  </p:sld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0" d="100"/>
          <a:sy n="70" d="100"/>
        </p:scale>
        <p:origin x="4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764DE79-268F-4C1A-8933-263129D2AF90}" type="datetimeFigureOut">
              <a:rPr lang="en-US" smtClean="0"/>
              <a:t>2/27/2023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555102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45301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764DE79-268F-4C1A-8933-263129D2AF90}" type="datetimeFigureOut">
              <a:rPr lang="en-US" smtClean="0"/>
              <a:t>2/27/2023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046611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764DE79-268F-4C1A-8933-263129D2AF90}" type="datetimeFigureOut">
              <a:rPr lang="en-US" smtClean="0"/>
              <a:t>2/27/2023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737694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18831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764DE79-268F-4C1A-8933-263129D2AF90}" type="datetimeFigureOut">
              <a:rPr lang="en-US" smtClean="0"/>
              <a:t>2/27/2023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703033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71366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2/27/2023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88105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764DE79-268F-4C1A-8933-263129D2AF90}" type="datetimeFigureOut">
              <a:rPr lang="en-US" smtClean="0"/>
              <a:t>2/27/2023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2344413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2/27/2023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24625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64DE79-268F-4C1A-8933-263129D2AF90}" type="datetimeFigureOut">
              <a:rPr lang="en-US" smtClean="0"/>
              <a:t>2/27/2023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38039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66777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518340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233070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764DE79-268F-4C1A-8933-263129D2AF90}" type="datetimeFigureOut">
              <a:rPr lang="en-US" smtClean="0"/>
              <a:t>2/27/2023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7971351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764DE79-268F-4C1A-8933-263129D2AF90}" type="datetimeFigureOut">
              <a:rPr lang="en-US" smtClean="0"/>
              <a:t>2/27/2023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5627121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688757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764DE79-268F-4C1A-8933-263129D2AF90}" type="datetimeFigureOut">
              <a:rPr lang="en-US" smtClean="0"/>
              <a:t>2/27/2023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0711328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295221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2/27/2023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641862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2/27/2023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22679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2/27/2023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4372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764DE79-268F-4C1A-8933-263129D2AF90}" type="datetimeFigureOut">
              <a:rPr lang="en-US" smtClean="0"/>
              <a:t>2/27/2023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2952369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64DE79-268F-4C1A-8933-263129D2AF90}" type="datetimeFigureOut">
              <a:rPr lang="en-US" smtClean="0"/>
              <a:t>2/27/2023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7748363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754173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360714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764DE79-268F-4C1A-8933-263129D2AF90}" type="datetimeFigureOut">
              <a:rPr lang="en-US" smtClean="0"/>
              <a:t>2/27/2023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4495182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764DE79-268F-4C1A-8933-263129D2AF90}" type="datetimeFigureOut">
              <a:rPr lang="en-US" smtClean="0"/>
              <a:t>2/27/2023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1959973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849734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764DE79-268F-4C1A-8933-263129D2AF90}" type="datetimeFigureOut">
              <a:rPr lang="en-US" smtClean="0"/>
              <a:t>2/27/2023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6897778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453035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2/27/2023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811143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2/27/2023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06847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12620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2/27/2023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827761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64DE79-268F-4C1A-8933-263129D2AF90}" type="datetimeFigureOut">
              <a:rPr lang="en-US" smtClean="0"/>
              <a:t>2/27/2023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2894428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1134769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086679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764DE79-268F-4C1A-8933-263129D2AF90}" type="datetimeFigureOut">
              <a:rPr lang="en-US" smtClean="0"/>
              <a:t>2/27/2023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891327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2/27/2023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39258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2/27/2023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19652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2/27/2023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69767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64DE79-268F-4C1A-8933-263129D2AF90}" type="datetimeFigureOut">
              <a:rPr lang="en-US" smtClean="0"/>
              <a:t>2/27/2023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789189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64354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764DE79-268F-4C1A-8933-263129D2AF90}" type="datetimeFigureOut">
              <a:rPr lang="en-US" smtClean="0"/>
              <a:t>2/27/2023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8F63A3B-78C7-47BE-AE5E-E10140E04643}" type="slidenum">
              <a:rPr lang="en-US" smtClean="0"/>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52443519"/>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764DE79-268F-4C1A-8933-263129D2AF90}" type="datetimeFigureOut">
              <a:rPr lang="en-US" smtClean="0"/>
              <a:t>2/27/2023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8F63A3B-78C7-47BE-AE5E-E10140E04643}" type="slidenum">
              <a:rPr lang="en-US" smtClean="0"/>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18805020"/>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764DE79-268F-4C1A-8933-263129D2AF90}" type="datetimeFigureOut">
              <a:rPr lang="en-US" smtClean="0"/>
              <a:t>2/27/2023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8F63A3B-78C7-47BE-AE5E-E10140E04643}" type="slidenum">
              <a:rPr lang="en-US" smtClean="0"/>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77132072"/>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764DE79-268F-4C1A-8933-263129D2AF90}" type="datetimeFigureOut">
              <a:rPr lang="en-US" smtClean="0"/>
              <a:t>2/27/2023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8F63A3B-78C7-47BE-AE5E-E10140E04643}" type="slidenum">
              <a:rPr lang="en-US" smtClean="0"/>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6970842"/>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AAC4F9-D45D-8807-0D74-6956E4A3D45A}"/>
              </a:ext>
            </a:extLst>
          </p:cNvPr>
          <p:cNvSpPr txBox="1"/>
          <p:nvPr/>
        </p:nvSpPr>
        <p:spPr>
          <a:xfrm>
            <a:off x="852458" y="599158"/>
            <a:ext cx="1048708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b="1" dirty="0">
                <a:ea typeface="Source Sans Pro"/>
              </a:rPr>
              <a:t>NATIONAL INSTITUTE OF TECHNOLOGY SILCHAR</a:t>
            </a:r>
            <a:endParaRPr lang="en-US" sz="2800" b="1" dirty="0">
              <a:ea typeface="Source Sans Pro"/>
              <a:cs typeface="Calibri"/>
            </a:endParaRPr>
          </a:p>
          <a:p>
            <a:pPr algn="ctr"/>
            <a:r>
              <a:rPr lang="en-GB" sz="1600" b="1" dirty="0" err="1">
                <a:ea typeface="Source Sans Pro"/>
                <a:cs typeface="Calibri"/>
              </a:rPr>
              <a:t>Cachar</a:t>
            </a:r>
            <a:r>
              <a:rPr lang="en-GB" sz="1600" b="1" dirty="0">
                <a:ea typeface="Source Sans Pro"/>
                <a:cs typeface="Calibri"/>
              </a:rPr>
              <a:t>, Assam</a:t>
            </a:r>
            <a:endParaRPr lang="en-GB" dirty="0"/>
          </a:p>
        </p:txBody>
      </p:sp>
      <p:sp>
        <p:nvSpPr>
          <p:cNvPr id="3" name="TextBox 2">
            <a:extLst>
              <a:ext uri="{FF2B5EF4-FFF2-40B4-BE49-F238E27FC236}">
                <a16:creationId xmlns:a16="http://schemas.microsoft.com/office/drawing/2014/main" id="{FCE3BD69-4021-C124-B603-A3FF4760DBC7}"/>
              </a:ext>
            </a:extLst>
          </p:cNvPr>
          <p:cNvSpPr txBox="1"/>
          <p:nvPr/>
        </p:nvSpPr>
        <p:spPr>
          <a:xfrm>
            <a:off x="852458" y="1680980"/>
            <a:ext cx="10487084" cy="2185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lgn="ctr" rtl="0" eaLnBrk="1" latinLnBrk="0" hangingPunct="1">
              <a:spcBef>
                <a:spcPts val="0"/>
              </a:spcBef>
              <a:spcAft>
                <a:spcPts val="0"/>
              </a:spcAft>
            </a:pPr>
            <a:r>
              <a:rPr lang="en-GB" sz="1800" b="1" kern="1200" dirty="0">
                <a:solidFill>
                  <a:srgbClr val="000000"/>
                </a:solidFill>
                <a:effectLst/>
                <a:latin typeface="Gill Sans MT" panose="020B0502020104020203" pitchFamily="34" charset="0"/>
                <a:ea typeface="Source Sans Pro" panose="020B0503030403020204" pitchFamily="34" charset="0"/>
                <a:cs typeface="Calibri" panose="020F0502020204030204" pitchFamily="34" charset="0"/>
              </a:rPr>
              <a:t>B.Tech. </a:t>
            </a:r>
            <a:r>
              <a:rPr lang="en-GB" sz="1800" b="1" kern="1200" dirty="0" err="1">
                <a:solidFill>
                  <a:srgbClr val="000000"/>
                </a:solidFill>
                <a:effectLst/>
                <a:latin typeface="Gill Sans MT" panose="020B0502020104020203" pitchFamily="34" charset="0"/>
                <a:ea typeface="Source Sans Pro" panose="020B0503030403020204" pitchFamily="34" charset="0"/>
                <a:cs typeface="Calibri" panose="020F0502020204030204" pitchFamily="34" charset="0"/>
              </a:rPr>
              <a:t>VIII</a:t>
            </a:r>
            <a:r>
              <a:rPr lang="en-GB" sz="1800" b="1" kern="1200" baseline="30000" dirty="0" err="1">
                <a:solidFill>
                  <a:srgbClr val="000000"/>
                </a:solidFill>
                <a:effectLst/>
                <a:latin typeface="Gill Sans MT" panose="020B0502020104020203" pitchFamily="34" charset="0"/>
                <a:ea typeface="Source Sans Pro" panose="020B0503030403020204" pitchFamily="34" charset="0"/>
                <a:cs typeface="Calibri" panose="020F0502020204030204" pitchFamily="34" charset="0"/>
              </a:rPr>
              <a:t>th</a:t>
            </a:r>
            <a:r>
              <a:rPr lang="en-GB" sz="1800" b="1" kern="1200" dirty="0">
                <a:solidFill>
                  <a:srgbClr val="000000"/>
                </a:solidFill>
                <a:effectLst/>
                <a:latin typeface="Gill Sans MT" panose="020B0502020104020203" pitchFamily="34" charset="0"/>
                <a:ea typeface="Source Sans Pro" panose="020B0503030403020204" pitchFamily="34" charset="0"/>
                <a:cs typeface="Calibri" panose="020F0502020204030204" pitchFamily="34" charset="0"/>
              </a:rPr>
              <a:t> Sem</a:t>
            </a:r>
          </a:p>
          <a:p>
            <a:pPr marL="0" algn="ctr" rtl="0" eaLnBrk="1" latinLnBrk="0" hangingPunct="1">
              <a:spcBef>
                <a:spcPts val="0"/>
              </a:spcBef>
              <a:spcAft>
                <a:spcPts val="0"/>
              </a:spcAft>
            </a:pPr>
            <a:endParaRPr lang="en-GB" b="1" dirty="0">
              <a:solidFill>
                <a:srgbClr val="000000"/>
              </a:solidFill>
              <a:latin typeface="Gill Sans MT" panose="020B0502020104020203" pitchFamily="34" charset="0"/>
              <a:ea typeface="Source Sans Pro" panose="020B0503030403020204" pitchFamily="34" charset="0"/>
              <a:cs typeface="Calibri" panose="020F0502020204030204" pitchFamily="34" charset="0"/>
            </a:endParaRPr>
          </a:p>
          <a:p>
            <a:pPr marL="0" algn="ctr" rtl="0" eaLnBrk="1" latinLnBrk="0" hangingPunct="1">
              <a:spcBef>
                <a:spcPts val="0"/>
              </a:spcBef>
              <a:spcAft>
                <a:spcPts val="0"/>
              </a:spcAft>
            </a:pPr>
            <a:r>
              <a:rPr lang="en-GB" sz="1800" b="1" kern="1200" dirty="0">
                <a:solidFill>
                  <a:srgbClr val="000000"/>
                </a:solidFill>
                <a:effectLst/>
                <a:latin typeface="Gill Sans MT" panose="020B0502020104020203" pitchFamily="34" charset="0"/>
                <a:ea typeface="Source Sans Pro" panose="020B0503030403020204" pitchFamily="34" charset="0"/>
                <a:cs typeface="Calibri" panose="020F0502020204030204" pitchFamily="34" charset="0"/>
              </a:rPr>
              <a:t>Topic : </a:t>
            </a:r>
            <a:r>
              <a:rPr lang="en-GB" sz="1800" kern="1200" dirty="0">
                <a:solidFill>
                  <a:srgbClr val="000000"/>
                </a:solidFill>
                <a:effectLst/>
                <a:latin typeface="Gill Sans MT" panose="020B0502020104020203" pitchFamily="34" charset="0"/>
                <a:ea typeface="Source Sans Pro" panose="020B0503030403020204" pitchFamily="34" charset="0"/>
                <a:cs typeface="Calibri" panose="020F0502020204030204" pitchFamily="34" charset="0"/>
              </a:rPr>
              <a:t>Topology Control</a:t>
            </a:r>
          </a:p>
          <a:p>
            <a:pPr marL="0" algn="ctr" rtl="0" eaLnBrk="1" latinLnBrk="0" hangingPunct="1">
              <a:spcBef>
                <a:spcPts val="0"/>
              </a:spcBef>
              <a:spcAft>
                <a:spcPts val="0"/>
              </a:spcAft>
            </a:pPr>
            <a:endParaRPr lang="en-GB" dirty="0">
              <a:solidFill>
                <a:srgbClr val="000000"/>
              </a:solidFill>
              <a:latin typeface="Gill Sans MT" panose="020B0502020104020203" pitchFamily="34" charset="0"/>
              <a:ea typeface="Source Sans Pro" panose="020B0503030403020204" pitchFamily="34" charset="0"/>
              <a:cs typeface="Calibri" panose="020F0502020204030204" pitchFamily="34" charset="0"/>
            </a:endParaRPr>
          </a:p>
          <a:p>
            <a:pPr marL="0" algn="ctr" rtl="0" eaLnBrk="1" latinLnBrk="0" hangingPunct="1">
              <a:spcBef>
                <a:spcPts val="0"/>
              </a:spcBef>
              <a:spcAft>
                <a:spcPts val="0"/>
              </a:spcAft>
            </a:pPr>
            <a:endParaRPr lang="en-GB" sz="2800" dirty="0">
              <a:effectLst/>
            </a:endParaRPr>
          </a:p>
          <a:p>
            <a:pPr marL="0" algn="ctr" rtl="0" eaLnBrk="1" latinLnBrk="0" hangingPunct="1">
              <a:spcBef>
                <a:spcPts val="0"/>
              </a:spcBef>
              <a:spcAft>
                <a:spcPts val="0"/>
              </a:spcAft>
            </a:pPr>
            <a:r>
              <a:rPr lang="en-GB" sz="1800" b="1" kern="1200" dirty="0">
                <a:solidFill>
                  <a:schemeClr val="bg1"/>
                </a:solidFill>
                <a:effectLst/>
                <a:latin typeface="Gill Sans MT" panose="020B0502020104020203" pitchFamily="34" charset="0"/>
                <a:ea typeface="Source Sans Pro" panose="020B0503030403020204" pitchFamily="34" charset="0"/>
                <a:cs typeface="Calibri" panose="020F0502020204030204" pitchFamily="34" charset="0"/>
              </a:rPr>
              <a:t>Subject Code : </a:t>
            </a:r>
            <a:r>
              <a:rPr lang="en-GB" sz="1800" kern="1200" dirty="0">
                <a:solidFill>
                  <a:schemeClr val="bg1"/>
                </a:solidFill>
                <a:effectLst/>
                <a:latin typeface="Gill Sans MT" panose="020B0502020104020203" pitchFamily="34" charset="0"/>
                <a:ea typeface="Source Sans Pro" panose="020B0503030403020204" pitchFamily="34" charset="0"/>
                <a:cs typeface="Calibri" panose="020F0502020204030204" pitchFamily="34" charset="0"/>
              </a:rPr>
              <a:t>CS-442</a:t>
            </a:r>
            <a:endParaRPr lang="en-GB" sz="2800" dirty="0">
              <a:solidFill>
                <a:schemeClr val="bg1"/>
              </a:solidFill>
              <a:effectLst/>
            </a:endParaRPr>
          </a:p>
          <a:p>
            <a:pPr marL="0" algn="ctr" rtl="0" eaLnBrk="1" latinLnBrk="0" hangingPunct="1">
              <a:spcBef>
                <a:spcPts val="0"/>
              </a:spcBef>
              <a:spcAft>
                <a:spcPts val="0"/>
              </a:spcAft>
            </a:pPr>
            <a:r>
              <a:rPr lang="en-GB" sz="1800" b="1" kern="1200" dirty="0">
                <a:solidFill>
                  <a:schemeClr val="bg1"/>
                </a:solidFill>
                <a:effectLst/>
                <a:latin typeface="Gill Sans MT" panose="020B0502020104020203" pitchFamily="34" charset="0"/>
                <a:ea typeface="Source Sans Pro" panose="020B0503030403020204" pitchFamily="34" charset="0"/>
                <a:cs typeface="Calibri" panose="020F0502020204030204" pitchFamily="34" charset="0"/>
              </a:rPr>
              <a:t>Subject Name : </a:t>
            </a:r>
            <a:r>
              <a:rPr lang="en-GB" sz="1800" kern="1200" dirty="0">
                <a:solidFill>
                  <a:schemeClr val="bg1"/>
                </a:solidFill>
                <a:effectLst/>
                <a:latin typeface="Gill Sans MT" panose="020B0502020104020203" pitchFamily="34" charset="0"/>
                <a:ea typeface="Source Sans Pro" panose="020B0503030403020204" pitchFamily="34" charset="0"/>
                <a:cs typeface="Calibri" panose="020F0502020204030204" pitchFamily="34" charset="0"/>
              </a:rPr>
              <a:t>Wireless Sensor Network</a:t>
            </a:r>
            <a:endParaRPr lang="en-GB" sz="2800" dirty="0">
              <a:solidFill>
                <a:schemeClr val="bg1"/>
              </a:solidFill>
              <a:effectLst/>
            </a:endParaRPr>
          </a:p>
        </p:txBody>
      </p:sp>
      <p:sp>
        <p:nvSpPr>
          <p:cNvPr id="6" name="TextBox 5">
            <a:extLst>
              <a:ext uri="{FF2B5EF4-FFF2-40B4-BE49-F238E27FC236}">
                <a16:creationId xmlns:a16="http://schemas.microsoft.com/office/drawing/2014/main" id="{BEED38B5-5139-3DCB-F85F-4C6807686185}"/>
              </a:ext>
            </a:extLst>
          </p:cNvPr>
          <p:cNvSpPr txBox="1"/>
          <p:nvPr/>
        </p:nvSpPr>
        <p:spPr>
          <a:xfrm>
            <a:off x="852458" y="4576855"/>
            <a:ext cx="1048708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lgn="l" rtl="0" eaLnBrk="1" latinLnBrk="0" hangingPunct="1">
              <a:spcBef>
                <a:spcPts val="0"/>
              </a:spcBef>
              <a:spcAft>
                <a:spcPts val="0"/>
              </a:spcAft>
            </a:pPr>
            <a:r>
              <a:rPr lang="en-GB" sz="1800" b="1" kern="1200" dirty="0">
                <a:solidFill>
                  <a:schemeClr val="bg1"/>
                </a:solidFill>
                <a:effectLst/>
                <a:latin typeface="Gill Sans MT" panose="020B0502020104020203" pitchFamily="34" charset="0"/>
                <a:ea typeface="Source Sans Pro" panose="020B0503030403020204" pitchFamily="34" charset="0"/>
                <a:cs typeface="Calibri" panose="020F0502020204030204" pitchFamily="34" charset="0"/>
              </a:rPr>
              <a:t>Submitted By:</a:t>
            </a:r>
            <a:endParaRPr lang="en-GB" dirty="0">
              <a:solidFill>
                <a:schemeClr val="bg1"/>
              </a:solidFill>
              <a:effectLst/>
            </a:endParaRPr>
          </a:p>
          <a:p>
            <a:pPr marL="0" algn="l" rtl="0" eaLnBrk="1" latinLnBrk="0" hangingPunct="1">
              <a:spcBef>
                <a:spcPts val="0"/>
              </a:spcBef>
              <a:spcAft>
                <a:spcPts val="0"/>
              </a:spcAft>
            </a:pPr>
            <a:r>
              <a:rPr lang="en-GB" sz="1800" kern="1200" dirty="0">
                <a:solidFill>
                  <a:schemeClr val="bg1"/>
                </a:solidFill>
                <a:effectLst/>
                <a:latin typeface="Gill Sans MT" panose="020B0502020104020203" pitchFamily="34" charset="0"/>
                <a:ea typeface="Source Sans Pro" panose="020B0503030403020204" pitchFamily="34" charset="0"/>
                <a:cs typeface="Calibri" panose="020F0502020204030204" pitchFamily="34" charset="0"/>
              </a:rPr>
              <a:t>Subhojit Ghimire</a:t>
            </a:r>
            <a:endParaRPr lang="en-GB" dirty="0">
              <a:solidFill>
                <a:schemeClr val="bg1"/>
              </a:solidFill>
              <a:effectLst/>
            </a:endParaRPr>
          </a:p>
          <a:p>
            <a:pPr marL="0" algn="l" rtl="0" eaLnBrk="1" latinLnBrk="0" hangingPunct="1">
              <a:spcBef>
                <a:spcPts val="0"/>
              </a:spcBef>
              <a:spcAft>
                <a:spcPts val="0"/>
              </a:spcAft>
            </a:pPr>
            <a:r>
              <a:rPr lang="en-GB" sz="1800" kern="1200" dirty="0">
                <a:solidFill>
                  <a:schemeClr val="bg1"/>
                </a:solidFill>
                <a:effectLst/>
                <a:latin typeface="Gill Sans MT" panose="020B0502020104020203" pitchFamily="34" charset="0"/>
                <a:ea typeface="Source Sans Pro" panose="020B0503030403020204" pitchFamily="34" charset="0"/>
                <a:cs typeface="Calibri" panose="020F0502020204030204" pitchFamily="34" charset="0"/>
              </a:rPr>
              <a:t>1912160</a:t>
            </a:r>
            <a:endParaRPr lang="en-GB" dirty="0">
              <a:solidFill>
                <a:schemeClr val="bg1"/>
              </a:solidFill>
              <a:effectLst/>
            </a:endParaRPr>
          </a:p>
          <a:p>
            <a:r>
              <a:rPr lang="en-GB" sz="1800" kern="1200" dirty="0">
                <a:solidFill>
                  <a:schemeClr val="bg1"/>
                </a:solidFill>
                <a:effectLst/>
                <a:latin typeface="Gill Sans MT" panose="020B0502020104020203" pitchFamily="34" charset="0"/>
                <a:ea typeface="Source Sans Pro" panose="020B0503030403020204" pitchFamily="34" charset="0"/>
                <a:cs typeface="Calibri" panose="020F0502020204030204" pitchFamily="34" charset="0"/>
              </a:rPr>
              <a:t>CSE-B</a:t>
            </a:r>
            <a:endParaRPr lang="en-GB" sz="2800" dirty="0">
              <a:solidFill>
                <a:schemeClr val="bg1"/>
              </a:solidFill>
              <a:effectLs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B3C2C1-8B58-C915-EE36-5B26FD8D404C}"/>
              </a:ext>
            </a:extLst>
          </p:cNvPr>
          <p:cNvSpPr txBox="1"/>
          <p:nvPr/>
        </p:nvSpPr>
        <p:spPr>
          <a:xfrm>
            <a:off x="3522" y="967082"/>
            <a:ext cx="1218847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solidFill>
                  <a:schemeClr val="bg1"/>
                </a:solidFill>
                <a:cs typeface="Calibri"/>
              </a:rPr>
              <a:t>Hierarchical Networks by Clustering – </a:t>
            </a:r>
            <a:r>
              <a:rPr lang="en-GB" sz="2800" dirty="0" err="1">
                <a:solidFill>
                  <a:schemeClr val="bg1"/>
                </a:solidFill>
                <a:cs typeface="Calibri"/>
              </a:rPr>
              <a:t>Multihop</a:t>
            </a:r>
            <a:r>
              <a:rPr lang="en-GB" sz="2800" dirty="0">
                <a:solidFill>
                  <a:schemeClr val="bg1"/>
                </a:solidFill>
                <a:cs typeface="Calibri"/>
              </a:rPr>
              <a:t> Clusters</a:t>
            </a:r>
            <a:endParaRPr lang="en-US" dirty="0">
              <a:solidFill>
                <a:schemeClr val="bg1"/>
              </a:solidFill>
            </a:endParaRPr>
          </a:p>
        </p:txBody>
      </p:sp>
      <p:sp>
        <p:nvSpPr>
          <p:cNvPr id="6" name="TextBox 5">
            <a:extLst>
              <a:ext uri="{FF2B5EF4-FFF2-40B4-BE49-F238E27FC236}">
                <a16:creationId xmlns:a16="http://schemas.microsoft.com/office/drawing/2014/main" id="{B0F822AA-FD07-C847-A2EA-7D4B4A6091D2}"/>
              </a:ext>
            </a:extLst>
          </p:cNvPr>
          <p:cNvSpPr txBox="1"/>
          <p:nvPr/>
        </p:nvSpPr>
        <p:spPr>
          <a:xfrm>
            <a:off x="459474" y="1923129"/>
            <a:ext cx="11273051" cy="477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1600" b="1" dirty="0" err="1">
                <a:ea typeface="+mn-lt"/>
                <a:cs typeface="+mn-lt"/>
              </a:rPr>
              <a:t>Multihop</a:t>
            </a:r>
            <a:r>
              <a:rPr lang="en-GB" sz="1600" b="1" dirty="0">
                <a:ea typeface="+mn-lt"/>
                <a:cs typeface="+mn-lt"/>
              </a:rPr>
              <a:t> Cluster: </a:t>
            </a:r>
            <a:r>
              <a:rPr lang="en-GB" sz="1600" dirty="0">
                <a:ea typeface="+mn-lt"/>
                <a:cs typeface="+mn-lt"/>
              </a:rPr>
              <a:t>In </a:t>
            </a:r>
            <a:r>
              <a:rPr lang="en-GB" sz="1600" dirty="0" err="1">
                <a:ea typeface="+mn-lt"/>
                <a:cs typeface="+mn-lt"/>
              </a:rPr>
              <a:t>multihop</a:t>
            </a:r>
            <a:r>
              <a:rPr lang="en-GB" sz="1600" dirty="0">
                <a:ea typeface="+mn-lt"/>
                <a:cs typeface="+mn-lt"/>
              </a:rPr>
              <a:t> clustering, the nodes within a cluster are organized into multiple layers based on their distance from the cluster head. Each layer can act as a relay for nodes that are farther away from the cluster head, enabling </a:t>
            </a:r>
            <a:r>
              <a:rPr lang="en-GB" sz="1600" dirty="0" err="1">
                <a:ea typeface="+mn-lt"/>
                <a:cs typeface="+mn-lt"/>
              </a:rPr>
              <a:t>multihop</a:t>
            </a:r>
            <a:r>
              <a:rPr lang="en-GB" sz="1600" dirty="0">
                <a:ea typeface="+mn-lt"/>
                <a:cs typeface="+mn-lt"/>
              </a:rPr>
              <a:t> communication within the cluster. This can help to increase network coverage and reduce energy consumption by minimizing the use of long-range communication links.</a:t>
            </a:r>
            <a:endParaRPr lang="en-GB" sz="1600" dirty="0">
              <a:cs typeface="Calibri" panose="020F0502020204030204"/>
            </a:endParaRPr>
          </a:p>
          <a:p>
            <a:pPr algn="just"/>
            <a:endParaRPr lang="en-GB" sz="1600" dirty="0">
              <a:ea typeface="+mn-lt"/>
              <a:cs typeface="+mn-lt"/>
            </a:endParaRPr>
          </a:p>
          <a:p>
            <a:pPr algn="just"/>
            <a:r>
              <a:rPr lang="en-GB" sz="1600" b="1" dirty="0">
                <a:ea typeface="+mn-lt"/>
                <a:cs typeface="+mn-lt"/>
              </a:rPr>
              <a:t>Multiple layers of clustering:</a:t>
            </a:r>
            <a:r>
              <a:rPr lang="en-GB" sz="1600" dirty="0">
                <a:ea typeface="+mn-lt"/>
                <a:cs typeface="+mn-lt"/>
              </a:rPr>
              <a:t> In multiple layers of clustering, clusters are organized into a hierarchy of nested clusters, with each layer having its own set of cluster heads and backbone network. This can help to increase scalability and fault tolerance by distributing the communication load and providing redundancy in case of node failures.</a:t>
            </a:r>
            <a:endParaRPr lang="en-GB" sz="1600" dirty="0">
              <a:cs typeface="Calibri"/>
            </a:endParaRPr>
          </a:p>
          <a:p>
            <a:pPr algn="just"/>
            <a:endParaRPr lang="en-GB" sz="1600" b="1" dirty="0">
              <a:ea typeface="+mn-lt"/>
              <a:cs typeface="+mn-lt"/>
            </a:endParaRPr>
          </a:p>
          <a:p>
            <a:pPr algn="just"/>
            <a:r>
              <a:rPr lang="en-GB" sz="1600" b="1" dirty="0">
                <a:ea typeface="+mn-lt"/>
                <a:cs typeface="+mn-lt"/>
              </a:rPr>
              <a:t>Passive Clustering:</a:t>
            </a:r>
          </a:p>
          <a:p>
            <a:r>
              <a:rPr lang="en-GB" sz="1600" dirty="0">
                <a:ea typeface="+mn-lt"/>
                <a:cs typeface="+mn-lt"/>
              </a:rPr>
              <a:t>Passive clustering involves the formation of clusters without requiring any sort of communication between the nodes in the cluster. Instead, the nodes automatically join the clusters that are nearest to them and form a network. Passive clustering is used to reduce the amount of energy used in the network and to improve the scalability of the network.</a:t>
            </a:r>
            <a:endParaRPr lang="en-GB" sz="1600" dirty="0"/>
          </a:p>
          <a:p>
            <a:endParaRPr lang="en-US" sz="1600" dirty="0"/>
          </a:p>
          <a:p>
            <a:pPr algn="just"/>
            <a:r>
              <a:rPr lang="en-GB" sz="1600" dirty="0">
                <a:ea typeface="+mn-lt"/>
                <a:cs typeface="+mn-lt"/>
              </a:rPr>
              <a:t>Several algorithms have been proposed for </a:t>
            </a:r>
            <a:r>
              <a:rPr lang="en-GB" sz="1600" dirty="0" err="1">
                <a:ea typeface="+mn-lt"/>
                <a:cs typeface="+mn-lt"/>
              </a:rPr>
              <a:t>multihop</a:t>
            </a:r>
            <a:r>
              <a:rPr lang="en-GB" sz="1600" dirty="0">
                <a:ea typeface="+mn-lt"/>
                <a:cs typeface="+mn-lt"/>
              </a:rPr>
              <a:t> clustering, multiple layers of clustering, and passive clustering in hierarchical networks by clustering:</a:t>
            </a:r>
          </a:p>
          <a:p>
            <a:pPr marL="342900" indent="-342900" algn="just">
              <a:buFont typeface="Arial"/>
              <a:buChar char="•"/>
            </a:pPr>
            <a:r>
              <a:rPr lang="en-GB" sz="1600" dirty="0" err="1">
                <a:ea typeface="+mn-lt"/>
                <a:cs typeface="+mn-lt"/>
              </a:rPr>
              <a:t>Multihop</a:t>
            </a:r>
            <a:r>
              <a:rPr lang="en-GB" sz="1600" dirty="0">
                <a:ea typeface="+mn-lt"/>
                <a:cs typeface="+mn-lt"/>
              </a:rPr>
              <a:t> Clustering Algorithm for Wireless Sensor Networks (MCWSN)</a:t>
            </a:r>
          </a:p>
          <a:p>
            <a:pPr marL="342900" indent="-342900" algn="just">
              <a:buFont typeface="Arial"/>
              <a:buChar char="•"/>
            </a:pPr>
            <a:r>
              <a:rPr lang="en-GB" sz="1600" dirty="0">
                <a:ea typeface="+mn-lt"/>
                <a:cs typeface="+mn-lt"/>
              </a:rPr>
              <a:t>Hierarchical Clustering Algorithm for Wireless Sensor Networks (HCA-WSN)</a:t>
            </a:r>
          </a:p>
          <a:p>
            <a:pPr marL="342900" indent="-342900" algn="just">
              <a:buFont typeface="Arial"/>
              <a:buChar char="•"/>
            </a:pPr>
            <a:r>
              <a:rPr lang="en-GB" sz="1600" dirty="0">
                <a:ea typeface="+mn-lt"/>
                <a:cs typeface="+mn-lt"/>
              </a:rPr>
              <a:t>Passive Clustering Algorithm for Wireless Sensor Networks (PC-WSN)</a:t>
            </a:r>
          </a:p>
        </p:txBody>
      </p:sp>
    </p:spTree>
    <p:extLst>
      <p:ext uri="{BB962C8B-B14F-4D97-AF65-F5344CB8AC3E}">
        <p14:creationId xmlns:p14="http://schemas.microsoft.com/office/powerpoint/2010/main" val="163109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B3C2C1-8B58-C915-EE36-5B26FD8D404C}"/>
              </a:ext>
            </a:extLst>
          </p:cNvPr>
          <p:cNvSpPr txBox="1"/>
          <p:nvPr/>
        </p:nvSpPr>
        <p:spPr>
          <a:xfrm>
            <a:off x="0" y="953434"/>
            <a:ext cx="1218847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solidFill>
                  <a:schemeClr val="bg1"/>
                </a:solidFill>
                <a:cs typeface="Calibri"/>
              </a:rPr>
              <a:t>Combining Hierarchical Topologies and Power Control</a:t>
            </a:r>
            <a:endParaRPr lang="en-US" dirty="0">
              <a:solidFill>
                <a:schemeClr val="bg1"/>
              </a:solidFill>
              <a:cs typeface="Calibri" panose="020F0502020204030204"/>
            </a:endParaRPr>
          </a:p>
        </p:txBody>
      </p:sp>
      <p:sp>
        <p:nvSpPr>
          <p:cNvPr id="6" name="TextBox 5">
            <a:extLst>
              <a:ext uri="{FF2B5EF4-FFF2-40B4-BE49-F238E27FC236}">
                <a16:creationId xmlns:a16="http://schemas.microsoft.com/office/drawing/2014/main" id="{B0F822AA-FD07-C847-A2EA-7D4B4A6091D2}"/>
              </a:ext>
            </a:extLst>
          </p:cNvPr>
          <p:cNvSpPr txBox="1"/>
          <p:nvPr/>
        </p:nvSpPr>
        <p:spPr>
          <a:xfrm>
            <a:off x="437242" y="1841242"/>
            <a:ext cx="11313994"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1600" b="1" dirty="0">
                <a:ea typeface="+mn-lt"/>
                <a:cs typeface="+mn-lt"/>
              </a:rPr>
              <a:t>Pilot-based power control: </a:t>
            </a:r>
            <a:r>
              <a:rPr lang="en-GB" sz="1600" dirty="0">
                <a:ea typeface="+mn-lt"/>
                <a:cs typeface="+mn-lt"/>
              </a:rPr>
              <a:t>This technique is used to create energy-efficient networks. The idea is to use a hierarchical topology to break the network up into several tiers, then use pilot-based power control to assign the power levels for each tier. The goal is to reduce the amount of energy used in the network, while still maintaining the desired performance and reliability. Pilot-based power control works by measuring the signal-to-noise ratio of the transmission links and adjusting the power levels accordingly. This helps to ensure that there is an optimal balance between the power levels required to maintain the desired performance and the amount of energy used in the network.</a:t>
            </a:r>
            <a:endParaRPr lang="en-US" sz="1600" dirty="0">
              <a:ea typeface="+mn-lt"/>
              <a:cs typeface="+mn-lt"/>
            </a:endParaRPr>
          </a:p>
          <a:p>
            <a:pPr algn="just"/>
            <a:endParaRPr lang="en-GB" sz="1600" dirty="0">
              <a:ea typeface="+mn-lt"/>
              <a:cs typeface="+mn-lt"/>
            </a:endParaRPr>
          </a:p>
          <a:p>
            <a:pPr algn="just"/>
            <a:r>
              <a:rPr lang="en-GB" sz="1600" b="1" dirty="0">
                <a:ea typeface="+mn-lt"/>
                <a:cs typeface="+mn-lt"/>
              </a:rPr>
              <a:t>Ad hoc Network Design Algorithm (ANDA): </a:t>
            </a:r>
            <a:r>
              <a:rPr lang="en-GB" sz="1600" dirty="0">
                <a:ea typeface="+mn-lt"/>
                <a:cs typeface="+mn-lt"/>
              </a:rPr>
              <a:t>A method of network topology design for ad hoc networks that uses a hierarchical network model and a genetic algorithm to optimize the network performance and cost. The idea is to divide the network into different layers of logic circuits, switches, and devices, and use a genetic algorithm to find the optimal connection scheme among them. This method can improve the network reliability, scalability, and adaptability. One algorithm for designing ad hoc networks is the Hierarchical Ad hoc Network Design (HAND) algorithm. This algorithm uses a combination of different hierarchical topologies to design an ad hoc network.</a:t>
            </a:r>
          </a:p>
          <a:p>
            <a:pPr algn="just"/>
            <a:endParaRPr lang="en-GB" sz="1600" b="1" dirty="0">
              <a:cs typeface="Calibri"/>
            </a:endParaRPr>
          </a:p>
          <a:p>
            <a:pPr algn="just"/>
            <a:r>
              <a:rPr lang="en-GB" sz="1600" b="1" dirty="0">
                <a:cs typeface="Calibri"/>
              </a:rPr>
              <a:t>CLUSTERPOW: </a:t>
            </a:r>
            <a:r>
              <a:rPr lang="en-GB" sz="1600" dirty="0">
                <a:ea typeface="+mn-lt"/>
                <a:cs typeface="+mn-lt"/>
              </a:rPr>
              <a:t>CLUSTERPOW is a technique used to combine hierarchical topologies in ad hoc networks. It is a distributed algorithm that builds and maintains a hierarchical network topology by combining different network topologies. CLUSTERPOW uses election techniques to select the cluster head, which is responsible for maintaining the hierarchical topology. It also uses power control techniques to optimize the network performance. Additionally, CLUSTERPOW provides mechanisms for detecting and recovering from link failure and for dynamic addition and removal of nodes. This algorithm consists of the steps- Cluster Formation, Cluster Power Assignment, Hierarchical Structure Formation, Inter-Cluster Connectivity, Redundancy.</a:t>
            </a:r>
          </a:p>
        </p:txBody>
      </p:sp>
    </p:spTree>
    <p:extLst>
      <p:ext uri="{BB962C8B-B14F-4D97-AF65-F5344CB8AC3E}">
        <p14:creationId xmlns:p14="http://schemas.microsoft.com/office/powerpoint/2010/main" val="2522041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B3C2C1-8B58-C915-EE36-5B26FD8D404C}"/>
              </a:ext>
            </a:extLst>
          </p:cNvPr>
          <p:cNvSpPr txBox="1"/>
          <p:nvPr/>
        </p:nvSpPr>
        <p:spPr>
          <a:xfrm>
            <a:off x="3522" y="1008025"/>
            <a:ext cx="1218847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solidFill>
                  <a:schemeClr val="bg1"/>
                </a:solidFill>
                <a:cs typeface="Calibri"/>
              </a:rPr>
              <a:t>Adaptive Node Activity</a:t>
            </a:r>
            <a:endParaRPr lang="en-US" dirty="0">
              <a:solidFill>
                <a:schemeClr val="bg1"/>
              </a:solidFill>
            </a:endParaRPr>
          </a:p>
        </p:txBody>
      </p:sp>
      <p:sp>
        <p:nvSpPr>
          <p:cNvPr id="6" name="TextBox 5">
            <a:extLst>
              <a:ext uri="{FF2B5EF4-FFF2-40B4-BE49-F238E27FC236}">
                <a16:creationId xmlns:a16="http://schemas.microsoft.com/office/drawing/2014/main" id="{B0F822AA-FD07-C847-A2EA-7D4B4A6091D2}"/>
              </a:ext>
            </a:extLst>
          </p:cNvPr>
          <p:cNvSpPr txBox="1"/>
          <p:nvPr/>
        </p:nvSpPr>
        <p:spPr>
          <a:xfrm>
            <a:off x="459474" y="1921069"/>
            <a:ext cx="11273051" cy="477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1600" b="1" dirty="0">
                <a:ea typeface="+mn-lt"/>
                <a:cs typeface="+mn-lt"/>
              </a:rPr>
              <a:t>Geographic Adaptive Fidelity (GAF): </a:t>
            </a:r>
            <a:r>
              <a:rPr lang="en-GB" sz="1600" dirty="0">
                <a:ea typeface="+mn-lt"/>
                <a:cs typeface="+mn-lt"/>
              </a:rPr>
              <a:t>Adaptive node activity is a technique that reduces energy consumption by turning off some nodes that share the same functionalities. GAF is a technique used to reduce energy consumption in ad hoc wireless networks by enabling nodes to automatically enter and exit sleep states. GAF works by monitoring the density of nodes in the network and putting nodes to sleep when there are too many of them in an area. Simply speaking, GAF is a location-aware routing protocol that uses this technique by dividing the network into grids and making one node active at a time from eac</a:t>
            </a:r>
            <a:r>
              <a:rPr lang="en-GB" sz="1600" b="1" dirty="0">
                <a:ea typeface="+mn-lt"/>
                <a:cs typeface="+mn-lt"/>
              </a:rPr>
              <a:t>h </a:t>
            </a:r>
            <a:r>
              <a:rPr lang="en-GB" sz="1600" dirty="0">
                <a:ea typeface="+mn-lt"/>
                <a:cs typeface="+mn-lt"/>
              </a:rPr>
              <a:t>grid. This reduces the amount of energy used by the network as well as the data forwarding capacity of the network. When the density of nodes becomes too low, the nodes will wake up to maintain the network's connectivity. GAF is useful for reducing energy consumption in ad hoc networks, especially in environments where nodes are densely packed together.</a:t>
            </a:r>
          </a:p>
          <a:p>
            <a:pPr algn="just"/>
            <a:endParaRPr lang="en-GB" sz="1600" b="1" dirty="0">
              <a:cs typeface="Calibri" panose="020F0502020204030204"/>
            </a:endParaRPr>
          </a:p>
          <a:p>
            <a:pPr algn="just"/>
            <a:r>
              <a:rPr lang="en-GB" sz="1600" b="1" dirty="0">
                <a:cs typeface="Calibri" panose="020F0502020204030204"/>
              </a:rPr>
              <a:t>Adaptive Self-Configuring </a:t>
            </a:r>
            <a:r>
              <a:rPr lang="en-GB" sz="1600" b="1" dirty="0" err="1">
                <a:cs typeface="Calibri" panose="020F0502020204030204"/>
              </a:rPr>
              <a:t>sEnsor</a:t>
            </a:r>
            <a:r>
              <a:rPr lang="en-GB" sz="1600" b="1" dirty="0">
                <a:cs typeface="Calibri" panose="020F0502020204030204"/>
              </a:rPr>
              <a:t> Networks' Topologies (ASCENT): </a:t>
            </a:r>
            <a:r>
              <a:rPr lang="en-GB" sz="1600" dirty="0">
                <a:cs typeface="Calibri" panose="020F0502020204030204"/>
              </a:rPr>
              <a:t>Another example of adaptive node activity is adaptive self-configuring sensor networks’ topologies (ASCENT). This is a protocol that allows nodes to assess their connectivity and adapt their participation in the network topology based on their operating region. ASCENT uses four states for nodes: active, passive, test and sleep. Active nodes participate in data transmission, passive nodes listen but do not transmit, test nodes probe their neighbours to check connectivity, and sleep nodes turn off their radios to save energy.</a:t>
            </a:r>
          </a:p>
          <a:p>
            <a:pPr algn="just"/>
            <a:endParaRPr lang="en-GB" sz="1600" b="1" dirty="0">
              <a:cs typeface="Calibri" panose="020F0502020204030204"/>
            </a:endParaRPr>
          </a:p>
          <a:p>
            <a:pPr algn="just"/>
            <a:r>
              <a:rPr lang="en-GB" sz="1600" b="1" dirty="0">
                <a:cs typeface="Calibri" panose="020F0502020204030204"/>
              </a:rPr>
              <a:t>Turning off nodes on the basis of sensing coverage: </a:t>
            </a:r>
            <a:r>
              <a:rPr lang="en-GB" sz="1600" dirty="0">
                <a:cs typeface="Calibri" panose="020F0502020204030204"/>
              </a:rPr>
              <a:t>One more way of adaptive node activity is to turn off nodes on the basis of sensing coverage. This means that some nodes can go to sleep mode if their sensing area is already covered by other active nodes. This can save energy and prolong system lifetime without reducing sensing coverage or reliability. Different protocols use different methods to decide which nodes are redundant and how often they should wake up to check their connectivity.</a:t>
            </a:r>
            <a:endParaRPr lang="en-GB" sz="1600" dirty="0"/>
          </a:p>
        </p:txBody>
      </p:sp>
    </p:spTree>
    <p:extLst>
      <p:ext uri="{BB962C8B-B14F-4D97-AF65-F5344CB8AC3E}">
        <p14:creationId xmlns:p14="http://schemas.microsoft.com/office/powerpoint/2010/main" val="2078972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B3C2C1-8B58-C915-EE36-5B26FD8D404C}"/>
              </a:ext>
            </a:extLst>
          </p:cNvPr>
          <p:cNvSpPr txBox="1"/>
          <p:nvPr/>
        </p:nvSpPr>
        <p:spPr>
          <a:xfrm>
            <a:off x="0" y="967287"/>
            <a:ext cx="1218847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solidFill>
                  <a:schemeClr val="bg1"/>
                </a:solidFill>
                <a:cs typeface="Calibri"/>
              </a:rPr>
              <a:t>Topology Control – Motivation and Basic Idea</a:t>
            </a:r>
          </a:p>
        </p:txBody>
      </p:sp>
      <p:sp>
        <p:nvSpPr>
          <p:cNvPr id="6" name="TextBox 5">
            <a:extLst>
              <a:ext uri="{FF2B5EF4-FFF2-40B4-BE49-F238E27FC236}">
                <a16:creationId xmlns:a16="http://schemas.microsoft.com/office/drawing/2014/main" id="{B0F822AA-FD07-C847-A2EA-7D4B4A6091D2}"/>
              </a:ext>
            </a:extLst>
          </p:cNvPr>
          <p:cNvSpPr txBox="1"/>
          <p:nvPr/>
        </p:nvSpPr>
        <p:spPr>
          <a:xfrm>
            <a:off x="439003" y="1942095"/>
            <a:ext cx="1131399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1600" b="1" dirty="0">
                <a:ea typeface="+mn-lt"/>
                <a:cs typeface="+mn-lt"/>
              </a:rPr>
              <a:t>Introduction: </a:t>
            </a:r>
            <a:endParaRPr lang="en-US" sz="1600" b="1" dirty="0"/>
          </a:p>
          <a:p>
            <a:pPr algn="just"/>
            <a:r>
              <a:rPr lang="en-GB" sz="1600" dirty="0">
                <a:ea typeface="+mn-lt"/>
                <a:cs typeface="+mn-lt"/>
              </a:rPr>
              <a:t>Wireless Sensor Networks (WSNs) consist of many small, low-cost, and power-constrained sensor nodes that are wirelessly connected to a base station or sink node. The topology of the network refers to the spatial arrangement of these nodes and the way they are interconnected.</a:t>
            </a:r>
            <a:endParaRPr lang="en-GB" sz="1600" dirty="0"/>
          </a:p>
          <a:p>
            <a:pPr algn="just"/>
            <a:endParaRPr lang="en-GB" sz="1600" dirty="0">
              <a:ea typeface="+mn-lt"/>
              <a:cs typeface="+mn-lt"/>
            </a:endParaRPr>
          </a:p>
          <a:p>
            <a:pPr algn="just"/>
            <a:r>
              <a:rPr lang="en-GB" sz="1600" b="1" dirty="0">
                <a:ea typeface="+mn-lt"/>
                <a:cs typeface="+mn-lt"/>
              </a:rPr>
              <a:t>Motivation:</a:t>
            </a:r>
            <a:endParaRPr lang="en-US" sz="1600" b="1" dirty="0">
              <a:cs typeface="Calibri"/>
            </a:endParaRPr>
          </a:p>
          <a:p>
            <a:pPr marL="342900" indent="-342900" algn="just">
              <a:buFont typeface="Arial"/>
              <a:buChar char="•"/>
            </a:pPr>
            <a:r>
              <a:rPr lang="en-GB" sz="1600" dirty="0">
                <a:ea typeface="+mn-lt"/>
                <a:cs typeface="+mn-lt"/>
              </a:rPr>
              <a:t>Reduce energy consumption. This is accomplished by reducing the number of redundant transmissions and by controlling the transmission range of nodes in the network.</a:t>
            </a:r>
          </a:p>
          <a:p>
            <a:pPr marL="342900" indent="-342900" algn="just">
              <a:buFont typeface="Arial"/>
              <a:buChar char="•"/>
            </a:pPr>
            <a:r>
              <a:rPr lang="en-GB" sz="1600" dirty="0">
                <a:ea typeface="+mn-lt"/>
                <a:cs typeface="+mn-lt"/>
              </a:rPr>
              <a:t>Maximize the network's efficiency and extend its lifetime. The network topology affects various aspects of WSNs, such as communication latency, energy consumption, and fault tolerance. Therefore, choosing the appropriate topology is crucial for the network's performance.</a:t>
            </a:r>
          </a:p>
          <a:p>
            <a:pPr marL="342900" indent="-342900" algn="just">
              <a:buFont typeface="Arial"/>
              <a:buChar char="•"/>
            </a:pPr>
            <a:r>
              <a:rPr lang="en-GB" sz="1600" dirty="0">
                <a:ea typeface="+mn-lt"/>
                <a:cs typeface="+mn-lt"/>
              </a:rPr>
              <a:t>Use advanced sensors as a bridge between the physical world and the digital world.</a:t>
            </a:r>
          </a:p>
          <a:p>
            <a:pPr marL="342900" indent="-342900" algn="just">
              <a:buAutoNum type="arabicPeriod"/>
            </a:pPr>
            <a:endParaRPr lang="en-GB" sz="1600" dirty="0">
              <a:ea typeface="+mn-lt"/>
              <a:cs typeface="+mn-lt"/>
            </a:endParaRPr>
          </a:p>
          <a:p>
            <a:pPr algn="just"/>
            <a:r>
              <a:rPr lang="en-GB" sz="1600" b="1" dirty="0">
                <a:ea typeface="+mn-lt"/>
                <a:cs typeface="+mn-lt"/>
              </a:rPr>
              <a:t>Basic Idea:</a:t>
            </a:r>
          </a:p>
          <a:p>
            <a:pPr algn="just"/>
            <a:r>
              <a:rPr lang="en-GB" sz="1600" dirty="0">
                <a:ea typeface="+mn-lt"/>
                <a:cs typeface="+mn-lt"/>
              </a:rPr>
              <a:t>Optimize the network architecture by making sure that all sensor nodes are connected in such a way that </a:t>
            </a:r>
          </a:p>
          <a:p>
            <a:pPr marL="800100" lvl="1" indent="-342900" algn="just">
              <a:buFont typeface="Arial"/>
              <a:buChar char="•"/>
            </a:pPr>
            <a:r>
              <a:rPr lang="en-GB" sz="1600" dirty="0">
                <a:ea typeface="+mn-lt"/>
                <a:cs typeface="+mn-lt"/>
              </a:rPr>
              <a:t>minimizes the total energy consumption of the network,</a:t>
            </a:r>
            <a:endParaRPr lang="en-GB" sz="1600" dirty="0">
              <a:cs typeface="Calibri" panose="020F0502020204030204"/>
            </a:endParaRPr>
          </a:p>
          <a:p>
            <a:pPr marL="800100" lvl="1" indent="-342900" algn="just">
              <a:buFont typeface="Arial"/>
              <a:buChar char="•"/>
            </a:pPr>
            <a:r>
              <a:rPr lang="en-GB" sz="1600" dirty="0">
                <a:ea typeface="+mn-lt"/>
                <a:cs typeface="+mn-lt"/>
              </a:rPr>
              <a:t>increases the network lifetime, and</a:t>
            </a:r>
          </a:p>
          <a:p>
            <a:pPr marL="800100" lvl="1" indent="-342900" algn="just">
              <a:buFont typeface="Arial"/>
              <a:buChar char="•"/>
            </a:pPr>
            <a:r>
              <a:rPr lang="en-GB" sz="1600" dirty="0">
                <a:ea typeface="+mn-lt"/>
                <a:cs typeface="+mn-lt"/>
              </a:rPr>
              <a:t>optimises the communication.</a:t>
            </a:r>
          </a:p>
        </p:txBody>
      </p:sp>
    </p:spTree>
    <p:extLst>
      <p:ext uri="{BB962C8B-B14F-4D97-AF65-F5344CB8AC3E}">
        <p14:creationId xmlns:p14="http://schemas.microsoft.com/office/powerpoint/2010/main" val="4177647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B3C2C1-8B58-C915-EE36-5B26FD8D404C}"/>
              </a:ext>
            </a:extLst>
          </p:cNvPr>
          <p:cNvSpPr txBox="1"/>
          <p:nvPr/>
        </p:nvSpPr>
        <p:spPr>
          <a:xfrm>
            <a:off x="3522" y="939787"/>
            <a:ext cx="1218847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solidFill>
                  <a:schemeClr val="bg1"/>
                </a:solidFill>
                <a:cs typeface="Calibri"/>
              </a:rPr>
              <a:t>Topology Control – Options and Aspects</a:t>
            </a:r>
          </a:p>
        </p:txBody>
      </p:sp>
      <p:sp>
        <p:nvSpPr>
          <p:cNvPr id="6" name="TextBox 5">
            <a:extLst>
              <a:ext uri="{FF2B5EF4-FFF2-40B4-BE49-F238E27FC236}">
                <a16:creationId xmlns:a16="http://schemas.microsoft.com/office/drawing/2014/main" id="{B0F822AA-FD07-C847-A2EA-7D4B4A6091D2}"/>
              </a:ext>
            </a:extLst>
          </p:cNvPr>
          <p:cNvSpPr txBox="1"/>
          <p:nvPr/>
        </p:nvSpPr>
        <p:spPr>
          <a:xfrm>
            <a:off x="439003" y="1841242"/>
            <a:ext cx="11313994"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1600" b="1" dirty="0">
                <a:ea typeface="+mn-lt"/>
                <a:cs typeface="+mn-lt"/>
              </a:rPr>
              <a:t>Options for topology control:</a:t>
            </a:r>
            <a:endParaRPr lang="en-US" sz="1600" dirty="0">
              <a:ea typeface="+mn-lt"/>
              <a:cs typeface="+mn-lt"/>
            </a:endParaRPr>
          </a:p>
          <a:p>
            <a:pPr algn="just"/>
            <a:r>
              <a:rPr lang="en-GB" sz="1600" dirty="0">
                <a:ea typeface="+mn-lt"/>
                <a:cs typeface="+mn-lt"/>
              </a:rPr>
              <a:t>Algorithms such as connected dominating sets, minimum-weighted dominating sets and minimum-hop spanning tree are used to create the network topology and to optimize the transmission ranges of the nodes in the network. </a:t>
            </a:r>
            <a:endParaRPr lang="en-US" sz="1600" dirty="0">
              <a:ea typeface="+mn-lt"/>
              <a:cs typeface="+mn-lt"/>
            </a:endParaRPr>
          </a:p>
          <a:p>
            <a:pPr marL="342900" indent="-342900" algn="just">
              <a:buAutoNum type="arabicPeriod"/>
            </a:pPr>
            <a:r>
              <a:rPr lang="en-GB" sz="1600" u="sng" dirty="0">
                <a:ea typeface="+mn-lt"/>
                <a:cs typeface="+mn-lt"/>
              </a:rPr>
              <a:t>Flat topology:</a:t>
            </a:r>
            <a:r>
              <a:rPr lang="en-GB" sz="1600" dirty="0">
                <a:ea typeface="+mn-lt"/>
                <a:cs typeface="+mn-lt"/>
              </a:rPr>
              <a:t> All nodes are at the same level and communicate directly with the sink node. This topology is simple and easy to deploy but may result in high energy consumption and communication overhead. Example: bus, grid, ring and random architecture.</a:t>
            </a:r>
            <a:endParaRPr lang="en-US" sz="1600" dirty="0">
              <a:ea typeface="+mn-lt"/>
              <a:cs typeface="+mn-lt"/>
            </a:endParaRPr>
          </a:p>
          <a:p>
            <a:pPr marL="342900" indent="-342900" algn="just">
              <a:buAutoNum type="arabicPeriod"/>
            </a:pPr>
            <a:r>
              <a:rPr lang="en-GB" sz="1600" u="sng" dirty="0">
                <a:ea typeface="+mn-lt"/>
                <a:cs typeface="+mn-lt"/>
              </a:rPr>
              <a:t>Hierarchical topology:</a:t>
            </a:r>
            <a:r>
              <a:rPr lang="en-GB" sz="1600" dirty="0">
                <a:ea typeface="+mn-lt"/>
                <a:cs typeface="+mn-lt"/>
              </a:rPr>
              <a:t> The sensor nodes are organized into multiple levels, with some nodes acting as cluster heads that collect and aggregate data from other nodes. This topology reduces communication overhead and energy consumption but may introduce some latency. Examples: star and tree architecture.</a:t>
            </a:r>
            <a:endParaRPr lang="en-US" sz="1600" dirty="0">
              <a:ea typeface="+mn-lt"/>
              <a:cs typeface="+mn-lt"/>
            </a:endParaRPr>
          </a:p>
          <a:p>
            <a:pPr marL="342900" indent="-342900" algn="just">
              <a:buAutoNum type="arabicPeriod"/>
            </a:pPr>
            <a:r>
              <a:rPr lang="en-GB" sz="1600" u="sng" dirty="0">
                <a:ea typeface="+mn-lt"/>
                <a:cs typeface="+mn-lt"/>
              </a:rPr>
              <a:t>Mesh topology:</a:t>
            </a:r>
            <a:r>
              <a:rPr lang="en-GB" sz="1600" dirty="0">
                <a:ea typeface="+mn-lt"/>
                <a:cs typeface="+mn-lt"/>
              </a:rPr>
              <a:t> The sensor nodes are interconnected in a mesh network, where each node can communicate directly with its neighbours. This topology provides high fault tolerance and scalability but may result in high communication overhead. </a:t>
            </a:r>
          </a:p>
          <a:p>
            <a:pPr marL="342900" indent="-342900" algn="just">
              <a:buAutoNum type="arabicPeriod"/>
            </a:pPr>
            <a:endParaRPr lang="en-GB" sz="1600" dirty="0">
              <a:ea typeface="+mn-lt"/>
              <a:cs typeface="+mn-lt"/>
            </a:endParaRPr>
          </a:p>
          <a:p>
            <a:pPr algn="just"/>
            <a:r>
              <a:rPr lang="en-GB" sz="1600" b="1" dirty="0">
                <a:ea typeface="+mn-lt"/>
                <a:cs typeface="+mn-lt"/>
              </a:rPr>
              <a:t>Aspects of topology-control algorithms:</a:t>
            </a:r>
            <a:endParaRPr lang="en-US" sz="1600" dirty="0">
              <a:ea typeface="+mn-lt"/>
              <a:cs typeface="+mn-lt"/>
            </a:endParaRPr>
          </a:p>
          <a:p>
            <a:pPr marL="342900" indent="-342900" algn="just">
              <a:buAutoNum type="arabicPeriod"/>
            </a:pPr>
            <a:r>
              <a:rPr lang="en-GB" sz="1600" u="sng" dirty="0">
                <a:ea typeface="+mn-lt"/>
                <a:cs typeface="+mn-lt"/>
              </a:rPr>
              <a:t>Energy efficiency:</a:t>
            </a:r>
            <a:r>
              <a:rPr lang="en-GB" sz="1600" dirty="0">
                <a:ea typeface="+mn-lt"/>
                <a:cs typeface="+mn-lt"/>
              </a:rPr>
              <a:t> Topology-control algorithms aim to minimize energy consumption by optimizing the communication paths between nodes and reducing the number of active nodes.</a:t>
            </a:r>
            <a:endParaRPr lang="en-US" sz="1600" dirty="0">
              <a:ea typeface="+mn-lt"/>
              <a:cs typeface="+mn-lt"/>
            </a:endParaRPr>
          </a:p>
          <a:p>
            <a:pPr marL="342900" indent="-342900" algn="just">
              <a:buAutoNum type="arabicPeriod"/>
            </a:pPr>
            <a:r>
              <a:rPr lang="en-GB" sz="1600" u="sng" dirty="0">
                <a:ea typeface="+mn-lt"/>
                <a:cs typeface="+mn-lt"/>
              </a:rPr>
              <a:t>Network connectivity:</a:t>
            </a:r>
            <a:r>
              <a:rPr lang="en-GB" sz="1600" dirty="0">
                <a:ea typeface="+mn-lt"/>
                <a:cs typeface="+mn-lt"/>
              </a:rPr>
              <a:t> Topology-control algorithms aim to ensure that the network remains connected even in the presence of node failures or network partitions.</a:t>
            </a:r>
            <a:endParaRPr lang="en-US" sz="1600" dirty="0">
              <a:ea typeface="+mn-lt"/>
              <a:cs typeface="+mn-lt"/>
            </a:endParaRPr>
          </a:p>
          <a:p>
            <a:pPr marL="342900" indent="-342900" algn="just">
              <a:buAutoNum type="arabicPeriod"/>
            </a:pPr>
            <a:r>
              <a:rPr lang="en-GB" sz="1600" u="sng" dirty="0">
                <a:ea typeface="+mn-lt"/>
                <a:cs typeface="+mn-lt"/>
              </a:rPr>
              <a:t>Scalability:</a:t>
            </a:r>
            <a:r>
              <a:rPr lang="en-GB" sz="1600" dirty="0">
                <a:ea typeface="+mn-lt"/>
                <a:cs typeface="+mn-lt"/>
              </a:rPr>
              <a:t> Topology-control algorithms aim to ensure that the network can scale to accommodate large numbers of nodes while maintaining performance.</a:t>
            </a:r>
          </a:p>
          <a:p>
            <a:pPr marL="342900" indent="-342900" algn="just">
              <a:buAutoNum type="arabicPeriod"/>
            </a:pPr>
            <a:r>
              <a:rPr lang="en-GB" sz="1600" u="sng" dirty="0">
                <a:ea typeface="+mn-lt"/>
                <a:cs typeface="+mn-lt"/>
              </a:rPr>
              <a:t>Load balancing:</a:t>
            </a:r>
            <a:r>
              <a:rPr lang="en-GB" sz="1600" dirty="0">
                <a:ea typeface="+mn-lt"/>
                <a:cs typeface="+mn-lt"/>
              </a:rPr>
              <a:t> Topology-control algorithms aim to balance the communication load between nodes to prevent overloading some nodes and under-utilizing others.</a:t>
            </a:r>
            <a:endParaRPr lang="en-US" sz="1600" dirty="0">
              <a:ea typeface="+mn-lt"/>
              <a:cs typeface="+mn-lt"/>
            </a:endParaRPr>
          </a:p>
        </p:txBody>
      </p:sp>
    </p:spTree>
    <p:extLst>
      <p:ext uri="{BB962C8B-B14F-4D97-AF65-F5344CB8AC3E}">
        <p14:creationId xmlns:p14="http://schemas.microsoft.com/office/powerpoint/2010/main" val="1138692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B3C2C1-8B58-C915-EE36-5B26FD8D404C}"/>
              </a:ext>
            </a:extLst>
          </p:cNvPr>
          <p:cNvSpPr txBox="1"/>
          <p:nvPr/>
        </p:nvSpPr>
        <p:spPr>
          <a:xfrm>
            <a:off x="3522" y="967082"/>
            <a:ext cx="1218847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solidFill>
                  <a:schemeClr val="bg1"/>
                </a:solidFill>
                <a:cs typeface="Calibri"/>
              </a:rPr>
              <a:t>Controlling Topology in Flat Networks – Features, Complexity &amp; Parameters</a:t>
            </a:r>
            <a:endParaRPr lang="en-US" dirty="0">
              <a:solidFill>
                <a:schemeClr val="bg1"/>
              </a:solidFill>
            </a:endParaRPr>
          </a:p>
        </p:txBody>
      </p:sp>
      <p:sp>
        <p:nvSpPr>
          <p:cNvPr id="6" name="TextBox 5">
            <a:extLst>
              <a:ext uri="{FF2B5EF4-FFF2-40B4-BE49-F238E27FC236}">
                <a16:creationId xmlns:a16="http://schemas.microsoft.com/office/drawing/2014/main" id="{B0F822AA-FD07-C847-A2EA-7D4B4A6091D2}"/>
              </a:ext>
            </a:extLst>
          </p:cNvPr>
          <p:cNvSpPr txBox="1"/>
          <p:nvPr/>
        </p:nvSpPr>
        <p:spPr>
          <a:xfrm>
            <a:off x="428279" y="1883989"/>
            <a:ext cx="11336091" cy="477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1600" b="1" dirty="0">
                <a:ea typeface="+mn-lt"/>
                <a:cs typeface="+mn-lt"/>
              </a:rPr>
              <a:t>Features of a flat network topology:</a:t>
            </a:r>
            <a:endParaRPr lang="en-US" sz="1600" b="1" dirty="0">
              <a:ea typeface="+mn-lt"/>
              <a:cs typeface="+mn-lt"/>
            </a:endParaRPr>
          </a:p>
          <a:p>
            <a:pPr marL="285750" indent="-285750" algn="just">
              <a:buFont typeface="Arial"/>
              <a:buChar char="•"/>
            </a:pPr>
            <a:r>
              <a:rPr lang="en-GB" sz="1600" dirty="0">
                <a:ea typeface="+mn-lt"/>
                <a:cs typeface="+mn-lt"/>
              </a:rPr>
              <a:t>It is easy to implement and manage</a:t>
            </a:r>
            <a:endParaRPr lang="en-GB" sz="1600" dirty="0"/>
          </a:p>
          <a:p>
            <a:pPr marL="285750" indent="-285750" algn="just">
              <a:buFont typeface="Arial"/>
              <a:buChar char="•"/>
            </a:pPr>
            <a:r>
              <a:rPr lang="en-GB" sz="1600" dirty="0">
                <a:ea typeface="+mn-lt"/>
                <a:cs typeface="+mn-lt"/>
              </a:rPr>
              <a:t>It has no need for routing protocols</a:t>
            </a:r>
            <a:endParaRPr lang="en-GB" sz="1600" dirty="0"/>
          </a:p>
          <a:p>
            <a:pPr marL="285750" indent="-285750" algn="just">
              <a:buFont typeface="Arial"/>
              <a:buChar char="•"/>
            </a:pPr>
            <a:r>
              <a:rPr lang="en-GB" sz="1600" dirty="0">
                <a:ea typeface="+mn-lt"/>
                <a:cs typeface="+mn-lt"/>
              </a:rPr>
              <a:t>It has low latency and high throughput</a:t>
            </a:r>
            <a:endParaRPr lang="en-GB" sz="1600" dirty="0"/>
          </a:p>
          <a:p>
            <a:pPr marL="285750" indent="-285750" algn="just">
              <a:buFont typeface="Arial"/>
              <a:buChar char="•"/>
            </a:pPr>
            <a:r>
              <a:rPr lang="en-GB" sz="1600" dirty="0">
                <a:ea typeface="+mn-lt"/>
                <a:cs typeface="+mn-lt"/>
              </a:rPr>
              <a:t>It has high broadcast traffic and network congestion</a:t>
            </a:r>
            <a:endParaRPr lang="en-GB" sz="1600" dirty="0"/>
          </a:p>
          <a:p>
            <a:pPr marL="285750" indent="-285750" algn="just">
              <a:buFont typeface="Arial"/>
              <a:buChar char="•"/>
            </a:pPr>
            <a:r>
              <a:rPr lang="en-GB" sz="1600" dirty="0">
                <a:ea typeface="+mn-lt"/>
                <a:cs typeface="+mn-lt"/>
              </a:rPr>
              <a:t>It has poor scalability and security</a:t>
            </a:r>
            <a:endParaRPr lang="en-GB" sz="1600" dirty="0"/>
          </a:p>
          <a:p>
            <a:pPr marL="285750" indent="-285750" algn="just">
              <a:buFont typeface="Arial"/>
              <a:buChar char="•"/>
            </a:pPr>
            <a:endParaRPr lang="en-GB" sz="1600" dirty="0">
              <a:ea typeface="+mn-lt"/>
              <a:cs typeface="+mn-lt"/>
            </a:endParaRPr>
          </a:p>
          <a:p>
            <a:pPr algn="just"/>
            <a:r>
              <a:rPr lang="en-GB" sz="1600" b="1" dirty="0">
                <a:ea typeface="+mn-lt"/>
                <a:cs typeface="+mn-lt"/>
              </a:rPr>
              <a:t>Complexity results for flat network topology:</a:t>
            </a:r>
            <a:endParaRPr lang="en-GB" sz="1600" b="1" dirty="0"/>
          </a:p>
          <a:p>
            <a:pPr marL="285750" indent="-285750" algn="just">
              <a:buFont typeface="Arial"/>
              <a:buChar char="•"/>
            </a:pPr>
            <a:r>
              <a:rPr lang="en-GB" sz="1600" dirty="0">
                <a:ea typeface="+mn-lt"/>
                <a:cs typeface="+mn-lt"/>
              </a:rPr>
              <a:t>The minimum number of switches required to connect n devices is n/2 (assuming each switch has two ports)</a:t>
            </a:r>
            <a:endParaRPr lang="en-GB" sz="1600" dirty="0"/>
          </a:p>
          <a:p>
            <a:pPr marL="285750" indent="-285750" algn="just">
              <a:buFont typeface="Arial"/>
              <a:buChar char="•"/>
            </a:pPr>
            <a:r>
              <a:rPr lang="en-GB" sz="1600" dirty="0">
                <a:ea typeface="+mn-lt"/>
                <a:cs typeface="+mn-lt"/>
              </a:rPr>
              <a:t>The diameter (maximum distance between any two devices) of a flat network is 2</a:t>
            </a:r>
            <a:endParaRPr lang="en-GB" sz="1600" dirty="0"/>
          </a:p>
          <a:p>
            <a:pPr marL="285750" indent="-285750" algn="just">
              <a:buFont typeface="Arial"/>
              <a:buChar char="•"/>
            </a:pPr>
            <a:r>
              <a:rPr lang="en-GB" sz="1600" dirty="0">
                <a:ea typeface="+mn-lt"/>
                <a:cs typeface="+mn-lt"/>
              </a:rPr>
              <a:t>The average distance between any two devices is 1.5</a:t>
            </a:r>
            <a:endParaRPr lang="en-GB" sz="1600" dirty="0"/>
          </a:p>
          <a:p>
            <a:pPr marL="285750" indent="-285750" algn="just">
              <a:buFont typeface="Arial"/>
              <a:buChar char="•"/>
            </a:pPr>
            <a:endParaRPr lang="en-GB" sz="1600" dirty="0">
              <a:ea typeface="+mn-lt"/>
              <a:cs typeface="+mn-lt"/>
            </a:endParaRPr>
          </a:p>
          <a:p>
            <a:pPr algn="just"/>
            <a:r>
              <a:rPr lang="en-GB" sz="1600" b="1" dirty="0">
                <a:ea typeface="+mn-lt"/>
                <a:cs typeface="+mn-lt"/>
              </a:rPr>
              <a:t>Bound critical parameters for flat network topology:</a:t>
            </a:r>
            <a:endParaRPr lang="en-GB" sz="1600" b="1" dirty="0"/>
          </a:p>
          <a:p>
            <a:pPr marL="285750" indent="-285750" algn="just">
              <a:buFont typeface="Arial"/>
              <a:buChar char="•"/>
            </a:pPr>
            <a:r>
              <a:rPr lang="en-GB" sz="1600" dirty="0">
                <a:ea typeface="+mn-lt"/>
                <a:cs typeface="+mn-lt"/>
              </a:rPr>
              <a:t>The maximum number of devices that can be connected to a single switch or hub is determined by its port density (usually 24, 48 or 96 ports)</a:t>
            </a:r>
            <a:endParaRPr lang="en-GB" sz="1600" dirty="0"/>
          </a:p>
          <a:p>
            <a:pPr marL="285750" indent="-285750" algn="just">
              <a:buFont typeface="Arial"/>
              <a:buChar char="•"/>
            </a:pPr>
            <a:r>
              <a:rPr lang="en-GB" sz="1600" dirty="0">
                <a:ea typeface="+mn-lt"/>
                <a:cs typeface="+mn-lt"/>
              </a:rPr>
              <a:t>The maximum cable length between any device and the switch or hub is determined by its transmission medium (usually 100 meters for Ethernet cables)</a:t>
            </a:r>
            <a:endParaRPr lang="en-GB" sz="1600" dirty="0"/>
          </a:p>
          <a:p>
            <a:pPr marL="285750" indent="-285750" algn="just">
              <a:buFont typeface="Arial"/>
              <a:buChar char="•"/>
            </a:pPr>
            <a:r>
              <a:rPr lang="en-GB" sz="1600" dirty="0">
                <a:ea typeface="+mn-lt"/>
                <a:cs typeface="+mn-lt"/>
              </a:rPr>
              <a:t>A common bound on the node degree is 6, which suggests that each node should communicate with exactly six neighbours to minimize energy consumption and communication overhead.</a:t>
            </a:r>
          </a:p>
        </p:txBody>
      </p:sp>
    </p:spTree>
    <p:extLst>
      <p:ext uri="{BB962C8B-B14F-4D97-AF65-F5344CB8AC3E}">
        <p14:creationId xmlns:p14="http://schemas.microsoft.com/office/powerpoint/2010/main" val="1366864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B3C2C1-8B58-C915-EE36-5B26FD8D404C}"/>
              </a:ext>
            </a:extLst>
          </p:cNvPr>
          <p:cNvSpPr txBox="1"/>
          <p:nvPr/>
        </p:nvSpPr>
        <p:spPr>
          <a:xfrm>
            <a:off x="0" y="967082"/>
            <a:ext cx="1218847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solidFill>
                  <a:schemeClr val="bg1"/>
                </a:solidFill>
                <a:cs typeface="Calibri"/>
              </a:rPr>
              <a:t>Controlling Topology in Flat Networks – Example Construction and Protocol</a:t>
            </a:r>
          </a:p>
        </p:txBody>
      </p:sp>
      <p:sp>
        <p:nvSpPr>
          <p:cNvPr id="6" name="TextBox 5">
            <a:extLst>
              <a:ext uri="{FF2B5EF4-FFF2-40B4-BE49-F238E27FC236}">
                <a16:creationId xmlns:a16="http://schemas.microsoft.com/office/drawing/2014/main" id="{B0F822AA-FD07-C847-A2EA-7D4B4A6091D2}"/>
              </a:ext>
            </a:extLst>
          </p:cNvPr>
          <p:cNvSpPr txBox="1"/>
          <p:nvPr/>
        </p:nvSpPr>
        <p:spPr>
          <a:xfrm>
            <a:off x="459474" y="2361660"/>
            <a:ext cx="11273051"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1600" b="1" dirty="0">
                <a:ea typeface="+mn-lt"/>
                <a:cs typeface="+mn-lt"/>
              </a:rPr>
              <a:t>Addressing the issues on bound critical parameters for flat topology :</a:t>
            </a:r>
            <a:endParaRPr lang="en-US" sz="1600" b="1" dirty="0">
              <a:ea typeface="+mn-lt"/>
              <a:cs typeface="+mn-lt"/>
            </a:endParaRPr>
          </a:p>
          <a:p>
            <a:pPr marL="285750" indent="-285750" algn="just">
              <a:buFont typeface="Arial"/>
              <a:buChar char="•"/>
            </a:pPr>
            <a:r>
              <a:rPr lang="en-GB" sz="1600" dirty="0">
                <a:ea typeface="+mn-lt"/>
                <a:cs typeface="+mn-lt"/>
              </a:rPr>
              <a:t>The greedy forwarding algorithm can be used to reduce the communication overhead by only forwarding packets to neighboring nodes that are closer to the sink node. </a:t>
            </a:r>
            <a:endParaRPr lang="en-US" sz="1600" dirty="0">
              <a:ea typeface="+mn-lt"/>
              <a:cs typeface="+mn-lt"/>
            </a:endParaRPr>
          </a:p>
          <a:p>
            <a:pPr marL="285750" indent="-285750" algn="just">
              <a:buFont typeface="Arial"/>
              <a:buChar char="•"/>
            </a:pPr>
            <a:r>
              <a:rPr lang="en-GB" sz="1600" dirty="0">
                <a:ea typeface="+mn-lt"/>
                <a:cs typeface="+mn-lt"/>
              </a:rPr>
              <a:t>Power-aware routing protocol aims to optimize energy consumption by considering the transmission power of each node when forwarding packets.</a:t>
            </a:r>
          </a:p>
          <a:p>
            <a:pPr marL="342900" indent="-342900" algn="just">
              <a:buAutoNum type="arabicPeriod"/>
            </a:pPr>
            <a:endParaRPr lang="en-GB" sz="1600" dirty="0">
              <a:ea typeface="+mn-lt"/>
              <a:cs typeface="+mn-lt"/>
            </a:endParaRPr>
          </a:p>
          <a:p>
            <a:pPr algn="just"/>
            <a:r>
              <a:rPr lang="en-GB" sz="1600" b="1" dirty="0">
                <a:ea typeface="+mn-lt"/>
                <a:cs typeface="+mn-lt"/>
              </a:rPr>
              <a:t>Example constructions and protocols:</a:t>
            </a:r>
          </a:p>
          <a:p>
            <a:pPr marL="342900" indent="-342900" algn="just">
              <a:buFont typeface="Arial"/>
              <a:buChar char="•"/>
            </a:pPr>
            <a:r>
              <a:rPr lang="en-GB" sz="1600" dirty="0">
                <a:ea typeface="+mn-lt"/>
                <a:cs typeface="+mn-lt"/>
              </a:rPr>
              <a:t>To improve the fault tolerance and scalability of flat network topologies, following constructions can be done:</a:t>
            </a:r>
            <a:endParaRPr lang="en-GB" sz="1600" dirty="0">
              <a:cs typeface="Calibri" panose="020F0502020204030204"/>
            </a:endParaRPr>
          </a:p>
          <a:p>
            <a:pPr marL="342900" indent="-342900" algn="just">
              <a:buFont typeface="Arial"/>
              <a:buChar char="•"/>
            </a:pPr>
            <a:r>
              <a:rPr lang="en-GB" sz="1600" dirty="0">
                <a:ea typeface="+mn-lt"/>
                <a:cs typeface="+mn-lt"/>
              </a:rPr>
              <a:t>A star topology where all devices are connected to a central hub using Ethernet cables.</a:t>
            </a:r>
            <a:endParaRPr lang="en-GB" sz="1600" dirty="0">
              <a:cs typeface="Calibri" panose="020F0502020204030204"/>
            </a:endParaRPr>
          </a:p>
          <a:p>
            <a:pPr marL="342900" indent="-342900" algn="just">
              <a:buFont typeface="Arial"/>
              <a:buChar char="•"/>
            </a:pPr>
            <a:r>
              <a:rPr lang="en-GB" sz="1600" dirty="0">
                <a:ea typeface="+mn-lt"/>
                <a:cs typeface="+mn-lt"/>
              </a:rPr>
              <a:t>A bus topology where all devices are connected to a single cable using coaxial cables.</a:t>
            </a:r>
            <a:endParaRPr lang="en-GB" sz="1600" dirty="0">
              <a:cs typeface="Calibri" panose="020F0502020204030204"/>
            </a:endParaRPr>
          </a:p>
          <a:p>
            <a:pPr marL="342900" indent="-342900" algn="just">
              <a:buFont typeface="Arial"/>
              <a:buChar char="•"/>
            </a:pPr>
            <a:r>
              <a:rPr lang="en-GB" sz="1600" dirty="0">
                <a:ea typeface="+mn-lt"/>
                <a:cs typeface="+mn-lt"/>
              </a:rPr>
              <a:t>A link state routing protocol where each device maintains a map of the entire network topology using hello messages.</a:t>
            </a:r>
            <a:endParaRPr lang="en-GB" sz="1600" dirty="0">
              <a:cs typeface="Calibri" panose="020F0502020204030204"/>
            </a:endParaRPr>
          </a:p>
          <a:p>
            <a:pPr marL="342900" indent="-342900" algn="just">
              <a:buFont typeface="Arial"/>
              <a:buChar char="•"/>
            </a:pPr>
            <a:r>
              <a:rPr lang="en-GB" sz="1600" dirty="0">
                <a:ea typeface="+mn-lt"/>
                <a:cs typeface="+mn-lt"/>
              </a:rPr>
              <a:t>The use of multiple sink nodes to reduce the load on individual sink nodes and distribute the communication load more evenly across the network.</a:t>
            </a:r>
          </a:p>
          <a:p>
            <a:pPr marL="342900" indent="-342900" algn="just">
              <a:buFont typeface="Arial"/>
              <a:buChar char="•"/>
            </a:pPr>
            <a:r>
              <a:rPr lang="en-GB" sz="1600" dirty="0">
                <a:ea typeface="+mn-lt"/>
                <a:cs typeface="+mn-lt"/>
              </a:rPr>
              <a:t>The use of relay nodes to help extend the network's reach and provide redundancy in case of node failures.</a:t>
            </a:r>
            <a:endParaRPr lang="en-GB" sz="1600" dirty="0">
              <a:cs typeface="Calibri"/>
            </a:endParaRPr>
          </a:p>
          <a:p>
            <a:pPr algn="just"/>
            <a:endParaRPr lang="en-GB" sz="1600" dirty="0">
              <a:ea typeface="+mn-lt"/>
              <a:cs typeface="+mn-lt"/>
            </a:endParaRPr>
          </a:p>
        </p:txBody>
      </p:sp>
    </p:spTree>
    <p:extLst>
      <p:ext uri="{BB962C8B-B14F-4D97-AF65-F5344CB8AC3E}">
        <p14:creationId xmlns:p14="http://schemas.microsoft.com/office/powerpoint/2010/main" val="2168364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B3C2C1-8B58-C915-EE36-5B26FD8D404C}"/>
              </a:ext>
            </a:extLst>
          </p:cNvPr>
          <p:cNvSpPr txBox="1"/>
          <p:nvPr/>
        </p:nvSpPr>
        <p:spPr>
          <a:xfrm>
            <a:off x="0" y="967082"/>
            <a:ext cx="1218847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solidFill>
                  <a:schemeClr val="bg1"/>
                </a:solidFill>
                <a:cs typeface="Calibri"/>
              </a:rPr>
              <a:t>Hierarchical Networks by Dominating Sets (HNDS) - Definition &amp; Motivation</a:t>
            </a:r>
            <a:endParaRPr lang="en-US" dirty="0">
              <a:solidFill>
                <a:schemeClr val="bg1"/>
              </a:solidFill>
            </a:endParaRPr>
          </a:p>
        </p:txBody>
      </p:sp>
      <p:sp>
        <p:nvSpPr>
          <p:cNvPr id="6" name="TextBox 5">
            <a:extLst>
              <a:ext uri="{FF2B5EF4-FFF2-40B4-BE49-F238E27FC236}">
                <a16:creationId xmlns:a16="http://schemas.microsoft.com/office/drawing/2014/main" id="{B0F822AA-FD07-C847-A2EA-7D4B4A6091D2}"/>
              </a:ext>
            </a:extLst>
          </p:cNvPr>
          <p:cNvSpPr txBox="1"/>
          <p:nvPr/>
        </p:nvSpPr>
        <p:spPr>
          <a:xfrm>
            <a:off x="450376" y="1825534"/>
            <a:ext cx="11273051"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1600" dirty="0">
                <a:ea typeface="+mn-lt"/>
                <a:cs typeface="+mn-lt"/>
              </a:rPr>
              <a:t>A hierarchical network is a type of network that is organized into layers or clusters according to some rule. Some features are:</a:t>
            </a:r>
            <a:endParaRPr lang="en-US" sz="1600" dirty="0">
              <a:cs typeface="Calibri" panose="020F0502020204030204"/>
            </a:endParaRPr>
          </a:p>
          <a:p>
            <a:pPr marL="285750" indent="-285750" algn="just">
              <a:buFont typeface="Arial,Sans-Serif"/>
              <a:buChar char="•"/>
            </a:pPr>
            <a:r>
              <a:rPr lang="en-GB" sz="1600" dirty="0">
                <a:ea typeface="+mn-lt"/>
                <a:cs typeface="+mn-lt"/>
              </a:rPr>
              <a:t>It has a scale-free topology with hubs and low-degree nodes</a:t>
            </a:r>
          </a:p>
          <a:p>
            <a:pPr marL="285750" indent="-285750" algn="just">
              <a:buFont typeface="Arial,Sans-Serif"/>
              <a:buChar char="•"/>
            </a:pPr>
            <a:r>
              <a:rPr lang="en-GB" sz="1600" dirty="0">
                <a:ea typeface="+mn-lt"/>
                <a:cs typeface="+mn-lt"/>
              </a:rPr>
              <a:t>It has high clustering coefficients for low-degree nodes and low clustering coefficients for hubs</a:t>
            </a:r>
          </a:p>
          <a:p>
            <a:pPr marL="285750" indent="-285750" algn="just">
              <a:buFont typeface="Arial,Sans-Serif"/>
              <a:buChar char="•"/>
            </a:pPr>
            <a:r>
              <a:rPr lang="en-GB" sz="1600" dirty="0">
                <a:ea typeface="+mn-lt"/>
                <a:cs typeface="+mn-lt"/>
              </a:rPr>
              <a:t>It has high reliability, scalability, and cost-efficiency</a:t>
            </a:r>
            <a:endParaRPr lang="en-GB" sz="1600" dirty="0">
              <a:cs typeface="Calibri" panose="020F0502020204030204"/>
            </a:endParaRPr>
          </a:p>
          <a:p>
            <a:pPr algn="just"/>
            <a:endParaRPr lang="en-GB" sz="1600" dirty="0">
              <a:ea typeface="+mn-lt"/>
              <a:cs typeface="+mn-lt"/>
            </a:endParaRPr>
          </a:p>
          <a:p>
            <a:pPr algn="just"/>
            <a:r>
              <a:rPr lang="en-GB" sz="1600" dirty="0">
                <a:ea typeface="+mn-lt"/>
                <a:cs typeface="+mn-lt"/>
              </a:rPr>
              <a:t>A dominating set is a subset of nodes in a network such that every node is either in the subset or adjacent to a node in the subset. Some applications of dominating sets are:</a:t>
            </a:r>
          </a:p>
          <a:p>
            <a:pPr marL="285750" indent="-285750" algn="just">
              <a:buFont typeface="Arial"/>
              <a:buChar char="•"/>
            </a:pPr>
            <a:r>
              <a:rPr lang="en-GB" sz="1600" dirty="0">
                <a:ea typeface="+mn-lt"/>
                <a:cs typeface="+mn-lt"/>
              </a:rPr>
              <a:t>Clustering nodes into groups for efficient routing and communication</a:t>
            </a:r>
          </a:p>
          <a:p>
            <a:pPr marL="285750" indent="-285750" algn="just">
              <a:buFont typeface="Arial"/>
              <a:buChar char="•"/>
            </a:pPr>
            <a:r>
              <a:rPr lang="en-GB" sz="1600" dirty="0">
                <a:ea typeface="+mn-lt"/>
                <a:cs typeface="+mn-lt"/>
              </a:rPr>
              <a:t>Reducing interference and energy consumption</a:t>
            </a:r>
          </a:p>
          <a:p>
            <a:pPr marL="285750" indent="-285750" algn="just">
              <a:buFont typeface="Arial"/>
              <a:buChar char="•"/>
            </a:pPr>
            <a:r>
              <a:rPr lang="en-GB" sz="1600" dirty="0">
                <a:ea typeface="+mn-lt"/>
                <a:cs typeface="+mn-lt"/>
              </a:rPr>
              <a:t>Improving network performance and security</a:t>
            </a:r>
            <a:endParaRPr lang="en-GB" sz="1600" dirty="0">
              <a:cs typeface="Calibri"/>
            </a:endParaRPr>
          </a:p>
          <a:p>
            <a:pPr algn="just"/>
            <a:endParaRPr lang="en-GB" sz="1600" dirty="0">
              <a:cs typeface="Calibri"/>
            </a:endParaRPr>
          </a:p>
          <a:p>
            <a:pPr algn="just"/>
            <a:r>
              <a:rPr lang="en-GB" sz="1600" dirty="0">
                <a:ea typeface="+mn-lt"/>
                <a:cs typeface="+mn-lt"/>
              </a:rPr>
              <a:t>HNDS is a network topology based on a hierarchical organization of nodes into clusters, with each cluster having a cluster head or leader. The clusters are interconnected through a dominating set of nodes that provides a backbone for the network.  The goal is to create a hierarchical topology for a network that minimizes the distance between the nodes in the network.</a:t>
            </a:r>
          </a:p>
          <a:p>
            <a:pPr algn="just"/>
            <a:endParaRPr lang="en-GB" sz="1600" dirty="0">
              <a:cs typeface="Calibri" panose="020F0502020204030204"/>
            </a:endParaRPr>
          </a:p>
          <a:p>
            <a:pPr algn="just"/>
            <a:r>
              <a:rPr lang="en-GB" sz="1600" b="1" dirty="0">
                <a:cs typeface="Calibri" panose="020F0502020204030204"/>
              </a:rPr>
              <a:t>Motivation:</a:t>
            </a:r>
          </a:p>
          <a:p>
            <a:pPr marL="285750" indent="-285750" algn="just">
              <a:buFont typeface="Arial"/>
              <a:buChar char="•"/>
            </a:pPr>
            <a:r>
              <a:rPr lang="en-GB" sz="1600" dirty="0">
                <a:cs typeface="Calibri" panose="020F0502020204030204"/>
              </a:rPr>
              <a:t>Reduce the energy consumption of the network, as shorter distances require less energy for communication.</a:t>
            </a:r>
            <a:endParaRPr lang="en-US" sz="1600" dirty="0">
              <a:ea typeface="+mn-lt"/>
              <a:cs typeface="+mn-lt"/>
            </a:endParaRPr>
          </a:p>
          <a:p>
            <a:pPr marL="285750" indent="-285750" algn="just">
              <a:buFont typeface="Arial"/>
              <a:buChar char="•"/>
            </a:pPr>
            <a:r>
              <a:rPr lang="en-GB" sz="1600" dirty="0">
                <a:ea typeface="+mn-lt"/>
                <a:cs typeface="+mn-lt"/>
              </a:rPr>
              <a:t>Reduce communication overhead in wireless sensor networks by organizing nodes into clusters and limiting the number of long-range communication links.</a:t>
            </a:r>
          </a:p>
          <a:p>
            <a:pPr algn="just"/>
            <a:r>
              <a:rPr lang="en-GB" sz="1600" dirty="0">
                <a:ea typeface="+mn-lt"/>
                <a:cs typeface="+mn-lt"/>
              </a:rPr>
              <a:t>These can help to increase network lifetime, reduce interference, and improve fault tolerance.</a:t>
            </a:r>
            <a:endParaRPr lang="en-GB" sz="1600" dirty="0">
              <a:cs typeface="Calibri" panose="020F0502020204030204"/>
            </a:endParaRPr>
          </a:p>
        </p:txBody>
      </p:sp>
    </p:spTree>
    <p:extLst>
      <p:ext uri="{BB962C8B-B14F-4D97-AF65-F5344CB8AC3E}">
        <p14:creationId xmlns:p14="http://schemas.microsoft.com/office/powerpoint/2010/main" val="1751709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B3C2C1-8B58-C915-EE36-5B26FD8D404C}"/>
              </a:ext>
            </a:extLst>
          </p:cNvPr>
          <p:cNvSpPr txBox="1"/>
          <p:nvPr/>
        </p:nvSpPr>
        <p:spPr>
          <a:xfrm>
            <a:off x="3522" y="1008025"/>
            <a:ext cx="1218847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solidFill>
                  <a:schemeClr val="bg1"/>
                </a:solidFill>
                <a:cs typeface="Calibri"/>
              </a:rPr>
              <a:t>HNDS - Approximation Algorithm</a:t>
            </a:r>
            <a:endParaRPr lang="en-US" dirty="0">
              <a:solidFill>
                <a:schemeClr val="bg1"/>
              </a:solidFill>
            </a:endParaRPr>
          </a:p>
        </p:txBody>
      </p:sp>
      <p:sp>
        <p:nvSpPr>
          <p:cNvPr id="6" name="TextBox 5">
            <a:extLst>
              <a:ext uri="{FF2B5EF4-FFF2-40B4-BE49-F238E27FC236}">
                <a16:creationId xmlns:a16="http://schemas.microsoft.com/office/drawing/2014/main" id="{B0F822AA-FD07-C847-A2EA-7D4B4A6091D2}"/>
              </a:ext>
            </a:extLst>
          </p:cNvPr>
          <p:cNvSpPr txBox="1"/>
          <p:nvPr/>
        </p:nvSpPr>
        <p:spPr>
          <a:xfrm>
            <a:off x="354841" y="1825534"/>
            <a:ext cx="11273051"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1600" b="1" dirty="0">
                <a:ea typeface="+mn-lt"/>
                <a:cs typeface="+mn-lt"/>
              </a:rPr>
              <a:t>Hardness Result:</a:t>
            </a:r>
            <a:endParaRPr lang="en-US" sz="1600" dirty="0">
              <a:ea typeface="+mn-lt"/>
              <a:cs typeface="+mn-lt"/>
            </a:endParaRPr>
          </a:p>
          <a:p>
            <a:pPr algn="just"/>
            <a:r>
              <a:rPr lang="en-GB" sz="1600" dirty="0">
                <a:ea typeface="+mn-lt"/>
                <a:cs typeface="+mn-lt"/>
              </a:rPr>
              <a:t>The hardness result for hierarchical networks by dominating sets is that, unless P = NP, there is no polynomial-time algorithm which can find the optimal solution. This means that finding the optimal solution is computationally difficult, so approximation algorithms that can find near-optimal solutions in polynomial time are used instead.</a:t>
            </a:r>
          </a:p>
          <a:p>
            <a:pPr algn="just"/>
            <a:endParaRPr lang="en-GB" sz="1600" dirty="0">
              <a:ea typeface="+mn-lt"/>
              <a:cs typeface="+mn-lt"/>
            </a:endParaRPr>
          </a:p>
          <a:p>
            <a:pPr marL="342900" indent="-342900" algn="just">
              <a:buAutoNum type="arabicPeriod"/>
            </a:pPr>
            <a:r>
              <a:rPr lang="en-GB" sz="1600" u="sng" dirty="0">
                <a:ea typeface="+mn-lt"/>
                <a:cs typeface="+mn-lt"/>
              </a:rPr>
              <a:t>Centralized algorithms</a:t>
            </a:r>
            <a:r>
              <a:rPr lang="en-GB" sz="1600" dirty="0">
                <a:ea typeface="+mn-lt"/>
                <a:cs typeface="+mn-lt"/>
              </a:rPr>
              <a:t> assume global knowledge of the network topology and run on a single node. These include using connected dominating sets, minimum-weighted dominating sets, and minimum-hop spanning trees, which are used to create the network topology and to optimize the transmission ranges of the nodes in the network. For example:</a:t>
            </a:r>
          </a:p>
          <a:p>
            <a:pPr marL="800100" lvl="1" indent="-342900" algn="just">
              <a:buFont typeface="Arial"/>
              <a:buChar char="•"/>
            </a:pPr>
            <a:r>
              <a:rPr lang="en-GB" sz="1600" dirty="0">
                <a:ea typeface="+mn-lt"/>
                <a:cs typeface="+mn-lt"/>
              </a:rPr>
              <a:t>Greedy algorithm that iteratively adds nodes with maximum degree to the connected dominating set (CDS) until all nodes are dominated.</a:t>
            </a:r>
          </a:p>
          <a:p>
            <a:pPr marL="800100" lvl="1" indent="-342900" algn="just">
              <a:buFont typeface="Arial"/>
              <a:buChar char="•"/>
            </a:pPr>
            <a:r>
              <a:rPr lang="en-GB" sz="1600" dirty="0">
                <a:ea typeface="+mn-lt"/>
                <a:cs typeface="+mn-lt"/>
              </a:rPr>
              <a:t>Primal-dual algorithm that constructs a CDS based on an optimal solution to a linear programming relaxation of minimum CDS (MCDS).</a:t>
            </a:r>
          </a:p>
          <a:p>
            <a:pPr marL="342900" indent="-342900" algn="just">
              <a:buAutoNum type="arabicPeriod"/>
            </a:pPr>
            <a:r>
              <a:rPr lang="en-GB" sz="1600" u="sng" dirty="0">
                <a:ea typeface="+mn-lt"/>
                <a:cs typeface="+mn-lt"/>
              </a:rPr>
              <a:t>Distributed algorithms</a:t>
            </a:r>
            <a:r>
              <a:rPr lang="en-GB" sz="1600" dirty="0">
                <a:ea typeface="+mn-lt"/>
                <a:cs typeface="+mn-lt"/>
              </a:rPr>
              <a:t> assume local knowledge of the network topology and run on multiple nodes concurrently. Distributed approximation algorithms such as the Greedy Dominating Set algorithm and the Greedy Connected Dominating Set algorithm are used to create a hierarchical topology for a network in a distributed fashion. These algorithms are designed to create a hierarchical topology that minimizes the distance between the nodes in the network while also minimizing the total energy consumption of the network. For example:</a:t>
            </a:r>
          </a:p>
          <a:p>
            <a:pPr marL="800100" lvl="1" indent="-342900" algn="just">
              <a:buFont typeface="Arial"/>
              <a:buChar char="•"/>
            </a:pPr>
            <a:r>
              <a:rPr lang="en-GB" sz="1600" dirty="0">
                <a:ea typeface="+mn-lt"/>
                <a:cs typeface="+mn-lt"/>
              </a:rPr>
              <a:t>MIS-based algorithm that first finds a MIS using a randomized algorithm and then connects it using spanning trees.</a:t>
            </a:r>
            <a:endParaRPr lang="en-GB" sz="1600" dirty="0">
              <a:cs typeface="Calibri" panose="020F0502020204030204"/>
            </a:endParaRPr>
          </a:p>
          <a:p>
            <a:pPr marL="800100" lvl="1" indent="-342900" algn="just">
              <a:buFont typeface="Arial"/>
              <a:buChar char="•"/>
            </a:pPr>
            <a:r>
              <a:rPr lang="en-GB" sz="1600" dirty="0">
                <a:cs typeface="Calibri" panose="020F0502020204030204"/>
              </a:rPr>
              <a:t>Hierarchical</a:t>
            </a:r>
            <a:r>
              <a:rPr lang="en-GB" sz="1600" dirty="0">
                <a:ea typeface="+mn-lt"/>
                <a:cs typeface="+mn-lt"/>
              </a:rPr>
              <a:t> CDS-based algorithm that partitions the network into clusters using CDSs and then recursively applies CDSs on each cluster until reaching a single cluster.</a:t>
            </a:r>
            <a:endParaRPr lang="en-GB" sz="1600" dirty="0">
              <a:cs typeface="Calibri" panose="020F0502020204030204"/>
            </a:endParaRPr>
          </a:p>
          <a:p>
            <a:pPr marL="342900" indent="-342900" algn="just">
              <a:buAutoNum type="arabicPeriod"/>
            </a:pPr>
            <a:endParaRPr lang="en-GB" sz="1600" dirty="0">
              <a:cs typeface="Calibri" panose="020F0502020204030204"/>
            </a:endParaRPr>
          </a:p>
          <a:p>
            <a:pPr algn="just"/>
            <a:endParaRPr lang="en-GB" sz="1600" dirty="0">
              <a:cs typeface="Calibri" panose="020F0502020204030204"/>
            </a:endParaRPr>
          </a:p>
        </p:txBody>
      </p:sp>
    </p:spTree>
    <p:extLst>
      <p:ext uri="{BB962C8B-B14F-4D97-AF65-F5344CB8AC3E}">
        <p14:creationId xmlns:p14="http://schemas.microsoft.com/office/powerpoint/2010/main" val="4005913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B3C2C1-8B58-C915-EE36-5B26FD8D404C}"/>
              </a:ext>
            </a:extLst>
          </p:cNvPr>
          <p:cNvSpPr txBox="1"/>
          <p:nvPr/>
        </p:nvSpPr>
        <p:spPr>
          <a:xfrm>
            <a:off x="3522" y="967082"/>
            <a:ext cx="1218847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solidFill>
                  <a:schemeClr val="bg1"/>
                </a:solidFill>
                <a:cs typeface="Calibri"/>
              </a:rPr>
              <a:t>Hierarchical Networks by Clustering – Independent Sets Construction</a:t>
            </a:r>
            <a:endParaRPr lang="en-US" dirty="0">
              <a:solidFill>
                <a:schemeClr val="bg1"/>
              </a:solidFill>
            </a:endParaRPr>
          </a:p>
        </p:txBody>
      </p:sp>
      <p:sp>
        <p:nvSpPr>
          <p:cNvPr id="6" name="TextBox 5">
            <a:extLst>
              <a:ext uri="{FF2B5EF4-FFF2-40B4-BE49-F238E27FC236}">
                <a16:creationId xmlns:a16="http://schemas.microsoft.com/office/drawing/2014/main" id="{B0F822AA-FD07-C847-A2EA-7D4B4A6091D2}"/>
              </a:ext>
            </a:extLst>
          </p:cNvPr>
          <p:cNvSpPr txBox="1"/>
          <p:nvPr/>
        </p:nvSpPr>
        <p:spPr>
          <a:xfrm>
            <a:off x="432179" y="1962012"/>
            <a:ext cx="11327642" cy="477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1600" b="1" dirty="0">
                <a:ea typeface="+mn-lt"/>
                <a:cs typeface="+mn-lt"/>
              </a:rPr>
              <a:t>Definition:</a:t>
            </a:r>
          </a:p>
          <a:p>
            <a:pPr algn="just"/>
            <a:r>
              <a:rPr lang="en-GB" sz="1600" dirty="0">
                <a:cs typeface="Calibri"/>
              </a:rPr>
              <a:t>A hierarchical network by clustering is a type of network that is organized into groups of similar data points called clusters. Features of a hierarchical network by clustering:</a:t>
            </a:r>
            <a:endParaRPr lang="en-GB" sz="1600" dirty="0"/>
          </a:p>
          <a:p>
            <a:pPr marL="285750" indent="-285750" algn="just">
              <a:buFont typeface="Arial"/>
              <a:buChar char="•"/>
            </a:pPr>
            <a:r>
              <a:rPr lang="en-GB" sz="1600" dirty="0">
                <a:cs typeface="Calibri"/>
              </a:rPr>
              <a:t>It has a tree-like structure called a dendrogram that shows how clusters are nested and linked</a:t>
            </a:r>
          </a:p>
          <a:p>
            <a:pPr marL="285750" indent="-285750" algn="just">
              <a:buFont typeface="Arial"/>
              <a:buChar char="•"/>
            </a:pPr>
            <a:r>
              <a:rPr lang="en-GB" sz="1600" dirty="0">
                <a:cs typeface="Calibri"/>
              </a:rPr>
              <a:t>It has different levels of granularity depending on how many clusters are chosen</a:t>
            </a:r>
          </a:p>
          <a:p>
            <a:pPr marL="285750" indent="-285750" algn="just">
              <a:buFont typeface="Arial"/>
              <a:buChar char="•"/>
            </a:pPr>
            <a:r>
              <a:rPr lang="en-GB" sz="1600" dirty="0">
                <a:cs typeface="Calibri"/>
              </a:rPr>
              <a:t>It has no need for specifying the number of clusters in advance</a:t>
            </a:r>
          </a:p>
          <a:p>
            <a:pPr algn="just"/>
            <a:endParaRPr lang="en-GB" sz="1600" dirty="0">
              <a:cs typeface="Calibri"/>
            </a:endParaRPr>
          </a:p>
          <a:p>
            <a:pPr algn="just"/>
            <a:r>
              <a:rPr lang="en-GB" sz="1600" dirty="0">
                <a:cs typeface="Calibri"/>
              </a:rPr>
              <a:t>A cluster is a subset of data points that are close to each other based on some similarity measure. Examples of similarity measures:</a:t>
            </a:r>
            <a:endParaRPr lang="en-GB" sz="1600" dirty="0"/>
          </a:p>
          <a:p>
            <a:pPr marL="285750" indent="-285750" algn="just">
              <a:buFont typeface="Arial"/>
              <a:buChar char="•"/>
            </a:pPr>
            <a:r>
              <a:rPr lang="en-GB" sz="1600" u="sng" dirty="0">
                <a:cs typeface="Calibri"/>
              </a:rPr>
              <a:t>Euclidean distance:</a:t>
            </a:r>
            <a:r>
              <a:rPr lang="en-GB" sz="1600" dirty="0">
                <a:cs typeface="Calibri"/>
              </a:rPr>
              <a:t> The straight-line distance between two points</a:t>
            </a:r>
          </a:p>
          <a:p>
            <a:pPr marL="285750" indent="-285750" algn="just">
              <a:buFont typeface="Arial"/>
              <a:buChar char="•"/>
            </a:pPr>
            <a:r>
              <a:rPr lang="en-GB" sz="1600" u="sng" dirty="0">
                <a:cs typeface="Calibri"/>
              </a:rPr>
              <a:t>Cosine similarity:</a:t>
            </a:r>
            <a:r>
              <a:rPr lang="en-GB" sz="1600" dirty="0">
                <a:cs typeface="Calibri"/>
              </a:rPr>
              <a:t> The angle between two vectors representing two points</a:t>
            </a:r>
          </a:p>
          <a:p>
            <a:pPr marL="285750" indent="-285750" algn="just">
              <a:buFont typeface="Arial"/>
              <a:buChar char="•"/>
            </a:pPr>
            <a:r>
              <a:rPr lang="en-GB" sz="1600" u="sng" dirty="0">
                <a:cs typeface="Calibri"/>
              </a:rPr>
              <a:t>Jaccard similarity:</a:t>
            </a:r>
            <a:r>
              <a:rPr lang="en-GB" sz="1600" dirty="0">
                <a:cs typeface="Calibri"/>
              </a:rPr>
              <a:t> The ratio of common elements to total elements in two sets representing two points</a:t>
            </a:r>
          </a:p>
          <a:p>
            <a:pPr marL="285750" indent="-285750" algn="just">
              <a:buFont typeface="Arial"/>
              <a:buChar char="•"/>
            </a:pPr>
            <a:endParaRPr lang="en-GB" sz="1600" dirty="0">
              <a:cs typeface="Calibri"/>
            </a:endParaRPr>
          </a:p>
          <a:p>
            <a:pPr algn="just"/>
            <a:r>
              <a:rPr lang="en-GB" sz="1600" b="1" dirty="0">
                <a:cs typeface="Calibri"/>
              </a:rPr>
              <a:t>Constructing Independent Sets:</a:t>
            </a:r>
          </a:p>
          <a:p>
            <a:pPr algn="just"/>
            <a:r>
              <a:rPr lang="en-GB" sz="1600" dirty="0">
                <a:cs typeface="Calibri"/>
              </a:rPr>
              <a:t>To construct the hierarchical network, an independent task-set must be defined. This task-set will define the criteria that will be used to determine which data points belong to which clusters. One approach to constructing basic independent set (IS) construction is to use maximal independent sets (MIS), which</a:t>
            </a:r>
            <a:r>
              <a:rPr lang="en-GB" sz="1600" dirty="0">
                <a:ea typeface="+mn-lt"/>
                <a:cs typeface="+mn-lt"/>
              </a:rPr>
              <a:t> identifies a set of nodes that are not connected to each other and have the largest possible size. Another approach is to use distributed algorithms, such as the Distributed Maximal Independent Set (DMIS) algorithm, which enables nodes to locally identify their neighbours and construct independent sets.</a:t>
            </a:r>
          </a:p>
          <a:p>
            <a:pPr algn="just"/>
            <a:endParaRPr lang="en-GB" sz="1600" dirty="0">
              <a:ea typeface="+mn-lt"/>
              <a:cs typeface="+mn-lt"/>
            </a:endParaRPr>
          </a:p>
        </p:txBody>
      </p:sp>
    </p:spTree>
    <p:extLst>
      <p:ext uri="{BB962C8B-B14F-4D97-AF65-F5344CB8AC3E}">
        <p14:creationId xmlns:p14="http://schemas.microsoft.com/office/powerpoint/2010/main" val="1995742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B3C2C1-8B58-C915-EE36-5B26FD8D404C}"/>
              </a:ext>
            </a:extLst>
          </p:cNvPr>
          <p:cNvSpPr txBox="1"/>
          <p:nvPr/>
        </p:nvSpPr>
        <p:spPr>
          <a:xfrm>
            <a:off x="3522" y="967569"/>
            <a:ext cx="1218847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solidFill>
                  <a:schemeClr val="bg1"/>
                </a:solidFill>
                <a:cs typeface="Calibri"/>
              </a:rPr>
              <a:t>Hierarchical Networks by Clustering – Generalisation &amp; Connecting Clusters</a:t>
            </a:r>
            <a:endParaRPr lang="en-US" dirty="0">
              <a:solidFill>
                <a:schemeClr val="bg1"/>
              </a:solidFill>
            </a:endParaRPr>
          </a:p>
        </p:txBody>
      </p:sp>
      <p:sp>
        <p:nvSpPr>
          <p:cNvPr id="6" name="TextBox 5">
            <a:extLst>
              <a:ext uri="{FF2B5EF4-FFF2-40B4-BE49-F238E27FC236}">
                <a16:creationId xmlns:a16="http://schemas.microsoft.com/office/drawing/2014/main" id="{B0F822AA-FD07-C847-A2EA-7D4B4A6091D2}"/>
              </a:ext>
            </a:extLst>
          </p:cNvPr>
          <p:cNvSpPr txBox="1"/>
          <p:nvPr/>
        </p:nvSpPr>
        <p:spPr>
          <a:xfrm>
            <a:off x="432179" y="1975661"/>
            <a:ext cx="1132764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1600" b="1" dirty="0">
                <a:ea typeface="+mn-lt"/>
                <a:cs typeface="+mn-lt"/>
              </a:rPr>
              <a:t>Generalisation and Performance Insights:</a:t>
            </a:r>
            <a:endParaRPr lang="en-US" sz="1600" dirty="0">
              <a:ea typeface="+mn-lt"/>
              <a:cs typeface="+mn-lt"/>
            </a:endParaRPr>
          </a:p>
          <a:p>
            <a:pPr algn="just"/>
            <a:r>
              <a:rPr lang="en-GB" sz="1600" dirty="0">
                <a:cs typeface="Calibri"/>
              </a:rPr>
              <a:t>A generalization of IS construction is to use k-hop independent sets instead of 1-hop independent sets. A k-hop IS </a:t>
            </a:r>
            <a:r>
              <a:rPr lang="en-GB" sz="1600" dirty="0" err="1">
                <a:cs typeface="Calibri"/>
              </a:rPr>
              <a:t>is</a:t>
            </a:r>
            <a:r>
              <a:rPr lang="en-GB" sz="1600" dirty="0">
                <a:cs typeface="Calibri"/>
              </a:rPr>
              <a:t> a subset of nodes such that no two nodes are within k hops from each other. A k-hop IS construction works similarly to a basic IS construction, except that each node broadcasts its weight to its k-hop neighbours instead of 1-hop neighbours. Performance insights for IS construction are:</a:t>
            </a:r>
            <a:endParaRPr lang="en-GB" sz="1600" dirty="0">
              <a:ea typeface="+mn-lt"/>
              <a:cs typeface="+mn-lt"/>
            </a:endParaRPr>
          </a:p>
          <a:p>
            <a:pPr marL="285750" indent="-285750" algn="just">
              <a:buFont typeface="Arial"/>
              <a:buChar char="•"/>
            </a:pPr>
            <a:r>
              <a:rPr lang="en-GB" sz="1600" dirty="0">
                <a:cs typeface="Calibri"/>
              </a:rPr>
              <a:t>It is </a:t>
            </a:r>
            <a:r>
              <a:rPr lang="en-GB" sz="1600" dirty="0">
                <a:ea typeface="+mn-lt"/>
                <a:cs typeface="+mn-lt"/>
              </a:rPr>
              <a:t>a distributed and randomized algorithm that can run on large-scale networks</a:t>
            </a:r>
          </a:p>
          <a:p>
            <a:pPr marL="285750" indent="-285750" algn="just">
              <a:buFont typeface="Arial"/>
              <a:buChar char="•"/>
            </a:pPr>
            <a:r>
              <a:rPr lang="en-GB" sz="1600" dirty="0">
                <a:ea typeface="+mn-lt"/>
                <a:cs typeface="+mn-lt"/>
              </a:rPr>
              <a:t>It can find clusters with balanced sizes and low diameters</a:t>
            </a:r>
          </a:p>
          <a:p>
            <a:pPr marL="285750" indent="-285750" algn="just">
              <a:buFont typeface="Arial"/>
              <a:buChar char="•"/>
            </a:pPr>
            <a:r>
              <a:rPr lang="en-GB" sz="1600" dirty="0">
                <a:ea typeface="+mn-lt"/>
                <a:cs typeface="+mn-lt"/>
              </a:rPr>
              <a:t>It can handle dynamic networks where nodes can join or leave at any time</a:t>
            </a:r>
          </a:p>
          <a:p>
            <a:pPr marL="285750" indent="-285750" algn="just">
              <a:buFont typeface="Arial"/>
              <a:buChar char="•"/>
            </a:pPr>
            <a:r>
              <a:rPr lang="en-GB" sz="1600" dirty="0">
                <a:ea typeface="+mn-lt"/>
                <a:cs typeface="+mn-lt"/>
              </a:rPr>
              <a:t>It has low communication overhead and fast convergence</a:t>
            </a:r>
          </a:p>
          <a:p>
            <a:pPr marL="285750" indent="-285750" algn="just">
              <a:buFont typeface="Arial"/>
              <a:buChar char="•"/>
            </a:pPr>
            <a:endParaRPr lang="en-GB" sz="1600" dirty="0">
              <a:cs typeface="Calibri"/>
            </a:endParaRPr>
          </a:p>
          <a:p>
            <a:pPr algn="just"/>
            <a:r>
              <a:rPr lang="en-GB" sz="1600" b="1" dirty="0">
                <a:cs typeface="Calibri"/>
              </a:rPr>
              <a:t>Connecting Clusters using Rotating Cluster heads Algorithm:</a:t>
            </a:r>
          </a:p>
          <a:p>
            <a:pPr algn="just"/>
            <a:r>
              <a:rPr lang="en-GB" sz="1600" dirty="0">
                <a:ea typeface="+mn-lt"/>
                <a:cs typeface="+mn-lt"/>
              </a:rPr>
              <a:t>To keep the clusters stable, many algorithms use a technique called rotating cluster heads. This means that the cluster heads are rotated periodically, so that the same cluster heads are not always in charge of the same clusters. This helps to ensure that the clusters remain stable and that the data points in the clusters remain similar. Alternatively, other algorithms that are used to construct a hierarchical network by clustering include k-means clustering, hierarchical agglomerative clustering, and optimization-based clustering. Some more algorithms include:</a:t>
            </a:r>
            <a:endParaRPr lang="en-GB" sz="1600" dirty="0"/>
          </a:p>
          <a:p>
            <a:pPr marL="285750" indent="-285750" algn="just">
              <a:buFont typeface="Arial"/>
              <a:buChar char="•"/>
            </a:pPr>
            <a:r>
              <a:rPr lang="en-GB" sz="1600" dirty="0">
                <a:ea typeface="+mn-lt"/>
                <a:cs typeface="+mn-lt"/>
              </a:rPr>
              <a:t>Distributed Clustering and Backbone Formation (DCBF) algorithm</a:t>
            </a:r>
          </a:p>
          <a:p>
            <a:pPr marL="285750" indent="-285750" algn="just">
              <a:buFont typeface="Arial"/>
              <a:buChar char="•"/>
            </a:pPr>
            <a:r>
              <a:rPr lang="en-GB" sz="1600" dirty="0">
                <a:ea typeface="+mn-lt"/>
                <a:cs typeface="+mn-lt"/>
              </a:rPr>
              <a:t>Adaptive Rotation of Clusters for Energy Efficiency (ARCEE) algorithm</a:t>
            </a:r>
          </a:p>
          <a:p>
            <a:pPr marL="285750" indent="-285750" algn="just">
              <a:buFont typeface="Arial"/>
              <a:buChar char="•"/>
            </a:pPr>
            <a:r>
              <a:rPr lang="en-GB" sz="1600" dirty="0">
                <a:ea typeface="+mn-lt"/>
                <a:cs typeface="+mn-lt"/>
              </a:rPr>
              <a:t>Clustering Algorithm for Sensor Networks (CASN)</a:t>
            </a:r>
          </a:p>
        </p:txBody>
      </p:sp>
    </p:spTree>
    <p:extLst>
      <p:ext uri="{BB962C8B-B14F-4D97-AF65-F5344CB8AC3E}">
        <p14:creationId xmlns:p14="http://schemas.microsoft.com/office/powerpoint/2010/main" val="413856229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2_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3.xml><?xml version="1.0" encoding="utf-8"?>
<a:theme xmlns:a="http://schemas.openxmlformats.org/drawingml/2006/main" name="1_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4.xml><?xml version="1.0" encoding="utf-8"?>
<a:theme xmlns:a="http://schemas.openxmlformats.org/drawingml/2006/main" name="3_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office theme</Template>
  <TotalTime>31</TotalTime>
  <Words>2900</Words>
  <Application>Microsoft Office PowerPoint</Application>
  <PresentationFormat>Widescreen</PresentationFormat>
  <Paragraphs>146</Paragraphs>
  <Slides>12</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12</vt:i4>
      </vt:variant>
    </vt:vector>
  </HeadingPairs>
  <TitlesOfParts>
    <vt:vector size="20" baseType="lpstr">
      <vt:lpstr>Arial</vt:lpstr>
      <vt:lpstr>Arial,Sans-Serif</vt:lpstr>
      <vt:lpstr>Gill Sans MT</vt:lpstr>
      <vt:lpstr>Wingdings 2</vt:lpstr>
      <vt:lpstr>Dividend</vt:lpstr>
      <vt:lpstr>2_Dividend</vt:lpstr>
      <vt:lpstr>1_Dividend</vt:lpstr>
      <vt:lpstr>3_Dividend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Subhojit Ghimire</dc:creator>
  <cp:lastModifiedBy>Subhojit Ghimire</cp:lastModifiedBy>
  <cp:revision>725</cp:revision>
  <dcterms:created xsi:type="dcterms:W3CDTF">2023-02-27T11:11:54Z</dcterms:created>
  <dcterms:modified xsi:type="dcterms:W3CDTF">2023-02-27T16:49:59Z</dcterms:modified>
</cp:coreProperties>
</file>