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 id="2147483882" r:id="rId2"/>
    <p:sldMasterId id="2147483894" r:id="rId3"/>
    <p:sldMasterId id="2147483906" r:id="rId4"/>
  </p:sld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0" d="100"/>
          <a:sy n="70" d="100"/>
        </p:scale>
        <p:origin x="4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764DE79-268F-4C1A-8933-263129D2AF90}" type="datetimeFigureOut">
              <a:rPr lang="en-US" smtClean="0"/>
              <a:t>4/15/2023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555102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45301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764DE79-268F-4C1A-8933-263129D2AF90}" type="datetimeFigureOut">
              <a:rPr lang="en-US" smtClean="0"/>
              <a:t>4/15/2023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046611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764DE79-268F-4C1A-8933-263129D2AF90}" type="datetimeFigureOut">
              <a:rPr lang="en-US" smtClean="0"/>
              <a:t>4/15/2023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737694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18831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764DE79-268F-4C1A-8933-263129D2AF90}" type="datetimeFigureOut">
              <a:rPr lang="en-US" smtClean="0"/>
              <a:t>4/15/2023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703033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71366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4/15/2023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88105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764DE79-268F-4C1A-8933-263129D2AF90}" type="datetimeFigureOut">
              <a:rPr lang="en-US" smtClean="0"/>
              <a:t>4/15/2023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2344413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4/15/2023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24625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64DE79-268F-4C1A-8933-263129D2AF90}" type="datetimeFigureOut">
              <a:rPr lang="en-US" smtClean="0"/>
              <a:t>4/15/2023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38039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66777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518340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233070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764DE79-268F-4C1A-8933-263129D2AF90}" type="datetimeFigureOut">
              <a:rPr lang="en-US" smtClean="0"/>
              <a:t>4/15/2023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7971351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764DE79-268F-4C1A-8933-263129D2AF90}" type="datetimeFigureOut">
              <a:rPr lang="en-US" smtClean="0"/>
              <a:t>4/15/2023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5627121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688757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764DE79-268F-4C1A-8933-263129D2AF90}" type="datetimeFigureOut">
              <a:rPr lang="en-US" smtClean="0"/>
              <a:t>4/15/2023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0711328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295221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4/15/2023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641862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4/15/2023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22679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4/15/2023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4372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764DE79-268F-4C1A-8933-263129D2AF90}" type="datetimeFigureOut">
              <a:rPr lang="en-US" smtClean="0"/>
              <a:t>4/15/2023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2952369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64DE79-268F-4C1A-8933-263129D2AF90}" type="datetimeFigureOut">
              <a:rPr lang="en-US" smtClean="0"/>
              <a:t>4/15/2023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7748363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754173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360714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764DE79-268F-4C1A-8933-263129D2AF90}" type="datetimeFigureOut">
              <a:rPr lang="en-US" smtClean="0"/>
              <a:t>4/15/2023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4495182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764DE79-268F-4C1A-8933-263129D2AF90}" type="datetimeFigureOut">
              <a:rPr lang="en-US" smtClean="0"/>
              <a:t>4/15/2023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1959973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849734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764DE79-268F-4C1A-8933-263129D2AF90}" type="datetimeFigureOut">
              <a:rPr lang="en-US" smtClean="0"/>
              <a:t>4/15/2023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6897778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453035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4/15/2023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811143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4/15/2023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06847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12620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4/15/2023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827761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64DE79-268F-4C1A-8933-263129D2AF90}" type="datetimeFigureOut">
              <a:rPr lang="en-US" smtClean="0"/>
              <a:t>4/15/2023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2894428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1134769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086679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764DE79-268F-4C1A-8933-263129D2AF90}" type="datetimeFigureOut">
              <a:rPr lang="en-US" smtClean="0"/>
              <a:t>4/15/2023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891327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4/15/2023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39258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4/15/2023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19652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4/15/2023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69767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64DE79-268F-4C1A-8933-263129D2AF90}" type="datetimeFigureOut">
              <a:rPr lang="en-US" smtClean="0"/>
              <a:t>4/15/2023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789189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64354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764DE79-268F-4C1A-8933-263129D2AF90}" type="datetimeFigureOut">
              <a:rPr lang="en-US" smtClean="0"/>
              <a:t>4/15/2023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8F63A3B-78C7-47BE-AE5E-E10140E04643}" type="slidenum">
              <a:rPr lang="en-US" smtClean="0"/>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52443519"/>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764DE79-268F-4C1A-8933-263129D2AF90}" type="datetimeFigureOut">
              <a:rPr lang="en-US" smtClean="0"/>
              <a:t>4/15/2023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8F63A3B-78C7-47BE-AE5E-E10140E04643}" type="slidenum">
              <a:rPr lang="en-US" smtClean="0"/>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18805020"/>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764DE79-268F-4C1A-8933-263129D2AF90}" type="datetimeFigureOut">
              <a:rPr lang="en-US" smtClean="0"/>
              <a:t>4/15/2023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8F63A3B-78C7-47BE-AE5E-E10140E04643}" type="slidenum">
              <a:rPr lang="en-US" smtClean="0"/>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77132072"/>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764DE79-268F-4C1A-8933-263129D2AF90}" type="datetimeFigureOut">
              <a:rPr lang="en-US" smtClean="0"/>
              <a:t>4/15/2023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8F63A3B-78C7-47BE-AE5E-E10140E04643}" type="slidenum">
              <a:rPr lang="en-US" smtClean="0"/>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6970842"/>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AAC4F9-D45D-8807-0D74-6956E4A3D45A}"/>
              </a:ext>
            </a:extLst>
          </p:cNvPr>
          <p:cNvSpPr txBox="1"/>
          <p:nvPr/>
        </p:nvSpPr>
        <p:spPr>
          <a:xfrm>
            <a:off x="852458" y="599158"/>
            <a:ext cx="1048708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b="1" dirty="0">
                <a:ea typeface="Source Sans Pro"/>
              </a:rPr>
              <a:t>NATIONAL INSTITUTE OF TECHNOLOGY SILCHAR</a:t>
            </a:r>
            <a:endParaRPr lang="en-US" sz="2800" b="1" dirty="0">
              <a:ea typeface="Source Sans Pro"/>
              <a:cs typeface="Calibri"/>
            </a:endParaRPr>
          </a:p>
          <a:p>
            <a:pPr algn="ctr"/>
            <a:r>
              <a:rPr lang="en-GB" sz="1600" b="1" dirty="0" err="1">
                <a:ea typeface="Source Sans Pro"/>
                <a:cs typeface="Calibri"/>
              </a:rPr>
              <a:t>Cachar</a:t>
            </a:r>
            <a:r>
              <a:rPr lang="en-GB" sz="1600" b="1" dirty="0">
                <a:ea typeface="Source Sans Pro"/>
                <a:cs typeface="Calibri"/>
              </a:rPr>
              <a:t>, Assam</a:t>
            </a:r>
            <a:endParaRPr lang="en-GB" dirty="0"/>
          </a:p>
        </p:txBody>
      </p:sp>
      <p:sp>
        <p:nvSpPr>
          <p:cNvPr id="3" name="TextBox 2">
            <a:extLst>
              <a:ext uri="{FF2B5EF4-FFF2-40B4-BE49-F238E27FC236}">
                <a16:creationId xmlns:a16="http://schemas.microsoft.com/office/drawing/2014/main" id="{FCE3BD69-4021-C124-B603-A3FF4760DBC7}"/>
              </a:ext>
            </a:extLst>
          </p:cNvPr>
          <p:cNvSpPr txBox="1"/>
          <p:nvPr/>
        </p:nvSpPr>
        <p:spPr>
          <a:xfrm>
            <a:off x="852458" y="1680980"/>
            <a:ext cx="10487084" cy="2185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lgn="ctr" rtl="0" eaLnBrk="1" latinLnBrk="0" hangingPunct="1">
              <a:spcBef>
                <a:spcPts val="0"/>
              </a:spcBef>
              <a:spcAft>
                <a:spcPts val="0"/>
              </a:spcAft>
            </a:pPr>
            <a:r>
              <a:rPr lang="en-GB" sz="1800" b="1" kern="1200" dirty="0">
                <a:solidFill>
                  <a:srgbClr val="000000"/>
                </a:solidFill>
                <a:effectLst/>
                <a:latin typeface="Gill Sans MT" panose="020B0502020104020203" pitchFamily="34" charset="0"/>
                <a:ea typeface="Source Sans Pro" panose="020B0503030403020204" pitchFamily="34" charset="0"/>
                <a:cs typeface="Calibri" panose="020F0502020204030204" pitchFamily="34" charset="0"/>
              </a:rPr>
              <a:t>B.Tech. </a:t>
            </a:r>
            <a:r>
              <a:rPr lang="en-GB" sz="1800" b="1" kern="1200" dirty="0" err="1">
                <a:solidFill>
                  <a:srgbClr val="000000"/>
                </a:solidFill>
                <a:effectLst/>
                <a:latin typeface="Gill Sans MT" panose="020B0502020104020203" pitchFamily="34" charset="0"/>
                <a:ea typeface="Source Sans Pro" panose="020B0503030403020204" pitchFamily="34" charset="0"/>
                <a:cs typeface="Calibri" panose="020F0502020204030204" pitchFamily="34" charset="0"/>
              </a:rPr>
              <a:t>VIII</a:t>
            </a:r>
            <a:r>
              <a:rPr lang="en-GB" sz="1800" b="1" kern="1200" baseline="30000" dirty="0" err="1">
                <a:solidFill>
                  <a:srgbClr val="000000"/>
                </a:solidFill>
                <a:effectLst/>
                <a:latin typeface="Gill Sans MT" panose="020B0502020104020203" pitchFamily="34" charset="0"/>
                <a:ea typeface="Source Sans Pro" panose="020B0503030403020204" pitchFamily="34" charset="0"/>
                <a:cs typeface="Calibri" panose="020F0502020204030204" pitchFamily="34" charset="0"/>
              </a:rPr>
              <a:t>th</a:t>
            </a:r>
            <a:r>
              <a:rPr lang="en-GB" sz="1800" b="1" kern="1200" dirty="0">
                <a:solidFill>
                  <a:srgbClr val="000000"/>
                </a:solidFill>
                <a:effectLst/>
                <a:latin typeface="Gill Sans MT" panose="020B0502020104020203" pitchFamily="34" charset="0"/>
                <a:ea typeface="Source Sans Pro" panose="020B0503030403020204" pitchFamily="34" charset="0"/>
                <a:cs typeface="Calibri" panose="020F0502020204030204" pitchFamily="34" charset="0"/>
              </a:rPr>
              <a:t> Sem</a:t>
            </a:r>
          </a:p>
          <a:p>
            <a:pPr marL="0" algn="ctr" rtl="0" eaLnBrk="1" latinLnBrk="0" hangingPunct="1">
              <a:spcBef>
                <a:spcPts val="0"/>
              </a:spcBef>
              <a:spcAft>
                <a:spcPts val="0"/>
              </a:spcAft>
            </a:pPr>
            <a:endParaRPr lang="en-GB" b="1" dirty="0">
              <a:solidFill>
                <a:srgbClr val="000000"/>
              </a:solidFill>
              <a:latin typeface="Gill Sans MT" panose="020B0502020104020203" pitchFamily="34" charset="0"/>
              <a:ea typeface="Source Sans Pro" panose="020B0503030403020204" pitchFamily="34" charset="0"/>
              <a:cs typeface="Calibri" panose="020F0502020204030204" pitchFamily="34" charset="0"/>
            </a:endParaRPr>
          </a:p>
          <a:p>
            <a:pPr marL="0" algn="ctr" rtl="0" eaLnBrk="1" latinLnBrk="0" hangingPunct="1">
              <a:spcBef>
                <a:spcPts val="0"/>
              </a:spcBef>
              <a:spcAft>
                <a:spcPts val="0"/>
              </a:spcAft>
            </a:pPr>
            <a:r>
              <a:rPr lang="en-GB" sz="1800" b="1" kern="1200" dirty="0">
                <a:solidFill>
                  <a:srgbClr val="000000"/>
                </a:solidFill>
                <a:effectLst/>
                <a:latin typeface="Gill Sans MT" panose="020B0502020104020203" pitchFamily="34" charset="0"/>
                <a:ea typeface="Source Sans Pro" panose="020B0503030403020204" pitchFamily="34" charset="0"/>
                <a:cs typeface="Calibri" panose="020F0502020204030204" pitchFamily="34" charset="0"/>
              </a:rPr>
              <a:t>Topic : </a:t>
            </a:r>
            <a:r>
              <a:rPr lang="en-GB" sz="1800" kern="1200" dirty="0">
                <a:solidFill>
                  <a:srgbClr val="000000"/>
                </a:solidFill>
                <a:effectLst/>
                <a:latin typeface="Gill Sans MT" panose="020B0502020104020203" pitchFamily="34" charset="0"/>
                <a:ea typeface="Source Sans Pro" panose="020B0503030403020204" pitchFamily="34" charset="0"/>
                <a:cs typeface="Calibri" panose="020F0502020204030204" pitchFamily="34" charset="0"/>
              </a:rPr>
              <a:t>Localisation and Positioning</a:t>
            </a:r>
          </a:p>
          <a:p>
            <a:pPr marL="0" algn="ctr" rtl="0" eaLnBrk="1" latinLnBrk="0" hangingPunct="1">
              <a:spcBef>
                <a:spcPts val="0"/>
              </a:spcBef>
              <a:spcAft>
                <a:spcPts val="0"/>
              </a:spcAft>
            </a:pPr>
            <a:endParaRPr lang="en-GB" dirty="0">
              <a:solidFill>
                <a:srgbClr val="000000"/>
              </a:solidFill>
              <a:latin typeface="Gill Sans MT" panose="020B0502020104020203" pitchFamily="34" charset="0"/>
              <a:ea typeface="Source Sans Pro" panose="020B0503030403020204" pitchFamily="34" charset="0"/>
              <a:cs typeface="Calibri" panose="020F0502020204030204" pitchFamily="34" charset="0"/>
            </a:endParaRPr>
          </a:p>
          <a:p>
            <a:pPr marL="0" algn="ctr" rtl="0" eaLnBrk="1" latinLnBrk="0" hangingPunct="1">
              <a:spcBef>
                <a:spcPts val="0"/>
              </a:spcBef>
              <a:spcAft>
                <a:spcPts val="0"/>
              </a:spcAft>
            </a:pPr>
            <a:endParaRPr lang="en-GB" sz="2800" dirty="0">
              <a:effectLst/>
            </a:endParaRPr>
          </a:p>
          <a:p>
            <a:pPr marL="0" algn="ctr" rtl="0" eaLnBrk="1" latinLnBrk="0" hangingPunct="1">
              <a:spcBef>
                <a:spcPts val="0"/>
              </a:spcBef>
              <a:spcAft>
                <a:spcPts val="0"/>
              </a:spcAft>
            </a:pPr>
            <a:r>
              <a:rPr lang="en-GB" sz="1800" b="1" kern="1200" dirty="0">
                <a:solidFill>
                  <a:schemeClr val="bg1"/>
                </a:solidFill>
                <a:effectLst/>
                <a:latin typeface="Gill Sans MT" panose="020B0502020104020203" pitchFamily="34" charset="0"/>
                <a:ea typeface="Source Sans Pro" panose="020B0503030403020204" pitchFamily="34" charset="0"/>
                <a:cs typeface="Calibri" panose="020F0502020204030204" pitchFamily="34" charset="0"/>
              </a:rPr>
              <a:t>Subject Code : </a:t>
            </a:r>
            <a:r>
              <a:rPr lang="en-GB" sz="1800" kern="1200" dirty="0">
                <a:solidFill>
                  <a:schemeClr val="bg1"/>
                </a:solidFill>
                <a:effectLst/>
                <a:latin typeface="Gill Sans MT" panose="020B0502020104020203" pitchFamily="34" charset="0"/>
                <a:ea typeface="Source Sans Pro" panose="020B0503030403020204" pitchFamily="34" charset="0"/>
                <a:cs typeface="Calibri" panose="020F0502020204030204" pitchFamily="34" charset="0"/>
              </a:rPr>
              <a:t>CS-442</a:t>
            </a:r>
            <a:endParaRPr lang="en-GB" sz="2800" dirty="0">
              <a:solidFill>
                <a:schemeClr val="bg1"/>
              </a:solidFill>
              <a:effectLst/>
            </a:endParaRPr>
          </a:p>
          <a:p>
            <a:pPr marL="0" algn="ctr" rtl="0" eaLnBrk="1" latinLnBrk="0" hangingPunct="1">
              <a:spcBef>
                <a:spcPts val="0"/>
              </a:spcBef>
              <a:spcAft>
                <a:spcPts val="0"/>
              </a:spcAft>
            </a:pPr>
            <a:r>
              <a:rPr lang="en-GB" sz="1800" b="1" kern="1200" dirty="0">
                <a:solidFill>
                  <a:schemeClr val="bg1"/>
                </a:solidFill>
                <a:effectLst/>
                <a:latin typeface="Gill Sans MT" panose="020B0502020104020203" pitchFamily="34" charset="0"/>
                <a:ea typeface="Source Sans Pro" panose="020B0503030403020204" pitchFamily="34" charset="0"/>
                <a:cs typeface="Calibri" panose="020F0502020204030204" pitchFamily="34" charset="0"/>
              </a:rPr>
              <a:t>Subject Name : </a:t>
            </a:r>
            <a:r>
              <a:rPr lang="en-GB" sz="1800" kern="1200" dirty="0">
                <a:solidFill>
                  <a:schemeClr val="bg1"/>
                </a:solidFill>
                <a:effectLst/>
                <a:latin typeface="Gill Sans MT" panose="020B0502020104020203" pitchFamily="34" charset="0"/>
                <a:ea typeface="Source Sans Pro" panose="020B0503030403020204" pitchFamily="34" charset="0"/>
                <a:cs typeface="Calibri" panose="020F0502020204030204" pitchFamily="34" charset="0"/>
              </a:rPr>
              <a:t>Wireless Sensor Network</a:t>
            </a:r>
            <a:endParaRPr lang="en-GB" sz="2800" dirty="0">
              <a:solidFill>
                <a:schemeClr val="bg1"/>
              </a:solidFill>
              <a:effectLst/>
            </a:endParaRPr>
          </a:p>
        </p:txBody>
      </p:sp>
      <p:sp>
        <p:nvSpPr>
          <p:cNvPr id="6" name="TextBox 5">
            <a:extLst>
              <a:ext uri="{FF2B5EF4-FFF2-40B4-BE49-F238E27FC236}">
                <a16:creationId xmlns:a16="http://schemas.microsoft.com/office/drawing/2014/main" id="{BEED38B5-5139-3DCB-F85F-4C6807686185}"/>
              </a:ext>
            </a:extLst>
          </p:cNvPr>
          <p:cNvSpPr txBox="1"/>
          <p:nvPr/>
        </p:nvSpPr>
        <p:spPr>
          <a:xfrm>
            <a:off x="852458" y="4576855"/>
            <a:ext cx="1048708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lgn="l" rtl="0" eaLnBrk="1" latinLnBrk="0" hangingPunct="1">
              <a:spcBef>
                <a:spcPts val="0"/>
              </a:spcBef>
              <a:spcAft>
                <a:spcPts val="0"/>
              </a:spcAft>
            </a:pPr>
            <a:r>
              <a:rPr lang="en-GB" sz="1800" b="1" kern="1200" dirty="0">
                <a:solidFill>
                  <a:schemeClr val="bg1"/>
                </a:solidFill>
                <a:effectLst/>
                <a:latin typeface="Gill Sans MT" panose="020B0502020104020203" pitchFamily="34" charset="0"/>
                <a:ea typeface="Source Sans Pro" panose="020B0503030403020204" pitchFamily="34" charset="0"/>
                <a:cs typeface="Calibri" panose="020F0502020204030204" pitchFamily="34" charset="0"/>
              </a:rPr>
              <a:t>Submitted By:</a:t>
            </a:r>
            <a:endParaRPr lang="en-GB" dirty="0">
              <a:solidFill>
                <a:schemeClr val="bg1"/>
              </a:solidFill>
              <a:effectLst/>
            </a:endParaRPr>
          </a:p>
          <a:p>
            <a:pPr marL="0" algn="l" rtl="0" eaLnBrk="1" latinLnBrk="0" hangingPunct="1">
              <a:spcBef>
                <a:spcPts val="0"/>
              </a:spcBef>
              <a:spcAft>
                <a:spcPts val="0"/>
              </a:spcAft>
            </a:pPr>
            <a:r>
              <a:rPr lang="en-GB" sz="1800" kern="1200" dirty="0">
                <a:solidFill>
                  <a:schemeClr val="bg1"/>
                </a:solidFill>
                <a:effectLst/>
                <a:latin typeface="Gill Sans MT" panose="020B0502020104020203" pitchFamily="34" charset="0"/>
                <a:ea typeface="Source Sans Pro" panose="020B0503030403020204" pitchFamily="34" charset="0"/>
                <a:cs typeface="Calibri" panose="020F0502020204030204" pitchFamily="34" charset="0"/>
              </a:rPr>
              <a:t>Subhojit Ghimire</a:t>
            </a:r>
            <a:endParaRPr lang="en-GB" dirty="0">
              <a:solidFill>
                <a:schemeClr val="bg1"/>
              </a:solidFill>
              <a:effectLst/>
            </a:endParaRPr>
          </a:p>
          <a:p>
            <a:pPr marL="0" algn="l" rtl="0" eaLnBrk="1" latinLnBrk="0" hangingPunct="1">
              <a:spcBef>
                <a:spcPts val="0"/>
              </a:spcBef>
              <a:spcAft>
                <a:spcPts val="0"/>
              </a:spcAft>
            </a:pPr>
            <a:r>
              <a:rPr lang="en-GB" sz="1800" kern="1200" dirty="0">
                <a:solidFill>
                  <a:schemeClr val="bg1"/>
                </a:solidFill>
                <a:effectLst/>
                <a:latin typeface="Gill Sans MT" panose="020B0502020104020203" pitchFamily="34" charset="0"/>
                <a:ea typeface="Source Sans Pro" panose="020B0503030403020204" pitchFamily="34" charset="0"/>
                <a:cs typeface="Calibri" panose="020F0502020204030204" pitchFamily="34" charset="0"/>
              </a:rPr>
              <a:t>1912160</a:t>
            </a:r>
            <a:endParaRPr lang="en-GB" dirty="0">
              <a:solidFill>
                <a:schemeClr val="bg1"/>
              </a:solidFill>
              <a:effectLst/>
            </a:endParaRPr>
          </a:p>
          <a:p>
            <a:r>
              <a:rPr lang="en-GB" sz="1800" kern="1200" dirty="0">
                <a:solidFill>
                  <a:schemeClr val="bg1"/>
                </a:solidFill>
                <a:effectLst/>
                <a:latin typeface="Gill Sans MT" panose="020B0502020104020203" pitchFamily="34" charset="0"/>
                <a:ea typeface="Source Sans Pro" panose="020B0503030403020204" pitchFamily="34" charset="0"/>
                <a:cs typeface="Calibri" panose="020F0502020204030204" pitchFamily="34" charset="0"/>
              </a:rPr>
              <a:t>CSE-B</a:t>
            </a:r>
            <a:endParaRPr lang="en-GB" sz="2800" dirty="0">
              <a:solidFill>
                <a:schemeClr val="bg1"/>
              </a:solidFill>
              <a:effectLs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B3C2C1-8B58-C915-EE36-5B26FD8D404C}"/>
              </a:ext>
            </a:extLst>
          </p:cNvPr>
          <p:cNvSpPr txBox="1"/>
          <p:nvPr/>
        </p:nvSpPr>
        <p:spPr>
          <a:xfrm>
            <a:off x="92422" y="751182"/>
            <a:ext cx="1218847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solidFill>
                  <a:schemeClr val="bg1"/>
                </a:solidFill>
                <a:cs typeface="Calibri"/>
              </a:rPr>
              <a:t>Positioning in </a:t>
            </a:r>
            <a:r>
              <a:rPr lang="en-GB" sz="2800" dirty="0" err="1">
                <a:solidFill>
                  <a:schemeClr val="bg1"/>
                </a:solidFill>
                <a:cs typeface="Calibri"/>
              </a:rPr>
              <a:t>Multihop</a:t>
            </a:r>
            <a:r>
              <a:rPr lang="en-GB" sz="2800" dirty="0">
                <a:solidFill>
                  <a:schemeClr val="bg1"/>
                </a:solidFill>
                <a:cs typeface="Calibri"/>
              </a:rPr>
              <a:t> Environments – Connectivity in </a:t>
            </a:r>
            <a:r>
              <a:rPr lang="en-GB" sz="2800" dirty="0" err="1">
                <a:solidFill>
                  <a:schemeClr val="bg1"/>
                </a:solidFill>
                <a:cs typeface="Calibri"/>
              </a:rPr>
              <a:t>Multihop</a:t>
            </a:r>
            <a:r>
              <a:rPr lang="en-GB" sz="2800" dirty="0">
                <a:solidFill>
                  <a:schemeClr val="bg1"/>
                </a:solidFill>
                <a:cs typeface="Calibri"/>
              </a:rPr>
              <a:t> Network</a:t>
            </a:r>
          </a:p>
          <a:p>
            <a:pPr algn="ctr"/>
            <a:r>
              <a:rPr lang="en-GB" sz="2800" dirty="0">
                <a:solidFill>
                  <a:schemeClr val="bg1"/>
                </a:solidFill>
                <a:cs typeface="Calibri"/>
              </a:rPr>
              <a:t>A semidefinite program feasibility formulation</a:t>
            </a:r>
            <a:endParaRPr lang="en-US" dirty="0">
              <a:solidFill>
                <a:schemeClr val="bg1"/>
              </a:solidFill>
            </a:endParaRPr>
          </a:p>
        </p:txBody>
      </p:sp>
      <p:sp>
        <p:nvSpPr>
          <p:cNvPr id="6" name="TextBox 5">
            <a:extLst>
              <a:ext uri="{FF2B5EF4-FFF2-40B4-BE49-F238E27FC236}">
                <a16:creationId xmlns:a16="http://schemas.microsoft.com/office/drawing/2014/main" id="{B0F822AA-FD07-C847-A2EA-7D4B4A6091D2}"/>
              </a:ext>
            </a:extLst>
          </p:cNvPr>
          <p:cNvSpPr txBox="1"/>
          <p:nvPr/>
        </p:nvSpPr>
        <p:spPr>
          <a:xfrm>
            <a:off x="459474" y="1963952"/>
            <a:ext cx="11273051" cy="477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1600" b="1" dirty="0">
                <a:ea typeface="+mn-lt"/>
                <a:cs typeface="+mn-lt"/>
              </a:rPr>
              <a:t>Positioning in </a:t>
            </a:r>
            <a:r>
              <a:rPr lang="en-GB" sz="1600" b="1" dirty="0" err="1">
                <a:ea typeface="+mn-lt"/>
                <a:cs typeface="+mn-lt"/>
              </a:rPr>
              <a:t>Multihop</a:t>
            </a:r>
            <a:r>
              <a:rPr lang="en-GB" sz="1600" b="1" dirty="0">
                <a:ea typeface="+mn-lt"/>
                <a:cs typeface="+mn-lt"/>
              </a:rPr>
              <a:t> Environments</a:t>
            </a:r>
          </a:p>
          <a:p>
            <a:pPr marL="742950" lvl="1" indent="-285750" algn="just">
              <a:buFont typeface="Arial" panose="020B0604020202020204" pitchFamily="34" charset="0"/>
              <a:buChar char="•"/>
            </a:pPr>
            <a:r>
              <a:rPr lang="en-GB" sz="1600" dirty="0">
                <a:ea typeface="+mn-lt"/>
                <a:cs typeface="+mn-lt"/>
              </a:rPr>
              <a:t>It is a method to determine the position of a node using the distances or angles from the node to multiple known locations (often called anchors or beacons) that broadcast their positions and measurements. The node may not be able to communicate with the anchors directly, but through intermediate nodes that relay the information.</a:t>
            </a:r>
          </a:p>
          <a:p>
            <a:pPr marL="742950" lvl="1" indent="-285750" algn="just">
              <a:buFont typeface="Arial" panose="020B0604020202020204" pitchFamily="34" charset="0"/>
              <a:buChar char="•"/>
            </a:pPr>
            <a:r>
              <a:rPr lang="en-GB" sz="1600" dirty="0">
                <a:ea typeface="+mn-lt"/>
                <a:cs typeface="+mn-lt"/>
              </a:rPr>
              <a:t>It can use different types of distance or angle measurements, such as received signal strength indicator (RSSI), time of arrival (TOA), time difference of arrival (TDOA), or angle of arrival (AOA), which are obtained by processing the signals received from the anchors or the intermediate nodes.</a:t>
            </a:r>
          </a:p>
          <a:p>
            <a:pPr marL="742950" lvl="1" indent="-285750" algn="just">
              <a:buFont typeface="Arial" panose="020B0604020202020204" pitchFamily="34" charset="0"/>
              <a:buChar char="•"/>
            </a:pPr>
            <a:r>
              <a:rPr lang="en-GB" sz="1600" dirty="0">
                <a:ea typeface="+mn-lt"/>
                <a:cs typeface="+mn-lt"/>
              </a:rPr>
              <a:t>It can use different types of algorithms or techniques, such as centralized or distributed localization, range-based or range-free localization, trilateration or triangulation, scene analysis or proximity, etc. having different advantages and disadvantages in terms of accuracy, precision, scalability, robustness, complexity, or energy consumption.</a:t>
            </a:r>
          </a:p>
          <a:p>
            <a:pPr marL="285750" indent="-285750" algn="just">
              <a:buFont typeface="Arial" panose="020B0604020202020204" pitchFamily="34" charset="0"/>
              <a:buChar char="•"/>
            </a:pPr>
            <a:endParaRPr lang="en-GB" sz="1600" dirty="0">
              <a:ea typeface="+mn-lt"/>
              <a:cs typeface="+mn-lt"/>
            </a:endParaRPr>
          </a:p>
          <a:p>
            <a:pPr algn="just"/>
            <a:r>
              <a:rPr lang="en-GB" sz="1600" b="1" dirty="0">
                <a:ea typeface="+mn-lt"/>
                <a:cs typeface="+mn-lt"/>
              </a:rPr>
              <a:t>Connectivity in </a:t>
            </a:r>
            <a:r>
              <a:rPr lang="en-GB" sz="1600" b="1" dirty="0" err="1">
                <a:ea typeface="+mn-lt"/>
                <a:cs typeface="+mn-lt"/>
              </a:rPr>
              <a:t>Multihop</a:t>
            </a:r>
            <a:r>
              <a:rPr lang="en-GB" sz="1600" b="1" dirty="0">
                <a:ea typeface="+mn-lt"/>
                <a:cs typeface="+mn-lt"/>
              </a:rPr>
              <a:t> Network – A semidefinite program feasibility formulation</a:t>
            </a:r>
          </a:p>
          <a:p>
            <a:pPr marL="742950" lvl="1" indent="-285750" algn="just">
              <a:buFont typeface="Arial" panose="020B0604020202020204" pitchFamily="34" charset="0"/>
              <a:buChar char="•"/>
            </a:pPr>
            <a:r>
              <a:rPr lang="en-GB" sz="1600" dirty="0">
                <a:ea typeface="+mn-lt"/>
                <a:cs typeface="+mn-lt"/>
              </a:rPr>
              <a:t>It is a method to determine the position of a node using the connectivity information between nodes. It assumes that two nodes are connected if and only if their distance is less than a given threshold.</a:t>
            </a:r>
          </a:p>
          <a:p>
            <a:pPr marL="742950" lvl="1" indent="-285750" algn="just">
              <a:buFont typeface="Arial" panose="020B0604020202020204" pitchFamily="34" charset="0"/>
              <a:buChar char="•"/>
            </a:pPr>
            <a:r>
              <a:rPr lang="en-GB" sz="1600" dirty="0">
                <a:ea typeface="+mn-lt"/>
                <a:cs typeface="+mn-lt"/>
              </a:rPr>
              <a:t>It formulates the localization problem as a semidefinite program (SDP) feasibility problem. It uses a matrix variable to represent the positions of all nodes and imposes linear matrix inequalities (LMIs) to ensure that the connectivity constraints are satisfied. It then solves the SDP feasibility problem using interior point methods or other numerical methods.</a:t>
            </a:r>
          </a:p>
          <a:p>
            <a:pPr marL="742950" lvl="1" indent="-285750" algn="just">
              <a:buFont typeface="Arial" panose="020B0604020202020204" pitchFamily="34" charset="0"/>
              <a:buChar char="•"/>
            </a:pPr>
            <a:r>
              <a:rPr lang="en-GB" sz="1600" dirty="0">
                <a:ea typeface="+mn-lt"/>
                <a:cs typeface="+mn-lt"/>
              </a:rPr>
              <a:t>This range-free method does not require distance or angle measurements. It only requires connectivity info between nodes. However, it may not be accurate/precise due to measurement noise, environmental factors, or irregular transmission ranges.</a:t>
            </a:r>
          </a:p>
        </p:txBody>
      </p:sp>
    </p:spTree>
    <p:extLst>
      <p:ext uri="{BB962C8B-B14F-4D97-AF65-F5344CB8AC3E}">
        <p14:creationId xmlns:p14="http://schemas.microsoft.com/office/powerpoint/2010/main" val="163109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F822AA-FD07-C847-A2EA-7D4B4A6091D2}"/>
              </a:ext>
            </a:extLst>
          </p:cNvPr>
          <p:cNvSpPr txBox="1"/>
          <p:nvPr/>
        </p:nvSpPr>
        <p:spPr>
          <a:xfrm>
            <a:off x="439003" y="1923128"/>
            <a:ext cx="11313994" cy="477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1600" b="1" dirty="0">
                <a:ea typeface="+mn-lt"/>
                <a:cs typeface="+mn-lt"/>
              </a:rPr>
              <a:t>Connectivity in </a:t>
            </a:r>
            <a:r>
              <a:rPr lang="en-GB" sz="1600" b="1" dirty="0" err="1">
                <a:ea typeface="+mn-lt"/>
                <a:cs typeface="+mn-lt"/>
              </a:rPr>
              <a:t>Multihop</a:t>
            </a:r>
            <a:r>
              <a:rPr lang="en-GB" sz="1600" b="1" dirty="0">
                <a:ea typeface="+mn-lt"/>
                <a:cs typeface="+mn-lt"/>
              </a:rPr>
              <a:t> Network – Multidimensional Scaling</a:t>
            </a:r>
          </a:p>
          <a:p>
            <a:pPr marL="742950" lvl="1" indent="-285750" algn="just">
              <a:buFont typeface="Arial" panose="020B0604020202020204" pitchFamily="34" charset="0"/>
              <a:buChar char="•"/>
            </a:pPr>
            <a:r>
              <a:rPr lang="en-GB" sz="1600" dirty="0">
                <a:ea typeface="+mn-lt"/>
                <a:cs typeface="+mn-lt"/>
              </a:rPr>
              <a:t>It is a method to determine the position of a node using the distance estimates between nodes. It assumes that the distance estimates are obtained by using RSSI, TOA, TDOA, or other methods.</a:t>
            </a:r>
          </a:p>
          <a:p>
            <a:pPr marL="742950" lvl="1" indent="-285750" algn="just">
              <a:buFont typeface="Arial" panose="020B0604020202020204" pitchFamily="34" charset="0"/>
              <a:buChar char="•"/>
            </a:pPr>
            <a:r>
              <a:rPr lang="en-GB" sz="1600" dirty="0">
                <a:ea typeface="+mn-lt"/>
                <a:cs typeface="+mn-lt"/>
              </a:rPr>
              <a:t>It formulates the localization problem as a multidimensional scaling (MDS) problem. It uses a matrix variable to represent the distance estimates between all pairs of nodes and imposes objective function to minimise stress between distance estimates and actual distances. It then solves the MDS problem using gradient descent methods or other numerical methods.</a:t>
            </a:r>
          </a:p>
          <a:p>
            <a:pPr marL="742950" lvl="1" indent="-285750" algn="just">
              <a:buFont typeface="Arial" panose="020B0604020202020204" pitchFamily="34" charset="0"/>
              <a:buChar char="•"/>
            </a:pPr>
            <a:r>
              <a:rPr lang="en-GB" sz="1600" dirty="0">
                <a:ea typeface="+mn-lt"/>
                <a:cs typeface="+mn-lt"/>
              </a:rPr>
              <a:t>It is a range-based method that requires distance estimates between nodes. It can achieve high accuracy and precision if the distance estimates are reliable and consistent. However, it may be affected by measurement noise, environmental factors, or irregular transmission ranges.</a:t>
            </a:r>
          </a:p>
          <a:p>
            <a:pPr marL="285750" indent="-285750" algn="just">
              <a:buFont typeface="Arial" panose="020B0604020202020204" pitchFamily="34" charset="0"/>
              <a:buChar char="•"/>
            </a:pPr>
            <a:endParaRPr lang="en-GB" sz="1600" dirty="0">
              <a:ea typeface="+mn-lt"/>
              <a:cs typeface="+mn-lt"/>
            </a:endParaRPr>
          </a:p>
          <a:p>
            <a:pPr algn="just"/>
            <a:r>
              <a:rPr lang="en-GB" sz="1600" b="1" dirty="0" err="1">
                <a:ea typeface="+mn-lt"/>
                <a:cs typeface="+mn-lt"/>
              </a:rPr>
              <a:t>Multihop</a:t>
            </a:r>
            <a:r>
              <a:rPr lang="en-GB" sz="1600" b="1" dirty="0">
                <a:ea typeface="+mn-lt"/>
                <a:cs typeface="+mn-lt"/>
              </a:rPr>
              <a:t> Range Estimation</a:t>
            </a:r>
          </a:p>
          <a:p>
            <a:pPr marL="742950" lvl="1" indent="-285750" algn="just">
              <a:buFont typeface="Arial" panose="020B0604020202020204" pitchFamily="34" charset="0"/>
              <a:buChar char="•"/>
            </a:pPr>
            <a:r>
              <a:rPr lang="en-GB" sz="1600" dirty="0">
                <a:ea typeface="+mn-lt"/>
                <a:cs typeface="+mn-lt"/>
              </a:rPr>
              <a:t>It is a method to estimate the distance between a node and an anchor that are not within direct communication range. It uses intermediate nodes that relay the distance information between the node and the anchor.</a:t>
            </a:r>
          </a:p>
          <a:p>
            <a:pPr marL="742950" lvl="1" indent="-285750" algn="just">
              <a:buFont typeface="Arial" panose="020B0604020202020204" pitchFamily="34" charset="0"/>
              <a:buChar char="•"/>
            </a:pPr>
            <a:r>
              <a:rPr lang="en-GB" sz="1600" dirty="0">
                <a:ea typeface="+mn-lt"/>
                <a:cs typeface="+mn-lt"/>
              </a:rPr>
              <a:t>It can use different types of distance measurements, such as RSSI, TOA, TDOA, or other methods. It can also use different types of algorithms or techniques, such as hop count, average hop size, maximum likelihood estimation, etc. Different methods may have different accuracy and complexity depending on the network topology and environmental factors .</a:t>
            </a:r>
          </a:p>
          <a:p>
            <a:pPr marL="742950" lvl="1" indent="-285750" algn="just">
              <a:buFont typeface="Arial" panose="020B0604020202020204" pitchFamily="34" charset="0"/>
              <a:buChar char="•"/>
            </a:pPr>
            <a:r>
              <a:rPr lang="en-GB" sz="1600" dirty="0">
                <a:ea typeface="+mn-lt"/>
                <a:cs typeface="+mn-lt"/>
              </a:rPr>
              <a:t>It is a range-based method that requires distance measurements between nodes. It can improve the localization performance by increasing the number of anchors that can be used for positioning. However, it may also introduce errors due to measurement noise, interference, or irregular transmission ranges.</a:t>
            </a:r>
          </a:p>
        </p:txBody>
      </p:sp>
      <p:sp>
        <p:nvSpPr>
          <p:cNvPr id="5" name="TextBox 4">
            <a:extLst>
              <a:ext uri="{FF2B5EF4-FFF2-40B4-BE49-F238E27FC236}">
                <a16:creationId xmlns:a16="http://schemas.microsoft.com/office/drawing/2014/main" id="{E83214EC-B77B-0D1F-0379-22F0B9B20E19}"/>
              </a:ext>
            </a:extLst>
          </p:cNvPr>
          <p:cNvSpPr txBox="1"/>
          <p:nvPr/>
        </p:nvSpPr>
        <p:spPr>
          <a:xfrm>
            <a:off x="92422" y="751182"/>
            <a:ext cx="1218847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solidFill>
                  <a:schemeClr val="bg1"/>
                </a:solidFill>
                <a:cs typeface="Calibri"/>
              </a:rPr>
              <a:t>Positioning in </a:t>
            </a:r>
            <a:r>
              <a:rPr lang="en-GB" sz="2800" dirty="0" err="1">
                <a:solidFill>
                  <a:schemeClr val="bg1"/>
                </a:solidFill>
                <a:cs typeface="Calibri"/>
              </a:rPr>
              <a:t>Multihop</a:t>
            </a:r>
            <a:r>
              <a:rPr lang="en-GB" sz="2800" dirty="0">
                <a:solidFill>
                  <a:schemeClr val="bg1"/>
                </a:solidFill>
                <a:cs typeface="Calibri"/>
              </a:rPr>
              <a:t> Environments – Connectivity in </a:t>
            </a:r>
            <a:r>
              <a:rPr lang="en-GB" sz="2800" dirty="0" err="1">
                <a:solidFill>
                  <a:schemeClr val="bg1"/>
                </a:solidFill>
                <a:cs typeface="Calibri"/>
              </a:rPr>
              <a:t>Multihop</a:t>
            </a:r>
            <a:r>
              <a:rPr lang="en-GB" sz="2800" dirty="0">
                <a:solidFill>
                  <a:schemeClr val="bg1"/>
                </a:solidFill>
                <a:cs typeface="Calibri"/>
              </a:rPr>
              <a:t> Network</a:t>
            </a:r>
          </a:p>
          <a:p>
            <a:pPr algn="ctr"/>
            <a:r>
              <a:rPr lang="en-GB" sz="2800" dirty="0">
                <a:solidFill>
                  <a:schemeClr val="bg1"/>
                </a:solidFill>
                <a:cs typeface="Calibri"/>
              </a:rPr>
              <a:t>Multidimensional Scaling and </a:t>
            </a:r>
            <a:r>
              <a:rPr lang="en-GB" sz="2800" dirty="0" err="1">
                <a:solidFill>
                  <a:schemeClr val="bg1"/>
                </a:solidFill>
                <a:cs typeface="Calibri"/>
              </a:rPr>
              <a:t>Multihop</a:t>
            </a:r>
            <a:r>
              <a:rPr lang="en-GB" sz="2800" dirty="0">
                <a:solidFill>
                  <a:schemeClr val="bg1"/>
                </a:solidFill>
                <a:cs typeface="Calibri"/>
              </a:rPr>
              <a:t> Range Estimation</a:t>
            </a:r>
            <a:endParaRPr lang="en-US" dirty="0">
              <a:solidFill>
                <a:schemeClr val="bg1"/>
              </a:solidFill>
            </a:endParaRPr>
          </a:p>
        </p:txBody>
      </p:sp>
    </p:spTree>
    <p:extLst>
      <p:ext uri="{BB962C8B-B14F-4D97-AF65-F5344CB8AC3E}">
        <p14:creationId xmlns:p14="http://schemas.microsoft.com/office/powerpoint/2010/main" val="2522041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F822AA-FD07-C847-A2EA-7D4B4A6091D2}"/>
              </a:ext>
            </a:extLst>
          </p:cNvPr>
          <p:cNvSpPr txBox="1"/>
          <p:nvPr/>
        </p:nvSpPr>
        <p:spPr>
          <a:xfrm>
            <a:off x="459474" y="2004895"/>
            <a:ext cx="11273051" cy="477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1600" b="1" dirty="0"/>
              <a:t>Iterative and collaborative </a:t>
            </a:r>
            <a:r>
              <a:rPr lang="en-GB" sz="1600" b="1" dirty="0" err="1"/>
              <a:t>multilateration</a:t>
            </a:r>
            <a:endParaRPr lang="en-GB" sz="1600" b="1" dirty="0"/>
          </a:p>
          <a:p>
            <a:pPr marL="742950" lvl="1" indent="-285750" algn="just">
              <a:buFont typeface="Arial" panose="020B0604020202020204" pitchFamily="34" charset="0"/>
              <a:buChar char="•"/>
            </a:pPr>
            <a:r>
              <a:rPr lang="en-GB" sz="1600" dirty="0"/>
              <a:t>This method determines position of node using the distances from node to multiple anchors that broadcast their positions and measurements. It uses an iterative process that involves collaboration among nodes to refine their position estimates.</a:t>
            </a:r>
          </a:p>
          <a:p>
            <a:pPr marL="742950" lvl="1" indent="-285750" algn="just">
              <a:buFont typeface="Arial" panose="020B0604020202020204" pitchFamily="34" charset="0"/>
              <a:buChar char="•"/>
            </a:pPr>
            <a:r>
              <a:rPr lang="en-GB" sz="1600" dirty="0"/>
              <a:t>It can use different types of distance measurements, such as RSSI, TOA, TDOA, or other methods. It can also use different types of algorithms or techniques, such as least squares, Kalman filtering, particle filtering, etc. Different methods may have different convergence and robustness properties depending on the network topology and environmental factors .</a:t>
            </a:r>
          </a:p>
          <a:p>
            <a:pPr marL="742950" lvl="1" indent="-285750" algn="just">
              <a:buFont typeface="Arial" panose="020B0604020202020204" pitchFamily="34" charset="0"/>
              <a:buChar char="•"/>
            </a:pPr>
            <a:r>
              <a:rPr lang="en-GB" sz="1600" dirty="0"/>
              <a:t>It is a range-based method that requires distance measurements between nodes. It can achieve high accuracy and precision by exploiting the redundancy and diversity of information among nodes. However, it may also incur high communication and computation overhead due to the iterative and collaborative process.</a:t>
            </a:r>
          </a:p>
          <a:p>
            <a:pPr algn="just"/>
            <a:r>
              <a:rPr lang="en-GB" sz="1600" b="1" dirty="0"/>
              <a:t>Probabilistic positioning description and propagation</a:t>
            </a:r>
          </a:p>
          <a:p>
            <a:pPr marL="742950" lvl="1" indent="-285750" algn="just">
              <a:buFont typeface="Arial" panose="020B0604020202020204" pitchFamily="34" charset="0"/>
              <a:buChar char="•"/>
            </a:pPr>
            <a:r>
              <a:rPr lang="en-GB" sz="1600" dirty="0"/>
              <a:t>It is a method to determine the position of a node using the probability distributions of its possible positions based on the information from multiple anchors that broadcast their positions and measurements. It uses a probabilistic model that describes the uncertainty and error of the position estimates.</a:t>
            </a:r>
          </a:p>
          <a:p>
            <a:pPr marL="742950" lvl="1" indent="-285750" algn="just">
              <a:buFont typeface="Arial" panose="020B0604020202020204" pitchFamily="34" charset="0"/>
              <a:buChar char="•"/>
            </a:pPr>
            <a:r>
              <a:rPr lang="en-GB" sz="1600" dirty="0"/>
              <a:t>It can use different types of information sources, such as distance measurements, angle measurements, connectivity information, or scene analysis information. It can also use different types of algorithms or techniques, such as Bayesian inference, belief propagation, Monte Carlo methods, etc. Different methods may have different accuracy and complexity depending on the network topology and environmental factors .</a:t>
            </a:r>
          </a:p>
          <a:p>
            <a:pPr marL="742950" lvl="1" indent="-285750" algn="just">
              <a:buFont typeface="Arial" panose="020B0604020202020204" pitchFamily="34" charset="0"/>
              <a:buChar char="•"/>
            </a:pPr>
            <a:r>
              <a:rPr lang="en-GB" sz="1600" dirty="0"/>
              <a:t>It is a general method that can incorporate both range-based and range-free information sources. It can provide a more realistic and flexible representation of the position estimates by accounting for uncertainty and error.</a:t>
            </a:r>
          </a:p>
        </p:txBody>
      </p:sp>
      <p:sp>
        <p:nvSpPr>
          <p:cNvPr id="5" name="TextBox 4">
            <a:extLst>
              <a:ext uri="{FF2B5EF4-FFF2-40B4-BE49-F238E27FC236}">
                <a16:creationId xmlns:a16="http://schemas.microsoft.com/office/drawing/2014/main" id="{6FE4263B-8EC7-800A-EFC4-0FF5392DAACB}"/>
              </a:ext>
            </a:extLst>
          </p:cNvPr>
          <p:cNvSpPr txBox="1"/>
          <p:nvPr/>
        </p:nvSpPr>
        <p:spPr>
          <a:xfrm>
            <a:off x="92422" y="751182"/>
            <a:ext cx="1218847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solidFill>
                  <a:schemeClr val="bg1"/>
                </a:solidFill>
                <a:cs typeface="Calibri"/>
              </a:rPr>
              <a:t>Positioning in </a:t>
            </a:r>
            <a:r>
              <a:rPr lang="en-GB" sz="2800" dirty="0" err="1">
                <a:solidFill>
                  <a:schemeClr val="bg1"/>
                </a:solidFill>
                <a:cs typeface="Calibri"/>
              </a:rPr>
              <a:t>Multihop</a:t>
            </a:r>
            <a:r>
              <a:rPr lang="en-GB" sz="2800" dirty="0">
                <a:solidFill>
                  <a:schemeClr val="bg1"/>
                </a:solidFill>
                <a:cs typeface="Calibri"/>
              </a:rPr>
              <a:t> Environments – Iterative and Collaborative </a:t>
            </a:r>
          </a:p>
          <a:p>
            <a:pPr algn="ctr"/>
            <a:r>
              <a:rPr lang="en-GB" sz="2800" dirty="0" err="1">
                <a:solidFill>
                  <a:schemeClr val="bg1"/>
                </a:solidFill>
                <a:cs typeface="Calibri"/>
              </a:rPr>
              <a:t>Multilateration</a:t>
            </a:r>
            <a:r>
              <a:rPr lang="en-GB" sz="2800" dirty="0">
                <a:solidFill>
                  <a:schemeClr val="bg1"/>
                </a:solidFill>
                <a:cs typeface="Calibri"/>
              </a:rPr>
              <a:t> &amp; Probabilistic Positioning Description and Propagation </a:t>
            </a:r>
            <a:endParaRPr lang="en-US" dirty="0">
              <a:solidFill>
                <a:schemeClr val="bg1"/>
              </a:solidFill>
            </a:endParaRPr>
          </a:p>
        </p:txBody>
      </p:sp>
    </p:spTree>
    <p:extLst>
      <p:ext uri="{BB962C8B-B14F-4D97-AF65-F5344CB8AC3E}">
        <p14:creationId xmlns:p14="http://schemas.microsoft.com/office/powerpoint/2010/main" val="2078972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B3C2C1-8B58-C915-EE36-5B26FD8D404C}"/>
              </a:ext>
            </a:extLst>
          </p:cNvPr>
          <p:cNvSpPr txBox="1"/>
          <p:nvPr/>
        </p:nvSpPr>
        <p:spPr>
          <a:xfrm>
            <a:off x="3522" y="967569"/>
            <a:ext cx="1218847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solidFill>
                  <a:schemeClr val="bg1"/>
                </a:solidFill>
                <a:cs typeface="Calibri"/>
              </a:rPr>
              <a:t>Impact of Anchor Placement</a:t>
            </a:r>
            <a:endParaRPr lang="en-US" dirty="0">
              <a:solidFill>
                <a:schemeClr val="bg1"/>
              </a:solidFill>
            </a:endParaRPr>
          </a:p>
        </p:txBody>
      </p:sp>
      <p:sp>
        <p:nvSpPr>
          <p:cNvPr id="6" name="TextBox 5">
            <a:extLst>
              <a:ext uri="{FF2B5EF4-FFF2-40B4-BE49-F238E27FC236}">
                <a16:creationId xmlns:a16="http://schemas.microsoft.com/office/drawing/2014/main" id="{B0F822AA-FD07-C847-A2EA-7D4B4A6091D2}"/>
              </a:ext>
            </a:extLst>
          </p:cNvPr>
          <p:cNvSpPr txBox="1"/>
          <p:nvPr/>
        </p:nvSpPr>
        <p:spPr>
          <a:xfrm>
            <a:off x="432179" y="2214307"/>
            <a:ext cx="11327642"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panose="020B0604020202020204" pitchFamily="34" charset="0"/>
              <a:buChar char="•"/>
            </a:pPr>
            <a:r>
              <a:rPr lang="en-GB" sz="1600" dirty="0">
                <a:ea typeface="+mn-lt"/>
                <a:cs typeface="+mn-lt"/>
              </a:rPr>
              <a:t>Anchor placement is a problem of determining the optimal positions and number of anchor nodes that broadcast their positions and measurements to help other nodes localize themselves. Anchor placement can affect the localization performance in terms of accuracy, precision, coverage, scalability, robustness, complexity, or energy consumption.</a:t>
            </a:r>
          </a:p>
          <a:p>
            <a:pPr marL="285750" indent="-285750" algn="just">
              <a:buFont typeface="Arial" panose="020B0604020202020204" pitchFamily="34" charset="0"/>
              <a:buChar char="•"/>
            </a:pPr>
            <a:endParaRPr lang="en-GB" sz="1600" dirty="0">
              <a:ea typeface="+mn-lt"/>
              <a:cs typeface="+mn-lt"/>
            </a:endParaRPr>
          </a:p>
          <a:p>
            <a:pPr marL="285750" indent="-285750" algn="just">
              <a:buFont typeface="Arial" panose="020B0604020202020204" pitchFamily="34" charset="0"/>
              <a:buChar char="•"/>
            </a:pPr>
            <a:r>
              <a:rPr lang="en-GB" sz="1600" dirty="0">
                <a:ea typeface="+mn-lt"/>
                <a:cs typeface="+mn-lt"/>
              </a:rPr>
              <a:t>Anchor placement can be done using different criteria or objectives, such as minimizing localization error, maximizing network coverage, minimizing anchor deployment cost, maximizing network connectivity, etc. Different criteria or objectives may have different trade-offs and challenges depending on the network topology and environmental factors .</a:t>
            </a:r>
          </a:p>
          <a:p>
            <a:pPr marL="285750" indent="-285750" algn="just">
              <a:buFont typeface="Arial" panose="020B0604020202020204" pitchFamily="34" charset="0"/>
              <a:buChar char="•"/>
            </a:pPr>
            <a:endParaRPr lang="en-GB" sz="1600" dirty="0">
              <a:ea typeface="+mn-lt"/>
              <a:cs typeface="+mn-lt"/>
            </a:endParaRPr>
          </a:p>
          <a:p>
            <a:pPr marL="285750" indent="-285750" algn="just">
              <a:buFont typeface="Arial" panose="020B0604020202020204" pitchFamily="34" charset="0"/>
              <a:buChar char="•"/>
            </a:pPr>
            <a:r>
              <a:rPr lang="en-GB" sz="1600" dirty="0">
                <a:ea typeface="+mn-lt"/>
                <a:cs typeface="+mn-lt"/>
              </a:rPr>
              <a:t>Anchor placement can be done using different methods or techniques, such as analytical methods, heuristic methods, optimization methods, learning methods, etc. Different methods or techniques may have different advantages and disadvantages in terms of computational complexity, solution quality, adaptability, or flexibility.</a:t>
            </a:r>
          </a:p>
          <a:p>
            <a:pPr marL="285750" indent="-285750" algn="just">
              <a:buFont typeface="Arial" panose="020B0604020202020204" pitchFamily="34" charset="0"/>
              <a:buChar char="•"/>
            </a:pPr>
            <a:endParaRPr lang="en-GB" sz="1600" dirty="0">
              <a:ea typeface="+mn-lt"/>
              <a:cs typeface="+mn-lt"/>
            </a:endParaRPr>
          </a:p>
          <a:p>
            <a:pPr algn="just"/>
            <a:r>
              <a:rPr lang="en-GB" sz="1600" b="1" dirty="0">
                <a:ea typeface="+mn-lt"/>
                <a:cs typeface="+mn-lt"/>
              </a:rPr>
              <a:t>Examples of Anchor Placement Methods:</a:t>
            </a:r>
          </a:p>
          <a:p>
            <a:pPr marL="742950" lvl="1" indent="-285750" algn="just">
              <a:buFont typeface="Arial" panose="020B0604020202020204" pitchFamily="34" charset="0"/>
              <a:buChar char="•"/>
            </a:pPr>
            <a:r>
              <a:rPr lang="en-GB" sz="1600" dirty="0">
                <a:ea typeface="+mn-lt"/>
                <a:cs typeface="+mn-lt"/>
              </a:rPr>
              <a:t>Outlier detection and optimal anchor placement for 3-D underwater optical wireless sensor network localization</a:t>
            </a:r>
          </a:p>
          <a:p>
            <a:pPr marL="742950" lvl="1" indent="-285750" algn="just">
              <a:buFont typeface="Arial" panose="020B0604020202020204" pitchFamily="34" charset="0"/>
              <a:buChar char="•"/>
            </a:pPr>
            <a:r>
              <a:rPr lang="en-GB" sz="1600" dirty="0">
                <a:ea typeface="+mn-lt"/>
                <a:cs typeface="+mn-lt"/>
              </a:rPr>
              <a:t>Mobile anchor node assisted localization (MANAL) algorithm</a:t>
            </a:r>
          </a:p>
          <a:p>
            <a:pPr marL="742950" lvl="1" indent="-285750" algn="just">
              <a:buFont typeface="Arial" panose="020B0604020202020204" pitchFamily="34" charset="0"/>
              <a:buChar char="•"/>
            </a:pPr>
            <a:r>
              <a:rPr lang="en-GB" sz="1600" dirty="0">
                <a:ea typeface="+mn-lt"/>
                <a:cs typeface="+mn-lt"/>
              </a:rPr>
              <a:t>Geometric routing</a:t>
            </a:r>
          </a:p>
        </p:txBody>
      </p:sp>
    </p:spTree>
    <p:extLst>
      <p:ext uri="{BB962C8B-B14F-4D97-AF65-F5344CB8AC3E}">
        <p14:creationId xmlns:p14="http://schemas.microsoft.com/office/powerpoint/2010/main" val="1860496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B3C2C1-8B58-C915-EE36-5B26FD8D404C}"/>
              </a:ext>
            </a:extLst>
          </p:cNvPr>
          <p:cNvSpPr txBox="1"/>
          <p:nvPr/>
        </p:nvSpPr>
        <p:spPr>
          <a:xfrm>
            <a:off x="3522" y="967569"/>
            <a:ext cx="1218847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solidFill>
                  <a:schemeClr val="bg1"/>
                </a:solidFill>
                <a:cs typeface="Calibri"/>
              </a:rPr>
              <a:t>Further Reading</a:t>
            </a:r>
            <a:endParaRPr lang="en-US" dirty="0">
              <a:solidFill>
                <a:schemeClr val="bg1"/>
              </a:solidFill>
            </a:endParaRPr>
          </a:p>
        </p:txBody>
      </p:sp>
      <p:sp>
        <p:nvSpPr>
          <p:cNvPr id="6" name="TextBox 5">
            <a:extLst>
              <a:ext uri="{FF2B5EF4-FFF2-40B4-BE49-F238E27FC236}">
                <a16:creationId xmlns:a16="http://schemas.microsoft.com/office/drawing/2014/main" id="{B0F822AA-FD07-C847-A2EA-7D4B4A6091D2}"/>
              </a:ext>
            </a:extLst>
          </p:cNvPr>
          <p:cNvSpPr txBox="1"/>
          <p:nvPr/>
        </p:nvSpPr>
        <p:spPr>
          <a:xfrm>
            <a:off x="432179" y="1913150"/>
            <a:ext cx="11327642" cy="477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panose="020B0604020202020204" pitchFamily="34" charset="0"/>
              <a:buChar char="•"/>
            </a:pPr>
            <a:r>
              <a:rPr lang="en-GB" sz="1600" b="1" dirty="0">
                <a:ea typeface="+mn-lt"/>
                <a:cs typeface="+mn-lt"/>
              </a:rPr>
              <a:t>GPS: </a:t>
            </a:r>
            <a:r>
              <a:rPr lang="en-GB" sz="1600" dirty="0">
                <a:ea typeface="+mn-lt"/>
                <a:cs typeface="+mn-lt"/>
              </a:rPr>
              <a:t>Global Positioning System (GPS) is a satellite-based system that provides location and time information to receivers on Earth. GPS can be used for WSN localization and positioning by equipping some or all sensor nodes with GPS receivers. However, GPS may not be feasible for large-scale or indoor WSNs due to cost, power consumption, or signal availability issues.</a:t>
            </a:r>
          </a:p>
          <a:p>
            <a:pPr marL="285750" indent="-285750" algn="just">
              <a:buFont typeface="Arial" panose="020B0604020202020204" pitchFamily="34" charset="0"/>
              <a:buChar char="•"/>
            </a:pPr>
            <a:endParaRPr lang="en-GB" sz="1600" dirty="0">
              <a:ea typeface="+mn-lt"/>
              <a:cs typeface="+mn-lt"/>
            </a:endParaRPr>
          </a:p>
          <a:p>
            <a:pPr marL="285750" indent="-285750" algn="just">
              <a:buFont typeface="Arial" panose="020B0604020202020204" pitchFamily="34" charset="0"/>
              <a:buChar char="•"/>
            </a:pPr>
            <a:r>
              <a:rPr lang="en-GB" sz="1600" b="1" dirty="0">
                <a:ea typeface="+mn-lt"/>
                <a:cs typeface="+mn-lt"/>
              </a:rPr>
              <a:t>Angulation: </a:t>
            </a:r>
            <a:r>
              <a:rPr lang="en-GB" sz="1600" dirty="0">
                <a:ea typeface="+mn-lt"/>
                <a:cs typeface="+mn-lt"/>
              </a:rPr>
              <a:t>Angulation is a method to determine the position of a node using the angles from the node to multiple known locations (often called anchors or beacons) that broadcast their positions and measurements. Angulation can use different types of angle measurements, such as angle of arrival (AOA), which are obtained by using directional antennas on the nodes or on the anchors. Angulation can be formulated as a system of nonlinear equations that can be solved using various methods, such as linearization, least squares, optimization, or geometric construction.</a:t>
            </a:r>
          </a:p>
          <a:p>
            <a:pPr marL="285750" indent="-285750" algn="just">
              <a:buFont typeface="Arial" panose="020B0604020202020204" pitchFamily="34" charset="0"/>
              <a:buChar char="•"/>
            </a:pPr>
            <a:endParaRPr lang="en-GB" sz="1600" dirty="0">
              <a:ea typeface="+mn-lt"/>
              <a:cs typeface="+mn-lt"/>
            </a:endParaRPr>
          </a:p>
          <a:p>
            <a:pPr marL="285750" indent="-285750" algn="just">
              <a:buFont typeface="Arial" panose="020B0604020202020204" pitchFamily="34" charset="0"/>
              <a:buChar char="•"/>
            </a:pPr>
            <a:r>
              <a:rPr lang="en-GB" sz="1600" b="1" dirty="0">
                <a:ea typeface="+mn-lt"/>
                <a:cs typeface="+mn-lt"/>
              </a:rPr>
              <a:t>Error impact: </a:t>
            </a:r>
            <a:r>
              <a:rPr lang="en-GB" sz="1600" dirty="0">
                <a:ea typeface="+mn-lt"/>
                <a:cs typeface="+mn-lt"/>
              </a:rPr>
              <a:t>It is a measure of how the localization performance is affected by various sources of uncertainty in WSNs. Error sources can include measurement noise, environmental factors, irregular transmission ranges, anchor position errors, etc. Error impact can be evaluated using different metrics, such as localisation error, network coverage, network connectivity, etc. Error impact can be mitigated by using different methods or techniques, such as outlier detection, robust estimation, error correction, etc.</a:t>
            </a:r>
          </a:p>
          <a:p>
            <a:pPr marL="285750" indent="-285750" algn="just">
              <a:buFont typeface="Arial" panose="020B0604020202020204" pitchFamily="34" charset="0"/>
              <a:buChar char="•"/>
            </a:pPr>
            <a:endParaRPr lang="en-GB" sz="1600" dirty="0">
              <a:ea typeface="+mn-lt"/>
              <a:cs typeface="+mn-lt"/>
            </a:endParaRPr>
          </a:p>
          <a:p>
            <a:pPr marL="285750" indent="-285750" algn="just">
              <a:buFont typeface="Arial" panose="020B0604020202020204" pitchFamily="34" charset="0"/>
              <a:buChar char="•"/>
            </a:pPr>
            <a:r>
              <a:rPr lang="en-GB" sz="1600" b="1" dirty="0">
                <a:ea typeface="+mn-lt"/>
                <a:cs typeface="+mn-lt"/>
              </a:rPr>
              <a:t>Anchor-free systems: </a:t>
            </a:r>
            <a:r>
              <a:rPr lang="en-GB" sz="1600" dirty="0">
                <a:ea typeface="+mn-lt"/>
                <a:cs typeface="+mn-lt"/>
              </a:rPr>
              <a:t>Anchor-free systems are systems that do not require any anchor nodes that broadcast their positions and measurements to help other nodes localize themselves. Anchor-free systems can use different methods or techniques, such as proximity, scene analysis, hop count, etc. Anchor-free systems can be advantageous in terms of cost, scalability, robustness, or flexibility. However, anchor-free systems may not be very accurate or precise due to lack of absolute reference points.</a:t>
            </a:r>
          </a:p>
        </p:txBody>
      </p:sp>
    </p:spTree>
    <p:extLst>
      <p:ext uri="{BB962C8B-B14F-4D97-AF65-F5344CB8AC3E}">
        <p14:creationId xmlns:p14="http://schemas.microsoft.com/office/powerpoint/2010/main" val="1274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B3C2C1-8B58-C915-EE36-5B26FD8D404C}"/>
              </a:ext>
            </a:extLst>
          </p:cNvPr>
          <p:cNvSpPr txBox="1"/>
          <p:nvPr/>
        </p:nvSpPr>
        <p:spPr>
          <a:xfrm>
            <a:off x="3522" y="967569"/>
            <a:ext cx="1218847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solidFill>
                  <a:schemeClr val="bg1"/>
                </a:solidFill>
                <a:cs typeface="Calibri"/>
              </a:rPr>
              <a:t>Further Reading </a:t>
            </a:r>
            <a:r>
              <a:rPr lang="en-GB" sz="2800" dirty="0" err="1">
                <a:solidFill>
                  <a:schemeClr val="bg1"/>
                </a:solidFill>
                <a:cs typeface="Calibri"/>
              </a:rPr>
              <a:t>Contd</a:t>
            </a:r>
            <a:r>
              <a:rPr lang="en-GB" sz="2800" dirty="0">
                <a:solidFill>
                  <a:schemeClr val="bg1"/>
                </a:solidFill>
                <a:cs typeface="Calibri"/>
              </a:rPr>
              <a:t>… &amp; Conclusion</a:t>
            </a:r>
            <a:endParaRPr lang="en-US" dirty="0">
              <a:solidFill>
                <a:schemeClr val="bg1"/>
              </a:solidFill>
            </a:endParaRPr>
          </a:p>
        </p:txBody>
      </p:sp>
      <p:sp>
        <p:nvSpPr>
          <p:cNvPr id="6" name="TextBox 5">
            <a:extLst>
              <a:ext uri="{FF2B5EF4-FFF2-40B4-BE49-F238E27FC236}">
                <a16:creationId xmlns:a16="http://schemas.microsoft.com/office/drawing/2014/main" id="{B0F822AA-FD07-C847-A2EA-7D4B4A6091D2}"/>
              </a:ext>
            </a:extLst>
          </p:cNvPr>
          <p:cNvSpPr txBox="1"/>
          <p:nvPr/>
        </p:nvSpPr>
        <p:spPr>
          <a:xfrm>
            <a:off x="432179" y="1899502"/>
            <a:ext cx="11327642" cy="477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3464" indent="-283464" algn="just" rtl="0" eaLnBrk="1" latinLnBrk="0" hangingPunct="1">
              <a:spcBef>
                <a:spcPts val="0"/>
              </a:spcBef>
              <a:spcAft>
                <a:spcPts val="0"/>
              </a:spcAft>
              <a:buClrTx/>
              <a:buSzPts val="1600"/>
              <a:buFont typeface="Arial" panose="020B0604020202020204" pitchFamily="34" charset="0"/>
              <a:buChar char="•"/>
            </a:pPr>
            <a:r>
              <a:rPr lang="en-GB" sz="1600" b="1" kern="1200" dirty="0">
                <a:solidFill>
                  <a:srgbClr val="000000"/>
                </a:solidFill>
                <a:effectLst/>
                <a:latin typeface="Gill Sans MT" panose="020B0502020104020203" pitchFamily="34" charset="0"/>
                <a:ea typeface="Gill Sans MT" panose="020B0502020104020203" pitchFamily="34" charset="0"/>
                <a:cs typeface="Gill Sans MT" panose="020B0502020104020203" pitchFamily="34" charset="0"/>
              </a:rPr>
              <a:t>Performance: </a:t>
            </a:r>
            <a:r>
              <a:rPr lang="en-GB" sz="1600" kern="1200" dirty="0">
                <a:solidFill>
                  <a:srgbClr val="000000"/>
                </a:solidFill>
                <a:effectLst/>
                <a:latin typeface="Gill Sans MT" panose="020B0502020104020203" pitchFamily="34" charset="0"/>
                <a:ea typeface="Gill Sans MT" panose="020B0502020104020203" pitchFamily="34" charset="0"/>
                <a:cs typeface="Gill Sans MT" panose="020B0502020104020203" pitchFamily="34" charset="0"/>
              </a:rPr>
              <a:t>It is a measure of how well a localization and positioning system achieves its objectives and requirements. Performance can be evaluated using different criteria or objectives, such as accuracy, coverage, scalability, robustness, complexity</a:t>
            </a:r>
            <a:r>
              <a:rPr lang="en-GB" sz="1600" dirty="0">
                <a:solidFill>
                  <a:srgbClr val="000000"/>
                </a:solidFill>
                <a:latin typeface="Gill Sans MT" panose="020B0502020104020203" pitchFamily="34" charset="0"/>
                <a:ea typeface="Gill Sans MT" panose="020B0502020104020203" pitchFamily="34" charset="0"/>
                <a:cs typeface="Gill Sans MT" panose="020B0502020104020203" pitchFamily="34" charset="0"/>
              </a:rPr>
              <a:t> </a:t>
            </a:r>
            <a:r>
              <a:rPr lang="en-GB" sz="1600" kern="1200" dirty="0">
                <a:solidFill>
                  <a:srgbClr val="000000"/>
                </a:solidFill>
                <a:effectLst/>
                <a:latin typeface="Gill Sans MT" panose="020B0502020104020203" pitchFamily="34" charset="0"/>
                <a:ea typeface="Gill Sans MT" panose="020B0502020104020203" pitchFamily="34" charset="0"/>
                <a:cs typeface="Gill Sans MT" panose="020B0502020104020203" pitchFamily="34" charset="0"/>
              </a:rPr>
              <a:t>etc. Performance can be improved by using different methods or techniques, such as optimal anchor placement, mobile anchor nodes, iterative and collaborative </a:t>
            </a:r>
            <a:r>
              <a:rPr lang="en-GB" sz="1600" kern="1200" dirty="0" err="1">
                <a:solidFill>
                  <a:srgbClr val="000000"/>
                </a:solidFill>
                <a:effectLst/>
                <a:latin typeface="Gill Sans MT" panose="020B0502020104020203" pitchFamily="34" charset="0"/>
                <a:ea typeface="Gill Sans MT" panose="020B0502020104020203" pitchFamily="34" charset="0"/>
                <a:cs typeface="Gill Sans MT" panose="020B0502020104020203" pitchFamily="34" charset="0"/>
              </a:rPr>
              <a:t>multilateration</a:t>
            </a:r>
            <a:r>
              <a:rPr lang="en-GB" sz="1600" kern="1200" dirty="0">
                <a:solidFill>
                  <a:srgbClr val="000000"/>
                </a:solidFill>
                <a:effectLst/>
                <a:latin typeface="Gill Sans MT" panose="020B0502020104020203" pitchFamily="34" charset="0"/>
                <a:ea typeface="Gill Sans MT" panose="020B0502020104020203" pitchFamily="34" charset="0"/>
                <a:cs typeface="Gill Sans MT" panose="020B0502020104020203" pitchFamily="34" charset="0"/>
              </a:rPr>
              <a:t>, probabilistic positioning description and propagation, etc.</a:t>
            </a:r>
          </a:p>
          <a:p>
            <a:pPr marL="283464" indent="-283464" algn="just" rtl="0" eaLnBrk="1" latinLnBrk="0" hangingPunct="1">
              <a:spcBef>
                <a:spcPts val="0"/>
              </a:spcBef>
              <a:spcAft>
                <a:spcPts val="0"/>
              </a:spcAft>
              <a:buClrTx/>
              <a:buSzPts val="1600"/>
              <a:buFont typeface="Arial" panose="020B0604020202020204" pitchFamily="34" charset="0"/>
              <a:buChar char="•"/>
            </a:pPr>
            <a:endParaRPr lang="en-GB" sz="1600" dirty="0">
              <a:effectLst/>
            </a:endParaRPr>
          </a:p>
          <a:p>
            <a:pPr marL="285750" indent="-285750" algn="just" rtl="0" eaLnBrk="1" latinLnBrk="0" hangingPunct="1">
              <a:spcBef>
                <a:spcPts val="0"/>
              </a:spcBef>
              <a:spcAft>
                <a:spcPts val="0"/>
              </a:spcAft>
              <a:buFont typeface="Arial" panose="020B0604020202020204" pitchFamily="34" charset="0"/>
              <a:buChar char="•"/>
            </a:pPr>
            <a:r>
              <a:rPr lang="en-GB" sz="1600" b="1" kern="1200" dirty="0">
                <a:solidFill>
                  <a:srgbClr val="000000"/>
                </a:solidFill>
                <a:effectLst/>
                <a:latin typeface="Gill Sans MT" panose="020B0502020104020203" pitchFamily="34" charset="0"/>
                <a:ea typeface="Gill Sans MT" panose="020B0502020104020203" pitchFamily="34" charset="0"/>
                <a:cs typeface="Gill Sans MT" panose="020B0502020104020203" pitchFamily="34" charset="0"/>
              </a:rPr>
              <a:t>Nonstandard approaches: </a:t>
            </a:r>
            <a:r>
              <a:rPr lang="en-GB" sz="1600" kern="1200" dirty="0">
                <a:solidFill>
                  <a:srgbClr val="000000"/>
                </a:solidFill>
                <a:effectLst/>
                <a:latin typeface="Gill Sans MT" panose="020B0502020104020203" pitchFamily="34" charset="0"/>
                <a:ea typeface="Gill Sans MT" panose="020B0502020104020203" pitchFamily="34" charset="0"/>
                <a:cs typeface="Gill Sans MT" panose="020B0502020104020203" pitchFamily="34" charset="0"/>
              </a:rPr>
              <a:t>Nonstandard approaches are approaches that use novel or unconventional methods or techniques for WSN localization and positioning. Nonstandard approaches can include using non-Euclidean geometry, quantum mechanics, machine learning, bio-inspired algorithms, etc. Nonstandard approaches can provide new insights or solutions for challenging or complex WSN localization and positioning problems.</a:t>
            </a:r>
          </a:p>
          <a:p>
            <a:pPr marL="285750" indent="-285750" algn="just" rtl="0" eaLnBrk="1" latinLnBrk="0" hangingPunct="1">
              <a:spcBef>
                <a:spcPts val="0"/>
              </a:spcBef>
              <a:spcAft>
                <a:spcPts val="0"/>
              </a:spcAft>
              <a:buFont typeface="Arial" panose="020B0604020202020204" pitchFamily="34" charset="0"/>
              <a:buChar char="•"/>
            </a:pPr>
            <a:endParaRPr lang="en-GB" sz="1600" dirty="0">
              <a:solidFill>
                <a:srgbClr val="000000"/>
              </a:solidFill>
              <a:latin typeface="Gill Sans MT" panose="020B0502020104020203" pitchFamily="34" charset="0"/>
            </a:endParaRPr>
          </a:p>
          <a:p>
            <a:pPr algn="just" rtl="0" eaLnBrk="1" latinLnBrk="0" hangingPunct="1">
              <a:spcBef>
                <a:spcPts val="0"/>
              </a:spcBef>
              <a:spcAft>
                <a:spcPts val="0"/>
              </a:spcAft>
            </a:pPr>
            <a:r>
              <a:rPr lang="en-GB" sz="1600" b="1" dirty="0">
                <a:solidFill>
                  <a:srgbClr val="000000"/>
                </a:solidFill>
                <a:effectLst/>
                <a:latin typeface="Gill Sans MT" panose="020B0502020104020203" pitchFamily="34" charset="0"/>
              </a:rPr>
              <a:t>Conclusion:</a:t>
            </a:r>
          </a:p>
          <a:p>
            <a:pPr algn="just" rtl="0" eaLnBrk="1" latinLnBrk="0" hangingPunct="1">
              <a:spcBef>
                <a:spcPts val="0"/>
              </a:spcBef>
              <a:spcAft>
                <a:spcPts val="0"/>
              </a:spcAft>
            </a:pPr>
            <a:r>
              <a:rPr lang="en-GB" sz="1600" dirty="0">
                <a:effectLst/>
              </a:rPr>
              <a:t>Localisation and positioning in WSN is an important and challenging research field that aims to provide location information for sensor nodes that collect and process data in various applications. It can use different types of information sources, such as distance, angle, connectivity, or scene analysis, and different types of algorithms or techniques, such as trilateration, triangulation, </a:t>
            </a:r>
            <a:r>
              <a:rPr lang="en-GB" sz="1600" dirty="0" err="1">
                <a:effectLst/>
              </a:rPr>
              <a:t>multilateration</a:t>
            </a:r>
            <a:r>
              <a:rPr lang="en-GB" sz="1600" dirty="0">
                <a:effectLst/>
              </a:rPr>
              <a:t>, multidimensional scaling, etc. Additionally, it can also use different types of systems, such as anchor-based or anchor-free systems, single-hop or </a:t>
            </a:r>
            <a:r>
              <a:rPr lang="en-GB" sz="1600" dirty="0" err="1">
                <a:effectLst/>
              </a:rPr>
              <a:t>multihop</a:t>
            </a:r>
            <a:r>
              <a:rPr lang="en-GB" sz="1600" dirty="0">
                <a:effectLst/>
              </a:rPr>
              <a:t> systems, range-based or range-free systems, etc. It can be evaluated and improved using different criteria or objectives, such as accuracy, precision, coverage, scalability, robustness, complexity, energy consumption, etc. It can also benefit from novel or unconventional methods or techniques, such as non-Euclidean geometry, quantum mechanics, machine learning, bio-inspired algorithms, etc. </a:t>
            </a:r>
            <a:r>
              <a:rPr lang="en-GB" sz="1600" dirty="0"/>
              <a:t>Localisation and positioning </a:t>
            </a:r>
            <a:r>
              <a:rPr lang="en-GB" sz="1600" dirty="0">
                <a:effectLst/>
              </a:rPr>
              <a:t>is a rich and diverse research field that has many potential applications and challenges.</a:t>
            </a:r>
          </a:p>
        </p:txBody>
      </p:sp>
    </p:spTree>
    <p:extLst>
      <p:ext uri="{BB962C8B-B14F-4D97-AF65-F5344CB8AC3E}">
        <p14:creationId xmlns:p14="http://schemas.microsoft.com/office/powerpoint/2010/main" val="348020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B3C2C1-8B58-C915-EE36-5B26FD8D404C}"/>
              </a:ext>
            </a:extLst>
          </p:cNvPr>
          <p:cNvSpPr txBox="1"/>
          <p:nvPr/>
        </p:nvSpPr>
        <p:spPr>
          <a:xfrm>
            <a:off x="0" y="967287"/>
            <a:ext cx="1218847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solidFill>
                  <a:srgbClr val="FFFFFF"/>
                </a:solidFill>
                <a:latin typeface="-apple-system"/>
                <a:cs typeface="Calibri"/>
              </a:rPr>
              <a:t>Introduction</a:t>
            </a:r>
            <a:endParaRPr lang="en-GB" sz="2800" dirty="0">
              <a:solidFill>
                <a:schemeClr val="bg1"/>
              </a:solidFill>
              <a:cs typeface="Calibri"/>
            </a:endParaRPr>
          </a:p>
        </p:txBody>
      </p:sp>
      <p:sp>
        <p:nvSpPr>
          <p:cNvPr id="6" name="TextBox 5">
            <a:extLst>
              <a:ext uri="{FF2B5EF4-FFF2-40B4-BE49-F238E27FC236}">
                <a16:creationId xmlns:a16="http://schemas.microsoft.com/office/drawing/2014/main" id="{B0F822AA-FD07-C847-A2EA-7D4B4A6091D2}"/>
              </a:ext>
            </a:extLst>
          </p:cNvPr>
          <p:cNvSpPr txBox="1"/>
          <p:nvPr/>
        </p:nvSpPr>
        <p:spPr>
          <a:xfrm>
            <a:off x="437242" y="2088429"/>
            <a:ext cx="1131399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panose="020B0604020202020204" pitchFamily="34" charset="0"/>
              <a:buChar char="•"/>
            </a:pPr>
            <a:r>
              <a:rPr lang="en-GB" sz="1600" dirty="0">
                <a:ea typeface="+mn-lt"/>
                <a:cs typeface="+mn-lt"/>
              </a:rPr>
              <a:t>Localisation and positioning are means for a node to determine its physical position (with respect to some coordinate system) or symbolic location using the help of anchor nodes that know their position.</a:t>
            </a:r>
          </a:p>
          <a:p>
            <a:pPr marL="285750" indent="-285750" algn="just">
              <a:buFont typeface="Arial" panose="020B0604020202020204" pitchFamily="34" charset="0"/>
              <a:buChar char="•"/>
            </a:pPr>
            <a:endParaRPr lang="en-GB" sz="1600" dirty="0">
              <a:ea typeface="+mn-lt"/>
              <a:cs typeface="+mn-lt"/>
            </a:endParaRPr>
          </a:p>
          <a:p>
            <a:pPr marL="285750" indent="-285750" algn="just">
              <a:buFont typeface="Arial" panose="020B0604020202020204" pitchFamily="34" charset="0"/>
              <a:buChar char="•"/>
            </a:pPr>
            <a:r>
              <a:rPr lang="en-GB" sz="1600" dirty="0">
                <a:ea typeface="+mn-lt"/>
                <a:cs typeface="+mn-lt"/>
              </a:rPr>
              <a:t>Localisation and positioning can be done using different means to determine distances or angles between nodes, such as received signal strength indicator (RSSI), time of arrival (</a:t>
            </a:r>
            <a:r>
              <a:rPr lang="en-GB" sz="1600" dirty="0" err="1">
                <a:ea typeface="+mn-lt"/>
                <a:cs typeface="+mn-lt"/>
              </a:rPr>
              <a:t>ToA</a:t>
            </a:r>
            <a:r>
              <a:rPr lang="en-GB" sz="1600" dirty="0">
                <a:ea typeface="+mn-lt"/>
                <a:cs typeface="+mn-lt"/>
              </a:rPr>
              <a:t>), time difference of arrival (</a:t>
            </a:r>
            <a:r>
              <a:rPr lang="en-GB" sz="1600" dirty="0" err="1">
                <a:ea typeface="+mn-lt"/>
                <a:cs typeface="+mn-lt"/>
              </a:rPr>
              <a:t>TDoA</a:t>
            </a:r>
            <a:r>
              <a:rPr lang="en-GB" sz="1600" dirty="0">
                <a:ea typeface="+mn-lt"/>
                <a:cs typeface="+mn-lt"/>
              </a:rPr>
              <a:t>), or directional antennas.</a:t>
            </a:r>
          </a:p>
          <a:p>
            <a:pPr marL="285750" indent="-285750" algn="just">
              <a:buFont typeface="Arial" panose="020B0604020202020204" pitchFamily="34" charset="0"/>
              <a:buChar char="•"/>
            </a:pPr>
            <a:endParaRPr lang="en-GB" sz="1600" dirty="0">
              <a:ea typeface="+mn-lt"/>
              <a:cs typeface="+mn-lt"/>
            </a:endParaRPr>
          </a:p>
          <a:p>
            <a:pPr marL="285750" indent="-285750" algn="just">
              <a:buFont typeface="Arial" panose="020B0604020202020204" pitchFamily="34" charset="0"/>
              <a:buChar char="•"/>
            </a:pPr>
            <a:r>
              <a:rPr lang="en-GB" sz="1600" dirty="0">
                <a:ea typeface="+mn-lt"/>
                <a:cs typeface="+mn-lt"/>
              </a:rPr>
              <a:t>Localisation and positioning can be classified into two categories: </a:t>
            </a:r>
          </a:p>
          <a:p>
            <a:pPr marL="742950" lvl="1" indent="-285750" algn="just">
              <a:buFont typeface="Arial" panose="020B0604020202020204" pitchFamily="34" charset="0"/>
              <a:buChar char="•"/>
            </a:pPr>
            <a:r>
              <a:rPr lang="en-GB" sz="1600" u="sng" dirty="0">
                <a:ea typeface="+mn-lt"/>
                <a:cs typeface="+mn-lt"/>
              </a:rPr>
              <a:t>Range-based:</a:t>
            </a:r>
            <a:r>
              <a:rPr lang="en-GB" sz="1600" dirty="0">
                <a:ea typeface="+mn-lt"/>
                <a:cs typeface="+mn-lt"/>
              </a:rPr>
              <a:t> Range-based methods use distance or angle estimates to compute the position of a node using simple geometry, such as trilateration or angulation. </a:t>
            </a:r>
          </a:p>
          <a:p>
            <a:pPr marL="742950" lvl="1" indent="-285750" algn="just">
              <a:buFont typeface="Arial" panose="020B0604020202020204" pitchFamily="34" charset="0"/>
              <a:buChar char="•"/>
            </a:pPr>
            <a:r>
              <a:rPr lang="en-GB" sz="1600" u="sng" dirty="0">
                <a:ea typeface="+mn-lt"/>
                <a:cs typeface="+mn-lt"/>
              </a:rPr>
              <a:t>Range-free:</a:t>
            </a:r>
            <a:r>
              <a:rPr lang="en-GB" sz="1600" dirty="0">
                <a:ea typeface="+mn-lt"/>
                <a:cs typeface="+mn-lt"/>
              </a:rPr>
              <a:t> Range-free methods use connectivity information or proximity to anchor nodes to estimate the position of a node without using distance or angle measurements.</a:t>
            </a:r>
          </a:p>
          <a:p>
            <a:pPr marL="285750" indent="-285750" algn="just">
              <a:buFont typeface="Arial" panose="020B0604020202020204" pitchFamily="34" charset="0"/>
              <a:buChar char="•"/>
            </a:pPr>
            <a:endParaRPr lang="en-GB" sz="1600" dirty="0">
              <a:ea typeface="+mn-lt"/>
              <a:cs typeface="+mn-lt"/>
            </a:endParaRPr>
          </a:p>
          <a:p>
            <a:pPr marL="285750" indent="-285750" algn="just">
              <a:buFont typeface="Arial" panose="020B0604020202020204" pitchFamily="34" charset="0"/>
              <a:buChar char="•"/>
            </a:pPr>
            <a:r>
              <a:rPr lang="en-GB" sz="1600" dirty="0">
                <a:ea typeface="+mn-lt"/>
                <a:cs typeface="+mn-lt"/>
              </a:rPr>
              <a:t>Localisation and positioning can be done in a centralized or distributed manner. Centralized methods require a central node or server to collect and process the information from all nodes and compute their positions. Distributed methods allow each node to compute its own position using local information from its neighbours.</a:t>
            </a:r>
          </a:p>
          <a:p>
            <a:pPr marL="285750" indent="-285750" algn="just">
              <a:buFont typeface="Arial" panose="020B0604020202020204" pitchFamily="34" charset="0"/>
              <a:buChar char="•"/>
            </a:pPr>
            <a:endParaRPr lang="en-GB" sz="1600" dirty="0">
              <a:ea typeface="+mn-lt"/>
              <a:cs typeface="+mn-lt"/>
            </a:endParaRPr>
          </a:p>
          <a:p>
            <a:pPr marL="285750" indent="-285750" algn="just">
              <a:buFont typeface="Arial" panose="020B0604020202020204" pitchFamily="34" charset="0"/>
              <a:buChar char="•"/>
            </a:pPr>
            <a:r>
              <a:rPr lang="en-GB" sz="1600" dirty="0">
                <a:ea typeface="+mn-lt"/>
                <a:cs typeface="+mn-lt"/>
              </a:rPr>
              <a:t>Localisation and positioning have different metrics to evaluate their performance, such as accuracy, precision, scalability, robustness, energy consumption, and cost.</a:t>
            </a:r>
          </a:p>
        </p:txBody>
      </p:sp>
    </p:spTree>
    <p:extLst>
      <p:ext uri="{BB962C8B-B14F-4D97-AF65-F5344CB8AC3E}">
        <p14:creationId xmlns:p14="http://schemas.microsoft.com/office/powerpoint/2010/main" val="4177647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B3C2C1-8B58-C915-EE36-5B26FD8D404C}"/>
              </a:ext>
            </a:extLst>
          </p:cNvPr>
          <p:cNvSpPr txBox="1"/>
          <p:nvPr/>
        </p:nvSpPr>
        <p:spPr>
          <a:xfrm>
            <a:off x="3522" y="939787"/>
            <a:ext cx="1218847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b="0" i="0" dirty="0">
                <a:solidFill>
                  <a:srgbClr val="FFFFFF"/>
                </a:solidFill>
                <a:effectLst/>
                <a:latin typeface="-apple-system"/>
              </a:rPr>
              <a:t>Properties of Localisations and Positioning </a:t>
            </a:r>
            <a:r>
              <a:rPr lang="en-GB" sz="2800" dirty="0">
                <a:solidFill>
                  <a:srgbClr val="FFFFFF"/>
                </a:solidFill>
                <a:latin typeface="-apple-system"/>
              </a:rPr>
              <a:t>P</a:t>
            </a:r>
            <a:r>
              <a:rPr lang="en-GB" sz="2800" b="0" i="0" dirty="0">
                <a:solidFill>
                  <a:srgbClr val="FFFFFF"/>
                </a:solidFill>
                <a:effectLst/>
                <a:latin typeface="-apple-system"/>
              </a:rPr>
              <a:t>rocedures</a:t>
            </a:r>
            <a:endParaRPr lang="en-GB" sz="2800" dirty="0">
              <a:solidFill>
                <a:schemeClr val="bg1"/>
              </a:solidFill>
              <a:cs typeface="Calibri"/>
            </a:endParaRPr>
          </a:p>
        </p:txBody>
      </p:sp>
      <p:sp>
        <p:nvSpPr>
          <p:cNvPr id="6" name="TextBox 5">
            <a:extLst>
              <a:ext uri="{FF2B5EF4-FFF2-40B4-BE49-F238E27FC236}">
                <a16:creationId xmlns:a16="http://schemas.microsoft.com/office/drawing/2014/main" id="{B0F822AA-FD07-C847-A2EA-7D4B4A6091D2}"/>
              </a:ext>
            </a:extLst>
          </p:cNvPr>
          <p:cNvSpPr txBox="1"/>
          <p:nvPr/>
        </p:nvSpPr>
        <p:spPr>
          <a:xfrm>
            <a:off x="439003" y="2179214"/>
            <a:ext cx="11313994"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mj-lt"/>
              <a:buAutoNum type="arabicPeriod"/>
            </a:pPr>
            <a:r>
              <a:rPr lang="en-GB" sz="1600" u="sng" dirty="0">
                <a:ea typeface="+mn-lt"/>
                <a:cs typeface="+mn-lt"/>
              </a:rPr>
              <a:t>Physical position versus symbolic location: </a:t>
            </a:r>
            <a:r>
              <a:rPr lang="en-GB" sz="1600" dirty="0">
                <a:ea typeface="+mn-lt"/>
                <a:cs typeface="+mn-lt"/>
              </a:rPr>
              <a:t>Physical position refers to the data about the coordinates of a node in a given coordinate system, such as geographic or Cartesian. Symbolic location refers to the data about the logical or semantic location of a node, such as in a room or near a landmark.</a:t>
            </a:r>
          </a:p>
          <a:p>
            <a:pPr marL="342900" indent="-342900" algn="just">
              <a:buFont typeface="+mj-lt"/>
              <a:buAutoNum type="arabicPeriod"/>
            </a:pPr>
            <a:r>
              <a:rPr lang="en-GB" sz="1600" u="sng" dirty="0">
                <a:ea typeface="+mn-lt"/>
                <a:cs typeface="+mn-lt"/>
              </a:rPr>
              <a:t>Absolute versus relative coordinates: </a:t>
            </a:r>
            <a:r>
              <a:rPr lang="en-GB" sz="1600" dirty="0">
                <a:ea typeface="+mn-lt"/>
                <a:cs typeface="+mn-lt"/>
              </a:rPr>
              <a:t>Absolute coordinates are valid for all objects and require anchor nodes that know their position. Relative coordinates are valid only for a subset of objects and do not require anchor nodes.</a:t>
            </a:r>
          </a:p>
          <a:p>
            <a:pPr marL="342900" indent="-342900" algn="just">
              <a:buFont typeface="+mj-lt"/>
              <a:buAutoNum type="arabicPeriod"/>
            </a:pPr>
            <a:r>
              <a:rPr lang="en-GB" sz="1600" u="sng" dirty="0">
                <a:ea typeface="+mn-lt"/>
                <a:cs typeface="+mn-lt"/>
              </a:rPr>
              <a:t>Localised versus centralised computation: </a:t>
            </a:r>
            <a:r>
              <a:rPr lang="en-GB" sz="1600" dirty="0">
                <a:ea typeface="+mn-lt"/>
                <a:cs typeface="+mn-lt"/>
              </a:rPr>
              <a:t>Localised computation means that each node computes its own position using local information from its neighbours. Centralised computation means that a central node or server collects and processes the information from all nodes and computes their positions.</a:t>
            </a:r>
          </a:p>
          <a:p>
            <a:pPr marL="342900" indent="-342900" algn="just">
              <a:buFont typeface="+mj-lt"/>
              <a:buAutoNum type="arabicPeriod"/>
            </a:pPr>
            <a:r>
              <a:rPr lang="en-GB" sz="1600" u="sng" dirty="0">
                <a:ea typeface="+mn-lt"/>
                <a:cs typeface="+mn-lt"/>
              </a:rPr>
              <a:t>Accuracy and precision: </a:t>
            </a:r>
            <a:r>
              <a:rPr lang="en-GB" sz="1600" dirty="0">
                <a:ea typeface="+mn-lt"/>
                <a:cs typeface="+mn-lt"/>
              </a:rPr>
              <a:t>Accuracy measures how close an estimated position is to the real position. Precision measures how often a given accuracy is achieved for repeated position determinations.</a:t>
            </a:r>
          </a:p>
          <a:p>
            <a:pPr marL="342900" indent="-342900" algn="just">
              <a:buFont typeface="+mj-lt"/>
              <a:buAutoNum type="arabicPeriod"/>
            </a:pPr>
            <a:r>
              <a:rPr lang="en-GB" sz="1600" u="sng" dirty="0">
                <a:ea typeface="+mn-lt"/>
                <a:cs typeface="+mn-lt"/>
              </a:rPr>
              <a:t>Scale: </a:t>
            </a:r>
            <a:r>
              <a:rPr lang="en-GB" sz="1600" dirty="0">
                <a:ea typeface="+mn-lt"/>
                <a:cs typeface="+mn-lt"/>
              </a:rPr>
              <a:t>Scale refers to the size and scope of the network and the application. Different scales may require different localization and positioning methods, such as indoors, outdoors, or global.</a:t>
            </a:r>
          </a:p>
          <a:p>
            <a:pPr marL="342900" indent="-342900" algn="just">
              <a:buFont typeface="+mj-lt"/>
              <a:buAutoNum type="arabicPeriod"/>
            </a:pPr>
            <a:r>
              <a:rPr lang="en-GB" sz="1600" u="sng" dirty="0">
                <a:ea typeface="+mn-lt"/>
                <a:cs typeface="+mn-lt"/>
              </a:rPr>
              <a:t>Limitations: </a:t>
            </a:r>
            <a:r>
              <a:rPr lang="en-GB" sz="1600" dirty="0">
                <a:ea typeface="+mn-lt"/>
                <a:cs typeface="+mn-lt"/>
              </a:rPr>
              <a:t>Limitations refer to the factors that may affect the performance or feasibility of localization and positioning methods, such as environmental noise, multipath fading, mobility, interference, synchronization, calibration, or hardware requirements.</a:t>
            </a:r>
          </a:p>
          <a:p>
            <a:pPr marL="342900" indent="-342900" algn="just">
              <a:buFont typeface="+mj-lt"/>
              <a:buAutoNum type="arabicPeriod"/>
            </a:pPr>
            <a:r>
              <a:rPr lang="en-GB" sz="1600" u="sng" dirty="0">
                <a:ea typeface="+mn-lt"/>
                <a:cs typeface="+mn-lt"/>
              </a:rPr>
              <a:t>Costs: </a:t>
            </a:r>
            <a:r>
              <a:rPr lang="en-GB" sz="1600" dirty="0">
                <a:ea typeface="+mn-lt"/>
                <a:cs typeface="+mn-lt"/>
              </a:rPr>
              <a:t>Costs refer to the resources that are consumed or required by localization and positioning methods, such as energy, bandwidth, memory, computation, or hardware.</a:t>
            </a:r>
            <a:endParaRPr lang="en-US" sz="1600" dirty="0">
              <a:ea typeface="+mn-lt"/>
              <a:cs typeface="+mn-lt"/>
            </a:endParaRPr>
          </a:p>
        </p:txBody>
      </p:sp>
    </p:spTree>
    <p:extLst>
      <p:ext uri="{BB962C8B-B14F-4D97-AF65-F5344CB8AC3E}">
        <p14:creationId xmlns:p14="http://schemas.microsoft.com/office/powerpoint/2010/main" val="1138692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B3C2C1-8B58-C915-EE36-5B26FD8D404C}"/>
              </a:ext>
            </a:extLst>
          </p:cNvPr>
          <p:cNvSpPr txBox="1"/>
          <p:nvPr/>
        </p:nvSpPr>
        <p:spPr>
          <a:xfrm>
            <a:off x="3522" y="967082"/>
            <a:ext cx="1218847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solidFill>
                  <a:schemeClr val="bg1"/>
                </a:solidFill>
                <a:cs typeface="Calibri"/>
              </a:rPr>
              <a:t>Possible Approaches – Proximity and Triangulation </a:t>
            </a:r>
            <a:endParaRPr lang="en-US" dirty="0">
              <a:solidFill>
                <a:schemeClr val="bg1"/>
              </a:solidFill>
            </a:endParaRPr>
          </a:p>
        </p:txBody>
      </p:sp>
      <p:sp>
        <p:nvSpPr>
          <p:cNvPr id="6" name="TextBox 5">
            <a:extLst>
              <a:ext uri="{FF2B5EF4-FFF2-40B4-BE49-F238E27FC236}">
                <a16:creationId xmlns:a16="http://schemas.microsoft.com/office/drawing/2014/main" id="{B0F822AA-FD07-C847-A2EA-7D4B4A6091D2}"/>
              </a:ext>
            </a:extLst>
          </p:cNvPr>
          <p:cNvSpPr txBox="1"/>
          <p:nvPr/>
        </p:nvSpPr>
        <p:spPr>
          <a:xfrm>
            <a:off x="427954" y="2166801"/>
            <a:ext cx="11336091"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1600" b="1" dirty="0">
                <a:ea typeface="+mn-lt"/>
                <a:cs typeface="+mn-lt"/>
              </a:rPr>
              <a:t>Proximity:</a:t>
            </a:r>
          </a:p>
          <a:p>
            <a:pPr marL="800100" lvl="1" indent="-342900" algn="just">
              <a:buFont typeface="+mj-lt"/>
              <a:buAutoNum type="arabicPeriod"/>
            </a:pPr>
            <a:r>
              <a:rPr lang="en-GB" sz="1600" u="sng" dirty="0">
                <a:ea typeface="+mn-lt"/>
                <a:cs typeface="+mn-lt"/>
              </a:rPr>
              <a:t>Overlapping connectivity: </a:t>
            </a:r>
            <a:r>
              <a:rPr lang="en-GB" sz="1600" dirty="0">
                <a:ea typeface="+mn-lt"/>
                <a:cs typeface="+mn-lt"/>
              </a:rPr>
              <a:t>This method estimates the position of a node in the </a:t>
            </a:r>
            <a:r>
              <a:rPr lang="en-GB" sz="1600" dirty="0" err="1">
                <a:ea typeface="+mn-lt"/>
                <a:cs typeface="+mn-lt"/>
              </a:rPr>
              <a:t>center</a:t>
            </a:r>
            <a:r>
              <a:rPr lang="en-GB" sz="1600" dirty="0">
                <a:ea typeface="+mn-lt"/>
                <a:cs typeface="+mn-lt"/>
              </a:rPr>
              <a:t> of the area where the circles from which signal is heard or not heard overlap.</a:t>
            </a:r>
          </a:p>
          <a:p>
            <a:pPr marL="800100" lvl="1" indent="-342900" algn="just">
              <a:buFont typeface="+mj-lt"/>
              <a:buAutoNum type="arabicPeriod"/>
            </a:pPr>
            <a:r>
              <a:rPr lang="en-GB" sz="1600" u="sng" dirty="0">
                <a:ea typeface="+mn-lt"/>
                <a:cs typeface="+mn-lt"/>
              </a:rPr>
              <a:t>Approximate point in triangle: </a:t>
            </a:r>
            <a:r>
              <a:rPr lang="en-GB" sz="1600" dirty="0">
                <a:ea typeface="+mn-lt"/>
                <a:cs typeface="+mn-lt"/>
              </a:rPr>
              <a:t>This method determines the triangles of anchor nodes where the node is inside, overlaps them, and checks whether inside a given triangle by moving the node or simulating movement by asking </a:t>
            </a:r>
            <a:r>
              <a:rPr lang="en-GB" sz="1600" dirty="0" err="1">
                <a:ea typeface="+mn-lt"/>
                <a:cs typeface="+mn-lt"/>
              </a:rPr>
              <a:t>neighbors</a:t>
            </a:r>
            <a:r>
              <a:rPr lang="en-GB" sz="1600" dirty="0">
                <a:ea typeface="+mn-lt"/>
                <a:cs typeface="+mn-lt"/>
              </a:rPr>
              <a:t>.</a:t>
            </a:r>
          </a:p>
          <a:p>
            <a:pPr marL="800100" lvl="1" indent="-342900" algn="just">
              <a:buFont typeface="+mj-lt"/>
              <a:buAutoNum type="arabicPeriod"/>
            </a:pPr>
            <a:r>
              <a:rPr lang="en-GB" sz="1600" u="sng" dirty="0">
                <a:ea typeface="+mn-lt"/>
                <a:cs typeface="+mn-lt"/>
              </a:rPr>
              <a:t>Proximity based on received signal strength indicator (RSSI): </a:t>
            </a:r>
            <a:r>
              <a:rPr lang="en-GB" sz="1600" dirty="0">
                <a:ea typeface="+mn-lt"/>
                <a:cs typeface="+mn-lt"/>
              </a:rPr>
              <a:t>This method uses the signal strength of a known transmitted signal and a path loss coefficient to estimate the distance between nodes.</a:t>
            </a:r>
          </a:p>
          <a:p>
            <a:pPr marL="800100" lvl="1" indent="-342900" algn="just">
              <a:buFont typeface="+mj-lt"/>
              <a:buAutoNum type="arabicPeriod"/>
            </a:pPr>
            <a:r>
              <a:rPr lang="en-GB" sz="1600" u="sng" dirty="0">
                <a:ea typeface="+mn-lt"/>
                <a:cs typeface="+mn-lt"/>
              </a:rPr>
              <a:t>Proximity based on time of arrival (</a:t>
            </a:r>
            <a:r>
              <a:rPr lang="en-GB" sz="1600" u="sng" dirty="0" err="1">
                <a:ea typeface="+mn-lt"/>
                <a:cs typeface="+mn-lt"/>
              </a:rPr>
              <a:t>ToA</a:t>
            </a:r>
            <a:r>
              <a:rPr lang="en-GB" sz="1600" u="sng" dirty="0">
                <a:ea typeface="+mn-lt"/>
                <a:cs typeface="+mn-lt"/>
              </a:rPr>
              <a:t>) or time difference of arrival (</a:t>
            </a:r>
            <a:r>
              <a:rPr lang="en-GB" sz="1600" u="sng" dirty="0" err="1">
                <a:ea typeface="+mn-lt"/>
                <a:cs typeface="+mn-lt"/>
              </a:rPr>
              <a:t>TDoA</a:t>
            </a:r>
            <a:r>
              <a:rPr lang="en-GB" sz="1600" u="sng" dirty="0">
                <a:ea typeface="+mn-lt"/>
                <a:cs typeface="+mn-lt"/>
              </a:rPr>
              <a:t>): </a:t>
            </a:r>
            <a:r>
              <a:rPr lang="en-GB" sz="1600" dirty="0">
                <a:ea typeface="+mn-lt"/>
                <a:cs typeface="+mn-lt"/>
              </a:rPr>
              <a:t>This method uses the time of transmission, propagation speed, and time of arrival of different signals (such as radio and ultrasound) to estimate the distance between nodes.</a:t>
            </a:r>
          </a:p>
          <a:p>
            <a:pPr marL="800100" lvl="1" indent="-342900" algn="just">
              <a:buFont typeface="+mj-lt"/>
              <a:buAutoNum type="arabicPeriod"/>
            </a:pPr>
            <a:r>
              <a:rPr lang="en-GB" sz="1600" u="sng" dirty="0">
                <a:ea typeface="+mn-lt"/>
                <a:cs typeface="+mn-lt"/>
              </a:rPr>
              <a:t>Proximity based on directional antennas: </a:t>
            </a:r>
            <a:r>
              <a:rPr lang="en-GB" sz="1600" dirty="0">
                <a:ea typeface="+mn-lt"/>
                <a:cs typeface="+mn-lt"/>
              </a:rPr>
              <a:t>This method uses directional antennas on the nodes or on the anchors to measure the angle between nodes.</a:t>
            </a:r>
          </a:p>
          <a:p>
            <a:pPr lvl="1" algn="just"/>
            <a:endParaRPr lang="en-GB" sz="1600" dirty="0">
              <a:ea typeface="+mn-lt"/>
              <a:cs typeface="+mn-lt"/>
            </a:endParaRPr>
          </a:p>
          <a:p>
            <a:pPr algn="just"/>
            <a:r>
              <a:rPr lang="en-GB" sz="1600" b="1" dirty="0">
                <a:ea typeface="+mn-lt"/>
                <a:cs typeface="+mn-lt"/>
              </a:rPr>
              <a:t>Triangulation:</a:t>
            </a:r>
          </a:p>
          <a:p>
            <a:pPr marL="800100" lvl="1" indent="-342900" algn="just">
              <a:buFont typeface="+mj-lt"/>
              <a:buAutoNum type="arabicPeriod"/>
            </a:pPr>
            <a:r>
              <a:rPr lang="en-GB" sz="1600" u="sng" dirty="0">
                <a:ea typeface="+mn-lt"/>
                <a:cs typeface="+mn-lt"/>
              </a:rPr>
              <a:t>Triangulation based on directional antennas: </a:t>
            </a:r>
            <a:r>
              <a:rPr lang="en-GB" sz="1600" dirty="0">
                <a:ea typeface="+mn-lt"/>
                <a:cs typeface="+mn-lt"/>
              </a:rPr>
              <a:t>This method uses directional antennas on the nodes or on the anchors to measure the angle between nodes, and then uses three or more angle estimates to compute the position of a node using simple geometry.</a:t>
            </a:r>
          </a:p>
        </p:txBody>
      </p:sp>
    </p:spTree>
    <p:extLst>
      <p:ext uri="{BB962C8B-B14F-4D97-AF65-F5344CB8AC3E}">
        <p14:creationId xmlns:p14="http://schemas.microsoft.com/office/powerpoint/2010/main" val="1366864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B3C2C1-8B58-C915-EE36-5B26FD8D404C}"/>
              </a:ext>
            </a:extLst>
          </p:cNvPr>
          <p:cNvSpPr txBox="1"/>
          <p:nvPr/>
        </p:nvSpPr>
        <p:spPr>
          <a:xfrm>
            <a:off x="0" y="967082"/>
            <a:ext cx="1218847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solidFill>
                  <a:schemeClr val="bg1"/>
                </a:solidFill>
                <a:cs typeface="Calibri"/>
              </a:rPr>
              <a:t>Possible Approaches – Trilateration and Scene Analysis</a:t>
            </a:r>
          </a:p>
        </p:txBody>
      </p:sp>
      <p:sp>
        <p:nvSpPr>
          <p:cNvPr id="6" name="TextBox 5">
            <a:extLst>
              <a:ext uri="{FF2B5EF4-FFF2-40B4-BE49-F238E27FC236}">
                <a16:creationId xmlns:a16="http://schemas.microsoft.com/office/drawing/2014/main" id="{B0F822AA-FD07-C847-A2EA-7D4B4A6091D2}"/>
              </a:ext>
            </a:extLst>
          </p:cNvPr>
          <p:cNvSpPr txBox="1"/>
          <p:nvPr/>
        </p:nvSpPr>
        <p:spPr>
          <a:xfrm>
            <a:off x="459474" y="1879342"/>
            <a:ext cx="11273051" cy="477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1600" b="1" dirty="0">
                <a:ea typeface="+mn-lt"/>
                <a:cs typeface="+mn-lt"/>
              </a:rPr>
              <a:t>Trilateration:</a:t>
            </a:r>
          </a:p>
          <a:p>
            <a:pPr marL="800100" lvl="1" indent="-342900" algn="just">
              <a:buFont typeface="+mj-lt"/>
              <a:buAutoNum type="arabicPeriod"/>
            </a:pPr>
            <a:r>
              <a:rPr lang="en-GB" sz="1600" u="sng" dirty="0">
                <a:ea typeface="+mn-lt"/>
                <a:cs typeface="+mn-lt"/>
              </a:rPr>
              <a:t>Trilateration based on received signal strength indicator (RSSI): </a:t>
            </a:r>
            <a:r>
              <a:rPr lang="en-GB" sz="1600" dirty="0">
                <a:ea typeface="+mn-lt"/>
                <a:cs typeface="+mn-lt"/>
              </a:rPr>
              <a:t>This method uses the signal strength of a known transmitted signal and a path loss coefficient to estimate the distance between nodes, and then uses three or more distance estimates to compute the position of a node using simple geometry.</a:t>
            </a:r>
          </a:p>
          <a:p>
            <a:pPr marL="800100" lvl="1" indent="-342900" algn="just">
              <a:buFont typeface="+mj-lt"/>
              <a:buAutoNum type="arabicPeriod"/>
            </a:pPr>
            <a:r>
              <a:rPr lang="en-GB" sz="1600" u="sng" dirty="0">
                <a:ea typeface="+mn-lt"/>
                <a:cs typeface="+mn-lt"/>
              </a:rPr>
              <a:t>Trilateration based on time of arrival (</a:t>
            </a:r>
            <a:r>
              <a:rPr lang="en-GB" sz="1600" u="sng" dirty="0" err="1">
                <a:ea typeface="+mn-lt"/>
                <a:cs typeface="+mn-lt"/>
              </a:rPr>
              <a:t>ToA</a:t>
            </a:r>
            <a:r>
              <a:rPr lang="en-GB" sz="1600" u="sng" dirty="0">
                <a:ea typeface="+mn-lt"/>
                <a:cs typeface="+mn-lt"/>
              </a:rPr>
              <a:t>) or time difference of arrival (</a:t>
            </a:r>
            <a:r>
              <a:rPr lang="en-GB" sz="1600" u="sng" dirty="0" err="1">
                <a:ea typeface="+mn-lt"/>
                <a:cs typeface="+mn-lt"/>
              </a:rPr>
              <a:t>TDoA</a:t>
            </a:r>
            <a:r>
              <a:rPr lang="en-GB" sz="1600" u="sng" dirty="0">
                <a:ea typeface="+mn-lt"/>
                <a:cs typeface="+mn-lt"/>
              </a:rPr>
              <a:t>): </a:t>
            </a:r>
            <a:r>
              <a:rPr lang="en-GB" sz="1600" dirty="0">
                <a:ea typeface="+mn-lt"/>
                <a:cs typeface="+mn-lt"/>
              </a:rPr>
              <a:t>This method uses the time of transmission, propagation speed, and time of arrival of different signals (e.g.: radio and ultrasound) to estimate the distance between nodes, and then uses three or more distance estimates to compute the position of a node using simple geometry.</a:t>
            </a:r>
          </a:p>
          <a:p>
            <a:pPr marL="800100" lvl="1" indent="-342900" algn="just">
              <a:buFont typeface="+mj-lt"/>
              <a:buAutoNum type="arabicPeriod"/>
            </a:pPr>
            <a:r>
              <a:rPr lang="en-GB" sz="1600" u="sng" dirty="0">
                <a:ea typeface="+mn-lt"/>
                <a:cs typeface="+mn-lt"/>
              </a:rPr>
              <a:t>Trilateration based on point in triangle testing: </a:t>
            </a:r>
            <a:r>
              <a:rPr lang="en-GB" sz="1600" dirty="0">
                <a:ea typeface="+mn-lt"/>
                <a:cs typeface="+mn-lt"/>
              </a:rPr>
              <a:t>This way selects 3-special neighbour anchors that form the smallest triangle enclosing the unknown node, then uses their distance estimates to compute the position of the node using simple geometry.</a:t>
            </a:r>
          </a:p>
          <a:p>
            <a:pPr marL="800100" lvl="1" indent="-342900" algn="just">
              <a:buFont typeface="+mj-lt"/>
              <a:buAutoNum type="arabicPeriod"/>
            </a:pPr>
            <a:endParaRPr lang="en-GB" sz="1600" dirty="0">
              <a:ea typeface="+mn-lt"/>
              <a:cs typeface="+mn-lt"/>
            </a:endParaRPr>
          </a:p>
          <a:p>
            <a:pPr algn="just"/>
            <a:r>
              <a:rPr lang="en-GB" sz="1600" b="1" dirty="0">
                <a:ea typeface="+mn-lt"/>
                <a:cs typeface="+mn-lt"/>
              </a:rPr>
              <a:t>Scene Analysis:</a:t>
            </a:r>
          </a:p>
          <a:p>
            <a:pPr marL="800100" lvl="1" indent="-342900" algn="just">
              <a:buFont typeface="+mj-lt"/>
              <a:buAutoNum type="arabicPeriod"/>
            </a:pPr>
            <a:r>
              <a:rPr lang="en-GB" sz="1600" u="sng" dirty="0">
                <a:ea typeface="+mn-lt"/>
                <a:cs typeface="+mn-lt"/>
              </a:rPr>
              <a:t>Scene analysis based on video or image processing: </a:t>
            </a:r>
            <a:r>
              <a:rPr lang="en-GB" sz="1600" dirty="0">
                <a:ea typeface="+mn-lt"/>
                <a:cs typeface="+mn-lt"/>
              </a:rPr>
              <a:t>This method uses cameras or other imaging devices on the nodes or on the anchors to capture the visual features of the environment and compare them with a pre-stored database to estimate the position of a node.</a:t>
            </a:r>
          </a:p>
          <a:p>
            <a:pPr marL="800100" lvl="1" indent="-342900" algn="just">
              <a:buFont typeface="+mj-lt"/>
              <a:buAutoNum type="arabicPeriod"/>
            </a:pPr>
            <a:r>
              <a:rPr lang="en-GB" sz="1600" u="sng" dirty="0">
                <a:ea typeface="+mn-lt"/>
                <a:cs typeface="+mn-lt"/>
              </a:rPr>
              <a:t>Scene analysis based on electromagnetic characteristics: </a:t>
            </a:r>
            <a:r>
              <a:rPr lang="en-GB" sz="1600" dirty="0">
                <a:ea typeface="+mn-lt"/>
                <a:cs typeface="+mn-lt"/>
              </a:rPr>
              <a:t>This method uses radio frequency identification (RFID) tags or other electromagnetic devices on the nodes or on the anchors to measure the electromagnetic properties of the environment and compare them with a pre-stored database to estimate the position of a node.</a:t>
            </a:r>
          </a:p>
          <a:p>
            <a:pPr marL="800100" lvl="1" indent="-342900" algn="just">
              <a:buFont typeface="+mj-lt"/>
              <a:buAutoNum type="arabicPeriod"/>
            </a:pPr>
            <a:r>
              <a:rPr lang="en-GB" sz="1600" u="sng" dirty="0">
                <a:ea typeface="+mn-lt"/>
                <a:cs typeface="+mn-lt"/>
              </a:rPr>
              <a:t>Scene analysis based on fingerprinting: </a:t>
            </a:r>
            <a:r>
              <a:rPr lang="en-GB" sz="1600" dirty="0">
                <a:ea typeface="+mn-lt"/>
                <a:cs typeface="+mn-lt"/>
              </a:rPr>
              <a:t>This method uses RSSI or other signal measurements on the nodes or anchors to create a radio map of the environment and compare it with a pre-stored database to estimate the position of a node.</a:t>
            </a:r>
          </a:p>
        </p:txBody>
      </p:sp>
    </p:spTree>
    <p:extLst>
      <p:ext uri="{BB962C8B-B14F-4D97-AF65-F5344CB8AC3E}">
        <p14:creationId xmlns:p14="http://schemas.microsoft.com/office/powerpoint/2010/main" val="2168364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B3C2C1-8B58-C915-EE36-5B26FD8D404C}"/>
              </a:ext>
            </a:extLst>
          </p:cNvPr>
          <p:cNvSpPr txBox="1"/>
          <p:nvPr/>
        </p:nvSpPr>
        <p:spPr>
          <a:xfrm>
            <a:off x="3522" y="694127"/>
            <a:ext cx="1218847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solidFill>
                  <a:schemeClr val="bg1"/>
                </a:solidFill>
                <a:cs typeface="Calibri"/>
              </a:rPr>
              <a:t>Mathematical Basis for the </a:t>
            </a:r>
            <a:r>
              <a:rPr lang="en-GB" sz="2800" dirty="0" err="1">
                <a:solidFill>
                  <a:schemeClr val="bg1"/>
                </a:solidFill>
                <a:cs typeface="Calibri"/>
              </a:rPr>
              <a:t>Lateration</a:t>
            </a:r>
            <a:r>
              <a:rPr lang="en-GB" sz="2800" dirty="0">
                <a:solidFill>
                  <a:schemeClr val="bg1"/>
                </a:solidFill>
                <a:cs typeface="Calibri"/>
              </a:rPr>
              <a:t> Problem –</a:t>
            </a:r>
          </a:p>
          <a:p>
            <a:pPr algn="ctr"/>
            <a:r>
              <a:rPr lang="en-GB" sz="2800" dirty="0">
                <a:solidFill>
                  <a:schemeClr val="bg1"/>
                </a:solidFill>
                <a:cs typeface="Calibri"/>
              </a:rPr>
              <a:t>Solution with Three Anchors and Correct Distance Values</a:t>
            </a:r>
            <a:endParaRPr lang="en-US" dirty="0">
              <a:solidFill>
                <a:schemeClr val="bg1"/>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0F822AA-FD07-C847-A2EA-7D4B4A6091D2}"/>
                  </a:ext>
                </a:extLst>
              </p:cNvPr>
              <p:cNvSpPr txBox="1"/>
              <p:nvPr/>
            </p:nvSpPr>
            <p:spPr>
              <a:xfrm>
                <a:off x="459474" y="1901734"/>
                <a:ext cx="11273051" cy="51200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panose="020B0604020202020204" pitchFamily="34" charset="0"/>
                  <a:buChar char="•"/>
                </a:pPr>
                <a:r>
                  <a:rPr lang="en-GB" sz="1600" dirty="0">
                    <a:ea typeface="+mn-lt"/>
                    <a:cs typeface="+mn-lt"/>
                  </a:rPr>
                  <a:t>Lateration is a method to determine the position of a sensor node using the distances from the node to three or more known locations (often called anchors or beacons) that broadcast their positions and measurements.</a:t>
                </a:r>
              </a:p>
              <a:p>
                <a:pPr marL="285750" indent="-285750" algn="just">
                  <a:buFont typeface="Arial" panose="020B0604020202020204" pitchFamily="34" charset="0"/>
                  <a:buChar char="•"/>
                </a:pPr>
                <a:r>
                  <a:rPr lang="en-GB" sz="1600" dirty="0" err="1">
                    <a:ea typeface="+mn-lt"/>
                    <a:cs typeface="+mn-lt"/>
                  </a:rPr>
                  <a:t>Lateration</a:t>
                </a:r>
                <a:r>
                  <a:rPr lang="en-GB" sz="1600" dirty="0">
                    <a:ea typeface="+mn-lt"/>
                    <a:cs typeface="+mn-lt"/>
                  </a:rPr>
                  <a:t> can be done in two-dimensional or three-dimensional space, depending on the number and geometry of the anchors and the node.</a:t>
                </a:r>
              </a:p>
              <a:p>
                <a:pPr marL="285750" indent="-285750" algn="just">
                  <a:buFont typeface="Arial" panose="020B0604020202020204" pitchFamily="34" charset="0"/>
                  <a:buChar char="•"/>
                </a:pPr>
                <a:r>
                  <a:rPr lang="en-GB" sz="1600" dirty="0" err="1">
                    <a:ea typeface="+mn-lt"/>
                    <a:cs typeface="+mn-lt"/>
                  </a:rPr>
                  <a:t>Lateration</a:t>
                </a:r>
                <a:r>
                  <a:rPr lang="en-GB" sz="1600" dirty="0">
                    <a:ea typeface="+mn-lt"/>
                    <a:cs typeface="+mn-lt"/>
                  </a:rPr>
                  <a:t> can use different types of distance measurements, such as received signal strength indicator (RSSI), time of arrival (TOA), or time difference of arrival (TDOA), which are obtained by processing the signals received from the anchors.</a:t>
                </a:r>
              </a:p>
              <a:p>
                <a:pPr marL="285750" indent="-285750" algn="just">
                  <a:buFont typeface="Arial" panose="020B0604020202020204" pitchFamily="34" charset="0"/>
                  <a:buChar char="•"/>
                </a:pPr>
                <a:r>
                  <a:rPr lang="en-GB" sz="1600" dirty="0" err="1">
                    <a:ea typeface="+mn-lt"/>
                    <a:cs typeface="+mn-lt"/>
                  </a:rPr>
                  <a:t>Lateration</a:t>
                </a:r>
                <a:r>
                  <a:rPr lang="en-GB" sz="1600" dirty="0">
                    <a:ea typeface="+mn-lt"/>
                    <a:cs typeface="+mn-lt"/>
                  </a:rPr>
                  <a:t> can be formulated as a system of nonlinear equations of the form: ( x − x</a:t>
                </a:r>
                <a:r>
                  <a:rPr lang="en-GB" sz="1600" baseline="-25000" dirty="0">
                    <a:ea typeface="+mn-lt"/>
                    <a:cs typeface="+mn-lt"/>
                  </a:rPr>
                  <a:t>i</a:t>
                </a:r>
                <a:r>
                  <a:rPr lang="en-GB" sz="1600" dirty="0">
                    <a:ea typeface="+mn-lt"/>
                    <a:cs typeface="+mn-lt"/>
                  </a:rPr>
                  <a:t>)</a:t>
                </a:r>
                <a:r>
                  <a:rPr lang="en-GB" sz="1600" baseline="30000" dirty="0">
                    <a:ea typeface="+mn-lt"/>
                    <a:cs typeface="+mn-lt"/>
                  </a:rPr>
                  <a:t>2</a:t>
                </a:r>
                <a:r>
                  <a:rPr lang="en-GB" sz="1600" dirty="0">
                    <a:ea typeface="+mn-lt"/>
                    <a:cs typeface="+mn-lt"/>
                  </a:rPr>
                  <a:t> + ( y − </a:t>
                </a:r>
                <a:r>
                  <a:rPr lang="en-GB" sz="1600" dirty="0" err="1">
                    <a:ea typeface="+mn-lt"/>
                    <a:cs typeface="+mn-lt"/>
                  </a:rPr>
                  <a:t>y</a:t>
                </a:r>
                <a:r>
                  <a:rPr lang="en-GB" sz="1600" baseline="-25000" dirty="0" err="1">
                    <a:ea typeface="+mn-lt"/>
                    <a:cs typeface="+mn-lt"/>
                  </a:rPr>
                  <a:t>i</a:t>
                </a:r>
                <a:r>
                  <a:rPr lang="en-GB" sz="1600" dirty="0">
                    <a:ea typeface="+mn-lt"/>
                    <a:cs typeface="+mn-lt"/>
                  </a:rPr>
                  <a:t>)</a:t>
                </a:r>
                <a:r>
                  <a:rPr lang="en-GB" sz="1600" baseline="30000" dirty="0">
                    <a:ea typeface="+mn-lt"/>
                    <a:cs typeface="+mn-lt"/>
                  </a:rPr>
                  <a:t>2</a:t>
                </a:r>
                <a:r>
                  <a:rPr lang="en-GB" sz="1600" dirty="0">
                    <a:ea typeface="+mn-lt"/>
                    <a:cs typeface="+mn-lt"/>
                  </a:rPr>
                  <a:t> + ( z − z</a:t>
                </a:r>
                <a:r>
                  <a:rPr lang="en-GB" sz="1600" baseline="-25000" dirty="0">
                    <a:ea typeface="+mn-lt"/>
                    <a:cs typeface="+mn-lt"/>
                  </a:rPr>
                  <a:t>i</a:t>
                </a:r>
                <a:r>
                  <a:rPr lang="en-GB" sz="1600" dirty="0">
                    <a:ea typeface="+mn-lt"/>
                    <a:cs typeface="+mn-lt"/>
                  </a:rPr>
                  <a:t>)</a:t>
                </a:r>
                <a:r>
                  <a:rPr lang="en-GB" sz="1600" baseline="30000" dirty="0">
                    <a:ea typeface="+mn-lt"/>
                    <a:cs typeface="+mn-lt"/>
                  </a:rPr>
                  <a:t>2</a:t>
                </a:r>
                <a:r>
                  <a:rPr lang="en-GB" sz="1600" dirty="0">
                    <a:ea typeface="+mn-lt"/>
                    <a:cs typeface="+mn-lt"/>
                  </a:rPr>
                  <a:t> = r</a:t>
                </a:r>
                <a:r>
                  <a:rPr lang="en-GB" sz="1600" baseline="-25000" dirty="0">
                    <a:ea typeface="+mn-lt"/>
                    <a:cs typeface="+mn-lt"/>
                  </a:rPr>
                  <a:t>i</a:t>
                </a:r>
                <a:r>
                  <a:rPr lang="en-GB" sz="1600" baseline="30000" dirty="0">
                    <a:ea typeface="+mn-lt"/>
                    <a:cs typeface="+mn-lt"/>
                  </a:rPr>
                  <a:t>2</a:t>
                </a:r>
                <a:r>
                  <a:rPr lang="en-GB" sz="1600" dirty="0">
                    <a:ea typeface="+mn-lt"/>
                    <a:cs typeface="+mn-lt"/>
                  </a:rPr>
                  <a:t> where ( x, y, z) is the unknown position of the node, ( x</a:t>
                </a:r>
                <a:r>
                  <a:rPr lang="en-GB" sz="1600" baseline="-25000" dirty="0">
                    <a:ea typeface="+mn-lt"/>
                    <a:cs typeface="+mn-lt"/>
                  </a:rPr>
                  <a:t>i</a:t>
                </a:r>
                <a:r>
                  <a:rPr lang="en-GB" sz="1600" dirty="0">
                    <a:ea typeface="+mn-lt"/>
                    <a:cs typeface="+mn-lt"/>
                  </a:rPr>
                  <a:t>, </a:t>
                </a:r>
                <a:r>
                  <a:rPr lang="en-GB" sz="1600" dirty="0" err="1">
                    <a:ea typeface="+mn-lt"/>
                    <a:cs typeface="+mn-lt"/>
                  </a:rPr>
                  <a:t>y</a:t>
                </a:r>
                <a:r>
                  <a:rPr lang="en-GB" sz="1600" baseline="-25000" dirty="0" err="1">
                    <a:ea typeface="+mn-lt"/>
                    <a:cs typeface="+mn-lt"/>
                  </a:rPr>
                  <a:t>i</a:t>
                </a:r>
                <a:r>
                  <a:rPr lang="en-GB" sz="1600" dirty="0">
                    <a:ea typeface="+mn-lt"/>
                    <a:cs typeface="+mn-lt"/>
                  </a:rPr>
                  <a:t>, z</a:t>
                </a:r>
                <a:r>
                  <a:rPr lang="en-GB" sz="1600" baseline="-25000" dirty="0">
                    <a:ea typeface="+mn-lt"/>
                    <a:cs typeface="+mn-lt"/>
                  </a:rPr>
                  <a:t>i</a:t>
                </a:r>
                <a:r>
                  <a:rPr lang="en-GB" sz="1600" dirty="0">
                    <a:ea typeface="+mn-lt"/>
                    <a:cs typeface="+mn-lt"/>
                  </a:rPr>
                  <a:t>) are the known positions of the anchors, and </a:t>
                </a:r>
                <a:r>
                  <a:rPr lang="en-GB" sz="1600" dirty="0" err="1">
                    <a:ea typeface="+mn-lt"/>
                    <a:cs typeface="+mn-lt"/>
                  </a:rPr>
                  <a:t>r</a:t>
                </a:r>
                <a:r>
                  <a:rPr lang="en-GB" sz="1600" baseline="-25000" dirty="0" err="1">
                    <a:ea typeface="+mn-lt"/>
                    <a:cs typeface="+mn-lt"/>
                  </a:rPr>
                  <a:t>i</a:t>
                </a:r>
                <a:r>
                  <a:rPr lang="en-GB" sz="1600" dirty="0">
                    <a:ea typeface="+mn-lt"/>
                    <a:cs typeface="+mn-lt"/>
                  </a:rPr>
                  <a:t> are the measured distances from the node to the anchors.</a:t>
                </a:r>
              </a:p>
              <a:p>
                <a:pPr marL="285750" indent="-285750" algn="just">
                  <a:buFont typeface="Arial" panose="020B0604020202020204" pitchFamily="34" charset="0"/>
                  <a:buChar char="•"/>
                </a:pPr>
                <a:r>
                  <a:rPr lang="en-GB" sz="1600" dirty="0" err="1">
                    <a:ea typeface="+mn-lt"/>
                    <a:cs typeface="+mn-lt"/>
                  </a:rPr>
                  <a:t>Lateration</a:t>
                </a:r>
                <a:r>
                  <a:rPr lang="en-GB" sz="1600" dirty="0">
                    <a:ea typeface="+mn-lt"/>
                    <a:cs typeface="+mn-lt"/>
                  </a:rPr>
                  <a:t> can be solved using various methods, such as linearization, least squares, optimization, or geometric construction. Some methods may require additional information, such as initial guesses, error bounds, or constraints.</a:t>
                </a:r>
              </a:p>
              <a:p>
                <a:pPr marL="285750" indent="-285750" algn="just">
                  <a:buFont typeface="Arial" panose="020B0604020202020204" pitchFamily="34" charset="0"/>
                  <a:buChar char="•"/>
                </a:pPr>
                <a:endParaRPr lang="en-GB" sz="1600" dirty="0">
                  <a:ea typeface="+mn-lt"/>
                  <a:cs typeface="+mn-lt"/>
                </a:endParaRPr>
              </a:p>
              <a:p>
                <a:pPr algn="just"/>
                <a:r>
                  <a:rPr lang="en-GB" sz="1600" dirty="0">
                    <a:cs typeface="Calibri" panose="020F0502020204030204"/>
                  </a:rPr>
                  <a:t>Laceration with three anchors and correct distance values is a special case where the system of nonlinear equations has a unique solution that can be obtained by geometric construction. The solution is given by finding the intersection point of three spheres </a:t>
                </a:r>
                <a:r>
                  <a:rPr lang="en-GB" sz="1600" dirty="0" err="1">
                    <a:cs typeface="Calibri" panose="020F0502020204030204"/>
                  </a:rPr>
                  <a:t>centered</a:t>
                </a:r>
                <a:r>
                  <a:rPr lang="en-GB" sz="1600" dirty="0">
                    <a:cs typeface="Calibri" panose="020F0502020204030204"/>
                  </a:rPr>
                  <a:t> at the anchors with radii equal to the distances. This method is also known as trilateration.</a:t>
                </a:r>
              </a:p>
              <a:p>
                <a:pPr algn="just"/>
                <a:endParaRPr lang="en-GB" sz="1600" dirty="0">
                  <a:cs typeface="Calibri" panose="020F0502020204030204"/>
                </a:endParaRPr>
              </a:p>
              <a:p>
                <a:pPr algn="just"/>
                <a:r>
                  <a:rPr lang="en-GB" sz="1600" dirty="0">
                    <a:cs typeface="Calibri" panose="020F0502020204030204"/>
                  </a:rPr>
                  <a:t>This is written in linear matrix equation as follows:</a:t>
                </a:r>
              </a:p>
              <a:p>
                <a:pPr algn="just"/>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cs typeface="Calibri" panose="020F0502020204030204"/>
                        </a:rPr>
                        <m:t>2</m:t>
                      </m:r>
                      <m:d>
                        <m:dPr>
                          <m:begChr m:val="["/>
                          <m:endChr m:val="]"/>
                          <m:ctrlPr>
                            <a:rPr lang="en-GB" sz="1600" b="0" i="1" smtClean="0">
                              <a:latin typeface="Cambria Math" panose="02040503050406030204" pitchFamily="18" charset="0"/>
                              <a:cs typeface="Calibri" panose="020F0502020204030204"/>
                            </a:rPr>
                          </m:ctrlPr>
                        </m:dPr>
                        <m:e>
                          <m:m>
                            <m:mPr>
                              <m:mcs>
                                <m:mc>
                                  <m:mcPr>
                                    <m:count m:val="2"/>
                                    <m:mcJc m:val="center"/>
                                  </m:mcPr>
                                </m:mc>
                              </m:mcs>
                              <m:ctrlPr>
                                <a:rPr lang="en-GB" sz="1600" b="0" i="1" smtClean="0">
                                  <a:latin typeface="Cambria Math" panose="02040503050406030204" pitchFamily="18" charset="0"/>
                                  <a:cs typeface="Calibri" panose="020F0502020204030204"/>
                                </a:rPr>
                              </m:ctrlPr>
                            </m:mPr>
                            <m:mr>
                              <m:e>
                                <m:sSub>
                                  <m:sSubPr>
                                    <m:ctrlPr>
                                      <a:rPr lang="en-GB" sz="1600" b="0" i="1" smtClean="0">
                                        <a:latin typeface="Cambria Math" panose="02040503050406030204" pitchFamily="18" charset="0"/>
                                        <a:cs typeface="Calibri" panose="020F0502020204030204"/>
                                      </a:rPr>
                                    </m:ctrlPr>
                                  </m:sSubPr>
                                  <m:e>
                                    <m:r>
                                      <a:rPr lang="en-GB" sz="1600" b="0" i="1" smtClean="0">
                                        <a:latin typeface="Cambria Math" panose="02040503050406030204" pitchFamily="18" charset="0"/>
                                        <a:cs typeface="Calibri" panose="020F0502020204030204"/>
                                      </a:rPr>
                                      <m:t>𝑥</m:t>
                                    </m:r>
                                  </m:e>
                                  <m:sub>
                                    <m:r>
                                      <a:rPr lang="en-GB" sz="1600" b="0" i="1" smtClean="0">
                                        <a:latin typeface="Cambria Math" panose="02040503050406030204" pitchFamily="18" charset="0"/>
                                        <a:cs typeface="Calibri" panose="020F0502020204030204"/>
                                      </a:rPr>
                                      <m:t>3</m:t>
                                    </m:r>
                                  </m:sub>
                                </m:sSub>
                                <m:r>
                                  <m:rPr>
                                    <m:brk m:alnAt="7"/>
                                  </m:rPr>
                                  <a:rPr lang="en-GB" sz="1600" b="0" i="1" smtClean="0">
                                    <a:latin typeface="Cambria Math" panose="02040503050406030204" pitchFamily="18" charset="0"/>
                                    <a:cs typeface="Calibri" panose="020F0502020204030204"/>
                                  </a:rPr>
                                  <m:t>−</m:t>
                                </m:r>
                                <m:sSub>
                                  <m:sSubPr>
                                    <m:ctrlPr>
                                      <a:rPr lang="en-GB" sz="1600" b="0" i="1" smtClean="0">
                                        <a:latin typeface="Cambria Math" panose="02040503050406030204" pitchFamily="18" charset="0"/>
                                        <a:cs typeface="Calibri" panose="020F0502020204030204"/>
                                      </a:rPr>
                                    </m:ctrlPr>
                                  </m:sSubPr>
                                  <m:e>
                                    <m:r>
                                      <a:rPr lang="en-GB" sz="1600" b="0" i="1" smtClean="0">
                                        <a:latin typeface="Cambria Math" panose="02040503050406030204" pitchFamily="18" charset="0"/>
                                        <a:cs typeface="Calibri" panose="020F0502020204030204"/>
                                      </a:rPr>
                                      <m:t>𝑥</m:t>
                                    </m:r>
                                  </m:e>
                                  <m:sub>
                                    <m:r>
                                      <a:rPr lang="en-GB" sz="1600" b="0" i="1" smtClean="0">
                                        <a:latin typeface="Cambria Math" panose="02040503050406030204" pitchFamily="18" charset="0"/>
                                        <a:cs typeface="Calibri" panose="020F0502020204030204"/>
                                      </a:rPr>
                                      <m:t>1</m:t>
                                    </m:r>
                                  </m:sub>
                                </m:sSub>
                              </m:e>
                              <m:e>
                                <m:sSub>
                                  <m:sSubPr>
                                    <m:ctrlPr>
                                      <a:rPr lang="en-GB" sz="1600" b="0" i="1" smtClean="0">
                                        <a:latin typeface="Cambria Math" panose="02040503050406030204" pitchFamily="18" charset="0"/>
                                        <a:cs typeface="Calibri" panose="020F0502020204030204"/>
                                      </a:rPr>
                                    </m:ctrlPr>
                                  </m:sSubPr>
                                  <m:e>
                                    <m:r>
                                      <a:rPr lang="en-GB" sz="1600" b="0" i="1" smtClean="0">
                                        <a:latin typeface="Cambria Math" panose="02040503050406030204" pitchFamily="18" charset="0"/>
                                        <a:cs typeface="Calibri" panose="020F0502020204030204"/>
                                      </a:rPr>
                                      <m:t>𝑦</m:t>
                                    </m:r>
                                  </m:e>
                                  <m:sub>
                                    <m:r>
                                      <a:rPr lang="en-GB" sz="1600" b="0" i="1" smtClean="0">
                                        <a:latin typeface="Cambria Math" panose="02040503050406030204" pitchFamily="18" charset="0"/>
                                        <a:cs typeface="Calibri" panose="020F0502020204030204"/>
                                      </a:rPr>
                                      <m:t>3</m:t>
                                    </m:r>
                                  </m:sub>
                                </m:sSub>
                                <m:r>
                                  <a:rPr lang="en-GB" sz="1600" b="0" i="1" smtClean="0">
                                    <a:latin typeface="Cambria Math" panose="02040503050406030204" pitchFamily="18" charset="0"/>
                                    <a:cs typeface="Calibri" panose="020F0502020204030204"/>
                                  </a:rPr>
                                  <m:t>−</m:t>
                                </m:r>
                                <m:sSub>
                                  <m:sSubPr>
                                    <m:ctrlPr>
                                      <a:rPr lang="en-GB" sz="1600" b="0" i="1" smtClean="0">
                                        <a:latin typeface="Cambria Math" panose="02040503050406030204" pitchFamily="18" charset="0"/>
                                        <a:cs typeface="Calibri" panose="020F0502020204030204"/>
                                      </a:rPr>
                                    </m:ctrlPr>
                                  </m:sSubPr>
                                  <m:e>
                                    <m:r>
                                      <a:rPr lang="en-GB" sz="1600" b="0" i="1" smtClean="0">
                                        <a:latin typeface="Cambria Math" panose="02040503050406030204" pitchFamily="18" charset="0"/>
                                        <a:cs typeface="Calibri" panose="020F0502020204030204"/>
                                      </a:rPr>
                                      <m:t>𝑦</m:t>
                                    </m:r>
                                  </m:e>
                                  <m:sub>
                                    <m:r>
                                      <a:rPr lang="en-GB" sz="1600" b="0" i="1" smtClean="0">
                                        <a:latin typeface="Cambria Math" panose="02040503050406030204" pitchFamily="18" charset="0"/>
                                        <a:cs typeface="Calibri" panose="020F0502020204030204"/>
                                      </a:rPr>
                                      <m:t>1</m:t>
                                    </m:r>
                                  </m:sub>
                                </m:sSub>
                              </m:e>
                            </m:mr>
                            <m:mr>
                              <m:e>
                                <m:sSub>
                                  <m:sSubPr>
                                    <m:ctrlPr>
                                      <a:rPr lang="en-GB" sz="1600" b="0" i="1" smtClean="0">
                                        <a:latin typeface="Cambria Math" panose="02040503050406030204" pitchFamily="18" charset="0"/>
                                        <a:cs typeface="Calibri" panose="020F0502020204030204"/>
                                      </a:rPr>
                                    </m:ctrlPr>
                                  </m:sSubPr>
                                  <m:e>
                                    <m:r>
                                      <a:rPr lang="en-GB" sz="1600" b="0" i="1" smtClean="0">
                                        <a:latin typeface="Cambria Math" panose="02040503050406030204" pitchFamily="18" charset="0"/>
                                        <a:cs typeface="Calibri" panose="020F0502020204030204"/>
                                      </a:rPr>
                                      <m:t>𝑥</m:t>
                                    </m:r>
                                  </m:e>
                                  <m:sub>
                                    <m:r>
                                      <a:rPr lang="en-GB" sz="1600" b="0" i="1" smtClean="0">
                                        <a:latin typeface="Cambria Math" panose="02040503050406030204" pitchFamily="18" charset="0"/>
                                        <a:cs typeface="Calibri" panose="020F0502020204030204"/>
                                      </a:rPr>
                                      <m:t>3</m:t>
                                    </m:r>
                                  </m:sub>
                                </m:sSub>
                                <m:r>
                                  <a:rPr lang="en-GB" sz="1600" b="0" i="1" smtClean="0">
                                    <a:latin typeface="Cambria Math" panose="02040503050406030204" pitchFamily="18" charset="0"/>
                                    <a:cs typeface="Calibri" panose="020F0502020204030204"/>
                                  </a:rPr>
                                  <m:t>−</m:t>
                                </m:r>
                                <m:sSub>
                                  <m:sSubPr>
                                    <m:ctrlPr>
                                      <a:rPr lang="en-GB" sz="1600" b="0" i="1" smtClean="0">
                                        <a:latin typeface="Cambria Math" panose="02040503050406030204" pitchFamily="18" charset="0"/>
                                        <a:cs typeface="Calibri" panose="020F0502020204030204"/>
                                      </a:rPr>
                                    </m:ctrlPr>
                                  </m:sSubPr>
                                  <m:e>
                                    <m:r>
                                      <a:rPr lang="en-GB" sz="1600" b="0" i="1" smtClean="0">
                                        <a:latin typeface="Cambria Math" panose="02040503050406030204" pitchFamily="18" charset="0"/>
                                        <a:cs typeface="Calibri" panose="020F0502020204030204"/>
                                      </a:rPr>
                                      <m:t>𝑥</m:t>
                                    </m:r>
                                  </m:e>
                                  <m:sub>
                                    <m:r>
                                      <a:rPr lang="en-GB" sz="1600" b="0" i="1" smtClean="0">
                                        <a:latin typeface="Cambria Math" panose="02040503050406030204" pitchFamily="18" charset="0"/>
                                        <a:cs typeface="Calibri" panose="020F0502020204030204"/>
                                      </a:rPr>
                                      <m:t>2</m:t>
                                    </m:r>
                                  </m:sub>
                                </m:sSub>
                              </m:e>
                              <m:e>
                                <m:sSub>
                                  <m:sSubPr>
                                    <m:ctrlPr>
                                      <a:rPr lang="en-GB" sz="1600" b="0" i="1" smtClean="0">
                                        <a:latin typeface="Cambria Math" panose="02040503050406030204" pitchFamily="18" charset="0"/>
                                        <a:cs typeface="Calibri" panose="020F0502020204030204"/>
                                      </a:rPr>
                                    </m:ctrlPr>
                                  </m:sSubPr>
                                  <m:e>
                                    <m:r>
                                      <a:rPr lang="en-GB" sz="1600" b="0" i="1" smtClean="0">
                                        <a:latin typeface="Cambria Math" panose="02040503050406030204" pitchFamily="18" charset="0"/>
                                        <a:cs typeface="Calibri" panose="020F0502020204030204"/>
                                      </a:rPr>
                                      <m:t>𝑦</m:t>
                                    </m:r>
                                  </m:e>
                                  <m:sub>
                                    <m:r>
                                      <a:rPr lang="en-GB" sz="1600" b="0" i="1" smtClean="0">
                                        <a:latin typeface="Cambria Math" panose="02040503050406030204" pitchFamily="18" charset="0"/>
                                        <a:cs typeface="Calibri" panose="020F0502020204030204"/>
                                      </a:rPr>
                                      <m:t>3</m:t>
                                    </m:r>
                                  </m:sub>
                                </m:sSub>
                                <m:r>
                                  <a:rPr lang="en-GB" sz="1600" b="0" i="1" smtClean="0">
                                    <a:latin typeface="Cambria Math" panose="02040503050406030204" pitchFamily="18" charset="0"/>
                                    <a:cs typeface="Calibri" panose="020F0502020204030204"/>
                                  </a:rPr>
                                  <m:t>−</m:t>
                                </m:r>
                                <m:sSub>
                                  <m:sSubPr>
                                    <m:ctrlPr>
                                      <a:rPr lang="en-GB" sz="1600" b="0" i="1" smtClean="0">
                                        <a:latin typeface="Cambria Math" panose="02040503050406030204" pitchFamily="18" charset="0"/>
                                        <a:cs typeface="Calibri" panose="020F0502020204030204"/>
                                      </a:rPr>
                                    </m:ctrlPr>
                                  </m:sSubPr>
                                  <m:e>
                                    <m:r>
                                      <a:rPr lang="en-GB" sz="1600" b="0" i="1" smtClean="0">
                                        <a:latin typeface="Cambria Math" panose="02040503050406030204" pitchFamily="18" charset="0"/>
                                        <a:cs typeface="Calibri" panose="020F0502020204030204"/>
                                      </a:rPr>
                                      <m:t>𝑦</m:t>
                                    </m:r>
                                  </m:e>
                                  <m:sub>
                                    <m:r>
                                      <a:rPr lang="en-GB" sz="1600" b="0" i="1" smtClean="0">
                                        <a:latin typeface="Cambria Math" panose="02040503050406030204" pitchFamily="18" charset="0"/>
                                        <a:cs typeface="Calibri" panose="020F0502020204030204"/>
                                      </a:rPr>
                                      <m:t>2</m:t>
                                    </m:r>
                                  </m:sub>
                                </m:sSub>
                              </m:e>
                            </m:mr>
                          </m:m>
                        </m:e>
                      </m:d>
                      <m:d>
                        <m:dPr>
                          <m:begChr m:val="["/>
                          <m:endChr m:val="]"/>
                          <m:ctrlPr>
                            <a:rPr lang="en-GB" sz="1600" b="0" i="1" smtClean="0">
                              <a:latin typeface="Cambria Math" panose="02040503050406030204" pitchFamily="18" charset="0"/>
                              <a:cs typeface="Calibri" panose="020F0502020204030204"/>
                            </a:rPr>
                          </m:ctrlPr>
                        </m:dPr>
                        <m:e>
                          <m:m>
                            <m:mPr>
                              <m:mcs>
                                <m:mc>
                                  <m:mcPr>
                                    <m:count m:val="1"/>
                                    <m:mcJc m:val="center"/>
                                  </m:mcPr>
                                </m:mc>
                              </m:mcs>
                              <m:ctrlPr>
                                <a:rPr lang="en-GB" sz="1600" b="0" i="1" smtClean="0">
                                  <a:latin typeface="Cambria Math" panose="02040503050406030204" pitchFamily="18" charset="0"/>
                                  <a:cs typeface="Calibri" panose="020F0502020204030204"/>
                                </a:rPr>
                              </m:ctrlPr>
                            </m:mPr>
                            <m:mr>
                              <m:e>
                                <m:sSub>
                                  <m:sSubPr>
                                    <m:ctrlPr>
                                      <a:rPr lang="en-GB" sz="1600" b="0" i="1" smtClean="0">
                                        <a:latin typeface="Cambria Math" panose="02040503050406030204" pitchFamily="18" charset="0"/>
                                        <a:cs typeface="Calibri" panose="020F0502020204030204"/>
                                      </a:rPr>
                                    </m:ctrlPr>
                                  </m:sSubPr>
                                  <m:e>
                                    <m:r>
                                      <a:rPr lang="en-GB" sz="1600" b="0" i="1" smtClean="0">
                                        <a:latin typeface="Cambria Math" panose="02040503050406030204" pitchFamily="18" charset="0"/>
                                        <a:cs typeface="Calibri" panose="020F0502020204030204"/>
                                      </a:rPr>
                                      <m:t>𝑥</m:t>
                                    </m:r>
                                  </m:e>
                                  <m:sub>
                                    <m:r>
                                      <a:rPr lang="en-GB" sz="1600" b="0" i="1" smtClean="0">
                                        <a:latin typeface="Cambria Math" panose="02040503050406030204" pitchFamily="18" charset="0"/>
                                        <a:cs typeface="Calibri" panose="020F0502020204030204"/>
                                      </a:rPr>
                                      <m:t>𝑖</m:t>
                                    </m:r>
                                  </m:sub>
                                </m:sSub>
                              </m:e>
                            </m:mr>
                            <m:mr>
                              <m:e>
                                <m:sSub>
                                  <m:sSubPr>
                                    <m:ctrlPr>
                                      <a:rPr lang="en-GB" sz="1600" b="0" i="1" smtClean="0">
                                        <a:latin typeface="Cambria Math" panose="02040503050406030204" pitchFamily="18" charset="0"/>
                                        <a:cs typeface="Calibri" panose="020F0502020204030204"/>
                                      </a:rPr>
                                    </m:ctrlPr>
                                  </m:sSubPr>
                                  <m:e>
                                    <m:r>
                                      <a:rPr lang="en-GB" sz="1600" b="0" i="1" smtClean="0">
                                        <a:latin typeface="Cambria Math" panose="02040503050406030204" pitchFamily="18" charset="0"/>
                                        <a:cs typeface="Calibri" panose="020F0502020204030204"/>
                                      </a:rPr>
                                      <m:t>𝑦</m:t>
                                    </m:r>
                                  </m:e>
                                  <m:sub>
                                    <m:r>
                                      <a:rPr lang="en-GB" sz="1600" b="0" i="1" smtClean="0">
                                        <a:latin typeface="Cambria Math" panose="02040503050406030204" pitchFamily="18" charset="0"/>
                                        <a:cs typeface="Calibri" panose="020F0502020204030204"/>
                                      </a:rPr>
                                      <m:t>𝑖</m:t>
                                    </m:r>
                                  </m:sub>
                                </m:sSub>
                              </m:e>
                            </m:mr>
                          </m:m>
                        </m:e>
                      </m:d>
                      <m:r>
                        <a:rPr lang="en-GB" sz="1600" b="0" i="1" smtClean="0">
                          <a:latin typeface="Cambria Math" panose="02040503050406030204" pitchFamily="18" charset="0"/>
                          <a:cs typeface="Calibri" panose="020F0502020204030204"/>
                        </a:rPr>
                        <m:t>=</m:t>
                      </m:r>
                      <m:d>
                        <m:dPr>
                          <m:begChr m:val="["/>
                          <m:endChr m:val="]"/>
                          <m:ctrlPr>
                            <a:rPr lang="en-GB" sz="1600" b="0" i="1" smtClean="0">
                              <a:latin typeface="Cambria Math" panose="02040503050406030204" pitchFamily="18" charset="0"/>
                              <a:cs typeface="Calibri" panose="020F0502020204030204"/>
                            </a:rPr>
                          </m:ctrlPr>
                        </m:dPr>
                        <m:e>
                          <m:m>
                            <m:mPr>
                              <m:mcs>
                                <m:mc>
                                  <m:mcPr>
                                    <m:count m:val="1"/>
                                    <m:mcJc m:val="center"/>
                                  </m:mcPr>
                                </m:mc>
                              </m:mcs>
                              <m:ctrlPr>
                                <a:rPr lang="en-GB" sz="1600" b="0" i="1" smtClean="0">
                                  <a:latin typeface="Cambria Math" panose="02040503050406030204" pitchFamily="18" charset="0"/>
                                  <a:cs typeface="Calibri" panose="020F0502020204030204"/>
                                </a:rPr>
                              </m:ctrlPr>
                            </m:mPr>
                            <m:mr>
                              <m:e>
                                <m:d>
                                  <m:dPr>
                                    <m:ctrlPr>
                                      <a:rPr lang="en-GB" sz="1600" b="0" i="1" smtClean="0">
                                        <a:latin typeface="Cambria Math" panose="02040503050406030204" pitchFamily="18" charset="0"/>
                                        <a:cs typeface="Calibri" panose="020F0502020204030204"/>
                                      </a:rPr>
                                    </m:ctrlPr>
                                  </m:dPr>
                                  <m:e>
                                    <m:sSup>
                                      <m:sSupPr>
                                        <m:ctrlPr>
                                          <a:rPr lang="en-GB" sz="1600" b="0" i="1" smtClean="0">
                                            <a:latin typeface="Cambria Math" panose="02040503050406030204" pitchFamily="18" charset="0"/>
                                            <a:cs typeface="Calibri" panose="020F0502020204030204"/>
                                          </a:rPr>
                                        </m:ctrlPr>
                                      </m:sSupPr>
                                      <m:e>
                                        <m:sSub>
                                          <m:sSubPr>
                                            <m:ctrlPr>
                                              <a:rPr lang="en-GB" sz="1600" b="0" i="1" smtClean="0">
                                                <a:latin typeface="Cambria Math" panose="02040503050406030204" pitchFamily="18" charset="0"/>
                                                <a:cs typeface="Calibri" panose="020F0502020204030204"/>
                                              </a:rPr>
                                            </m:ctrlPr>
                                          </m:sSubPr>
                                          <m:e>
                                            <m:r>
                                              <a:rPr lang="en-GB" sz="1600" b="0" i="1" smtClean="0">
                                                <a:latin typeface="Cambria Math" panose="02040503050406030204" pitchFamily="18" charset="0"/>
                                                <a:cs typeface="Calibri" panose="020F0502020204030204"/>
                                              </a:rPr>
                                              <m:t>𝑟</m:t>
                                            </m:r>
                                          </m:e>
                                          <m:sub>
                                            <m:r>
                                              <a:rPr lang="en-GB" sz="1600" b="0" i="1" smtClean="0">
                                                <a:latin typeface="Cambria Math" panose="02040503050406030204" pitchFamily="18" charset="0"/>
                                                <a:cs typeface="Calibri" panose="020F0502020204030204"/>
                                              </a:rPr>
                                              <m:t>1</m:t>
                                            </m:r>
                                          </m:sub>
                                        </m:sSub>
                                      </m:e>
                                      <m:sup>
                                        <m:r>
                                          <a:rPr lang="en-GB" sz="1600" b="0" i="1" smtClean="0">
                                            <a:latin typeface="Cambria Math" panose="02040503050406030204" pitchFamily="18" charset="0"/>
                                            <a:cs typeface="Calibri" panose="020F0502020204030204"/>
                                          </a:rPr>
                                          <m:t>2</m:t>
                                        </m:r>
                                      </m:sup>
                                    </m:sSup>
                                    <m:r>
                                      <a:rPr lang="en-GB" sz="1600" b="0" i="1" smtClean="0">
                                        <a:latin typeface="Cambria Math" panose="02040503050406030204" pitchFamily="18" charset="0"/>
                                        <a:cs typeface="Calibri" panose="020F0502020204030204"/>
                                      </a:rPr>
                                      <m:t>−</m:t>
                                    </m:r>
                                    <m:sSup>
                                      <m:sSupPr>
                                        <m:ctrlPr>
                                          <a:rPr lang="en-GB" sz="1600" b="0" i="1" smtClean="0">
                                            <a:latin typeface="Cambria Math" panose="02040503050406030204" pitchFamily="18" charset="0"/>
                                            <a:cs typeface="Calibri" panose="020F0502020204030204"/>
                                          </a:rPr>
                                        </m:ctrlPr>
                                      </m:sSupPr>
                                      <m:e>
                                        <m:sSub>
                                          <m:sSubPr>
                                            <m:ctrlPr>
                                              <a:rPr lang="en-GB" sz="1600" b="0" i="1" smtClean="0">
                                                <a:latin typeface="Cambria Math" panose="02040503050406030204" pitchFamily="18" charset="0"/>
                                                <a:cs typeface="Calibri" panose="020F0502020204030204"/>
                                              </a:rPr>
                                            </m:ctrlPr>
                                          </m:sSubPr>
                                          <m:e>
                                            <m:r>
                                              <a:rPr lang="en-GB" sz="1600" b="0" i="1" smtClean="0">
                                                <a:latin typeface="Cambria Math" panose="02040503050406030204" pitchFamily="18" charset="0"/>
                                                <a:cs typeface="Calibri" panose="020F0502020204030204"/>
                                              </a:rPr>
                                              <m:t>𝑟</m:t>
                                            </m:r>
                                          </m:e>
                                          <m:sub>
                                            <m:r>
                                              <a:rPr lang="en-GB" sz="1600" b="0" i="1" smtClean="0">
                                                <a:latin typeface="Cambria Math" panose="02040503050406030204" pitchFamily="18" charset="0"/>
                                                <a:cs typeface="Calibri" panose="020F0502020204030204"/>
                                              </a:rPr>
                                              <m:t>3</m:t>
                                            </m:r>
                                          </m:sub>
                                        </m:sSub>
                                      </m:e>
                                      <m:sup>
                                        <m:r>
                                          <a:rPr lang="en-GB" sz="1600" b="0" i="1" smtClean="0">
                                            <a:latin typeface="Cambria Math" panose="02040503050406030204" pitchFamily="18" charset="0"/>
                                            <a:cs typeface="Calibri" panose="020F0502020204030204"/>
                                          </a:rPr>
                                          <m:t>2</m:t>
                                        </m:r>
                                      </m:sup>
                                    </m:sSup>
                                  </m:e>
                                </m:d>
                                <m:r>
                                  <m:rPr>
                                    <m:brk m:alnAt="7"/>
                                  </m:rPr>
                                  <a:rPr lang="en-GB" sz="1600" b="0" i="1" smtClean="0">
                                    <a:latin typeface="Cambria Math" panose="02040503050406030204" pitchFamily="18" charset="0"/>
                                    <a:cs typeface="Calibri" panose="020F0502020204030204"/>
                                  </a:rPr>
                                  <m:t>−</m:t>
                                </m:r>
                                <m:d>
                                  <m:dPr>
                                    <m:ctrlPr>
                                      <a:rPr lang="en-GB" sz="1600" i="1">
                                        <a:latin typeface="Cambria Math" panose="02040503050406030204" pitchFamily="18" charset="0"/>
                                        <a:cs typeface="Calibri" panose="020F0502020204030204"/>
                                      </a:rPr>
                                    </m:ctrlPr>
                                  </m:dPr>
                                  <m:e>
                                    <m:sSup>
                                      <m:sSupPr>
                                        <m:ctrlPr>
                                          <a:rPr lang="en-GB" sz="1600" i="1">
                                            <a:latin typeface="Cambria Math" panose="02040503050406030204" pitchFamily="18" charset="0"/>
                                            <a:cs typeface="Calibri" panose="020F0502020204030204"/>
                                          </a:rPr>
                                        </m:ctrlPr>
                                      </m:sSupPr>
                                      <m:e>
                                        <m:sSub>
                                          <m:sSubPr>
                                            <m:ctrlPr>
                                              <a:rPr lang="en-GB" sz="1600" i="1">
                                                <a:latin typeface="Cambria Math" panose="02040503050406030204" pitchFamily="18" charset="0"/>
                                                <a:cs typeface="Calibri" panose="020F0502020204030204"/>
                                              </a:rPr>
                                            </m:ctrlPr>
                                          </m:sSubPr>
                                          <m:e>
                                            <m:r>
                                              <a:rPr lang="en-GB" sz="1600" b="0" i="1" smtClean="0">
                                                <a:latin typeface="Cambria Math" panose="02040503050406030204" pitchFamily="18" charset="0"/>
                                                <a:cs typeface="Calibri" panose="020F0502020204030204"/>
                                              </a:rPr>
                                              <m:t>𝑥</m:t>
                                            </m:r>
                                          </m:e>
                                          <m:sub>
                                            <m:r>
                                              <a:rPr lang="en-GB" sz="1600" i="1">
                                                <a:latin typeface="Cambria Math" panose="02040503050406030204" pitchFamily="18" charset="0"/>
                                                <a:cs typeface="Calibri" panose="020F0502020204030204"/>
                                              </a:rPr>
                                              <m:t>1</m:t>
                                            </m:r>
                                          </m:sub>
                                        </m:sSub>
                                      </m:e>
                                      <m:sup>
                                        <m:r>
                                          <a:rPr lang="en-GB" sz="1600" i="1">
                                            <a:latin typeface="Cambria Math" panose="02040503050406030204" pitchFamily="18" charset="0"/>
                                            <a:cs typeface="Calibri" panose="020F0502020204030204"/>
                                          </a:rPr>
                                          <m:t>2</m:t>
                                        </m:r>
                                      </m:sup>
                                    </m:sSup>
                                    <m:r>
                                      <a:rPr lang="en-GB" sz="1600" i="1">
                                        <a:latin typeface="Cambria Math" panose="02040503050406030204" pitchFamily="18" charset="0"/>
                                        <a:cs typeface="Calibri" panose="020F0502020204030204"/>
                                      </a:rPr>
                                      <m:t>−</m:t>
                                    </m:r>
                                    <m:sSup>
                                      <m:sSupPr>
                                        <m:ctrlPr>
                                          <a:rPr lang="en-GB" sz="1600" i="1">
                                            <a:latin typeface="Cambria Math" panose="02040503050406030204" pitchFamily="18" charset="0"/>
                                            <a:cs typeface="Calibri" panose="020F0502020204030204"/>
                                          </a:rPr>
                                        </m:ctrlPr>
                                      </m:sSupPr>
                                      <m:e>
                                        <m:sSub>
                                          <m:sSubPr>
                                            <m:ctrlPr>
                                              <a:rPr lang="en-GB" sz="1600" i="1">
                                                <a:latin typeface="Cambria Math" panose="02040503050406030204" pitchFamily="18" charset="0"/>
                                                <a:cs typeface="Calibri" panose="020F0502020204030204"/>
                                              </a:rPr>
                                            </m:ctrlPr>
                                          </m:sSubPr>
                                          <m:e>
                                            <m:r>
                                              <a:rPr lang="en-GB" sz="1600" b="0" i="1" smtClean="0">
                                                <a:latin typeface="Cambria Math" panose="02040503050406030204" pitchFamily="18" charset="0"/>
                                                <a:cs typeface="Calibri" panose="020F0502020204030204"/>
                                              </a:rPr>
                                              <m:t>𝑥</m:t>
                                            </m:r>
                                          </m:e>
                                          <m:sub>
                                            <m:r>
                                              <a:rPr lang="en-GB" sz="1600" i="1">
                                                <a:latin typeface="Cambria Math" panose="02040503050406030204" pitchFamily="18" charset="0"/>
                                                <a:cs typeface="Calibri" panose="020F0502020204030204"/>
                                              </a:rPr>
                                              <m:t>3</m:t>
                                            </m:r>
                                          </m:sub>
                                        </m:sSub>
                                      </m:e>
                                      <m:sup>
                                        <m:r>
                                          <a:rPr lang="en-GB" sz="1600" i="1">
                                            <a:latin typeface="Cambria Math" panose="02040503050406030204" pitchFamily="18" charset="0"/>
                                            <a:cs typeface="Calibri" panose="020F0502020204030204"/>
                                          </a:rPr>
                                          <m:t>2</m:t>
                                        </m:r>
                                      </m:sup>
                                    </m:sSup>
                                  </m:e>
                                </m:d>
                                <m:r>
                                  <a:rPr lang="en-GB" sz="1600" b="0" i="1" smtClean="0">
                                    <a:latin typeface="Cambria Math" panose="02040503050406030204" pitchFamily="18" charset="0"/>
                                    <a:cs typeface="Calibri" panose="020F0502020204030204"/>
                                  </a:rPr>
                                  <m:t>−</m:t>
                                </m:r>
                                <m:d>
                                  <m:dPr>
                                    <m:ctrlPr>
                                      <a:rPr lang="en-GB" sz="1600" i="1">
                                        <a:latin typeface="Cambria Math" panose="02040503050406030204" pitchFamily="18" charset="0"/>
                                        <a:cs typeface="Calibri" panose="020F0502020204030204"/>
                                      </a:rPr>
                                    </m:ctrlPr>
                                  </m:dPr>
                                  <m:e>
                                    <m:sSup>
                                      <m:sSupPr>
                                        <m:ctrlPr>
                                          <a:rPr lang="en-GB" sz="1600" i="1">
                                            <a:latin typeface="Cambria Math" panose="02040503050406030204" pitchFamily="18" charset="0"/>
                                            <a:cs typeface="Calibri" panose="020F0502020204030204"/>
                                          </a:rPr>
                                        </m:ctrlPr>
                                      </m:sSupPr>
                                      <m:e>
                                        <m:sSub>
                                          <m:sSubPr>
                                            <m:ctrlPr>
                                              <a:rPr lang="en-GB" sz="1600" i="1">
                                                <a:latin typeface="Cambria Math" panose="02040503050406030204" pitchFamily="18" charset="0"/>
                                                <a:cs typeface="Calibri" panose="020F0502020204030204"/>
                                              </a:rPr>
                                            </m:ctrlPr>
                                          </m:sSubPr>
                                          <m:e>
                                            <m:r>
                                              <a:rPr lang="en-GB" sz="1600" b="0" i="1" smtClean="0">
                                                <a:latin typeface="Cambria Math" panose="02040503050406030204" pitchFamily="18" charset="0"/>
                                                <a:cs typeface="Calibri" panose="020F0502020204030204"/>
                                              </a:rPr>
                                              <m:t>𝑦</m:t>
                                            </m:r>
                                          </m:e>
                                          <m:sub>
                                            <m:r>
                                              <a:rPr lang="en-GB" sz="1600" i="1">
                                                <a:latin typeface="Cambria Math" panose="02040503050406030204" pitchFamily="18" charset="0"/>
                                                <a:cs typeface="Calibri" panose="020F0502020204030204"/>
                                              </a:rPr>
                                              <m:t>1</m:t>
                                            </m:r>
                                          </m:sub>
                                        </m:sSub>
                                      </m:e>
                                      <m:sup>
                                        <m:r>
                                          <a:rPr lang="en-GB" sz="1600" i="1">
                                            <a:latin typeface="Cambria Math" panose="02040503050406030204" pitchFamily="18" charset="0"/>
                                            <a:cs typeface="Calibri" panose="020F0502020204030204"/>
                                          </a:rPr>
                                          <m:t>2</m:t>
                                        </m:r>
                                      </m:sup>
                                    </m:sSup>
                                    <m:r>
                                      <a:rPr lang="en-GB" sz="1600" i="1">
                                        <a:latin typeface="Cambria Math" panose="02040503050406030204" pitchFamily="18" charset="0"/>
                                        <a:cs typeface="Calibri" panose="020F0502020204030204"/>
                                      </a:rPr>
                                      <m:t>−</m:t>
                                    </m:r>
                                    <m:sSup>
                                      <m:sSupPr>
                                        <m:ctrlPr>
                                          <a:rPr lang="en-GB" sz="1600" i="1">
                                            <a:latin typeface="Cambria Math" panose="02040503050406030204" pitchFamily="18" charset="0"/>
                                            <a:cs typeface="Calibri" panose="020F0502020204030204"/>
                                          </a:rPr>
                                        </m:ctrlPr>
                                      </m:sSupPr>
                                      <m:e>
                                        <m:sSub>
                                          <m:sSubPr>
                                            <m:ctrlPr>
                                              <a:rPr lang="en-GB" sz="1600" i="1">
                                                <a:latin typeface="Cambria Math" panose="02040503050406030204" pitchFamily="18" charset="0"/>
                                                <a:cs typeface="Calibri" panose="020F0502020204030204"/>
                                              </a:rPr>
                                            </m:ctrlPr>
                                          </m:sSubPr>
                                          <m:e>
                                            <m:r>
                                              <a:rPr lang="en-GB" sz="1600" b="0" i="1" smtClean="0">
                                                <a:latin typeface="Cambria Math" panose="02040503050406030204" pitchFamily="18" charset="0"/>
                                                <a:cs typeface="Calibri" panose="020F0502020204030204"/>
                                              </a:rPr>
                                              <m:t>𝑦</m:t>
                                            </m:r>
                                          </m:e>
                                          <m:sub>
                                            <m:r>
                                              <a:rPr lang="en-GB" sz="1600" i="1">
                                                <a:latin typeface="Cambria Math" panose="02040503050406030204" pitchFamily="18" charset="0"/>
                                                <a:cs typeface="Calibri" panose="020F0502020204030204"/>
                                              </a:rPr>
                                              <m:t>3</m:t>
                                            </m:r>
                                          </m:sub>
                                        </m:sSub>
                                      </m:e>
                                      <m:sup>
                                        <m:r>
                                          <a:rPr lang="en-GB" sz="1600" i="1">
                                            <a:latin typeface="Cambria Math" panose="02040503050406030204" pitchFamily="18" charset="0"/>
                                            <a:cs typeface="Calibri" panose="020F0502020204030204"/>
                                          </a:rPr>
                                          <m:t>2</m:t>
                                        </m:r>
                                      </m:sup>
                                    </m:sSup>
                                  </m:e>
                                </m:d>
                              </m:e>
                            </m:mr>
                            <m:mr>
                              <m:e>
                                <m:d>
                                  <m:dPr>
                                    <m:ctrlPr>
                                      <a:rPr lang="en-GB" sz="1600" i="1">
                                        <a:latin typeface="Cambria Math" panose="02040503050406030204" pitchFamily="18" charset="0"/>
                                        <a:cs typeface="Calibri" panose="020F0502020204030204"/>
                                      </a:rPr>
                                    </m:ctrlPr>
                                  </m:dPr>
                                  <m:e>
                                    <m:sSup>
                                      <m:sSupPr>
                                        <m:ctrlPr>
                                          <a:rPr lang="en-GB" sz="1600" i="1">
                                            <a:latin typeface="Cambria Math" panose="02040503050406030204" pitchFamily="18" charset="0"/>
                                            <a:cs typeface="Calibri" panose="020F0502020204030204"/>
                                          </a:rPr>
                                        </m:ctrlPr>
                                      </m:sSupPr>
                                      <m:e>
                                        <m:sSub>
                                          <m:sSubPr>
                                            <m:ctrlPr>
                                              <a:rPr lang="en-GB" sz="1600" i="1">
                                                <a:latin typeface="Cambria Math" panose="02040503050406030204" pitchFamily="18" charset="0"/>
                                                <a:cs typeface="Calibri" panose="020F0502020204030204"/>
                                              </a:rPr>
                                            </m:ctrlPr>
                                          </m:sSubPr>
                                          <m:e>
                                            <m:r>
                                              <a:rPr lang="en-GB" sz="1600" i="1">
                                                <a:latin typeface="Cambria Math" panose="02040503050406030204" pitchFamily="18" charset="0"/>
                                                <a:cs typeface="Calibri" panose="020F0502020204030204"/>
                                              </a:rPr>
                                              <m:t>𝑟</m:t>
                                            </m:r>
                                          </m:e>
                                          <m:sub>
                                            <m:r>
                                              <a:rPr lang="en-GB" sz="1600" b="0" i="1" smtClean="0">
                                                <a:latin typeface="Cambria Math" panose="02040503050406030204" pitchFamily="18" charset="0"/>
                                                <a:cs typeface="Calibri" panose="020F0502020204030204"/>
                                              </a:rPr>
                                              <m:t>2</m:t>
                                            </m:r>
                                          </m:sub>
                                        </m:sSub>
                                      </m:e>
                                      <m:sup>
                                        <m:r>
                                          <a:rPr lang="en-GB" sz="1600" i="1">
                                            <a:latin typeface="Cambria Math" panose="02040503050406030204" pitchFamily="18" charset="0"/>
                                            <a:cs typeface="Calibri" panose="020F0502020204030204"/>
                                          </a:rPr>
                                          <m:t>2</m:t>
                                        </m:r>
                                      </m:sup>
                                    </m:sSup>
                                    <m:r>
                                      <a:rPr lang="en-GB" sz="1600" i="1">
                                        <a:latin typeface="Cambria Math" panose="02040503050406030204" pitchFamily="18" charset="0"/>
                                        <a:cs typeface="Calibri" panose="020F0502020204030204"/>
                                      </a:rPr>
                                      <m:t>−</m:t>
                                    </m:r>
                                    <m:sSup>
                                      <m:sSupPr>
                                        <m:ctrlPr>
                                          <a:rPr lang="en-GB" sz="1600" i="1">
                                            <a:latin typeface="Cambria Math" panose="02040503050406030204" pitchFamily="18" charset="0"/>
                                            <a:cs typeface="Calibri" panose="020F0502020204030204"/>
                                          </a:rPr>
                                        </m:ctrlPr>
                                      </m:sSupPr>
                                      <m:e>
                                        <m:sSub>
                                          <m:sSubPr>
                                            <m:ctrlPr>
                                              <a:rPr lang="en-GB" sz="1600" i="1" smtClean="0">
                                                <a:latin typeface="Cambria Math" panose="02040503050406030204" pitchFamily="18" charset="0"/>
                                                <a:cs typeface="Calibri" panose="020F0502020204030204"/>
                                              </a:rPr>
                                            </m:ctrlPr>
                                          </m:sSubPr>
                                          <m:e>
                                            <m:r>
                                              <a:rPr lang="en-GB" sz="1600" i="1">
                                                <a:latin typeface="Cambria Math" panose="02040503050406030204" pitchFamily="18" charset="0"/>
                                                <a:cs typeface="Calibri" panose="020F0502020204030204"/>
                                              </a:rPr>
                                              <m:t>𝑟</m:t>
                                            </m:r>
                                          </m:e>
                                          <m:sub>
                                            <m:r>
                                              <a:rPr lang="en-GB" sz="1600" b="0" i="1" smtClean="0">
                                                <a:latin typeface="Cambria Math" panose="02040503050406030204" pitchFamily="18" charset="0"/>
                                                <a:cs typeface="Calibri" panose="020F0502020204030204"/>
                                              </a:rPr>
                                              <m:t>3</m:t>
                                            </m:r>
                                          </m:sub>
                                        </m:sSub>
                                      </m:e>
                                      <m:sup>
                                        <m:r>
                                          <a:rPr lang="en-GB" sz="1600" i="1">
                                            <a:latin typeface="Cambria Math" panose="02040503050406030204" pitchFamily="18" charset="0"/>
                                            <a:cs typeface="Calibri" panose="020F0502020204030204"/>
                                          </a:rPr>
                                          <m:t>2</m:t>
                                        </m:r>
                                      </m:sup>
                                    </m:sSup>
                                  </m:e>
                                </m:d>
                                <m:r>
                                  <a:rPr lang="en-GB" sz="1600" b="0" i="1" smtClean="0">
                                    <a:latin typeface="Cambria Math" panose="02040503050406030204" pitchFamily="18" charset="0"/>
                                    <a:cs typeface="Calibri" panose="020F0502020204030204"/>
                                  </a:rPr>
                                  <m:t>−</m:t>
                                </m:r>
                                <m:d>
                                  <m:dPr>
                                    <m:ctrlPr>
                                      <a:rPr lang="en-GB" sz="1600" i="1">
                                        <a:latin typeface="Cambria Math" panose="02040503050406030204" pitchFamily="18" charset="0"/>
                                        <a:cs typeface="Calibri" panose="020F0502020204030204"/>
                                      </a:rPr>
                                    </m:ctrlPr>
                                  </m:dPr>
                                  <m:e>
                                    <m:sSup>
                                      <m:sSupPr>
                                        <m:ctrlPr>
                                          <a:rPr lang="en-GB" sz="1600" i="1">
                                            <a:latin typeface="Cambria Math" panose="02040503050406030204" pitchFamily="18" charset="0"/>
                                            <a:cs typeface="Calibri" panose="020F0502020204030204"/>
                                          </a:rPr>
                                        </m:ctrlPr>
                                      </m:sSupPr>
                                      <m:e>
                                        <m:sSub>
                                          <m:sSubPr>
                                            <m:ctrlPr>
                                              <a:rPr lang="en-GB" sz="1600" i="1">
                                                <a:latin typeface="Cambria Math" panose="02040503050406030204" pitchFamily="18" charset="0"/>
                                                <a:cs typeface="Calibri" panose="020F0502020204030204"/>
                                              </a:rPr>
                                            </m:ctrlPr>
                                          </m:sSubPr>
                                          <m:e>
                                            <m:r>
                                              <a:rPr lang="en-GB" sz="1600" b="0" i="1" smtClean="0">
                                                <a:latin typeface="Cambria Math" panose="02040503050406030204" pitchFamily="18" charset="0"/>
                                                <a:cs typeface="Calibri" panose="020F0502020204030204"/>
                                              </a:rPr>
                                              <m:t>𝑥</m:t>
                                            </m:r>
                                          </m:e>
                                          <m:sub>
                                            <m:r>
                                              <a:rPr lang="en-GB" sz="1600" b="0" i="1" smtClean="0">
                                                <a:latin typeface="Cambria Math" panose="02040503050406030204" pitchFamily="18" charset="0"/>
                                                <a:cs typeface="Calibri" panose="020F0502020204030204"/>
                                              </a:rPr>
                                              <m:t>2</m:t>
                                            </m:r>
                                          </m:sub>
                                        </m:sSub>
                                      </m:e>
                                      <m:sup>
                                        <m:r>
                                          <a:rPr lang="en-GB" sz="1600" i="1">
                                            <a:latin typeface="Cambria Math" panose="02040503050406030204" pitchFamily="18" charset="0"/>
                                            <a:cs typeface="Calibri" panose="020F0502020204030204"/>
                                          </a:rPr>
                                          <m:t>2</m:t>
                                        </m:r>
                                      </m:sup>
                                    </m:sSup>
                                    <m:r>
                                      <a:rPr lang="en-GB" sz="1600" i="1">
                                        <a:latin typeface="Cambria Math" panose="02040503050406030204" pitchFamily="18" charset="0"/>
                                        <a:cs typeface="Calibri" panose="020F0502020204030204"/>
                                      </a:rPr>
                                      <m:t>−</m:t>
                                    </m:r>
                                    <m:sSup>
                                      <m:sSupPr>
                                        <m:ctrlPr>
                                          <a:rPr lang="en-GB" sz="1600" i="1">
                                            <a:latin typeface="Cambria Math" panose="02040503050406030204" pitchFamily="18" charset="0"/>
                                            <a:cs typeface="Calibri" panose="020F0502020204030204"/>
                                          </a:rPr>
                                        </m:ctrlPr>
                                      </m:sSupPr>
                                      <m:e>
                                        <m:sSub>
                                          <m:sSubPr>
                                            <m:ctrlPr>
                                              <a:rPr lang="en-GB" sz="1600" i="1">
                                                <a:latin typeface="Cambria Math" panose="02040503050406030204" pitchFamily="18" charset="0"/>
                                                <a:cs typeface="Calibri" panose="020F0502020204030204"/>
                                              </a:rPr>
                                            </m:ctrlPr>
                                          </m:sSubPr>
                                          <m:e>
                                            <m:r>
                                              <a:rPr lang="en-GB" sz="1600" b="0" i="1" smtClean="0">
                                                <a:latin typeface="Cambria Math" panose="02040503050406030204" pitchFamily="18" charset="0"/>
                                                <a:cs typeface="Calibri" panose="020F0502020204030204"/>
                                              </a:rPr>
                                              <m:t>𝑥</m:t>
                                            </m:r>
                                          </m:e>
                                          <m:sub>
                                            <m:r>
                                              <a:rPr lang="en-GB" sz="1600" i="1">
                                                <a:latin typeface="Cambria Math" panose="02040503050406030204" pitchFamily="18" charset="0"/>
                                                <a:cs typeface="Calibri" panose="020F0502020204030204"/>
                                              </a:rPr>
                                              <m:t>3</m:t>
                                            </m:r>
                                          </m:sub>
                                        </m:sSub>
                                      </m:e>
                                      <m:sup>
                                        <m:r>
                                          <a:rPr lang="en-GB" sz="1600" i="1">
                                            <a:latin typeface="Cambria Math" panose="02040503050406030204" pitchFamily="18" charset="0"/>
                                            <a:cs typeface="Calibri" panose="020F0502020204030204"/>
                                          </a:rPr>
                                          <m:t>2</m:t>
                                        </m:r>
                                      </m:sup>
                                    </m:sSup>
                                  </m:e>
                                </m:d>
                                <m:r>
                                  <a:rPr lang="en-GB" sz="1600" b="0" i="1" smtClean="0">
                                    <a:latin typeface="Cambria Math" panose="02040503050406030204" pitchFamily="18" charset="0"/>
                                    <a:cs typeface="Calibri" panose="020F0502020204030204"/>
                                  </a:rPr>
                                  <m:t>−</m:t>
                                </m:r>
                                <m:d>
                                  <m:dPr>
                                    <m:ctrlPr>
                                      <a:rPr lang="en-GB" sz="1600" i="1">
                                        <a:latin typeface="Cambria Math" panose="02040503050406030204" pitchFamily="18" charset="0"/>
                                        <a:cs typeface="Calibri" panose="020F0502020204030204"/>
                                      </a:rPr>
                                    </m:ctrlPr>
                                  </m:dPr>
                                  <m:e>
                                    <m:sSup>
                                      <m:sSupPr>
                                        <m:ctrlPr>
                                          <a:rPr lang="en-GB" sz="1600" i="1">
                                            <a:latin typeface="Cambria Math" panose="02040503050406030204" pitchFamily="18" charset="0"/>
                                            <a:cs typeface="Calibri" panose="020F0502020204030204"/>
                                          </a:rPr>
                                        </m:ctrlPr>
                                      </m:sSupPr>
                                      <m:e>
                                        <m:sSub>
                                          <m:sSubPr>
                                            <m:ctrlPr>
                                              <a:rPr lang="en-GB" sz="1600" i="1">
                                                <a:latin typeface="Cambria Math" panose="02040503050406030204" pitchFamily="18" charset="0"/>
                                                <a:cs typeface="Calibri" panose="020F0502020204030204"/>
                                              </a:rPr>
                                            </m:ctrlPr>
                                          </m:sSubPr>
                                          <m:e>
                                            <m:r>
                                              <a:rPr lang="en-GB" sz="1600" b="0" i="1" smtClean="0">
                                                <a:latin typeface="Cambria Math" panose="02040503050406030204" pitchFamily="18" charset="0"/>
                                                <a:cs typeface="Calibri" panose="020F0502020204030204"/>
                                              </a:rPr>
                                              <m:t>𝑦</m:t>
                                            </m:r>
                                          </m:e>
                                          <m:sub>
                                            <m:r>
                                              <a:rPr lang="en-GB" sz="1600" b="0" i="1" smtClean="0">
                                                <a:latin typeface="Cambria Math" panose="02040503050406030204" pitchFamily="18" charset="0"/>
                                                <a:cs typeface="Calibri" panose="020F0502020204030204"/>
                                              </a:rPr>
                                              <m:t>2</m:t>
                                            </m:r>
                                          </m:sub>
                                        </m:sSub>
                                      </m:e>
                                      <m:sup>
                                        <m:r>
                                          <a:rPr lang="en-GB" sz="1600" i="1">
                                            <a:latin typeface="Cambria Math" panose="02040503050406030204" pitchFamily="18" charset="0"/>
                                            <a:cs typeface="Calibri" panose="020F0502020204030204"/>
                                          </a:rPr>
                                          <m:t>2</m:t>
                                        </m:r>
                                      </m:sup>
                                    </m:sSup>
                                    <m:r>
                                      <a:rPr lang="en-GB" sz="1600" i="1">
                                        <a:latin typeface="Cambria Math" panose="02040503050406030204" pitchFamily="18" charset="0"/>
                                        <a:cs typeface="Calibri" panose="020F0502020204030204"/>
                                      </a:rPr>
                                      <m:t>−</m:t>
                                    </m:r>
                                    <m:sSup>
                                      <m:sSupPr>
                                        <m:ctrlPr>
                                          <a:rPr lang="en-GB" sz="1600" i="1">
                                            <a:latin typeface="Cambria Math" panose="02040503050406030204" pitchFamily="18" charset="0"/>
                                            <a:cs typeface="Calibri" panose="020F0502020204030204"/>
                                          </a:rPr>
                                        </m:ctrlPr>
                                      </m:sSupPr>
                                      <m:e>
                                        <m:sSub>
                                          <m:sSubPr>
                                            <m:ctrlPr>
                                              <a:rPr lang="en-GB" sz="1600" i="1">
                                                <a:latin typeface="Cambria Math" panose="02040503050406030204" pitchFamily="18" charset="0"/>
                                                <a:cs typeface="Calibri" panose="020F0502020204030204"/>
                                              </a:rPr>
                                            </m:ctrlPr>
                                          </m:sSubPr>
                                          <m:e>
                                            <m:r>
                                              <a:rPr lang="en-GB" sz="1600" b="0" i="1" smtClean="0">
                                                <a:latin typeface="Cambria Math" panose="02040503050406030204" pitchFamily="18" charset="0"/>
                                                <a:cs typeface="Calibri" panose="020F0502020204030204"/>
                                              </a:rPr>
                                              <m:t>𝑦</m:t>
                                            </m:r>
                                          </m:e>
                                          <m:sub>
                                            <m:r>
                                              <a:rPr lang="en-GB" sz="1600" i="1">
                                                <a:latin typeface="Cambria Math" panose="02040503050406030204" pitchFamily="18" charset="0"/>
                                                <a:cs typeface="Calibri" panose="020F0502020204030204"/>
                                              </a:rPr>
                                              <m:t>3</m:t>
                                            </m:r>
                                          </m:sub>
                                        </m:sSub>
                                      </m:e>
                                      <m:sup>
                                        <m:r>
                                          <a:rPr lang="en-GB" sz="1600" i="1">
                                            <a:latin typeface="Cambria Math" panose="02040503050406030204" pitchFamily="18" charset="0"/>
                                            <a:cs typeface="Calibri" panose="020F0502020204030204"/>
                                          </a:rPr>
                                          <m:t>2</m:t>
                                        </m:r>
                                      </m:sup>
                                    </m:sSup>
                                  </m:e>
                                </m:d>
                              </m:e>
                            </m:mr>
                          </m:m>
                        </m:e>
                      </m:d>
                    </m:oMath>
                  </m:oMathPara>
                </a14:m>
                <a:endParaRPr lang="en-GB" sz="1600" dirty="0">
                  <a:cs typeface="Calibri" panose="020F0502020204030204"/>
                </a:endParaRPr>
              </a:p>
              <a:p>
                <a:pPr marL="285750" indent="-285750" algn="just">
                  <a:buFont typeface="Arial" panose="020B0604020202020204" pitchFamily="34" charset="0"/>
                  <a:buChar char="•"/>
                </a:pPr>
                <a:endParaRPr lang="en-GB" sz="1600" dirty="0">
                  <a:cs typeface="Calibri" panose="020F0502020204030204"/>
                </a:endParaRPr>
              </a:p>
            </p:txBody>
          </p:sp>
        </mc:Choice>
        <mc:Fallback xmlns="">
          <p:sp>
            <p:nvSpPr>
              <p:cNvPr id="6" name="TextBox 5">
                <a:extLst>
                  <a:ext uri="{FF2B5EF4-FFF2-40B4-BE49-F238E27FC236}">
                    <a16:creationId xmlns:a16="http://schemas.microsoft.com/office/drawing/2014/main" id="{B0F822AA-FD07-C847-A2EA-7D4B4A6091D2}"/>
                  </a:ext>
                </a:extLst>
              </p:cNvPr>
              <p:cNvSpPr txBox="1">
                <a:spLocks noRot="1" noChangeAspect="1" noMove="1" noResize="1" noEditPoints="1" noAdjustHandles="1" noChangeArrowheads="1" noChangeShapeType="1" noTextEdit="1"/>
              </p:cNvSpPr>
              <p:nvPr/>
            </p:nvSpPr>
            <p:spPr>
              <a:xfrm>
                <a:off x="459474" y="1901734"/>
                <a:ext cx="11273051" cy="5120056"/>
              </a:xfrm>
              <a:prstGeom prst="rect">
                <a:avLst/>
              </a:prstGeom>
              <a:blipFill>
                <a:blip r:embed="rId2"/>
                <a:stretch>
                  <a:fillRect l="-270" t="-357" r="-270"/>
                </a:stretch>
              </a:blipFill>
            </p:spPr>
            <p:txBody>
              <a:bodyPr/>
              <a:lstStyle/>
              <a:p>
                <a:r>
                  <a:rPr lang="en-GB">
                    <a:noFill/>
                  </a:rPr>
                  <a:t> </a:t>
                </a:r>
              </a:p>
            </p:txBody>
          </p:sp>
        </mc:Fallback>
      </mc:AlternateContent>
    </p:spTree>
    <p:extLst>
      <p:ext uri="{BB962C8B-B14F-4D97-AF65-F5344CB8AC3E}">
        <p14:creationId xmlns:p14="http://schemas.microsoft.com/office/powerpoint/2010/main" val="1751709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0F822AA-FD07-C847-A2EA-7D4B4A6091D2}"/>
                  </a:ext>
                </a:extLst>
              </p:cNvPr>
              <p:cNvSpPr txBox="1"/>
              <p:nvPr/>
            </p:nvSpPr>
            <p:spPr>
              <a:xfrm>
                <a:off x="459474" y="2054134"/>
                <a:ext cx="11273051"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1600" dirty="0">
                    <a:ea typeface="+mn-lt"/>
                    <a:cs typeface="+mn-lt"/>
                  </a:rPr>
                  <a:t>Lateration with distance errors is a case where the system of nonlinear equations has no exact solution due to measurement noise or environmental factors that affect the distance estimates. This case requires methods that can minimize the localization error and provide an optimal or suboptimal solution that is close to the true position of the node.</a:t>
                </a:r>
              </a:p>
              <a:p>
                <a:pPr algn="just"/>
                <a:endParaRPr lang="en-GB" sz="1600" dirty="0">
                  <a:ea typeface="+mn-lt"/>
                  <a:cs typeface="+mn-lt"/>
                </a:endParaRPr>
              </a:p>
              <a:p>
                <a:pPr algn="just"/>
                <a:r>
                  <a:rPr lang="en-GB" sz="1600" dirty="0">
                    <a:ea typeface="+mn-lt"/>
                    <a:cs typeface="+mn-lt"/>
                  </a:rPr>
                  <a:t>Normal equation for linear least squares problem:</a:t>
                </a:r>
              </a:p>
              <a:p>
                <a:pPr algn="ct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ea typeface="+mn-lt"/>
                          <a:cs typeface="+mn-lt"/>
                        </a:rPr>
                        <m:t>2</m:t>
                      </m:r>
                      <m:sSup>
                        <m:sSupPr>
                          <m:ctrlPr>
                            <a:rPr lang="en-GB" sz="1600" b="0" i="1" smtClean="0">
                              <a:latin typeface="Cambria Math" panose="02040503050406030204" pitchFamily="18" charset="0"/>
                              <a:ea typeface="+mn-lt"/>
                              <a:cs typeface="+mn-lt"/>
                            </a:rPr>
                          </m:ctrlPr>
                        </m:sSupPr>
                        <m:e>
                          <m:r>
                            <a:rPr lang="en-GB" sz="1600" b="0" i="1" smtClean="0">
                              <a:latin typeface="Cambria Math" panose="02040503050406030204" pitchFamily="18" charset="0"/>
                              <a:ea typeface="+mn-lt"/>
                              <a:cs typeface="+mn-lt"/>
                            </a:rPr>
                            <m:t>𝐴</m:t>
                          </m:r>
                        </m:e>
                        <m:sup>
                          <m:r>
                            <a:rPr lang="en-GB" sz="1600" b="0" i="1" smtClean="0">
                              <a:latin typeface="Cambria Math" panose="02040503050406030204" pitchFamily="18" charset="0"/>
                              <a:ea typeface="+mn-lt"/>
                              <a:cs typeface="+mn-lt"/>
                            </a:rPr>
                            <m:t>𝑇</m:t>
                          </m:r>
                        </m:sup>
                      </m:sSup>
                      <m:r>
                        <a:rPr lang="en-GB" sz="1600" b="0" i="1" smtClean="0">
                          <a:latin typeface="Cambria Math" panose="02040503050406030204" pitchFamily="18" charset="0"/>
                          <a:ea typeface="+mn-lt"/>
                          <a:cs typeface="+mn-lt"/>
                        </a:rPr>
                        <m:t>𝐴𝑥</m:t>
                      </m:r>
                      <m:r>
                        <a:rPr lang="en-GB" sz="1600" b="0" i="1" smtClean="0">
                          <a:latin typeface="Cambria Math" panose="02040503050406030204" pitchFamily="18" charset="0"/>
                          <a:ea typeface="+mn-lt"/>
                          <a:cs typeface="+mn-lt"/>
                        </a:rPr>
                        <m:t> −2</m:t>
                      </m:r>
                      <m:sSup>
                        <m:sSupPr>
                          <m:ctrlPr>
                            <a:rPr lang="en-GB" sz="1600" b="0" i="1" smtClean="0">
                              <a:latin typeface="Cambria Math" panose="02040503050406030204" pitchFamily="18" charset="0"/>
                              <a:ea typeface="+mn-lt"/>
                              <a:cs typeface="+mn-lt"/>
                            </a:rPr>
                          </m:ctrlPr>
                        </m:sSupPr>
                        <m:e>
                          <m:r>
                            <a:rPr lang="en-GB" sz="1600" b="0" i="1" smtClean="0">
                              <a:latin typeface="Cambria Math" panose="02040503050406030204" pitchFamily="18" charset="0"/>
                              <a:ea typeface="+mn-lt"/>
                              <a:cs typeface="+mn-lt"/>
                            </a:rPr>
                            <m:t>𝐴</m:t>
                          </m:r>
                        </m:e>
                        <m:sup>
                          <m:r>
                            <a:rPr lang="en-GB" sz="1600" b="0" i="1" smtClean="0">
                              <a:latin typeface="Cambria Math" panose="02040503050406030204" pitchFamily="18" charset="0"/>
                              <a:ea typeface="+mn-lt"/>
                              <a:cs typeface="+mn-lt"/>
                            </a:rPr>
                            <m:t>𝑇</m:t>
                          </m:r>
                        </m:sup>
                      </m:sSup>
                      <m:r>
                        <a:rPr lang="en-GB" sz="1600" b="0" i="1" smtClean="0">
                          <a:latin typeface="Cambria Math" panose="02040503050406030204" pitchFamily="18" charset="0"/>
                          <a:ea typeface="+mn-lt"/>
                          <a:cs typeface="+mn-lt"/>
                        </a:rPr>
                        <m:t>𝑏</m:t>
                      </m:r>
                      <m:r>
                        <a:rPr lang="en-GB" sz="1600" b="0" i="1" smtClean="0">
                          <a:latin typeface="Cambria Math" panose="02040503050406030204" pitchFamily="18" charset="0"/>
                          <a:ea typeface="+mn-lt"/>
                          <a:cs typeface="+mn-lt"/>
                        </a:rPr>
                        <m:t>=0 ⇔</m:t>
                      </m:r>
                      <m:sSup>
                        <m:sSupPr>
                          <m:ctrlPr>
                            <a:rPr lang="en-GB" sz="1600" b="0" i="1" smtClean="0">
                              <a:latin typeface="Cambria Math" panose="02040503050406030204" pitchFamily="18" charset="0"/>
                              <a:ea typeface="+mn-lt"/>
                              <a:cs typeface="+mn-lt"/>
                            </a:rPr>
                          </m:ctrlPr>
                        </m:sSupPr>
                        <m:e>
                          <m:r>
                            <a:rPr lang="en-GB" sz="1600" b="0" i="1" smtClean="0">
                              <a:latin typeface="Cambria Math" panose="02040503050406030204" pitchFamily="18" charset="0"/>
                              <a:ea typeface="+mn-lt"/>
                              <a:cs typeface="+mn-lt"/>
                            </a:rPr>
                            <m:t>𝐴</m:t>
                          </m:r>
                        </m:e>
                        <m:sup>
                          <m:r>
                            <a:rPr lang="en-GB" sz="1600" b="0" i="1" smtClean="0">
                              <a:latin typeface="Cambria Math" panose="02040503050406030204" pitchFamily="18" charset="0"/>
                              <a:ea typeface="+mn-lt"/>
                              <a:cs typeface="+mn-lt"/>
                            </a:rPr>
                            <m:t>𝑇</m:t>
                          </m:r>
                        </m:sup>
                      </m:sSup>
                      <m:r>
                        <a:rPr lang="en-GB" sz="1600" b="0" i="1" smtClean="0">
                          <a:latin typeface="Cambria Math" panose="02040503050406030204" pitchFamily="18" charset="0"/>
                          <a:ea typeface="+mn-lt"/>
                          <a:cs typeface="+mn-lt"/>
                        </a:rPr>
                        <m:t>𝐴𝑥</m:t>
                      </m:r>
                      <m:r>
                        <a:rPr lang="en-GB" sz="1600" b="0" i="1" smtClean="0">
                          <a:latin typeface="Cambria Math" panose="02040503050406030204" pitchFamily="18" charset="0"/>
                          <a:ea typeface="+mn-lt"/>
                          <a:cs typeface="+mn-lt"/>
                        </a:rPr>
                        <m:t>= </m:t>
                      </m:r>
                      <m:sSup>
                        <m:sSupPr>
                          <m:ctrlPr>
                            <a:rPr lang="en-GB" sz="1600" b="0" i="1" smtClean="0">
                              <a:latin typeface="Cambria Math" panose="02040503050406030204" pitchFamily="18" charset="0"/>
                              <a:ea typeface="+mn-lt"/>
                              <a:cs typeface="+mn-lt"/>
                            </a:rPr>
                          </m:ctrlPr>
                        </m:sSupPr>
                        <m:e>
                          <m:r>
                            <a:rPr lang="en-GB" sz="1600" b="0" i="1" smtClean="0">
                              <a:latin typeface="Cambria Math" panose="02040503050406030204" pitchFamily="18" charset="0"/>
                              <a:ea typeface="+mn-lt"/>
                              <a:cs typeface="+mn-lt"/>
                            </a:rPr>
                            <m:t>𝐴</m:t>
                          </m:r>
                        </m:e>
                        <m:sup>
                          <m:r>
                            <a:rPr lang="en-GB" sz="1600" b="0" i="1" smtClean="0">
                              <a:latin typeface="Cambria Math" panose="02040503050406030204" pitchFamily="18" charset="0"/>
                              <a:ea typeface="+mn-lt"/>
                              <a:cs typeface="+mn-lt"/>
                            </a:rPr>
                            <m:t>𝑇</m:t>
                          </m:r>
                        </m:sup>
                      </m:sSup>
                      <m:r>
                        <a:rPr lang="en-GB" sz="1600" b="0" i="1" smtClean="0">
                          <a:latin typeface="Cambria Math" panose="02040503050406030204" pitchFamily="18" charset="0"/>
                          <a:ea typeface="+mn-lt"/>
                          <a:cs typeface="+mn-lt"/>
                        </a:rPr>
                        <m:t>𝑏</m:t>
                      </m:r>
                      <m:r>
                        <a:rPr lang="en-GB" sz="1600" b="0" i="1" smtClean="0">
                          <a:latin typeface="Cambria Math" panose="02040503050406030204" pitchFamily="18" charset="0"/>
                          <a:ea typeface="+mn-lt"/>
                          <a:cs typeface="+mn-lt"/>
                        </a:rPr>
                        <m:t> </m:t>
                      </m:r>
                    </m:oMath>
                  </m:oMathPara>
                </a14:m>
                <a:endParaRPr lang="en-GB" sz="1600" dirty="0">
                  <a:ea typeface="+mn-lt"/>
                  <a:cs typeface="+mn-lt"/>
                </a:endParaRPr>
              </a:p>
              <a:p>
                <a:pPr algn="just"/>
                <a:endParaRPr lang="en-GB" sz="1600" dirty="0">
                  <a:ea typeface="+mn-lt"/>
                  <a:cs typeface="+mn-lt"/>
                </a:endParaRPr>
              </a:p>
              <a:p>
                <a:pPr algn="just"/>
                <a:endParaRPr lang="en-GB" sz="1600" dirty="0">
                  <a:ea typeface="+mn-lt"/>
                  <a:cs typeface="+mn-lt"/>
                </a:endParaRPr>
              </a:p>
              <a:p>
                <a:pPr algn="just"/>
                <a:r>
                  <a:rPr lang="en-GB" sz="1600" dirty="0">
                    <a:ea typeface="+mn-lt"/>
                    <a:cs typeface="+mn-lt"/>
                  </a:rPr>
                  <a:t>Some methods that can solve </a:t>
                </a:r>
                <a:r>
                  <a:rPr lang="en-GB" sz="1600" dirty="0" err="1">
                    <a:ea typeface="+mn-lt"/>
                    <a:cs typeface="+mn-lt"/>
                  </a:rPr>
                  <a:t>lateration</a:t>
                </a:r>
                <a:r>
                  <a:rPr lang="en-GB" sz="1600" dirty="0">
                    <a:ea typeface="+mn-lt"/>
                    <a:cs typeface="+mn-lt"/>
                  </a:rPr>
                  <a:t> with distance errors are:</a:t>
                </a:r>
              </a:p>
              <a:p>
                <a:pPr marL="800100" lvl="1" indent="-342900" algn="just">
                  <a:buFont typeface="+mj-lt"/>
                  <a:buAutoNum type="arabicPeriod"/>
                </a:pPr>
                <a:r>
                  <a:rPr lang="en-GB" sz="1600" u="sng" dirty="0">
                    <a:ea typeface="+mn-lt"/>
                    <a:cs typeface="+mn-lt"/>
                  </a:rPr>
                  <a:t>Kalman filtering: </a:t>
                </a:r>
                <a:r>
                  <a:rPr lang="en-GB" sz="1600" dirty="0">
                    <a:ea typeface="+mn-lt"/>
                    <a:cs typeface="+mn-lt"/>
                  </a:rPr>
                  <a:t>This method uses a state-space model that describes the dynamics of the node position and a measurement model that relates the position to the distance measurements. It then applies a recursive algorithm that predicts and updates the position estimate based on new measurements and previous estimates.</a:t>
                </a:r>
              </a:p>
              <a:p>
                <a:pPr marL="800100" lvl="1" indent="-342900" algn="just">
                  <a:buFont typeface="+mj-lt"/>
                  <a:buAutoNum type="arabicPeriod"/>
                </a:pPr>
                <a:r>
                  <a:rPr lang="en-GB" sz="1600" u="sng" dirty="0">
                    <a:ea typeface="+mn-lt"/>
                    <a:cs typeface="+mn-lt"/>
                  </a:rPr>
                  <a:t>Generalized regression neural network: </a:t>
                </a:r>
                <a:r>
                  <a:rPr lang="en-GB" sz="1600" dirty="0">
                    <a:ea typeface="+mn-lt"/>
                    <a:cs typeface="+mn-lt"/>
                  </a:rPr>
                  <a:t>This method uses a one-pass learning algorithm that trains quickly on sparse data sets. It then uses a radial basis function network that maps the RSSI values to the node position.</a:t>
                </a:r>
              </a:p>
              <a:p>
                <a:pPr marL="800100" lvl="1" indent="-342900" algn="just">
                  <a:buFont typeface="+mj-lt"/>
                  <a:buAutoNum type="arabicPeriod"/>
                </a:pPr>
                <a:r>
                  <a:rPr lang="en-GB" sz="1600" u="sng" dirty="0">
                    <a:ea typeface="+mn-lt"/>
                    <a:cs typeface="+mn-lt"/>
                  </a:rPr>
                  <a:t>Adaptive range-based localization: </a:t>
                </a:r>
                <a:r>
                  <a:rPr lang="en-GB" sz="1600" dirty="0">
                    <a:ea typeface="+mn-lt"/>
                    <a:cs typeface="+mn-lt"/>
                  </a:rPr>
                  <a:t>This method uses trilateration and reference node selection to improve location accuracy and precision. It selects different permutations of reference nodes based on their connectivity and distance estimates and computes the position estimate using a centroid-based formula.</a:t>
                </a:r>
                <a:endParaRPr lang="en-GB" sz="1600" dirty="0">
                  <a:cs typeface="Calibri" panose="020F0502020204030204"/>
                </a:endParaRPr>
              </a:p>
            </p:txBody>
          </p:sp>
        </mc:Choice>
        <mc:Fallback xmlns="">
          <p:sp>
            <p:nvSpPr>
              <p:cNvPr id="6" name="TextBox 5">
                <a:extLst>
                  <a:ext uri="{FF2B5EF4-FFF2-40B4-BE49-F238E27FC236}">
                    <a16:creationId xmlns:a16="http://schemas.microsoft.com/office/drawing/2014/main" id="{B0F822AA-FD07-C847-A2EA-7D4B4A6091D2}"/>
                  </a:ext>
                </a:extLst>
              </p:cNvPr>
              <p:cNvSpPr txBox="1">
                <a:spLocks noRot="1" noChangeAspect="1" noMove="1" noResize="1" noEditPoints="1" noAdjustHandles="1" noChangeArrowheads="1" noChangeShapeType="1" noTextEdit="1"/>
              </p:cNvSpPr>
              <p:nvPr/>
            </p:nvSpPr>
            <p:spPr>
              <a:xfrm>
                <a:off x="459474" y="2054134"/>
                <a:ext cx="11273051" cy="4278094"/>
              </a:xfrm>
              <a:prstGeom prst="rect">
                <a:avLst/>
              </a:prstGeom>
              <a:blipFill>
                <a:blip r:embed="rId2"/>
                <a:stretch>
                  <a:fillRect l="-270" t="-427" r="-270" b="-855"/>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190AE717-1C06-C606-1BEE-318DE0C42CDE}"/>
              </a:ext>
            </a:extLst>
          </p:cNvPr>
          <p:cNvSpPr txBox="1"/>
          <p:nvPr/>
        </p:nvSpPr>
        <p:spPr>
          <a:xfrm>
            <a:off x="3522" y="694127"/>
            <a:ext cx="1218847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solidFill>
                  <a:schemeClr val="bg1"/>
                </a:solidFill>
                <a:cs typeface="Calibri"/>
              </a:rPr>
              <a:t>Mathematical Basis for the </a:t>
            </a:r>
            <a:r>
              <a:rPr lang="en-GB" sz="2800" dirty="0" err="1">
                <a:solidFill>
                  <a:schemeClr val="bg1"/>
                </a:solidFill>
                <a:cs typeface="Calibri"/>
              </a:rPr>
              <a:t>Lateration</a:t>
            </a:r>
            <a:r>
              <a:rPr lang="en-GB" sz="2800" dirty="0">
                <a:solidFill>
                  <a:schemeClr val="bg1"/>
                </a:solidFill>
                <a:cs typeface="Calibri"/>
              </a:rPr>
              <a:t> Problem –</a:t>
            </a:r>
          </a:p>
          <a:p>
            <a:pPr algn="ctr"/>
            <a:r>
              <a:rPr lang="en-GB" sz="2800" dirty="0">
                <a:solidFill>
                  <a:schemeClr val="bg1"/>
                </a:solidFill>
                <a:cs typeface="Calibri"/>
              </a:rPr>
              <a:t>Solving with Distance Errors</a:t>
            </a:r>
            <a:endParaRPr lang="en-US" dirty="0">
              <a:solidFill>
                <a:schemeClr val="bg1"/>
              </a:solidFill>
            </a:endParaRPr>
          </a:p>
        </p:txBody>
      </p:sp>
    </p:spTree>
    <p:extLst>
      <p:ext uri="{BB962C8B-B14F-4D97-AF65-F5344CB8AC3E}">
        <p14:creationId xmlns:p14="http://schemas.microsoft.com/office/powerpoint/2010/main" val="4005913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B3C2C1-8B58-C915-EE36-5B26FD8D404C}"/>
              </a:ext>
            </a:extLst>
          </p:cNvPr>
          <p:cNvSpPr txBox="1"/>
          <p:nvPr/>
        </p:nvSpPr>
        <p:spPr>
          <a:xfrm>
            <a:off x="3522" y="967082"/>
            <a:ext cx="1218847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solidFill>
                  <a:schemeClr val="bg1"/>
                </a:solidFill>
                <a:cs typeface="Calibri"/>
              </a:rPr>
              <a:t>Single Hop Localisation Systems</a:t>
            </a:r>
            <a:endParaRPr lang="en-US" dirty="0">
              <a:solidFill>
                <a:schemeClr val="bg1"/>
              </a:solidFill>
            </a:endParaRPr>
          </a:p>
        </p:txBody>
      </p:sp>
      <p:sp>
        <p:nvSpPr>
          <p:cNvPr id="6" name="TextBox 5">
            <a:extLst>
              <a:ext uri="{FF2B5EF4-FFF2-40B4-BE49-F238E27FC236}">
                <a16:creationId xmlns:a16="http://schemas.microsoft.com/office/drawing/2014/main" id="{B0F822AA-FD07-C847-A2EA-7D4B4A6091D2}"/>
              </a:ext>
            </a:extLst>
          </p:cNvPr>
          <p:cNvSpPr txBox="1"/>
          <p:nvPr/>
        </p:nvSpPr>
        <p:spPr>
          <a:xfrm>
            <a:off x="432179" y="1841242"/>
            <a:ext cx="11327642"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1600" dirty="0">
                <a:ea typeface="+mn-lt"/>
                <a:cs typeface="+mn-lt"/>
              </a:rPr>
              <a:t>Single hop localization is a method where a node with unknown position can directly communicate with anchors that broadcast their positions and measurements.</a:t>
            </a:r>
          </a:p>
          <a:p>
            <a:pPr marL="342900" indent="-342900" algn="just">
              <a:buFont typeface="+mj-lt"/>
              <a:buAutoNum type="arabicPeriod"/>
            </a:pPr>
            <a:r>
              <a:rPr lang="en-GB" sz="1600" u="sng" dirty="0">
                <a:ea typeface="+mn-lt"/>
                <a:cs typeface="+mn-lt"/>
              </a:rPr>
              <a:t>Active badge:</a:t>
            </a:r>
            <a:r>
              <a:rPr lang="en-GB" sz="1600" dirty="0">
                <a:ea typeface="+mn-lt"/>
                <a:cs typeface="+mn-lt"/>
              </a:rPr>
              <a:t> This system uses diffused infrared as transmission medium and exploits the natural limitation of infrared waves by walls as a means of localization. Every badge periodically sends a unique identifier via infrared to receivers, at least one of which is installed in every room. The receivers then send this identifier to a central server that stores the location info of the badges.</a:t>
            </a:r>
          </a:p>
          <a:p>
            <a:pPr marL="342900" indent="-342900" algn="just">
              <a:buFont typeface="+mj-lt"/>
              <a:buAutoNum type="arabicPeriod"/>
            </a:pPr>
            <a:r>
              <a:rPr lang="en-GB" sz="1600" u="sng" dirty="0">
                <a:ea typeface="+mn-lt"/>
                <a:cs typeface="+mn-lt"/>
              </a:rPr>
              <a:t>Active office:</a:t>
            </a:r>
            <a:r>
              <a:rPr lang="en-GB" sz="1600" dirty="0">
                <a:ea typeface="+mn-lt"/>
                <a:cs typeface="+mn-lt"/>
              </a:rPr>
              <a:t> This system uses ultrasound as transmission medium and performs trilateration to estimate the position of a node. The devices for which the position is to be determined act as ultrasound senders and the receivers are placed at well-known positions, mounted in an array at the ceiling of a room. The receivers measure the time difference of arrival of ultrasound and radio signals from the senders and compute their distances using the propagation speed. The position of the sender is then calculated using geometric construction.</a:t>
            </a:r>
          </a:p>
          <a:p>
            <a:pPr marL="342900" indent="-342900" algn="just">
              <a:buFont typeface="+mj-lt"/>
              <a:buAutoNum type="arabicPeriod"/>
            </a:pPr>
            <a:r>
              <a:rPr lang="en-GB" sz="1600" u="sng" dirty="0">
                <a:ea typeface="+mn-lt"/>
                <a:cs typeface="+mn-lt"/>
              </a:rPr>
              <a:t>RADAR:</a:t>
            </a:r>
            <a:r>
              <a:rPr lang="en-GB" sz="1600" dirty="0">
                <a:ea typeface="+mn-lt"/>
                <a:cs typeface="+mn-lt"/>
              </a:rPr>
              <a:t> This system uses scene analysis techniques based on received signal strength indicator (RSSI) to estimate the position of a node. Both the anchors and the mobile device can be used to send the signal, which is then measured by the other nodes. The signal strength is compared with a pre-stored radio map of the environment to find the best match for the node position.</a:t>
            </a:r>
          </a:p>
          <a:p>
            <a:pPr marL="342900" indent="-342900" algn="just">
              <a:buFont typeface="+mj-lt"/>
              <a:buAutoNum type="arabicPeriod"/>
            </a:pPr>
            <a:r>
              <a:rPr lang="en-GB" sz="1600" u="sng" dirty="0">
                <a:ea typeface="+mn-lt"/>
                <a:cs typeface="+mn-lt"/>
              </a:rPr>
              <a:t>Cricket:</a:t>
            </a:r>
            <a:r>
              <a:rPr lang="en-GB" sz="1600" dirty="0">
                <a:ea typeface="+mn-lt"/>
                <a:cs typeface="+mn-lt"/>
              </a:rPr>
              <a:t> It is a system that uses time difference of arrival (TDOA) to estimate the distance between nodes. It uses two different signals with different propagation speeds: ultrasound and radio. The nodes measure the difference between arrival times of ultrasound and radio signals from the anchors and compute their distances using the propagation speed. The position of the node is then calculated using trilateration.</a:t>
            </a:r>
          </a:p>
          <a:p>
            <a:pPr marL="342900" indent="-342900" algn="just">
              <a:buFont typeface="+mj-lt"/>
              <a:buAutoNum type="arabicPeriod"/>
            </a:pPr>
            <a:r>
              <a:rPr lang="en-GB" sz="1600" u="sng" dirty="0">
                <a:ea typeface="+mn-lt"/>
                <a:cs typeface="+mn-lt"/>
              </a:rPr>
              <a:t>Using angle of arrival information:</a:t>
            </a:r>
            <a:r>
              <a:rPr lang="en-GB" sz="1600" dirty="0">
                <a:ea typeface="+mn-lt"/>
                <a:cs typeface="+mn-lt"/>
              </a:rPr>
              <a:t> This method uses directional antennas on the nodes or on the anchors to measure the angle between nodes. The angle of arrival (</a:t>
            </a:r>
            <a:r>
              <a:rPr lang="en-GB" sz="1600" dirty="0" err="1">
                <a:ea typeface="+mn-lt"/>
                <a:cs typeface="+mn-lt"/>
              </a:rPr>
              <a:t>AoA</a:t>
            </a:r>
            <a:r>
              <a:rPr lang="en-GB" sz="1600" dirty="0">
                <a:ea typeface="+mn-lt"/>
                <a:cs typeface="+mn-lt"/>
              </a:rPr>
              <a:t>) info can be used to estimate the position of a node using triangulation or other geometric methods. However, this method may require additional info, such as axis orientations, synchronization, or calibration.</a:t>
            </a:r>
          </a:p>
        </p:txBody>
      </p:sp>
    </p:spTree>
    <p:extLst>
      <p:ext uri="{BB962C8B-B14F-4D97-AF65-F5344CB8AC3E}">
        <p14:creationId xmlns:p14="http://schemas.microsoft.com/office/powerpoint/2010/main" val="1995742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B3C2C1-8B58-C915-EE36-5B26FD8D404C}"/>
              </a:ext>
            </a:extLst>
          </p:cNvPr>
          <p:cNvSpPr txBox="1"/>
          <p:nvPr/>
        </p:nvSpPr>
        <p:spPr>
          <a:xfrm>
            <a:off x="3522" y="967569"/>
            <a:ext cx="1218847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err="1">
                <a:solidFill>
                  <a:schemeClr val="bg1"/>
                </a:solidFill>
                <a:cs typeface="Calibri"/>
              </a:rPr>
              <a:t>Contd</a:t>
            </a:r>
            <a:r>
              <a:rPr lang="en-GB" sz="2800" dirty="0">
                <a:solidFill>
                  <a:schemeClr val="bg1"/>
                </a:solidFill>
                <a:cs typeface="Calibri"/>
              </a:rPr>
              <a:t>… Single Hop Localisation Systems</a:t>
            </a:r>
            <a:endParaRPr lang="en-US" dirty="0">
              <a:solidFill>
                <a:schemeClr val="bg1"/>
              </a:solidFill>
            </a:endParaRPr>
          </a:p>
        </p:txBody>
      </p:sp>
      <p:sp>
        <p:nvSpPr>
          <p:cNvPr id="6" name="TextBox 5">
            <a:extLst>
              <a:ext uri="{FF2B5EF4-FFF2-40B4-BE49-F238E27FC236}">
                <a16:creationId xmlns:a16="http://schemas.microsoft.com/office/drawing/2014/main" id="{B0F822AA-FD07-C847-A2EA-7D4B4A6091D2}"/>
              </a:ext>
            </a:extLst>
          </p:cNvPr>
          <p:cNvSpPr txBox="1"/>
          <p:nvPr/>
        </p:nvSpPr>
        <p:spPr>
          <a:xfrm>
            <a:off x="432179" y="1886761"/>
            <a:ext cx="11327642" cy="477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mj-lt"/>
              <a:buAutoNum type="arabicPeriod" startAt="6"/>
            </a:pPr>
            <a:r>
              <a:rPr lang="en-GB" sz="1600" u="sng" dirty="0">
                <a:ea typeface="+mn-lt"/>
                <a:cs typeface="+mn-lt"/>
              </a:rPr>
              <a:t>Overlapping connectivity:</a:t>
            </a:r>
          </a:p>
          <a:p>
            <a:pPr marL="742950" lvl="1" indent="-285750" algn="just">
              <a:buFont typeface="Arial" panose="020B0604020202020204" pitchFamily="34" charset="0"/>
              <a:buChar char="•"/>
            </a:pPr>
            <a:r>
              <a:rPr lang="en-GB" sz="1600" dirty="0">
                <a:ea typeface="+mn-lt"/>
                <a:cs typeface="+mn-lt"/>
              </a:rPr>
              <a:t>It is a method that uses information about a node’s neighbourhood to estimate its position. It exploits the finite range of wireless communication and assumes that a node can hear or not hear signals from the anchors.</a:t>
            </a:r>
          </a:p>
          <a:p>
            <a:pPr marL="742950" lvl="1" indent="-285750" algn="just">
              <a:buFont typeface="Arial" panose="020B0604020202020204" pitchFamily="34" charset="0"/>
              <a:buChar char="•"/>
            </a:pPr>
            <a:r>
              <a:rPr lang="en-GB" sz="1600" dirty="0">
                <a:ea typeface="+mn-lt"/>
                <a:cs typeface="+mn-lt"/>
              </a:rPr>
              <a:t>It estimates the position of a node in the centre of the area where the circles from which signal is heard or not heard overlap. The radius of each circle is determined by the transmission range of the anchor. The node can use simple geometry to find the intersection point of the circles.</a:t>
            </a:r>
          </a:p>
          <a:p>
            <a:pPr marL="742950" lvl="1" indent="-285750" algn="just">
              <a:buFont typeface="Arial" panose="020B0604020202020204" pitchFamily="34" charset="0"/>
              <a:buChar char="•"/>
            </a:pPr>
            <a:r>
              <a:rPr lang="en-GB" sz="1600" dirty="0">
                <a:ea typeface="+mn-lt"/>
                <a:cs typeface="+mn-lt"/>
              </a:rPr>
              <a:t>It is a range-free method that does not require distance or angle measurements. It only requires connectivity information or proximity to anchor nodes. However, it may not be very accurate or precise due to environmental noise, interference, or irregular transmission ranges.</a:t>
            </a:r>
          </a:p>
          <a:p>
            <a:pPr lvl="1" algn="just"/>
            <a:endParaRPr lang="en-GB" sz="1600" dirty="0">
              <a:ea typeface="+mn-lt"/>
              <a:cs typeface="+mn-lt"/>
            </a:endParaRPr>
          </a:p>
          <a:p>
            <a:pPr marL="342900" indent="-342900" algn="just">
              <a:buFont typeface="+mj-lt"/>
              <a:buAutoNum type="arabicPeriod" startAt="6"/>
            </a:pPr>
            <a:r>
              <a:rPr lang="en-GB" sz="1600" u="sng" dirty="0">
                <a:ea typeface="+mn-lt"/>
                <a:cs typeface="+mn-lt"/>
              </a:rPr>
              <a:t>Approximate point in triangle (APIT):</a:t>
            </a:r>
          </a:p>
          <a:p>
            <a:pPr marL="742950" lvl="1" indent="-285750" algn="just">
              <a:buFont typeface="Arial" panose="020B0604020202020204" pitchFamily="34" charset="0"/>
              <a:buChar char="•"/>
            </a:pPr>
            <a:r>
              <a:rPr lang="en-GB" sz="1600" dirty="0">
                <a:ea typeface="+mn-lt"/>
                <a:cs typeface="+mn-lt"/>
              </a:rPr>
              <a:t>It is a method that uses information about a node’s neighbourhood to estimate its position. It exploits the geometric properties of triangles formed by anchor nodes and determines whether a node is inside or outside a triangle.</a:t>
            </a:r>
          </a:p>
          <a:p>
            <a:pPr marL="742950" lvl="1" indent="-285750" algn="just">
              <a:buFont typeface="Arial" panose="020B0604020202020204" pitchFamily="34" charset="0"/>
              <a:buChar char="•"/>
            </a:pPr>
            <a:r>
              <a:rPr lang="en-GB" sz="1600" dirty="0">
                <a:ea typeface="+mn-lt"/>
                <a:cs typeface="+mn-lt"/>
              </a:rPr>
              <a:t>It determines the triangles of anchor nodes where the node is inside, overlaps them, and checks whether inside a given triangle by moving the node or simulating movement by asking neighbours. The position of the node is then estimated as the centroid of the overlapping area.</a:t>
            </a:r>
          </a:p>
          <a:p>
            <a:pPr marL="742950" lvl="1" indent="-285750" algn="just">
              <a:buFont typeface="Arial" panose="020B0604020202020204" pitchFamily="34" charset="0"/>
              <a:buChar char="•"/>
            </a:pPr>
            <a:r>
              <a:rPr lang="en-GB" sz="1600" dirty="0">
                <a:ea typeface="+mn-lt"/>
                <a:cs typeface="+mn-lt"/>
              </a:rPr>
              <a:t>It is a range-free method that does not require distance or angle measurements. It only requires connectivity information or proximity to anchor nodes. However, it may not be very accurate or precise due to environmental noise, interference, or irregular transmission ranges.</a:t>
            </a:r>
          </a:p>
        </p:txBody>
      </p:sp>
    </p:spTree>
    <p:extLst>
      <p:ext uri="{BB962C8B-B14F-4D97-AF65-F5344CB8AC3E}">
        <p14:creationId xmlns:p14="http://schemas.microsoft.com/office/powerpoint/2010/main" val="413856229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2_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3.xml><?xml version="1.0" encoding="utf-8"?>
<a:theme xmlns:a="http://schemas.openxmlformats.org/drawingml/2006/main" name="1_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4.xml><?xml version="1.0" encoding="utf-8"?>
<a:theme xmlns:a="http://schemas.openxmlformats.org/drawingml/2006/main" name="3_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office theme</Template>
  <TotalTime>399</TotalTime>
  <Words>4163</Words>
  <Application>Microsoft Office PowerPoint</Application>
  <PresentationFormat>Widescreen</PresentationFormat>
  <Paragraphs>152</Paragraphs>
  <Slides>15</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15</vt:i4>
      </vt:variant>
    </vt:vector>
  </HeadingPairs>
  <TitlesOfParts>
    <vt:vector size="24" baseType="lpstr">
      <vt:lpstr>-apple-system</vt:lpstr>
      <vt:lpstr>Arial</vt:lpstr>
      <vt:lpstr>Cambria Math</vt:lpstr>
      <vt:lpstr>Gill Sans MT</vt:lpstr>
      <vt:lpstr>Wingdings 2</vt:lpstr>
      <vt:lpstr>Dividend</vt:lpstr>
      <vt:lpstr>2_Dividend</vt:lpstr>
      <vt:lpstr>1_Dividend</vt:lpstr>
      <vt:lpstr>3_Dividend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Subhojit Ghimire</dc:creator>
  <cp:lastModifiedBy>Subhojit Ghimire</cp:lastModifiedBy>
  <cp:revision>950</cp:revision>
  <dcterms:created xsi:type="dcterms:W3CDTF">2023-02-27T11:11:54Z</dcterms:created>
  <dcterms:modified xsi:type="dcterms:W3CDTF">2023-04-15T10:55:50Z</dcterms:modified>
</cp:coreProperties>
</file>