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88" r:id="rId3"/>
    <p:sldId id="289" r:id="rId4"/>
    <p:sldId id="306" r:id="rId5"/>
    <p:sldId id="290" r:id="rId6"/>
    <p:sldId id="292" r:id="rId7"/>
    <p:sldId id="309" r:id="rId8"/>
    <p:sldId id="310" r:id="rId9"/>
    <p:sldId id="335" r:id="rId10"/>
    <p:sldId id="336" r:id="rId11"/>
    <p:sldId id="337" r:id="rId12"/>
    <p:sldId id="338" r:id="rId13"/>
    <p:sldId id="339" r:id="rId14"/>
    <p:sldId id="346" r:id="rId15"/>
    <p:sldId id="347" r:id="rId16"/>
    <p:sldId id="379" r:id="rId17"/>
    <p:sldId id="380" r:id="rId18"/>
    <p:sldId id="350" r:id="rId19"/>
    <p:sldId id="376" r:id="rId20"/>
    <p:sldId id="348" r:id="rId21"/>
    <p:sldId id="349" r:id="rId22"/>
    <p:sldId id="340" r:id="rId23"/>
    <p:sldId id="341" r:id="rId24"/>
    <p:sldId id="342" r:id="rId25"/>
    <p:sldId id="351" r:id="rId26"/>
    <p:sldId id="352" r:id="rId27"/>
    <p:sldId id="343" r:id="rId28"/>
    <p:sldId id="353" r:id="rId29"/>
    <p:sldId id="375" r:id="rId30"/>
    <p:sldId id="356" r:id="rId31"/>
    <p:sldId id="344" r:id="rId32"/>
    <p:sldId id="345" r:id="rId33"/>
    <p:sldId id="358" r:id="rId34"/>
    <p:sldId id="357" r:id="rId35"/>
    <p:sldId id="359" r:id="rId36"/>
    <p:sldId id="360" r:id="rId37"/>
    <p:sldId id="377" r:id="rId38"/>
    <p:sldId id="378" r:id="rId39"/>
    <p:sldId id="361" r:id="rId40"/>
    <p:sldId id="362" r:id="rId41"/>
    <p:sldId id="363" r:id="rId42"/>
    <p:sldId id="364" r:id="rId43"/>
    <p:sldId id="365" r:id="rId44"/>
    <p:sldId id="381" r:id="rId45"/>
    <p:sldId id="366" r:id="rId46"/>
    <p:sldId id="374" r:id="rId47"/>
    <p:sldId id="382" r:id="rId48"/>
    <p:sldId id="367" r:id="rId49"/>
    <p:sldId id="373" r:id="rId50"/>
    <p:sldId id="383" r:id="rId51"/>
    <p:sldId id="384" r:id="rId52"/>
    <p:sldId id="385" r:id="rId53"/>
    <p:sldId id="368" r:id="rId54"/>
    <p:sldId id="370" r:id="rId55"/>
    <p:sldId id="371" r:id="rId56"/>
    <p:sldId id="369" r:id="rId57"/>
    <p:sldId id="372" r:id="rId58"/>
  </p:sldIdLst>
  <p:sldSz cx="9144000" cy="6858000" type="screen4x3"/>
  <p:notesSz cx="7053263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9900"/>
    <a:srgbClr val="6600CC"/>
    <a:srgbClr val="33CC33"/>
    <a:srgbClr val="CC6600"/>
    <a:srgbClr val="0000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3" autoAdjust="0"/>
    <p:restoredTop sz="94662" autoAdjust="0"/>
  </p:normalViewPr>
  <p:slideViewPr>
    <p:cSldViewPr>
      <p:cViewPr varScale="1">
        <p:scale>
          <a:sx n="63" d="100"/>
          <a:sy n="63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AD43F19B-96C1-4896-A2A1-D1E58E19AF75}" type="datetimeFigureOut">
              <a:rPr lang="en-US"/>
              <a:pPr>
                <a:defRPr/>
              </a:pPr>
              <a:t>15-Jun-23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5BE3F01D-7D5D-4D22-9608-A40E3129C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0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21188"/>
            <a:ext cx="5173663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B6A2330-20EF-43A2-8786-3C24F7A50D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88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B71578-A8BA-493A-8091-A184AABAB9E3}" type="slidenum">
              <a:rPr lang="en-GB" sz="1200" smtClean="0"/>
              <a:pPr eaLnBrk="1" hangingPunct="1"/>
              <a:t>6</a:t>
            </a:fld>
            <a:endParaRPr lang="en-GB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BCD20-7BA4-4B1B-B8CE-B04127499E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62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6ABB9-9D45-45CE-983D-E3F608E60C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75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9C6BC-FFF3-4548-B946-76AD0252EE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70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DCBA9-CED3-43A5-9221-F9CC405E64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7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5B322-F76B-4154-9F54-50F5DF11BC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8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5E263-D866-41EC-9EAB-7097431F14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8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D8795-5E68-42C9-989B-58359AED9D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8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7145D-93C9-4985-9236-3A5143FDB9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2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AF12C-5B98-491C-8C9E-BFF59234E4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0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91C37-D058-45FD-88C8-6B9E570704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07A79-4B46-43AC-AEEB-B265E68455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29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332DEB3-7ECD-4444-9CD7-AAF16BB737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09800"/>
            <a:ext cx="8458200" cy="1676400"/>
          </a:xfrm>
        </p:spPr>
        <p:txBody>
          <a:bodyPr/>
          <a:lstStyle/>
          <a:p>
            <a:pPr eaLnBrk="1" hangingPunct="1"/>
            <a:r>
              <a:rPr lang="en-GB" sz="4800" dirty="0" err="1">
                <a:solidFill>
                  <a:srgbClr val="FF0000"/>
                </a:solidFill>
              </a:rPr>
              <a:t>Lập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trình</a:t>
            </a:r>
            <a:r>
              <a:rPr lang="en-GB" sz="4800" dirty="0">
                <a:solidFill>
                  <a:srgbClr val="FF0000"/>
                </a:solidFill>
              </a:rPr>
              <a:t> Python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143000"/>
            <a:ext cx="6400800" cy="685800"/>
          </a:xfrm>
        </p:spPr>
        <p:txBody>
          <a:bodyPr/>
          <a:lstStyle/>
          <a:p>
            <a:pPr eaLnBrk="1" hangingPunct="1"/>
            <a:r>
              <a:rPr lang="en-GB" sz="3200" b="1" dirty="0" err="1"/>
              <a:t>Chương</a:t>
            </a:r>
            <a:r>
              <a:rPr lang="en-GB" sz="3200" b="1" dirty="0"/>
              <a:t> 2 </a:t>
            </a:r>
          </a:p>
          <a:p>
            <a:pPr eaLnBrk="1" hangingPunct="1"/>
            <a:endParaRPr lang="en-GB" sz="3200" b="1" dirty="0"/>
          </a:p>
        </p:txBody>
      </p:sp>
      <p:sp>
        <p:nvSpPr>
          <p:cNvPr id="2052" name="Rectangle 3"/>
          <p:cNvSpPr txBox="1">
            <a:spLocks noChangeArrowheads="1"/>
          </p:cNvSpPr>
          <p:nvPr/>
        </p:nvSpPr>
        <p:spPr bwMode="auto">
          <a:xfrm>
            <a:off x="1371600" y="4343400"/>
            <a:ext cx="640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GB" sz="2000" b="1" dirty="0">
                <a:latin typeface="Arial Unicode MS" pitchFamily="34" charset="-128"/>
              </a:rPr>
              <a:t>PGS. TS. </a:t>
            </a:r>
            <a:r>
              <a:rPr lang="en-GB" sz="2000" b="1" dirty="0" err="1">
                <a:latin typeface="Arial Unicode MS" pitchFamily="34" charset="-128"/>
              </a:rPr>
              <a:t>Dương</a:t>
            </a:r>
            <a:r>
              <a:rPr lang="en-GB" sz="2000" b="1" dirty="0">
                <a:latin typeface="Arial Unicode MS" pitchFamily="34" charset="-128"/>
              </a:rPr>
              <a:t> </a:t>
            </a:r>
            <a:r>
              <a:rPr lang="en-GB" sz="2000" b="1" dirty="0" err="1">
                <a:latin typeface="Arial Unicode MS" pitchFamily="34" charset="-128"/>
              </a:rPr>
              <a:t>Tuấn</a:t>
            </a:r>
            <a:r>
              <a:rPr lang="en-GB" sz="2000" b="1" dirty="0">
                <a:latin typeface="Arial Unicode MS" pitchFamily="34" charset="-128"/>
              </a:rPr>
              <a:t> </a:t>
            </a:r>
            <a:r>
              <a:rPr lang="en-GB" sz="2000" b="1" dirty="0" err="1">
                <a:latin typeface="Arial Unicode MS" pitchFamily="34" charset="-128"/>
              </a:rPr>
              <a:t>Anh</a:t>
            </a:r>
            <a:endParaRPr lang="en-GB" sz="2000" b="1" dirty="0">
              <a:latin typeface="Arial Unicode MS" pitchFamily="34" charset="-128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GB" sz="2000" b="1" dirty="0">
                <a:latin typeface="Arial Unicode MS" pitchFamily="34" charset="-128"/>
              </a:rPr>
              <a:t>7/2021 </a:t>
            </a:r>
          </a:p>
          <a:p>
            <a:pPr algn="ctr" eaLnBrk="1" hangingPunct="1">
              <a:spcBef>
                <a:spcPct val="20000"/>
              </a:spcBef>
            </a:pPr>
            <a:endParaRPr lang="en-GB" sz="3200" b="1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4572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2.Phát </a:t>
            </a:r>
            <a:r>
              <a:rPr lang="en-US" sz="3200" dirty="0" err="1">
                <a:solidFill>
                  <a:srgbClr val="FF0000"/>
                </a:solidFill>
              </a:rPr>
              <a:t>biểu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rẽ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nhánh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077200" cy="5486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if</a:t>
            </a:r>
          </a:p>
          <a:p>
            <a:pPr>
              <a:spcBef>
                <a:spcPts val="0"/>
              </a:spcBef>
            </a:pPr>
            <a:r>
              <a:rPr lang="en-US" sz="2200" dirty="0" err="1"/>
              <a:t>Cú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b="1" dirty="0"/>
              <a:t>if </a:t>
            </a:r>
            <a:r>
              <a:rPr lang="en-US" sz="2200" dirty="0" err="1"/>
              <a:t>rẽ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nhánh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  if </a:t>
            </a:r>
            <a:r>
              <a:rPr lang="en-US" sz="2200" dirty="0" err="1"/>
              <a:t>boolean</a:t>
            </a:r>
            <a:r>
              <a:rPr lang="en-US" sz="2200" dirty="0"/>
              <a:t>-expression: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statement(s)</a:t>
            </a:r>
          </a:p>
          <a:p>
            <a:pPr marL="0" indent="0">
              <a:buNone/>
            </a:pP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if </a:t>
            </a:r>
            <a:r>
              <a:rPr lang="en-US" b="1" dirty="0" err="1"/>
              <a:t>rẽ</a:t>
            </a:r>
            <a:r>
              <a:rPr lang="en-US" b="1" dirty="0"/>
              <a:t> </a:t>
            </a:r>
            <a:r>
              <a:rPr lang="en-US" b="1" dirty="0" err="1"/>
              <a:t>hai</a:t>
            </a:r>
            <a:r>
              <a:rPr lang="en-US" b="1" dirty="0"/>
              <a:t> </a:t>
            </a:r>
            <a:r>
              <a:rPr lang="en-US" b="1" dirty="0" err="1"/>
              <a:t>nhánh</a:t>
            </a:r>
            <a:endParaRPr lang="en-US" b="1" dirty="0"/>
          </a:p>
          <a:p>
            <a:pPr>
              <a:spcBef>
                <a:spcPts val="0"/>
              </a:spcBef>
            </a:pPr>
            <a:r>
              <a:rPr lang="en-US" sz="2200" dirty="0" err="1"/>
              <a:t>Cú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b="1" dirty="0"/>
              <a:t>if –else </a:t>
            </a:r>
            <a:r>
              <a:rPr lang="en-US" sz="2200" dirty="0" err="1"/>
              <a:t>rẽ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nhánh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: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  if </a:t>
            </a:r>
            <a:r>
              <a:rPr lang="en-US" sz="2200" dirty="0" err="1"/>
              <a:t>boolean</a:t>
            </a:r>
            <a:r>
              <a:rPr lang="en-US" sz="2200" dirty="0"/>
              <a:t>-expression: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statement(s)-for-the-true-case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  else: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statement(s)-for-the-false-case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/>
              <a:t>Thí</a:t>
            </a:r>
            <a:r>
              <a:rPr lang="en-US" sz="2000" b="1" dirty="0"/>
              <a:t> </a:t>
            </a:r>
            <a:r>
              <a:rPr lang="en-US" sz="2000" b="1" dirty="0" err="1"/>
              <a:t>dụ</a:t>
            </a:r>
            <a:r>
              <a:rPr lang="en-US" sz="2000" b="1" dirty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if </a:t>
            </a:r>
            <a:r>
              <a:rPr lang="en-US" sz="2000" dirty="0"/>
              <a:t>radius &gt;= </a:t>
            </a:r>
            <a:r>
              <a:rPr lang="en-US" sz="2000" b="1" dirty="0"/>
              <a:t>0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area = radius * radius * 3.14159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print(</a:t>
            </a:r>
            <a:r>
              <a:rPr lang="en-US" sz="2000" b="1" dirty="0"/>
              <a:t>"The area for the circle of radius"</a:t>
            </a:r>
            <a:r>
              <a:rPr lang="en-US" sz="2000" dirty="0"/>
              <a:t>, radius, </a:t>
            </a:r>
            <a:r>
              <a:rPr lang="en-US" sz="2000" b="1" dirty="0"/>
              <a:t>"is"</a:t>
            </a:r>
            <a:r>
              <a:rPr lang="en-US" sz="2000" dirty="0"/>
              <a:t>, area)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else: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print(</a:t>
            </a:r>
            <a:r>
              <a:rPr lang="en-US" sz="2000" b="1" dirty="0"/>
              <a:t>"Negative input"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13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FF0000"/>
                </a:solidFill>
              </a:rPr>
              <a:t>Vòng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lặp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5486400" cy="472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Vòng</a:t>
            </a:r>
            <a:r>
              <a:rPr lang="en-US" b="1" dirty="0"/>
              <a:t> </a:t>
            </a:r>
            <a:r>
              <a:rPr lang="en-US" b="1" dirty="0" err="1"/>
              <a:t>lặp</a:t>
            </a:r>
            <a:r>
              <a:rPr lang="en-US" b="1" dirty="0"/>
              <a:t> while </a:t>
            </a:r>
          </a:p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b="1" dirty="0"/>
              <a:t>while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sz="2200" b="1" dirty="0"/>
              <a:t>while </a:t>
            </a:r>
            <a:r>
              <a:rPr lang="en-US" sz="2200" dirty="0"/>
              <a:t>loop-continuation-condition:</a:t>
            </a:r>
          </a:p>
          <a:p>
            <a:pPr marL="0" indent="0">
              <a:buNone/>
            </a:pPr>
            <a:r>
              <a:rPr lang="en-US" sz="2200" dirty="0"/>
              <a:t>   # Loop body</a:t>
            </a:r>
          </a:p>
          <a:p>
            <a:pPr marL="0" indent="0">
              <a:buNone/>
            </a:pPr>
            <a:r>
              <a:rPr lang="en-US" sz="2200" dirty="0"/>
              <a:t>   Statement(s)</a:t>
            </a:r>
          </a:p>
          <a:p>
            <a:pPr marL="0" indent="0">
              <a:buNone/>
            </a:pP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 </a:t>
            </a:r>
          </a:p>
          <a:p>
            <a:pPr marL="0" indent="0">
              <a:buNone/>
            </a:pPr>
            <a:r>
              <a:rPr lang="en-US" dirty="0"/>
              <a:t>count = </a:t>
            </a:r>
            <a:r>
              <a:rPr lang="en-US" b="1" dirty="0"/>
              <a:t>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while </a:t>
            </a:r>
            <a:r>
              <a:rPr lang="en-US" dirty="0"/>
              <a:t>count &lt; </a:t>
            </a:r>
            <a:r>
              <a:rPr lang="en-US" b="1" dirty="0"/>
              <a:t>100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b="1" dirty="0"/>
              <a:t>"Programming is fun!"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count = count + </a:t>
            </a:r>
            <a:r>
              <a:rPr lang="en-US" b="1" dirty="0"/>
              <a:t>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1026" name="Picture 2" descr="E:\AI_Huflit\while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4" y="1378857"/>
            <a:ext cx="3594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11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457200"/>
          </a:xfrm>
        </p:spPr>
        <p:txBody>
          <a:bodyPr/>
          <a:lstStyle/>
          <a:p>
            <a:r>
              <a:rPr lang="en-US" sz="2800" b="1" dirty="0" err="1">
                <a:solidFill>
                  <a:srgbClr val="FF0000"/>
                </a:solidFill>
              </a:rPr>
              <a:t>Vòng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lặp</a:t>
            </a:r>
            <a:r>
              <a:rPr lang="en-US" sz="2800" b="1" dirty="0">
                <a:solidFill>
                  <a:srgbClr val="FF0000"/>
                </a:solidFill>
              </a:rPr>
              <a:t> for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b="1" dirty="0"/>
              <a:t>for  </a:t>
            </a:r>
            <a:r>
              <a:rPr lang="en-US" dirty="0" err="1"/>
              <a:t>của</a:t>
            </a:r>
            <a:r>
              <a:rPr lang="en-US" dirty="0"/>
              <a:t> Python </a:t>
            </a:r>
            <a:r>
              <a:rPr lang="en-US" dirty="0" err="1"/>
              <a:t>lặp</a:t>
            </a:r>
            <a:r>
              <a:rPr lang="en-US" dirty="0"/>
              <a:t> qua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chuỗi</a:t>
            </a:r>
            <a:r>
              <a:rPr lang="en-US" dirty="0"/>
              <a:t> (sequence)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i="1" dirty="0"/>
              <a:t>. 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b="1" dirty="0"/>
              <a:t>for 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sz="2200" b="1" dirty="0"/>
              <a:t>for </a:t>
            </a:r>
            <a:r>
              <a:rPr lang="en-US" sz="2200" dirty="0" err="1"/>
              <a:t>var</a:t>
            </a:r>
            <a:r>
              <a:rPr lang="en-US" sz="2200" dirty="0"/>
              <a:t> </a:t>
            </a:r>
            <a:r>
              <a:rPr lang="en-US" sz="2200" b="1" dirty="0"/>
              <a:t>in </a:t>
            </a:r>
            <a:r>
              <a:rPr lang="en-US" sz="2200" dirty="0"/>
              <a:t>sequence:</a:t>
            </a:r>
          </a:p>
          <a:p>
            <a:pPr marL="0" indent="0">
              <a:buNone/>
            </a:pPr>
            <a:r>
              <a:rPr lang="en-US" sz="2200" dirty="0"/>
              <a:t>       Loop 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Một</a:t>
            </a:r>
            <a:r>
              <a:rPr lang="en-US" dirty="0"/>
              <a:t> sequence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b="1" dirty="0"/>
              <a:t>range(a, b)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/>
              <a:t> những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a + 1</a:t>
            </a:r>
            <a:r>
              <a:rPr lang="en-US" dirty="0"/>
              <a:t>, ..., </a:t>
            </a:r>
            <a:r>
              <a:rPr lang="en-US" b="1" dirty="0"/>
              <a:t>b - 2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b -1.</a:t>
            </a:r>
          </a:p>
          <a:p>
            <a:pPr marL="0" indent="0">
              <a:buNone/>
            </a:pPr>
            <a:r>
              <a:rPr lang="en-US" sz="2200" dirty="0" err="1"/>
              <a:t>Thí</a:t>
            </a:r>
            <a:r>
              <a:rPr lang="en-US" sz="2200" dirty="0"/>
              <a:t> du:  </a:t>
            </a:r>
            <a:r>
              <a:rPr lang="en-US" sz="2200" b="1" dirty="0"/>
              <a:t>for</a:t>
            </a:r>
            <a:r>
              <a:rPr lang="en-US" sz="2200" dirty="0"/>
              <a:t> v </a:t>
            </a:r>
            <a:r>
              <a:rPr lang="en-US" sz="2200" b="1" dirty="0"/>
              <a:t>in</a:t>
            </a:r>
            <a:r>
              <a:rPr lang="en-US" sz="2200" dirty="0"/>
              <a:t> range(4, 8):</a:t>
            </a:r>
          </a:p>
          <a:p>
            <a:pPr marL="0" indent="0">
              <a:buNone/>
            </a:pPr>
            <a:r>
              <a:rPr lang="en-US" sz="2200" dirty="0"/>
              <a:t>                    print(v)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2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457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4. </a:t>
            </a:r>
            <a:r>
              <a:rPr lang="en-US" dirty="0" err="1">
                <a:solidFill>
                  <a:srgbClr val="FF0000"/>
                </a:solidFill>
              </a:rPr>
              <a:t>Danh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sách</a:t>
            </a:r>
            <a:r>
              <a:rPr lang="en-US" dirty="0">
                <a:solidFill>
                  <a:srgbClr val="FF0000"/>
                </a:solidFill>
              </a:rPr>
              <a:t> (List)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03944"/>
            <a:ext cx="8839200" cy="5410200"/>
          </a:xfrm>
        </p:spPr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danh</a:t>
            </a:r>
            <a:r>
              <a:rPr lang="en-US" i="1" dirty="0"/>
              <a:t> </a:t>
            </a:r>
            <a:r>
              <a:rPr lang="en-US" i="1" dirty="0" err="1"/>
              <a:t>sách</a:t>
            </a:r>
            <a:r>
              <a:rPr lang="en-US" i="1" dirty="0"/>
              <a:t> </a:t>
            </a:r>
            <a:r>
              <a:rPr lang="en-US" dirty="0"/>
              <a:t>(list)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Tạo</a:t>
            </a:r>
            <a:r>
              <a:rPr lang="en-US" b="1" dirty="0"/>
              <a:t> list</a:t>
            </a:r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b="1" dirty="0"/>
              <a:t>list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list.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list,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i="1" dirty="0" err="1"/>
              <a:t>hàm</a:t>
            </a:r>
            <a:r>
              <a:rPr lang="en-US" i="1" dirty="0"/>
              <a:t> </a:t>
            </a:r>
            <a:r>
              <a:rPr lang="en-US" i="1" dirty="0" err="1"/>
              <a:t>tạo</a:t>
            </a:r>
            <a:r>
              <a:rPr lang="en-US" i="1" dirty="0"/>
              <a:t> </a:t>
            </a:r>
            <a:r>
              <a:rPr lang="en-US" dirty="0"/>
              <a:t>(constructor)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b="1" dirty="0"/>
              <a:t>list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/>
              <a:t>  list1 = list()                          #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list </a:t>
            </a:r>
            <a:r>
              <a:rPr lang="en-US" sz="2000" dirty="0" err="1"/>
              <a:t>rỗng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list2 = list([</a:t>
            </a:r>
            <a:r>
              <a:rPr lang="en-US" sz="2000" b="1" dirty="0"/>
              <a:t>2, 3, 4</a:t>
            </a:r>
            <a:r>
              <a:rPr lang="en-US" sz="2000" dirty="0"/>
              <a:t>])            #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list 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2, 3, 4</a:t>
            </a:r>
          </a:p>
          <a:p>
            <a:pPr marL="0" indent="0">
              <a:buNone/>
            </a:pPr>
            <a:r>
              <a:rPr lang="en-US" sz="2000" dirty="0"/>
              <a:t>  list3 = list([</a:t>
            </a:r>
            <a:r>
              <a:rPr lang="en-US" sz="2000" b="1" dirty="0"/>
              <a:t>"red", "green", "blue"</a:t>
            </a:r>
            <a:r>
              <a:rPr lang="en-US" sz="2000" dirty="0"/>
              <a:t>])       #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list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list4 = list(range(</a:t>
            </a:r>
            <a:r>
              <a:rPr lang="en-US" sz="2000" b="1" dirty="0"/>
              <a:t>3, 6</a:t>
            </a:r>
            <a:r>
              <a:rPr lang="en-US" sz="2000" dirty="0"/>
              <a:t>))           #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list 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 3, 4, 5</a:t>
            </a:r>
          </a:p>
          <a:p>
            <a:pPr marL="0" indent="0">
              <a:buNone/>
            </a:pPr>
            <a:r>
              <a:rPr lang="en-US" sz="2200" dirty="0"/>
              <a:t>Ta </a:t>
            </a:r>
            <a:r>
              <a:rPr lang="en-US" sz="2200" dirty="0" err="1"/>
              <a:t>cũng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list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cú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000" dirty="0"/>
              <a:t>  list1 = []                                             #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list()</a:t>
            </a:r>
          </a:p>
          <a:p>
            <a:pPr marL="0" indent="0">
              <a:buNone/>
            </a:pPr>
            <a:r>
              <a:rPr lang="en-US" sz="2000" dirty="0"/>
              <a:t>  list2 = [</a:t>
            </a:r>
            <a:r>
              <a:rPr lang="en-US" sz="2000" b="1" dirty="0"/>
              <a:t>2, 3, 4</a:t>
            </a:r>
            <a:r>
              <a:rPr lang="en-US" sz="2000" dirty="0"/>
              <a:t>]                                  #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 list([2, 3, 4])</a:t>
            </a:r>
          </a:p>
          <a:p>
            <a:pPr marL="0" indent="0">
              <a:buNone/>
            </a:pPr>
            <a:r>
              <a:rPr lang="en-US" sz="2000" dirty="0"/>
              <a:t>  list3 = [</a:t>
            </a:r>
            <a:r>
              <a:rPr lang="en-US" sz="2000" b="1" dirty="0"/>
              <a:t>"red", "green"</a:t>
            </a:r>
            <a:r>
              <a:rPr lang="en-US" sz="2000" dirty="0"/>
              <a:t>]                #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 list(["red", "green"])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87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5334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List </a:t>
            </a:r>
            <a:r>
              <a:rPr lang="en-US" sz="2800" dirty="0" err="1">
                <a:solidFill>
                  <a:srgbClr val="FF0000"/>
                </a:solidFill>
              </a:rPr>
              <a:t>là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kiểu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dữ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liệu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chuỗi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list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(sequence) </a:t>
            </a:r>
            <a:r>
              <a:rPr lang="en-US" dirty="0" err="1"/>
              <a:t>trong</a:t>
            </a:r>
            <a:r>
              <a:rPr lang="en-US" dirty="0"/>
              <a:t> Python. </a:t>
            </a:r>
            <a:r>
              <a:rPr lang="en-US" dirty="0" err="1"/>
              <a:t>Một</a:t>
            </a:r>
            <a:r>
              <a:rPr lang="en-US" dirty="0"/>
              <a:t> string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list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Bảng</a:t>
            </a:r>
            <a:r>
              <a:rPr lang="en-US" b="1" dirty="0"/>
              <a:t> 2.3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i="1" dirty="0"/>
              <a:t>s</a:t>
            </a:r>
          </a:p>
          <a:p>
            <a:pPr marL="0" indent="0">
              <a:buNone/>
            </a:pPr>
            <a:r>
              <a:rPr lang="en-US" sz="2000" i="1" dirty="0" err="1"/>
              <a:t>Phép</a:t>
            </a:r>
            <a:r>
              <a:rPr lang="en-US" sz="2000" i="1" dirty="0"/>
              <a:t> </a:t>
            </a:r>
            <a:r>
              <a:rPr lang="en-US" sz="2000" i="1" dirty="0" err="1"/>
              <a:t>toán</a:t>
            </a:r>
            <a:r>
              <a:rPr lang="en-US" sz="2000" i="1" dirty="0"/>
              <a:t> 	</a:t>
            </a:r>
            <a:r>
              <a:rPr lang="en-US" sz="2000" i="1" dirty="0" err="1"/>
              <a:t>Mô</a:t>
            </a:r>
            <a:r>
              <a:rPr lang="en-US" sz="2000" i="1" dirty="0"/>
              <a:t> </a:t>
            </a:r>
            <a:r>
              <a:rPr lang="en-US" sz="2000" i="1" dirty="0" err="1"/>
              <a:t>tả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b="1" dirty="0"/>
              <a:t>x in s 	</a:t>
            </a:r>
            <a:r>
              <a:rPr lang="en-US" sz="2000" dirty="0"/>
              <a:t>True 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x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s.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x not in s 	</a:t>
            </a:r>
            <a:r>
              <a:rPr lang="en-US" sz="2000" dirty="0"/>
              <a:t>True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x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s.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s1 + s2 	</a:t>
            </a:r>
            <a:r>
              <a:rPr lang="en-US" sz="2000" dirty="0" err="1"/>
              <a:t>Ghép</a:t>
            </a:r>
            <a:r>
              <a:rPr lang="en-US" sz="2000" dirty="0"/>
              <a:t> </a:t>
            </a:r>
            <a:r>
              <a:rPr lang="en-US" sz="2000" dirty="0" err="1"/>
              <a:t>kề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s1 </a:t>
            </a:r>
            <a:r>
              <a:rPr lang="en-US" sz="2000" dirty="0" err="1"/>
              <a:t>và</a:t>
            </a:r>
            <a:r>
              <a:rPr lang="en-US" sz="2000" dirty="0"/>
              <a:t> s2.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s * n, n * s 	</a:t>
            </a:r>
            <a:r>
              <a:rPr lang="en-US" sz="2000" dirty="0"/>
              <a:t>n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s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ghép</a:t>
            </a:r>
            <a:r>
              <a:rPr lang="en-US" sz="2000" dirty="0"/>
              <a:t> </a:t>
            </a:r>
            <a:r>
              <a:rPr lang="en-US" sz="2000" dirty="0" err="1"/>
              <a:t>kề</a:t>
            </a:r>
            <a:r>
              <a:rPr lang="en-US" sz="2000" dirty="0"/>
              <a:t>.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s[i]		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i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s.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s[i : j] 	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s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i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j - 1.</a:t>
            </a:r>
          </a:p>
          <a:p>
            <a:pPr>
              <a:spcBef>
                <a:spcPts val="0"/>
              </a:spcBef>
            </a:pPr>
            <a:r>
              <a:rPr lang="en-US" sz="2000" b="1" dirty="0" err="1"/>
              <a:t>len</a:t>
            </a:r>
            <a:r>
              <a:rPr lang="en-US" sz="2000" b="1" dirty="0"/>
              <a:t>(s) 	</a:t>
            </a:r>
            <a:r>
              <a:rPr lang="en-US" sz="2000" dirty="0" err="1"/>
              <a:t>Chiều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s, </a:t>
            </a:r>
            <a:r>
              <a:rPr lang="en-US" sz="2000" dirty="0" err="1"/>
              <a:t>tức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s.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min(s) 	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s.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max(s) 	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s.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sum(s) 	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8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524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Thí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về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phép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toán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trên</a:t>
            </a:r>
            <a:r>
              <a:rPr lang="en-US" sz="2800" dirty="0">
                <a:solidFill>
                  <a:srgbClr val="FF0000"/>
                </a:solidFill>
              </a:rPr>
              <a:t>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838200"/>
            <a:ext cx="3886200" cy="3124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&gt;&gt;&gt; list1 = [2, 3, 4, 1, 32]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&gt;&gt;&gt; </a:t>
            </a:r>
            <a:r>
              <a:rPr lang="en-US" sz="2100" dirty="0" err="1"/>
              <a:t>len</a:t>
            </a:r>
            <a:r>
              <a:rPr lang="en-US" sz="2100" dirty="0"/>
              <a:t>(list1)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&gt;&gt;&gt; max(list1)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32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&gt;&gt;&gt; min(list1)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&gt;&gt;&gt; sum(list1)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42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87800" y="1295400"/>
            <a:ext cx="503645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n-lt"/>
              </a:rPr>
              <a:t>Một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phần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tử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trong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một</a:t>
            </a:r>
            <a:r>
              <a:rPr lang="en-US" sz="2200" dirty="0">
                <a:latin typeface="+mn-lt"/>
              </a:rPr>
              <a:t> list </a:t>
            </a:r>
            <a:r>
              <a:rPr lang="en-US" sz="2200" dirty="0" err="1">
                <a:latin typeface="+mn-lt"/>
              </a:rPr>
              <a:t>có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thể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được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truy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đạt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đến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nhờ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chỉ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số</a:t>
            </a:r>
            <a:r>
              <a:rPr lang="en-US" sz="2200" dirty="0">
                <a:latin typeface="+mn-lt"/>
              </a:rPr>
              <a:t> (index) </a:t>
            </a:r>
            <a:r>
              <a:rPr lang="en-US" sz="2200" dirty="0" err="1">
                <a:latin typeface="+mn-lt"/>
              </a:rPr>
              <a:t>với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cú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pháp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như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sau</a:t>
            </a:r>
            <a:r>
              <a:rPr lang="en-US" sz="2200" dirty="0">
                <a:latin typeface="+mn-lt"/>
              </a:rPr>
              <a:t>:</a:t>
            </a:r>
          </a:p>
          <a:p>
            <a:r>
              <a:rPr lang="en-US" sz="2200" dirty="0">
                <a:latin typeface="+mn-lt"/>
              </a:rPr>
              <a:t>       </a:t>
            </a:r>
            <a:r>
              <a:rPr lang="en-US" sz="2200" dirty="0" err="1">
                <a:latin typeface="+mn-lt"/>
              </a:rPr>
              <a:t>myList</a:t>
            </a:r>
            <a:r>
              <a:rPr lang="en-US" sz="2200" dirty="0">
                <a:latin typeface="+mn-lt"/>
              </a:rPr>
              <a:t>[index]</a:t>
            </a:r>
          </a:p>
          <a:p>
            <a:r>
              <a:rPr lang="en-US" sz="2200" dirty="0" err="1">
                <a:latin typeface="+mn-lt"/>
              </a:rPr>
              <a:t>Các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chỉ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số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của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một</a:t>
            </a:r>
            <a:r>
              <a:rPr lang="en-US" sz="2200" dirty="0">
                <a:latin typeface="+mn-lt"/>
              </a:rPr>
              <a:t> list </a:t>
            </a:r>
            <a:r>
              <a:rPr lang="en-US" sz="2200" dirty="0" err="1">
                <a:latin typeface="+mn-lt"/>
              </a:rPr>
              <a:t>bắt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đầu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từ</a:t>
            </a:r>
            <a:r>
              <a:rPr lang="en-US" sz="2200" dirty="0">
                <a:latin typeface="+mn-lt"/>
              </a:rPr>
              <a:t> </a:t>
            </a:r>
            <a:r>
              <a:rPr lang="en-US" sz="2200" b="1" dirty="0">
                <a:latin typeface="+mn-lt"/>
              </a:rPr>
              <a:t>0 </a:t>
            </a:r>
            <a:r>
              <a:rPr lang="en-US" sz="2200" dirty="0">
                <a:latin typeface="+mn-lt"/>
              </a:rPr>
              <a:t>; </a:t>
            </a:r>
            <a:r>
              <a:rPr lang="en-US" sz="2200" dirty="0" err="1">
                <a:latin typeface="+mn-lt"/>
              </a:rPr>
              <a:t>tức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chúng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có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trị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trong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tầm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từ</a:t>
            </a:r>
            <a:r>
              <a:rPr lang="en-US" sz="2200" dirty="0">
                <a:latin typeface="+mn-lt"/>
              </a:rPr>
              <a:t> </a:t>
            </a:r>
            <a:r>
              <a:rPr lang="en-US" sz="2200" b="1" dirty="0">
                <a:latin typeface="+mn-lt"/>
              </a:rPr>
              <a:t>0 </a:t>
            </a:r>
            <a:r>
              <a:rPr lang="en-US" sz="2200" dirty="0" err="1">
                <a:latin typeface="+mn-lt"/>
              </a:rPr>
              <a:t>đến</a:t>
            </a:r>
            <a:r>
              <a:rPr lang="en-US" sz="2200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len</a:t>
            </a:r>
            <a:r>
              <a:rPr lang="en-US" sz="2200" b="1" dirty="0">
                <a:latin typeface="+mn-lt"/>
              </a:rPr>
              <a:t>(</a:t>
            </a:r>
            <a:r>
              <a:rPr lang="en-US" sz="2200" b="1" dirty="0" err="1">
                <a:latin typeface="+mn-lt"/>
              </a:rPr>
              <a:t>myList</a:t>
            </a:r>
            <a:r>
              <a:rPr lang="en-US" sz="2200" b="1" dirty="0">
                <a:latin typeface="+mn-lt"/>
              </a:rPr>
              <a:t>) - 1</a:t>
            </a:r>
            <a:r>
              <a:rPr lang="en-US" sz="2200" dirty="0">
                <a:latin typeface="+mn-lt"/>
              </a:rPr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314" y="3962400"/>
            <a:ext cx="8763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n-lt"/>
              </a:rPr>
              <a:t>Thí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dụ</a:t>
            </a:r>
            <a:r>
              <a:rPr lang="en-US" sz="2200" dirty="0">
                <a:latin typeface="+mn-lt"/>
              </a:rPr>
              <a:t>:</a:t>
            </a:r>
          </a:p>
          <a:p>
            <a:r>
              <a:rPr lang="en-US" sz="2200" dirty="0" err="1">
                <a:latin typeface="+mn-lt"/>
              </a:rPr>
              <a:t>myList</a:t>
            </a:r>
            <a:r>
              <a:rPr lang="en-US" sz="2200" dirty="0">
                <a:latin typeface="+mn-lt"/>
              </a:rPr>
              <a:t> = [</a:t>
            </a:r>
            <a:r>
              <a:rPr lang="en-US" sz="2200" b="1" dirty="0">
                <a:latin typeface="+mn-lt"/>
              </a:rPr>
              <a:t>5.6</a:t>
            </a:r>
            <a:r>
              <a:rPr lang="en-US" sz="2200" dirty="0">
                <a:latin typeface="+mn-lt"/>
              </a:rPr>
              <a:t>, </a:t>
            </a:r>
            <a:r>
              <a:rPr lang="en-US" sz="2200" b="1" dirty="0">
                <a:latin typeface="+mn-lt"/>
              </a:rPr>
              <a:t>4.5</a:t>
            </a:r>
            <a:r>
              <a:rPr lang="en-US" sz="2200" dirty="0">
                <a:latin typeface="+mn-lt"/>
              </a:rPr>
              <a:t>, </a:t>
            </a:r>
            <a:r>
              <a:rPr lang="en-US" sz="2200" b="1" dirty="0">
                <a:latin typeface="+mn-lt"/>
              </a:rPr>
              <a:t>3.3</a:t>
            </a:r>
            <a:r>
              <a:rPr lang="en-US" sz="2200" dirty="0">
                <a:latin typeface="+mn-lt"/>
              </a:rPr>
              <a:t>, </a:t>
            </a:r>
            <a:r>
              <a:rPr lang="en-US" sz="2200" b="1" dirty="0">
                <a:latin typeface="+mn-lt"/>
              </a:rPr>
              <a:t>13.2</a:t>
            </a:r>
            <a:r>
              <a:rPr lang="en-US" sz="2200" dirty="0">
                <a:latin typeface="+mn-lt"/>
              </a:rPr>
              <a:t>, </a:t>
            </a:r>
            <a:r>
              <a:rPr lang="en-US" sz="2200" b="1" dirty="0">
                <a:latin typeface="+mn-lt"/>
              </a:rPr>
              <a:t>4.0</a:t>
            </a:r>
            <a:r>
              <a:rPr lang="en-US" sz="2200" dirty="0">
                <a:latin typeface="+mn-lt"/>
              </a:rPr>
              <a:t>, </a:t>
            </a:r>
            <a:r>
              <a:rPr lang="en-US" sz="2200" b="1" dirty="0">
                <a:latin typeface="+mn-lt"/>
              </a:rPr>
              <a:t>34.33</a:t>
            </a:r>
            <a:r>
              <a:rPr lang="en-US" sz="2200" dirty="0">
                <a:latin typeface="+mn-lt"/>
              </a:rPr>
              <a:t>, </a:t>
            </a:r>
            <a:r>
              <a:rPr lang="en-US" sz="2200" b="1" dirty="0">
                <a:latin typeface="+mn-lt"/>
              </a:rPr>
              <a:t>34.0</a:t>
            </a:r>
            <a:r>
              <a:rPr lang="en-US" sz="2200" dirty="0">
                <a:latin typeface="+mn-lt"/>
              </a:rPr>
              <a:t>, </a:t>
            </a:r>
            <a:r>
              <a:rPr lang="en-US" sz="2200" b="1" dirty="0">
                <a:latin typeface="+mn-lt"/>
              </a:rPr>
              <a:t>45.45</a:t>
            </a:r>
            <a:r>
              <a:rPr lang="en-US" sz="2200" dirty="0">
                <a:latin typeface="+mn-lt"/>
              </a:rPr>
              <a:t>, </a:t>
            </a:r>
            <a:r>
              <a:rPr lang="en-US" sz="2200" b="1" dirty="0">
                <a:latin typeface="+mn-lt"/>
              </a:rPr>
              <a:t>99.993</a:t>
            </a:r>
            <a:r>
              <a:rPr lang="en-US" sz="2200" dirty="0">
                <a:latin typeface="+mn-lt"/>
              </a:rPr>
              <a:t>, </a:t>
            </a:r>
            <a:r>
              <a:rPr lang="en-US" sz="2200" b="1" dirty="0">
                <a:latin typeface="+mn-lt"/>
              </a:rPr>
              <a:t>11123</a:t>
            </a:r>
            <a:r>
              <a:rPr lang="en-US" sz="2200" dirty="0">
                <a:latin typeface="+mn-lt"/>
              </a:rPr>
              <a:t>]</a:t>
            </a:r>
          </a:p>
          <a:p>
            <a:r>
              <a:rPr lang="en-US" sz="2200" b="1" dirty="0">
                <a:latin typeface="+mn-lt"/>
              </a:rPr>
              <a:t>for </a:t>
            </a:r>
            <a:r>
              <a:rPr lang="en-US" sz="2200" dirty="0">
                <a:latin typeface="+mn-lt"/>
              </a:rPr>
              <a:t>i </a:t>
            </a:r>
            <a:r>
              <a:rPr lang="en-US" sz="2200" b="1" dirty="0">
                <a:latin typeface="+mn-lt"/>
              </a:rPr>
              <a:t>in </a:t>
            </a:r>
            <a:r>
              <a:rPr lang="en-US" sz="2200" dirty="0">
                <a:latin typeface="+mn-lt"/>
              </a:rPr>
              <a:t>range(</a:t>
            </a:r>
            <a:r>
              <a:rPr lang="en-US" sz="2200" dirty="0" err="1">
                <a:latin typeface="+mn-lt"/>
              </a:rPr>
              <a:t>len</a:t>
            </a:r>
            <a:r>
              <a:rPr lang="en-US" sz="2200" dirty="0">
                <a:latin typeface="+mn-lt"/>
              </a:rPr>
              <a:t>(</a:t>
            </a:r>
            <a:r>
              <a:rPr lang="en-US" sz="2200" dirty="0" err="1">
                <a:latin typeface="+mn-lt"/>
              </a:rPr>
              <a:t>myList</a:t>
            </a:r>
            <a:r>
              <a:rPr lang="en-US" sz="2200" dirty="0">
                <a:latin typeface="+mn-lt"/>
              </a:rPr>
              <a:t>)):</a:t>
            </a:r>
          </a:p>
          <a:p>
            <a:r>
              <a:rPr lang="en-US" sz="2200" dirty="0">
                <a:latin typeface="+mn-lt"/>
              </a:rPr>
              <a:t>      </a:t>
            </a:r>
            <a:r>
              <a:rPr lang="en-US" sz="2200" dirty="0" err="1">
                <a:latin typeface="+mn-lt"/>
              </a:rPr>
              <a:t>myList</a:t>
            </a:r>
            <a:r>
              <a:rPr lang="en-US" sz="2200" dirty="0">
                <a:latin typeface="+mn-lt"/>
              </a:rPr>
              <a:t>[i] = i</a:t>
            </a:r>
          </a:p>
          <a:p>
            <a:pPr>
              <a:spcBef>
                <a:spcPts val="1200"/>
              </a:spcBef>
            </a:pPr>
            <a:r>
              <a:rPr lang="en-US" sz="2000" dirty="0" err="1">
                <a:latin typeface="+mn-lt"/>
              </a:rPr>
              <a:t>Vòng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lặp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gán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0 </a:t>
            </a:r>
            <a:r>
              <a:rPr lang="en-US" sz="2000" dirty="0" err="1">
                <a:latin typeface="+mn-lt"/>
              </a:rPr>
              <a:t>đến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myList</a:t>
            </a:r>
            <a:r>
              <a:rPr lang="en-US" sz="2000" b="1" dirty="0">
                <a:latin typeface="+mn-lt"/>
              </a:rPr>
              <a:t>[0]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latin typeface="+mn-lt"/>
              </a:rPr>
              <a:t>1 </a:t>
            </a:r>
            <a:r>
              <a:rPr lang="en-US" sz="2000" dirty="0" err="1">
                <a:latin typeface="+mn-lt"/>
              </a:rPr>
              <a:t>đến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myList</a:t>
            </a:r>
            <a:r>
              <a:rPr lang="en-US" sz="2000" b="1" dirty="0">
                <a:latin typeface="+mn-lt"/>
              </a:rPr>
              <a:t>[1]</a:t>
            </a:r>
            <a:r>
              <a:rPr lang="en-US" sz="2000" dirty="0">
                <a:latin typeface="+mn-lt"/>
              </a:rPr>
              <a:t>, ..., </a:t>
            </a:r>
            <a:r>
              <a:rPr lang="en-US" sz="2000" dirty="0" err="1">
                <a:latin typeface="+mn-lt"/>
              </a:rPr>
              <a:t>và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9 </a:t>
            </a:r>
            <a:r>
              <a:rPr lang="en-US" sz="2000" dirty="0" err="1">
                <a:latin typeface="+mn-lt"/>
              </a:rPr>
              <a:t>đến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myList</a:t>
            </a:r>
            <a:r>
              <a:rPr lang="en-US" sz="2000" b="1" dirty="0">
                <a:latin typeface="+mn-lt"/>
              </a:rPr>
              <a:t>[9]</a:t>
            </a:r>
            <a:r>
              <a:rPr lang="en-US" sz="20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819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Phân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mảnh</a:t>
            </a:r>
            <a:r>
              <a:rPr lang="en-US" sz="2800" dirty="0">
                <a:solidFill>
                  <a:srgbClr val="FF0000"/>
                </a:solidFill>
              </a:rPr>
              <a:t>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5105400"/>
          </a:xfrm>
        </p:spPr>
        <p:txBody>
          <a:bodyPr/>
          <a:lstStyle/>
          <a:p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ta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mảnh</a:t>
            </a:r>
            <a:r>
              <a:rPr lang="en-US" sz="2000" dirty="0"/>
              <a:t> (slicing operator)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mảnh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list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cú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b="1" dirty="0"/>
              <a:t>list[start : end]</a:t>
            </a:r>
            <a:r>
              <a:rPr lang="en-US" sz="2000" dirty="0"/>
              <a:t>.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mảnh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list con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b="1" dirty="0"/>
              <a:t>start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b="1" dirty="0"/>
              <a:t>end – 1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&gt;&gt;&gt; list1 = [2, 3, 5, 7, 9, 1]</a:t>
            </a:r>
          </a:p>
          <a:p>
            <a:pPr marL="0" indent="0">
              <a:buNone/>
            </a:pPr>
            <a:r>
              <a:rPr lang="en-US" sz="2000" dirty="0"/>
              <a:t>&gt;&gt;&gt; list1[2 : 4]</a:t>
            </a:r>
          </a:p>
          <a:p>
            <a:pPr marL="0" indent="0">
              <a:buNone/>
            </a:pPr>
            <a:r>
              <a:rPr lang="en-US" sz="2000" dirty="0"/>
              <a:t>[5, 7]</a:t>
            </a:r>
          </a:p>
          <a:p>
            <a:pPr>
              <a:spcBef>
                <a:spcPts val="1200"/>
              </a:spcBef>
            </a:pP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nêu</a:t>
            </a:r>
            <a:r>
              <a:rPr lang="en-US" sz="2000" dirty="0"/>
              <a:t> </a:t>
            </a:r>
            <a:r>
              <a:rPr lang="en-US" sz="2000" dirty="0" err="1"/>
              <a:t>ra.</a:t>
            </a:r>
            <a:r>
              <a:rPr lang="en-US" sz="2000" dirty="0"/>
              <a:t> Trong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,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b="1" dirty="0"/>
              <a:t>0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. </a:t>
            </a:r>
            <a:r>
              <a:rPr lang="en-US" sz="2000" dirty="0" err="1"/>
              <a:t>Thí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&gt;&gt;&gt; list1 = [2, 3, 5, 2, 33, 21]</a:t>
            </a:r>
          </a:p>
          <a:p>
            <a:pPr marL="0" indent="0">
              <a:buNone/>
            </a:pPr>
            <a:r>
              <a:rPr lang="en-US" sz="2000" dirty="0"/>
              <a:t>&gt;&gt;&gt; list1[ : 2]</a:t>
            </a:r>
          </a:p>
          <a:p>
            <a:pPr marL="0" indent="0">
              <a:buNone/>
            </a:pPr>
            <a:r>
              <a:rPr lang="en-US" sz="2000" dirty="0"/>
              <a:t>[2, 3]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59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Phân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mảnh</a:t>
            </a:r>
            <a:r>
              <a:rPr lang="en-US" sz="2800" dirty="0">
                <a:solidFill>
                  <a:srgbClr val="FF0000"/>
                </a:solidFill>
              </a:rPr>
              <a:t> List  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&gt;&gt;&gt; list1[3 : ]</a:t>
            </a:r>
          </a:p>
          <a:p>
            <a:pPr marL="0" indent="0">
              <a:buNone/>
            </a:pPr>
            <a:r>
              <a:rPr lang="en-US" sz="2200" dirty="0"/>
              <a:t>[2, 33, 21]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r>
              <a:rPr lang="en-US" sz="2200" dirty="0" err="1"/>
              <a:t>Chúng</a:t>
            </a:r>
            <a:r>
              <a:rPr lang="en-US" sz="2200" dirty="0"/>
              <a:t> 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âm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mảnh</a:t>
            </a:r>
            <a:r>
              <a:rPr lang="en-US" sz="2200" dirty="0"/>
              <a:t> list. </a:t>
            </a: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2200" dirty="0"/>
              <a:t> &gt;&gt;&gt; list1 = [2, 3, 5, 2, 33, 21]</a:t>
            </a:r>
          </a:p>
          <a:p>
            <a:pPr marL="0" indent="0">
              <a:buNone/>
            </a:pPr>
            <a:r>
              <a:rPr lang="en-US" sz="2200" dirty="0"/>
              <a:t> &gt;&gt;&gt; list1[1 : -3]</a:t>
            </a:r>
          </a:p>
          <a:p>
            <a:pPr marL="0" indent="0">
              <a:buNone/>
            </a:pPr>
            <a:r>
              <a:rPr lang="en-US" sz="2200" dirty="0"/>
              <a:t>[3, 5]</a:t>
            </a:r>
          </a:p>
          <a:p>
            <a:pPr marL="0" indent="0">
              <a:buNone/>
            </a:pPr>
            <a:r>
              <a:rPr lang="en-US" sz="2200" dirty="0"/>
              <a:t>4 &gt;&gt;&gt; list1[-4 : -2]</a:t>
            </a:r>
          </a:p>
          <a:p>
            <a:pPr marL="0" indent="0">
              <a:buNone/>
            </a:pPr>
            <a:r>
              <a:rPr lang="en-US" sz="2200" dirty="0"/>
              <a:t>[3, 5,2]</a:t>
            </a:r>
          </a:p>
          <a:p>
            <a:pPr marL="0" indent="0">
              <a:buNone/>
            </a:pP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âm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b="1" i="1" dirty="0" err="1"/>
              <a:t>chỉ</a:t>
            </a:r>
            <a:r>
              <a:rPr lang="en-US" sz="2200" b="1" i="1" dirty="0"/>
              <a:t> </a:t>
            </a:r>
            <a:r>
              <a:rPr lang="en-US" sz="2200" b="1" i="1" dirty="0" err="1"/>
              <a:t>số</a:t>
            </a:r>
            <a:r>
              <a:rPr lang="en-US" sz="2200" b="1" i="1" dirty="0"/>
              <a:t> </a:t>
            </a:r>
            <a:r>
              <a:rPr lang="en-US" sz="2200" b="1" i="1" dirty="0" err="1"/>
              <a:t>đếm</a:t>
            </a:r>
            <a:r>
              <a:rPr lang="en-US" sz="2200" b="1" i="1" dirty="0"/>
              <a:t> </a:t>
            </a:r>
            <a:r>
              <a:rPr lang="en-US" sz="2200" b="1" i="1" dirty="0" err="1"/>
              <a:t>ngược</a:t>
            </a:r>
            <a:r>
              <a:rPr lang="en-US" sz="2200" b="1" i="1" dirty="0"/>
              <a:t> </a:t>
            </a:r>
            <a:r>
              <a:rPr lang="en-US" sz="2200" b="1" i="1" dirty="0" err="1"/>
              <a:t>từ</a:t>
            </a:r>
            <a:r>
              <a:rPr lang="en-US" sz="2200" b="1" i="1" dirty="0"/>
              <a:t> </a:t>
            </a:r>
            <a:r>
              <a:rPr lang="en-US" sz="2200" b="1" i="1" dirty="0" err="1"/>
              <a:t>vị</a:t>
            </a:r>
            <a:r>
              <a:rPr lang="en-US" sz="2200" b="1" i="1" dirty="0"/>
              <a:t> </a:t>
            </a:r>
            <a:r>
              <a:rPr lang="en-US" sz="2200" b="1" i="1" dirty="0" err="1"/>
              <a:t>trí</a:t>
            </a:r>
            <a:r>
              <a:rPr lang="en-US" sz="2200" b="1" i="1" dirty="0"/>
              <a:t> </a:t>
            </a:r>
            <a:r>
              <a:rPr lang="en-US" sz="2200" b="1" i="1" dirty="0" err="1"/>
              <a:t>cuối</a:t>
            </a:r>
            <a:r>
              <a:rPr lang="en-US" sz="2200" b="1" i="1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danh</a:t>
            </a:r>
            <a:r>
              <a:rPr lang="en-US" sz="2200" dirty="0"/>
              <a:t> </a:t>
            </a:r>
            <a:r>
              <a:rPr lang="en-US" sz="2200" dirty="0" err="1"/>
              <a:t>sách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908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Các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phương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thức</a:t>
            </a:r>
            <a:r>
              <a:rPr lang="en-US" sz="2800" dirty="0">
                <a:solidFill>
                  <a:srgbClr val="FF0000"/>
                </a:solidFill>
              </a:rPr>
              <a:t> (method)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append(x: object): None	       </a:t>
            </a:r>
            <a:r>
              <a:rPr lang="en-US" sz="2000" dirty="0" err="1"/>
              <a:t>Đính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x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count(x: object): </a:t>
            </a:r>
            <a:r>
              <a:rPr lang="en-US" sz="2000" dirty="0" err="1"/>
              <a:t>int</a:t>
            </a:r>
            <a:r>
              <a:rPr lang="en-US" sz="2000" dirty="0"/>
              <a:t>	      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x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list.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extend(l: list): None	       </a:t>
            </a:r>
            <a:r>
              <a:rPr lang="en-US" sz="2000" dirty="0" err="1"/>
              <a:t>Đính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list l </a:t>
            </a:r>
            <a:r>
              <a:rPr lang="en-US" sz="2000" dirty="0" err="1"/>
              <a:t>vào</a:t>
            </a:r>
            <a:r>
              <a:rPr lang="en-US" sz="2000" dirty="0"/>
              <a:t> list.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index(x: object): </a:t>
            </a:r>
            <a:r>
              <a:rPr lang="en-US" sz="2000" dirty="0" err="1"/>
              <a:t>int</a:t>
            </a:r>
            <a:r>
              <a:rPr lang="en-US" sz="2000" dirty="0"/>
              <a:t>	      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                                  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x </a:t>
            </a:r>
            <a:r>
              <a:rPr lang="en-US" sz="2000" dirty="0" err="1"/>
              <a:t>trong</a:t>
            </a:r>
            <a:r>
              <a:rPr lang="en-US" sz="2000" dirty="0"/>
              <a:t> list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insert(index: </a:t>
            </a:r>
            <a:r>
              <a:rPr lang="en-US" sz="2000" dirty="0" err="1"/>
              <a:t>int</a:t>
            </a:r>
            <a:r>
              <a:rPr lang="en-US" sz="2000" dirty="0"/>
              <a:t>, x: object):None	  </a:t>
            </a:r>
            <a:r>
              <a:rPr lang="en-US" sz="2000" dirty="0" err="1"/>
              <a:t>Chèn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x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                                </a:t>
            </a:r>
            <a:r>
              <a:rPr lang="en-US" sz="2000" dirty="0" err="1"/>
              <a:t>Chú</a:t>
            </a:r>
            <a:r>
              <a:rPr lang="en-US" sz="2000" dirty="0"/>
              <a:t> ý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list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pop(i): object		          </a:t>
            </a:r>
            <a:r>
              <a:rPr lang="en-US" sz="2000" dirty="0" err="1"/>
              <a:t>Gỡ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                                  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.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i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</a:t>
            </a:r>
            <a:r>
              <a:rPr lang="en-US" sz="2000" dirty="0" err="1"/>
              <a:t>tùy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                                 </a:t>
            </a:r>
            <a:r>
              <a:rPr lang="en-US" sz="2000" dirty="0" err="1"/>
              <a:t>Nếu</a:t>
            </a:r>
            <a:r>
              <a:rPr lang="en-US" sz="2000" dirty="0"/>
              <a:t> i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nêu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                                 </a:t>
            </a:r>
            <a:r>
              <a:rPr lang="en-US" sz="2000" dirty="0" err="1"/>
              <a:t>trong</a:t>
            </a:r>
            <a:r>
              <a:rPr lang="en-US" sz="2000" dirty="0"/>
              <a:t> list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gỡ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remove(x: object): None	          </a:t>
            </a:r>
            <a:r>
              <a:rPr lang="en-US" sz="2000" dirty="0" err="1"/>
              <a:t>Gỡ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x </a:t>
            </a:r>
            <a:r>
              <a:rPr lang="en-US" sz="2000" dirty="0" err="1"/>
              <a:t>trong</a:t>
            </a:r>
            <a:r>
              <a:rPr lang="en-US" sz="2000" dirty="0"/>
              <a:t> list.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reverse(): None		          </a:t>
            </a:r>
            <a:r>
              <a:rPr lang="en-US" sz="2000" dirty="0" err="1"/>
              <a:t>Đảo</a:t>
            </a:r>
            <a:r>
              <a:rPr lang="en-US" sz="2000" dirty="0"/>
              <a:t> </a:t>
            </a: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list.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sort(): None		          </a:t>
            </a:r>
            <a:r>
              <a:rPr lang="en-US" sz="2000" dirty="0" err="1"/>
              <a:t>Sắp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list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110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Thí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list1 = [2, 3, 4, 1, 32, 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list1.append(19)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list1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[2, 3, 4, 1, 32, 4, 19]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list1.count(4)               #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2</a:t>
            </a:r>
          </a:p>
          <a:p>
            <a:pPr marL="0" indent="0">
              <a:buNone/>
            </a:pPr>
            <a:r>
              <a:rPr lang="en-US" sz="2000" dirty="0"/>
              <a:t>&gt;&gt;&gt; list2 = [99, 54]</a:t>
            </a:r>
          </a:p>
          <a:p>
            <a:pPr marL="0" indent="0">
              <a:buNone/>
            </a:pPr>
            <a:r>
              <a:rPr lang="en-US" sz="2000" dirty="0"/>
              <a:t>&gt;&gt;&gt; list1.extend(list2)</a:t>
            </a:r>
          </a:p>
          <a:p>
            <a:pPr marL="0" indent="0">
              <a:buNone/>
            </a:pPr>
            <a:r>
              <a:rPr lang="en-US" sz="2000" dirty="0"/>
              <a:t>&gt;&gt;&gt; list1</a:t>
            </a:r>
          </a:p>
          <a:p>
            <a:pPr marL="0" indent="0">
              <a:buNone/>
            </a:pPr>
            <a:r>
              <a:rPr lang="en-US" sz="2000" dirty="0"/>
              <a:t>[2, 3, 4, 1, 32, 4, 19, 99, 54]</a:t>
            </a:r>
          </a:p>
          <a:p>
            <a:pPr marL="0" indent="0">
              <a:buNone/>
            </a:pPr>
            <a:r>
              <a:rPr lang="en-US" sz="2000" dirty="0"/>
              <a:t>&gt;&gt;&gt; list1.index(4)        #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4</a:t>
            </a:r>
          </a:p>
          <a:p>
            <a:pPr marL="0" indent="0">
              <a:buNone/>
            </a:pPr>
            <a:r>
              <a:rPr lang="en-US" sz="2000" dirty="0"/>
              <a:t>2</a:t>
            </a:r>
          </a:p>
          <a:p>
            <a:pPr marL="0" indent="0">
              <a:buNone/>
            </a:pPr>
            <a:r>
              <a:rPr lang="da-DK" sz="2000" dirty="0"/>
              <a:t>&gt;&gt;&gt; list1 = [2, 25, 3, 4, 1, 32, 4, 19, 99, 54]</a:t>
            </a:r>
          </a:p>
          <a:p>
            <a:pPr marL="0" indent="0">
              <a:buNone/>
            </a:pPr>
            <a:r>
              <a:rPr lang="en-US" sz="2000" dirty="0"/>
              <a:t>&gt;&gt;&gt; list1.pop()</a:t>
            </a:r>
          </a:p>
          <a:p>
            <a:pPr marL="0" indent="0">
              <a:buNone/>
            </a:pPr>
            <a:r>
              <a:rPr lang="en-US" sz="2000" dirty="0"/>
              <a:t>54</a:t>
            </a:r>
          </a:p>
          <a:p>
            <a:pPr marL="0" indent="0">
              <a:buNone/>
            </a:pPr>
            <a:r>
              <a:rPr lang="en-US" sz="2000" dirty="0"/>
              <a:t>&gt;&gt;&gt; list1.remove(32)                 # </a:t>
            </a:r>
            <a:r>
              <a:rPr lang="en-US" sz="2000" dirty="0" err="1"/>
              <a:t>gỡ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32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52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Nội</a:t>
            </a:r>
            <a:r>
              <a:rPr lang="en-US" dirty="0">
                <a:solidFill>
                  <a:srgbClr val="FF0000"/>
                </a:solidFill>
              </a:rPr>
              <a:t> dung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772400" cy="45720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if</a:t>
            </a:r>
          </a:p>
          <a:p>
            <a:pPr marL="457200" indent="-457200">
              <a:buFontTx/>
              <a:buAutoNum type="arabicPeriod"/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(List)</a:t>
            </a:r>
          </a:p>
          <a:p>
            <a:pPr marL="457200" indent="-457200">
              <a:buFontTx/>
              <a:buAutoNum type="arabicPeriod"/>
            </a:pPr>
            <a:r>
              <a:rPr lang="en-US" dirty="0" err="1"/>
              <a:t>Bộ</a:t>
            </a:r>
            <a:r>
              <a:rPr lang="en-US" dirty="0"/>
              <a:t> (Tuple)</a:t>
            </a:r>
          </a:p>
          <a:p>
            <a:pPr marL="457200" indent="-457200">
              <a:buFontTx/>
              <a:buAutoNum type="arabicPeriod"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(Set)</a:t>
            </a:r>
          </a:p>
          <a:p>
            <a:pPr marL="457200" indent="-457200">
              <a:buFontTx/>
              <a:buAutoNum type="arabicPeriod"/>
            </a:pP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(Dictionary)</a:t>
            </a:r>
          </a:p>
          <a:p>
            <a:pPr marL="457200" indent="-457200">
              <a:buFontTx/>
              <a:buAutoNum type="arabicPeriod"/>
            </a:pPr>
            <a:r>
              <a:rPr lang="en-US" dirty="0" err="1"/>
              <a:t>Hàm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 err="1"/>
              <a:t>Lớp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06F23D-F8F6-4816-808A-8C1B17202978}" type="slidenum">
              <a:rPr lang="en-GB" sz="1400" smtClean="0"/>
              <a:pPr eaLnBrk="1" hangingPunct="1"/>
              <a:t>2</a:t>
            </a:fld>
            <a:endParaRPr lang="en-GB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Tạo</a:t>
            </a:r>
            <a:r>
              <a:rPr lang="en-US" sz="2800" dirty="0">
                <a:solidFill>
                  <a:srgbClr val="FF0000"/>
                </a:solidFill>
              </a:rPr>
              <a:t> List </a:t>
            </a:r>
            <a:r>
              <a:rPr lang="en-US" sz="2800" dirty="0" err="1">
                <a:solidFill>
                  <a:srgbClr val="FF0000"/>
                </a:solidFill>
              </a:rPr>
              <a:t>dựa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biểu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thức</a:t>
            </a:r>
            <a:r>
              <a:rPr lang="en-US" sz="2800" dirty="0">
                <a:solidFill>
                  <a:srgbClr val="FF0000"/>
                </a:solidFill>
              </a:rPr>
              <a:t> (List Comprehension)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305800" cy="5638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i="1" dirty="0"/>
              <a:t>list </a:t>
            </a:r>
            <a:r>
              <a:rPr lang="en-US" sz="2200" i="1" dirty="0" err="1"/>
              <a:t>dựa</a:t>
            </a:r>
            <a:r>
              <a:rPr lang="en-US" sz="2200" i="1" dirty="0"/>
              <a:t> </a:t>
            </a:r>
            <a:r>
              <a:rPr lang="en-US" sz="2200" i="1" dirty="0" err="1"/>
              <a:t>vào</a:t>
            </a:r>
            <a:r>
              <a:rPr lang="en-US" sz="2200" i="1" dirty="0"/>
              <a:t> </a:t>
            </a:r>
            <a:r>
              <a:rPr lang="en-US" sz="2200" i="1" dirty="0" err="1"/>
              <a:t>biểu</a:t>
            </a:r>
            <a:r>
              <a:rPr lang="en-US" sz="2200" i="1" dirty="0"/>
              <a:t> </a:t>
            </a:r>
            <a:r>
              <a:rPr lang="en-US" sz="2200" i="1" dirty="0" err="1"/>
              <a:t>thức</a:t>
            </a:r>
            <a:r>
              <a:rPr lang="en-US" sz="2200" i="1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gọn</a:t>
            </a:r>
            <a:r>
              <a:rPr lang="en-US" sz="2200" dirty="0"/>
              <a:t> </a:t>
            </a:r>
            <a:r>
              <a:rPr lang="en-US" sz="2200" dirty="0" err="1"/>
              <a:t>nhẹ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danh</a:t>
            </a:r>
            <a:r>
              <a:rPr lang="en-US" sz="2200" dirty="0"/>
              <a:t> </a:t>
            </a:r>
            <a:r>
              <a:rPr lang="en-US" sz="2200" dirty="0" err="1"/>
              <a:t>sách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. </a:t>
            </a:r>
            <a:r>
              <a:rPr lang="en-US" sz="2200" dirty="0" err="1"/>
              <a:t>Một</a:t>
            </a:r>
            <a:r>
              <a:rPr lang="en-US" sz="2200" dirty="0"/>
              <a:t> list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dấu</a:t>
            </a:r>
            <a:r>
              <a:rPr lang="en-US" sz="2200" dirty="0"/>
              <a:t> </a:t>
            </a:r>
            <a:r>
              <a:rPr lang="en-US" sz="2200" dirty="0" err="1"/>
              <a:t>mở</a:t>
            </a:r>
            <a:r>
              <a:rPr lang="en-US" sz="2200" dirty="0"/>
              <a:t> </a:t>
            </a:r>
            <a:r>
              <a:rPr lang="en-US" sz="2200" dirty="0" err="1"/>
              <a:t>đóng</a:t>
            </a:r>
            <a:r>
              <a:rPr lang="en-US" sz="2200" dirty="0"/>
              <a:t> </a:t>
            </a:r>
            <a:r>
              <a:rPr lang="en-US" sz="2200" dirty="0" err="1"/>
              <a:t>ngoặc</a:t>
            </a:r>
            <a:r>
              <a:rPr lang="en-US" sz="2200" dirty="0"/>
              <a:t> </a:t>
            </a:r>
            <a:r>
              <a:rPr lang="en-US" sz="2200" dirty="0" err="1"/>
              <a:t>vuông</a:t>
            </a:r>
            <a:r>
              <a:rPr lang="en-US" sz="2200" dirty="0"/>
              <a:t> </a:t>
            </a:r>
            <a:r>
              <a:rPr lang="en-US" sz="2200" dirty="0" err="1"/>
              <a:t>chứa</a:t>
            </a:r>
            <a:r>
              <a:rPr lang="en-US" sz="2200" dirty="0"/>
              <a:t> </a:t>
            </a:r>
            <a:r>
              <a:rPr lang="en-US" sz="2200" dirty="0" err="1"/>
              <a:t>đựng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b="1" dirty="0" err="1"/>
              <a:t>biểu</a:t>
            </a:r>
            <a:r>
              <a:rPr lang="en-US" sz="2200" b="1" dirty="0"/>
              <a:t> </a:t>
            </a:r>
            <a:r>
              <a:rPr lang="en-US" sz="2200" b="1" dirty="0" err="1"/>
              <a:t>thức</a:t>
            </a:r>
            <a:r>
              <a:rPr lang="en-US" sz="2200" b="1" dirty="0"/>
              <a:t> </a:t>
            </a:r>
            <a:r>
              <a:rPr lang="en-US" sz="2200" dirty="0" err="1"/>
              <a:t>rồi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mệnh</a:t>
            </a:r>
            <a:r>
              <a:rPr lang="en-US" sz="2200" dirty="0"/>
              <a:t> </a:t>
            </a:r>
            <a:r>
              <a:rPr lang="en-US" sz="2200" dirty="0" err="1"/>
              <a:t>đề</a:t>
            </a:r>
            <a:r>
              <a:rPr lang="en-US" sz="2200" dirty="0"/>
              <a:t> </a:t>
            </a:r>
            <a:r>
              <a:rPr lang="en-US" sz="2200" b="1" dirty="0"/>
              <a:t>for </a:t>
            </a:r>
            <a:r>
              <a:rPr lang="en-US" sz="2200" dirty="0"/>
              <a:t>,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mệnh</a:t>
            </a:r>
            <a:r>
              <a:rPr lang="en-US" sz="2200" dirty="0"/>
              <a:t> </a:t>
            </a:r>
            <a:r>
              <a:rPr lang="en-US" sz="2200" dirty="0" err="1"/>
              <a:t>đề</a:t>
            </a:r>
            <a:r>
              <a:rPr lang="en-US" sz="2200" dirty="0"/>
              <a:t> </a:t>
            </a:r>
            <a:r>
              <a:rPr lang="en-US" sz="2200" b="1" dirty="0"/>
              <a:t>for </a:t>
            </a:r>
            <a:r>
              <a:rPr lang="en-US" sz="2200" dirty="0"/>
              <a:t>hay </a:t>
            </a:r>
            <a:r>
              <a:rPr lang="en-US" sz="2200" dirty="0" err="1"/>
              <a:t>mệnh</a:t>
            </a:r>
            <a:r>
              <a:rPr lang="en-US" sz="2200" dirty="0"/>
              <a:t> </a:t>
            </a:r>
            <a:r>
              <a:rPr lang="en-US" sz="2200" dirty="0" err="1"/>
              <a:t>đề</a:t>
            </a:r>
            <a:r>
              <a:rPr lang="en-US" sz="2200" dirty="0"/>
              <a:t> </a:t>
            </a:r>
            <a:r>
              <a:rPr lang="en-US" sz="2200" b="1" dirty="0"/>
              <a:t>if </a:t>
            </a:r>
            <a:r>
              <a:rPr lang="en-US" sz="2200" dirty="0"/>
              <a:t>. </a:t>
            </a:r>
          </a:p>
          <a:p>
            <a:pPr>
              <a:spcBef>
                <a:spcPts val="0"/>
              </a:spcBef>
            </a:pPr>
            <a:r>
              <a:rPr lang="en-US" sz="2200" dirty="0" err="1"/>
              <a:t>Một</a:t>
            </a:r>
            <a:r>
              <a:rPr lang="en-US" sz="2200" dirty="0"/>
              <a:t> list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list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.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đây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vài</a:t>
            </a:r>
            <a:r>
              <a:rPr lang="en-US" sz="2200" dirty="0"/>
              <a:t> </a:t>
            </a: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&gt;&gt;&gt; list1 = [x </a:t>
            </a:r>
            <a:r>
              <a:rPr lang="en-US" sz="2000" b="1" dirty="0"/>
              <a:t>for</a:t>
            </a:r>
            <a:r>
              <a:rPr lang="en-US" sz="2000" dirty="0"/>
              <a:t> x </a:t>
            </a:r>
            <a:r>
              <a:rPr lang="en-US" sz="2000" b="1" dirty="0"/>
              <a:t>in</a:t>
            </a:r>
            <a:r>
              <a:rPr lang="en-US" sz="2000" dirty="0"/>
              <a:t> range(5)]           #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list </a:t>
            </a:r>
            <a:r>
              <a:rPr lang="en-US" sz="2000" dirty="0" err="1"/>
              <a:t>gồm</a:t>
            </a:r>
            <a:r>
              <a:rPr lang="en-US" sz="2000" dirty="0"/>
              <a:t> 0, 1, 2, 3, 4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list1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[0, 1, 2, 3, 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list2 = [0.5 * x </a:t>
            </a:r>
            <a:r>
              <a:rPr lang="en-US" sz="2000" b="1" dirty="0"/>
              <a:t>for</a:t>
            </a:r>
            <a:r>
              <a:rPr lang="en-US" sz="2000" dirty="0"/>
              <a:t> x </a:t>
            </a:r>
            <a:r>
              <a:rPr lang="en-US" sz="2000" b="1" dirty="0"/>
              <a:t>in</a:t>
            </a:r>
            <a:r>
              <a:rPr lang="en-US" sz="2000" dirty="0"/>
              <a:t> list1]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list2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[0.0, 0.5, 1.0, 1.5, 2.0]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list3 = [x </a:t>
            </a:r>
            <a:r>
              <a:rPr lang="en-US" sz="2000" b="1" dirty="0"/>
              <a:t>for</a:t>
            </a:r>
            <a:r>
              <a:rPr lang="en-US" sz="2000" dirty="0"/>
              <a:t> x </a:t>
            </a:r>
            <a:r>
              <a:rPr lang="en-US" sz="2000" b="1" dirty="0"/>
              <a:t>in</a:t>
            </a:r>
            <a:r>
              <a:rPr lang="en-US" sz="2000" dirty="0"/>
              <a:t> list2 </a:t>
            </a:r>
            <a:r>
              <a:rPr lang="en-US" sz="2000" b="1" dirty="0"/>
              <a:t>if</a:t>
            </a:r>
            <a:r>
              <a:rPr lang="en-US" sz="2000" dirty="0"/>
              <a:t> x &lt; 1.5]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list3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[0.0, 0.5, 1.0]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12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4572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List </a:t>
            </a:r>
            <a:r>
              <a:rPr lang="en-US" sz="2800" dirty="0" err="1">
                <a:solidFill>
                  <a:srgbClr val="FF0000"/>
                </a:solidFill>
              </a:rPr>
              <a:t>hai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chiều</a:t>
            </a:r>
            <a:r>
              <a:rPr lang="en-US" sz="2800" dirty="0">
                <a:solidFill>
                  <a:srgbClr val="FF0000"/>
                </a:solidFill>
              </a:rPr>
              <a:t> (Two-dimensional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76300"/>
            <a:ext cx="8382000" cy="53721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hay </a:t>
            </a:r>
            <a:r>
              <a:rPr lang="en-US" sz="2000" dirty="0" err="1"/>
              <a:t>một</a:t>
            </a:r>
            <a:r>
              <a:rPr lang="en-US" sz="2000" dirty="0"/>
              <a:t> ma </a:t>
            </a:r>
            <a:r>
              <a:rPr lang="en-US" sz="2000" dirty="0" err="1"/>
              <a:t>trận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list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chiều</a:t>
            </a:r>
            <a:r>
              <a:rPr lang="en-US" sz="2000" dirty="0"/>
              <a:t>. </a:t>
            </a:r>
            <a:r>
              <a:rPr lang="en-US" sz="2000" dirty="0" err="1"/>
              <a:t>Một</a:t>
            </a:r>
            <a:r>
              <a:rPr lang="en-US" sz="2000" dirty="0"/>
              <a:t> list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chiều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list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list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chiều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ma </a:t>
            </a:r>
            <a:r>
              <a:rPr lang="en-US" sz="2000" dirty="0" err="1"/>
              <a:t>trận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b="1" dirty="0"/>
              <a:t>matrix[i][j]</a:t>
            </a:r>
            <a:r>
              <a:rPr lang="en-US" sz="2000" dirty="0"/>
              <a:t>,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b="1" dirty="0"/>
              <a:t>i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b="1" dirty="0"/>
              <a:t>j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.</a:t>
            </a:r>
          </a:p>
          <a:p>
            <a:r>
              <a:rPr lang="en-US" sz="2000" dirty="0"/>
              <a:t>Hai </a:t>
            </a:r>
            <a:r>
              <a:rPr lang="en-US" sz="2000" dirty="0" err="1"/>
              <a:t>thí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r>
              <a:rPr lang="en-US" sz="2000" dirty="0"/>
              <a:t>: in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ma </a:t>
            </a:r>
            <a:r>
              <a:rPr lang="en-US" sz="2000" dirty="0" err="1"/>
              <a:t>trận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matrix = [[</a:t>
            </a:r>
            <a:r>
              <a:rPr lang="en-US" sz="1900" b="1" dirty="0"/>
              <a:t>1</a:t>
            </a:r>
            <a:r>
              <a:rPr lang="en-US" sz="1900" dirty="0"/>
              <a:t>, </a:t>
            </a:r>
            <a:r>
              <a:rPr lang="en-US" sz="1900" b="1" dirty="0"/>
              <a:t>2</a:t>
            </a:r>
            <a:r>
              <a:rPr lang="en-US" sz="1900" dirty="0"/>
              <a:t>, </a:t>
            </a:r>
            <a:r>
              <a:rPr lang="en-US" sz="1900" b="1" dirty="0"/>
              <a:t>3</a:t>
            </a:r>
            <a:r>
              <a:rPr lang="en-US" sz="1900" dirty="0"/>
              <a:t>], [</a:t>
            </a:r>
            <a:r>
              <a:rPr lang="en-US" sz="1900" b="1" dirty="0"/>
              <a:t>4</a:t>
            </a:r>
            <a:r>
              <a:rPr lang="en-US" sz="1900" dirty="0"/>
              <a:t>, </a:t>
            </a:r>
            <a:r>
              <a:rPr lang="en-US" sz="1900" b="1" dirty="0"/>
              <a:t>5</a:t>
            </a:r>
            <a:r>
              <a:rPr lang="en-US" sz="1900" dirty="0"/>
              <a:t>, </a:t>
            </a:r>
            <a:r>
              <a:rPr lang="en-US" sz="1900" b="1" dirty="0"/>
              <a:t>6</a:t>
            </a:r>
            <a:r>
              <a:rPr lang="en-US" sz="1900" dirty="0"/>
              <a:t>], [</a:t>
            </a:r>
            <a:r>
              <a:rPr lang="en-US" sz="1900" b="1" dirty="0"/>
              <a:t>7</a:t>
            </a:r>
            <a:r>
              <a:rPr lang="en-US" sz="1900" dirty="0"/>
              <a:t>, </a:t>
            </a:r>
            <a:r>
              <a:rPr lang="en-US" sz="1900" b="1" dirty="0"/>
              <a:t>8</a:t>
            </a:r>
            <a:r>
              <a:rPr lang="en-US" sz="1900" dirty="0"/>
              <a:t>, </a:t>
            </a:r>
            <a:r>
              <a:rPr lang="en-US" sz="1900" b="1" dirty="0"/>
              <a:t>9</a:t>
            </a:r>
            <a:r>
              <a:rPr lang="en-US" sz="1900" dirty="0"/>
              <a:t>]]          # matrix </a:t>
            </a:r>
            <a:r>
              <a:rPr lang="en-US" sz="1900" dirty="0" err="1"/>
              <a:t>là</a:t>
            </a:r>
            <a:r>
              <a:rPr lang="en-US" sz="1900" dirty="0"/>
              <a:t> </a:t>
            </a:r>
            <a:r>
              <a:rPr lang="en-US" sz="1900" dirty="0" err="1"/>
              <a:t>một</a:t>
            </a:r>
            <a:r>
              <a:rPr lang="en-US" sz="1900" dirty="0"/>
              <a:t> list </a:t>
            </a:r>
            <a:r>
              <a:rPr lang="en-US" sz="1900" dirty="0" err="1"/>
              <a:t>được</a:t>
            </a:r>
            <a:r>
              <a:rPr lang="en-US" sz="1900" dirty="0"/>
              <a:t> </a:t>
            </a:r>
            <a:r>
              <a:rPr lang="en-US" sz="1900" dirty="0" err="1"/>
              <a:t>cho</a:t>
            </a:r>
            <a:endParaRPr lang="en-US" sz="1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for </a:t>
            </a:r>
            <a:r>
              <a:rPr lang="en-US" sz="1900" dirty="0"/>
              <a:t>row </a:t>
            </a:r>
            <a:r>
              <a:rPr lang="en-US" sz="1900" b="1" dirty="0"/>
              <a:t>in </a:t>
            </a:r>
            <a:r>
              <a:rPr lang="en-US" sz="1900" dirty="0"/>
              <a:t>range(</a:t>
            </a:r>
            <a:r>
              <a:rPr lang="en-US" sz="1900" dirty="0" err="1"/>
              <a:t>len</a:t>
            </a:r>
            <a:r>
              <a:rPr lang="en-US" sz="1900" dirty="0"/>
              <a:t>(matrix)):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for </a:t>
            </a:r>
            <a:r>
              <a:rPr lang="en-US" sz="1900" dirty="0"/>
              <a:t>column </a:t>
            </a:r>
            <a:r>
              <a:rPr lang="en-US" sz="1900" b="1" dirty="0"/>
              <a:t>in </a:t>
            </a:r>
            <a:r>
              <a:rPr lang="en-US" sz="1900" dirty="0"/>
              <a:t>range(</a:t>
            </a:r>
            <a:r>
              <a:rPr lang="en-US" sz="1900" dirty="0" err="1"/>
              <a:t>len</a:t>
            </a:r>
            <a:r>
              <a:rPr lang="en-US" sz="1900" dirty="0"/>
              <a:t>(matrix[row])):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   print(matrix[row][column], end = </a:t>
            </a:r>
            <a:r>
              <a:rPr lang="en-US" sz="1900" b="1" dirty="0"/>
              <a:t>" "</a:t>
            </a:r>
            <a:r>
              <a:rPr lang="en-US" sz="19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print()    # Print a new line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matrix = [[</a:t>
            </a:r>
            <a:r>
              <a:rPr lang="en-US" sz="1900" b="1" dirty="0"/>
              <a:t>1</a:t>
            </a:r>
            <a:r>
              <a:rPr lang="en-US" sz="1900" dirty="0"/>
              <a:t>, </a:t>
            </a:r>
            <a:r>
              <a:rPr lang="en-US" sz="1900" b="1" dirty="0"/>
              <a:t>2</a:t>
            </a:r>
            <a:r>
              <a:rPr lang="en-US" sz="1900" dirty="0"/>
              <a:t>, </a:t>
            </a:r>
            <a:r>
              <a:rPr lang="en-US" sz="1900" b="1" dirty="0"/>
              <a:t>3</a:t>
            </a:r>
            <a:r>
              <a:rPr lang="en-US" sz="1900" dirty="0"/>
              <a:t>], [</a:t>
            </a:r>
            <a:r>
              <a:rPr lang="en-US" sz="1900" b="1" dirty="0"/>
              <a:t>4</a:t>
            </a:r>
            <a:r>
              <a:rPr lang="en-US" sz="1900" dirty="0"/>
              <a:t>, </a:t>
            </a:r>
            <a:r>
              <a:rPr lang="en-US" sz="1900" b="1" dirty="0"/>
              <a:t>5</a:t>
            </a:r>
            <a:r>
              <a:rPr lang="en-US" sz="1900" dirty="0"/>
              <a:t>, </a:t>
            </a:r>
            <a:r>
              <a:rPr lang="en-US" sz="1900" b="1" dirty="0"/>
              <a:t>6</a:t>
            </a:r>
            <a:r>
              <a:rPr lang="en-US" sz="1900" dirty="0"/>
              <a:t>], [</a:t>
            </a:r>
            <a:r>
              <a:rPr lang="en-US" sz="1900" b="1" dirty="0"/>
              <a:t>7</a:t>
            </a:r>
            <a:r>
              <a:rPr lang="en-US" sz="1900" dirty="0"/>
              <a:t>, </a:t>
            </a:r>
            <a:r>
              <a:rPr lang="en-US" sz="1900" b="1" dirty="0"/>
              <a:t>8</a:t>
            </a:r>
            <a:r>
              <a:rPr lang="en-US" sz="1900" dirty="0"/>
              <a:t>, </a:t>
            </a:r>
            <a:r>
              <a:rPr lang="en-US" sz="1900" b="1" dirty="0"/>
              <a:t>9</a:t>
            </a:r>
            <a:r>
              <a:rPr lang="en-US" sz="1900" dirty="0"/>
              <a:t>]]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for </a:t>
            </a:r>
            <a:r>
              <a:rPr lang="en-US" sz="1900" dirty="0"/>
              <a:t>row </a:t>
            </a:r>
            <a:r>
              <a:rPr lang="en-US" sz="1900" b="1" dirty="0"/>
              <a:t>in </a:t>
            </a:r>
            <a:r>
              <a:rPr lang="en-US" sz="1900" dirty="0"/>
              <a:t>matrix: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for </a:t>
            </a:r>
            <a:r>
              <a:rPr lang="en-US" sz="1900" dirty="0"/>
              <a:t>value </a:t>
            </a:r>
            <a:r>
              <a:rPr lang="en-US" sz="1900" b="1" dirty="0"/>
              <a:t>in </a:t>
            </a:r>
            <a:r>
              <a:rPr lang="en-US" sz="1900" dirty="0"/>
              <a:t>row: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   print(value, end = </a:t>
            </a:r>
            <a:r>
              <a:rPr lang="en-US" sz="1900" b="1" dirty="0"/>
              <a:t>" "</a:t>
            </a:r>
            <a:r>
              <a:rPr lang="en-US" sz="19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print() # Print a new line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465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(Tuple)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334000"/>
          </a:xfrm>
        </p:spPr>
        <p:txBody>
          <a:bodyPr/>
          <a:lstStyle/>
          <a:p>
            <a:r>
              <a:rPr lang="en-US" sz="2200" dirty="0"/>
              <a:t>Tuple </a:t>
            </a:r>
            <a:r>
              <a:rPr lang="en-US" sz="2200" dirty="0" err="1"/>
              <a:t>cũng</a:t>
            </a:r>
            <a:r>
              <a:rPr lang="en-US" sz="2200" dirty="0"/>
              <a:t> </a:t>
            </a:r>
            <a:r>
              <a:rPr lang="en-US" sz="2200" dirty="0" err="1"/>
              <a:t>giống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list, </a:t>
            </a:r>
            <a:r>
              <a:rPr lang="en-US" sz="2200" dirty="0" err="1"/>
              <a:t>nhưng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tuple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cố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; </a:t>
            </a:r>
            <a:r>
              <a:rPr lang="en-US" sz="2200" dirty="0" err="1"/>
              <a:t>tức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,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tuple, ta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, </a:t>
            </a:r>
            <a:r>
              <a:rPr lang="en-US" sz="2200" dirty="0" err="1"/>
              <a:t>xóa</a:t>
            </a:r>
            <a:r>
              <a:rPr lang="en-US" sz="2200" dirty="0"/>
              <a:t> hay </a:t>
            </a:r>
            <a:r>
              <a:rPr lang="en-US" sz="2200" dirty="0" err="1"/>
              <a:t>thay</a:t>
            </a:r>
            <a:r>
              <a:rPr lang="en-US" sz="2200" dirty="0"/>
              <a:t> </a:t>
            </a:r>
            <a:r>
              <a:rPr lang="en-US" sz="2200" dirty="0" err="1"/>
              <a:t>thế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sắp</a:t>
            </a:r>
            <a:r>
              <a:rPr lang="en-US" sz="2200" dirty="0"/>
              <a:t> </a:t>
            </a:r>
            <a:r>
              <a:rPr lang="en-US" sz="2200" dirty="0" err="1"/>
              <a:t>xếp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tuple.</a:t>
            </a:r>
          </a:p>
          <a:p>
            <a:r>
              <a:rPr lang="en-US" sz="2200" dirty="0"/>
              <a:t>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tuple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liệt</a:t>
            </a:r>
            <a:r>
              <a:rPr lang="en-US" sz="2200" dirty="0"/>
              <a:t> </a:t>
            </a:r>
            <a:r>
              <a:rPr lang="en-US" sz="2200" dirty="0" err="1"/>
              <a:t>kê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cặp</a:t>
            </a:r>
            <a:r>
              <a:rPr lang="en-US" sz="2200" dirty="0"/>
              <a:t> </a:t>
            </a:r>
            <a:r>
              <a:rPr lang="en-US" sz="2200" dirty="0" err="1"/>
              <a:t>dấu</a:t>
            </a:r>
            <a:r>
              <a:rPr lang="en-US" sz="2200" dirty="0"/>
              <a:t> </a:t>
            </a:r>
            <a:r>
              <a:rPr lang="en-US" sz="2200" dirty="0" err="1"/>
              <a:t>ngoặc</a:t>
            </a:r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.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dấu</a:t>
            </a:r>
            <a:r>
              <a:rPr lang="en-US" sz="2200" dirty="0"/>
              <a:t> </a:t>
            </a:r>
            <a:r>
              <a:rPr lang="en-US" sz="2200" dirty="0" err="1"/>
              <a:t>phảy</a:t>
            </a:r>
            <a:r>
              <a:rPr lang="en-US" sz="2200" dirty="0"/>
              <a:t>. 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t1 = ()      #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tuple </a:t>
            </a:r>
            <a:r>
              <a:rPr lang="en-US" sz="2000" dirty="0" err="1"/>
              <a:t>rỗng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t2 = (</a:t>
            </a:r>
            <a:r>
              <a:rPr lang="en-US" sz="2000" b="1" dirty="0"/>
              <a:t>1</a:t>
            </a:r>
            <a:r>
              <a:rPr lang="en-US" sz="2000" dirty="0"/>
              <a:t>, </a:t>
            </a:r>
            <a:r>
              <a:rPr lang="en-US" sz="2000" b="1" dirty="0"/>
              <a:t>3</a:t>
            </a:r>
            <a:r>
              <a:rPr lang="en-US" sz="2000" dirty="0"/>
              <a:t>, </a:t>
            </a:r>
            <a:r>
              <a:rPr lang="en-US" sz="2000" b="1" dirty="0"/>
              <a:t>5</a:t>
            </a:r>
            <a:r>
              <a:rPr lang="en-US" sz="2000" dirty="0"/>
              <a:t>)       #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tuple </a:t>
            </a:r>
            <a:r>
              <a:rPr lang="en-US" sz="2000" dirty="0" err="1"/>
              <a:t>gồm</a:t>
            </a:r>
            <a:r>
              <a:rPr lang="en-US" sz="2000" dirty="0"/>
              <a:t> 3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#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tuple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t3 = tuple([</a:t>
            </a:r>
            <a:r>
              <a:rPr lang="en-US" sz="2000" b="1" dirty="0"/>
              <a:t>2 </a:t>
            </a:r>
            <a:r>
              <a:rPr lang="en-US" sz="2000" dirty="0"/>
              <a:t>* x </a:t>
            </a:r>
            <a:r>
              <a:rPr lang="en-US" sz="2000" b="1" dirty="0"/>
              <a:t>for </a:t>
            </a:r>
            <a:r>
              <a:rPr lang="en-US" sz="2000" dirty="0"/>
              <a:t>x </a:t>
            </a:r>
            <a:r>
              <a:rPr lang="en-US" sz="2000" b="1" dirty="0"/>
              <a:t>in </a:t>
            </a:r>
            <a:r>
              <a:rPr lang="en-US" sz="2000" dirty="0"/>
              <a:t>range(</a:t>
            </a:r>
            <a:r>
              <a:rPr lang="en-US" sz="2000" b="1" dirty="0"/>
              <a:t>1</a:t>
            </a:r>
            <a:r>
              <a:rPr lang="en-US" sz="2000" dirty="0"/>
              <a:t>, </a:t>
            </a:r>
            <a:r>
              <a:rPr lang="en-US" sz="2000" b="1" dirty="0"/>
              <a:t>5</a:t>
            </a:r>
            <a:r>
              <a:rPr lang="en-US" sz="2000" dirty="0"/>
              <a:t>)])     # t3 </a:t>
            </a:r>
            <a:r>
              <a:rPr lang="en-US" sz="2000" dirty="0" err="1"/>
              <a:t>là</a:t>
            </a:r>
            <a:r>
              <a:rPr lang="en-US" sz="2000" dirty="0"/>
              <a:t> (2, 4, 6, 8)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#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tuple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t4 = tuple(</a:t>
            </a:r>
            <a:r>
              <a:rPr lang="en-US" sz="2000" b="1" dirty="0"/>
              <a:t>"</a:t>
            </a:r>
            <a:r>
              <a:rPr lang="en-US" sz="2000" b="1" dirty="0" err="1"/>
              <a:t>abac</a:t>
            </a:r>
            <a:r>
              <a:rPr lang="en-US" sz="2000" b="1" dirty="0"/>
              <a:t>"</a:t>
            </a:r>
            <a:r>
              <a:rPr lang="en-US" sz="2000" dirty="0"/>
              <a:t>)      # t4 is ('a', 'b', 'a', 'c‘)</a:t>
            </a:r>
          </a:p>
          <a:p>
            <a:r>
              <a:rPr lang="en-US" sz="2200" dirty="0"/>
              <a:t>Tuple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chuỗi</a:t>
            </a:r>
            <a:r>
              <a:rPr lang="en-US" sz="2200" dirty="0"/>
              <a:t> (sequence).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chuỗi</a:t>
            </a:r>
            <a:r>
              <a:rPr lang="en-US" sz="2200" dirty="0"/>
              <a:t> </a:t>
            </a:r>
            <a:r>
              <a:rPr lang="en-US" sz="2200" dirty="0" err="1"/>
              <a:t>đều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tuple. 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b="1" dirty="0" err="1"/>
              <a:t>len</a:t>
            </a:r>
            <a:r>
              <a:rPr lang="en-US" sz="2200" dirty="0"/>
              <a:t>, </a:t>
            </a:r>
            <a:r>
              <a:rPr lang="en-US" sz="2200" b="1" dirty="0"/>
              <a:t>min</a:t>
            </a:r>
            <a:r>
              <a:rPr lang="en-US" sz="2200" dirty="0"/>
              <a:t>, </a:t>
            </a:r>
            <a:r>
              <a:rPr lang="en-US" sz="2200" b="1" dirty="0"/>
              <a:t>max</a:t>
            </a:r>
            <a:r>
              <a:rPr lang="en-US" sz="2200" dirty="0"/>
              <a:t>,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b="1" dirty="0"/>
              <a:t>sum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tuple.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39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3810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6. </a:t>
            </a:r>
            <a:r>
              <a:rPr lang="en-US" sz="3200" dirty="0" err="1">
                <a:solidFill>
                  <a:srgbClr val="FF0000"/>
                </a:solidFill>
              </a:rPr>
              <a:t>Tập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hợp</a:t>
            </a:r>
            <a:r>
              <a:rPr lang="en-US" sz="3200" dirty="0">
                <a:solidFill>
                  <a:srgbClr val="FF0000"/>
                </a:solidFill>
              </a:rPr>
              <a:t> (Set)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534400" cy="5715000"/>
          </a:xfrm>
        </p:spPr>
        <p:txBody>
          <a:bodyPr/>
          <a:lstStyle/>
          <a:p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cũng</a:t>
            </a:r>
            <a:r>
              <a:rPr lang="en-US" sz="2200" dirty="0"/>
              <a:t> </a:t>
            </a:r>
            <a:r>
              <a:rPr lang="en-US" sz="2200" dirty="0" err="1"/>
              <a:t>giống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list </a:t>
            </a:r>
            <a:r>
              <a:rPr lang="en-US" sz="2200" dirty="0" err="1"/>
              <a:t>vì</a:t>
            </a:r>
            <a:r>
              <a:rPr lang="en-US" sz="2200" dirty="0"/>
              <a:t> ta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chứa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. </a:t>
            </a:r>
            <a:r>
              <a:rPr lang="en-US" sz="2200" dirty="0" err="1"/>
              <a:t>Tuy</a:t>
            </a:r>
            <a:r>
              <a:rPr lang="en-US" sz="2200" dirty="0"/>
              <a:t> </a:t>
            </a:r>
            <a:r>
              <a:rPr lang="en-US" sz="2200" dirty="0" err="1"/>
              <a:t>nhiên</a:t>
            </a:r>
            <a:r>
              <a:rPr lang="en-US" sz="2200" dirty="0"/>
              <a:t>,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list,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trùng</a:t>
            </a:r>
            <a:r>
              <a:rPr lang="en-US" sz="2200" dirty="0"/>
              <a:t> </a:t>
            </a:r>
            <a:r>
              <a:rPr lang="en-US" sz="2200" dirty="0" err="1"/>
              <a:t>lặp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sắp</a:t>
            </a:r>
            <a:r>
              <a:rPr lang="en-US" sz="2200" dirty="0"/>
              <a:t> </a:t>
            </a:r>
            <a:r>
              <a:rPr lang="en-US" sz="2200" dirty="0" err="1"/>
              <a:t>xếp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i="1" dirty="0"/>
              <a:t>.</a:t>
            </a:r>
          </a:p>
          <a:p>
            <a:r>
              <a:rPr lang="en-US" sz="2200" dirty="0"/>
              <a:t>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cặp</a:t>
            </a:r>
            <a:r>
              <a:rPr lang="en-US" sz="2200" dirty="0"/>
              <a:t> </a:t>
            </a:r>
            <a:r>
              <a:rPr lang="en-US" sz="2200" dirty="0" err="1"/>
              <a:t>dấu</a:t>
            </a:r>
            <a:r>
              <a:rPr lang="en-US" sz="2200" dirty="0"/>
              <a:t> </a:t>
            </a:r>
            <a:r>
              <a:rPr lang="en-US" sz="2200" dirty="0" err="1"/>
              <a:t>ngoặc</a:t>
            </a:r>
            <a:r>
              <a:rPr lang="en-US" sz="2200" dirty="0"/>
              <a:t> </a:t>
            </a:r>
            <a:r>
              <a:rPr lang="en-US" sz="2200" dirty="0" err="1"/>
              <a:t>móc</a:t>
            </a:r>
            <a:r>
              <a:rPr lang="en-US" sz="2200" dirty="0"/>
              <a:t> (</a:t>
            </a:r>
            <a:r>
              <a:rPr lang="en-US" sz="2200" b="1" dirty="0"/>
              <a:t>{}</a:t>
            </a:r>
            <a:r>
              <a:rPr lang="en-US" sz="2200" dirty="0"/>
              <a:t>).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dấu</a:t>
            </a:r>
            <a:r>
              <a:rPr lang="en-US" sz="2200" dirty="0"/>
              <a:t> </a:t>
            </a:r>
            <a:r>
              <a:rPr lang="en-US" sz="2200" dirty="0" err="1"/>
              <a:t>phảy</a:t>
            </a:r>
            <a:r>
              <a:rPr lang="en-US" sz="2200" dirty="0"/>
              <a:t>.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      s1 = set()           #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rỗng</a:t>
            </a:r>
            <a:r>
              <a:rPr lang="en-US" sz="2000" dirty="0"/>
              <a:t>,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đương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s1=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s2 = {</a:t>
            </a:r>
            <a:r>
              <a:rPr lang="en-US" sz="2000" b="1" dirty="0"/>
              <a:t>1</a:t>
            </a:r>
            <a:r>
              <a:rPr lang="en-US" sz="2000" dirty="0"/>
              <a:t>, </a:t>
            </a:r>
            <a:r>
              <a:rPr lang="en-US" sz="2000" b="1" dirty="0"/>
              <a:t>3</a:t>
            </a:r>
            <a:r>
              <a:rPr lang="en-US" sz="2000" dirty="0"/>
              <a:t>, </a:t>
            </a:r>
            <a:r>
              <a:rPr lang="en-US" sz="2000" b="1" dirty="0"/>
              <a:t>5</a:t>
            </a:r>
            <a:r>
              <a:rPr lang="en-US" sz="2000" dirty="0"/>
              <a:t>}         #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3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s3 = set([</a:t>
            </a:r>
            <a:r>
              <a:rPr lang="en-US" sz="2000" b="1" dirty="0"/>
              <a:t>1</a:t>
            </a:r>
            <a:r>
              <a:rPr lang="en-US" sz="2000" dirty="0"/>
              <a:t>, </a:t>
            </a:r>
            <a:r>
              <a:rPr lang="en-US" sz="2000" b="1" dirty="0"/>
              <a:t>3</a:t>
            </a:r>
            <a:r>
              <a:rPr lang="en-US" sz="2000" dirty="0"/>
              <a:t>, </a:t>
            </a:r>
            <a:r>
              <a:rPr lang="en-US" sz="2000" b="1" dirty="0"/>
              <a:t>5</a:t>
            </a:r>
            <a:r>
              <a:rPr lang="en-US" sz="2000" dirty="0"/>
              <a:t>])          #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s4 = set([x * </a:t>
            </a:r>
            <a:r>
              <a:rPr lang="en-US" sz="2000" b="1" dirty="0"/>
              <a:t>2 for </a:t>
            </a:r>
            <a:r>
              <a:rPr lang="en-US" sz="2000" dirty="0"/>
              <a:t>x </a:t>
            </a:r>
            <a:r>
              <a:rPr lang="en-US" sz="2000" b="1" dirty="0"/>
              <a:t>in </a:t>
            </a:r>
            <a:r>
              <a:rPr lang="en-US" sz="2000" dirty="0"/>
              <a:t>range(</a:t>
            </a:r>
            <a:r>
              <a:rPr lang="en-US" sz="2000" b="1" dirty="0"/>
              <a:t>1</a:t>
            </a:r>
            <a:r>
              <a:rPr lang="en-US" sz="2000" dirty="0"/>
              <a:t>, </a:t>
            </a:r>
            <a:r>
              <a:rPr lang="en-US" sz="2000" b="1" dirty="0"/>
              <a:t>10</a:t>
            </a:r>
            <a:r>
              <a:rPr lang="en-US" sz="2000" dirty="0"/>
              <a:t>)])      #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s5 = set(</a:t>
            </a:r>
            <a:r>
              <a:rPr lang="en-US" sz="2000" b="1" dirty="0"/>
              <a:t>"</a:t>
            </a:r>
            <a:r>
              <a:rPr lang="en-US" sz="2000" b="1" dirty="0" err="1"/>
              <a:t>abac</a:t>
            </a:r>
            <a:r>
              <a:rPr lang="en-US" sz="2000" b="1" dirty="0"/>
              <a:t>"</a:t>
            </a:r>
            <a:r>
              <a:rPr lang="en-US" sz="2000" dirty="0"/>
              <a:t>)                      # s5 </a:t>
            </a:r>
            <a:r>
              <a:rPr lang="en-US" sz="2000" dirty="0" err="1"/>
              <a:t>là</a:t>
            </a:r>
            <a:r>
              <a:rPr lang="en-US" sz="2000" dirty="0"/>
              <a:t> {'a', 'b', 'c'}</a:t>
            </a:r>
          </a:p>
          <a:p>
            <a:r>
              <a:rPr lang="en-US" sz="2000" dirty="0"/>
              <a:t>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bớt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khỏi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b="1" dirty="0"/>
              <a:t>add(e) </a:t>
            </a:r>
            <a:r>
              <a:rPr lang="en-US" sz="2000" dirty="0"/>
              <a:t>hay </a:t>
            </a:r>
            <a:r>
              <a:rPr lang="en-US" sz="2000" b="1" dirty="0"/>
              <a:t>remove(e)</a:t>
            </a:r>
            <a:r>
              <a:rPr lang="en-US" sz="2000" dirty="0"/>
              <a:t> . 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b="1" dirty="0" err="1"/>
              <a:t>len</a:t>
            </a:r>
            <a:r>
              <a:rPr lang="en-US" sz="2000" dirty="0"/>
              <a:t>, </a:t>
            </a:r>
            <a:r>
              <a:rPr lang="en-US" sz="2000" b="1" dirty="0"/>
              <a:t>min</a:t>
            </a:r>
            <a:r>
              <a:rPr lang="en-US" sz="2000" dirty="0"/>
              <a:t>, </a:t>
            </a:r>
            <a:r>
              <a:rPr lang="en-US" sz="2000" b="1" dirty="0"/>
              <a:t>max</a:t>
            </a:r>
            <a:r>
              <a:rPr lang="en-US" sz="2000" dirty="0"/>
              <a:t>,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b="1" dirty="0"/>
              <a:t>sum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,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b="1" dirty="0"/>
              <a:t>for 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duyệt</a:t>
            </a:r>
            <a:r>
              <a:rPr lang="en-US" sz="2000" dirty="0"/>
              <a:t> qua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.</a:t>
            </a:r>
          </a:p>
          <a:p>
            <a:r>
              <a:rPr lang="en-US" sz="2000" dirty="0"/>
              <a:t>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b="1" dirty="0"/>
              <a:t>in </a:t>
            </a:r>
            <a:r>
              <a:rPr lang="en-US" sz="2000" dirty="0"/>
              <a:t>hay </a:t>
            </a:r>
            <a:r>
              <a:rPr lang="en-US" sz="2000" b="1" dirty="0"/>
              <a:t>not in 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hay </a:t>
            </a:r>
            <a:r>
              <a:rPr lang="en-US" sz="2000" dirty="0" err="1"/>
              <a:t>không</a:t>
            </a:r>
            <a:r>
              <a:rPr lang="en-US" sz="2000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7. </a:t>
            </a:r>
            <a:r>
              <a:rPr lang="en-US" sz="3200" dirty="0" err="1">
                <a:solidFill>
                  <a:srgbClr val="FF0000"/>
                </a:solidFill>
              </a:rPr>
              <a:t>Tự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điển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2362200"/>
          </a:xfrm>
        </p:spPr>
        <p:txBody>
          <a:bodyPr/>
          <a:lstStyle/>
          <a:p>
            <a:r>
              <a:rPr lang="en-US" sz="2000" b="1" dirty="0" err="1"/>
              <a:t>Tự</a:t>
            </a:r>
            <a:r>
              <a:rPr lang="en-US" sz="2000" b="1" dirty="0"/>
              <a:t> </a:t>
            </a:r>
            <a:r>
              <a:rPr lang="en-US" sz="2000" b="1" dirty="0" err="1"/>
              <a:t>điển</a:t>
            </a:r>
            <a:r>
              <a:rPr lang="en-US" sz="2000" b="1" dirty="0"/>
              <a:t> </a:t>
            </a:r>
            <a:r>
              <a:rPr lang="en-US" sz="2000" dirty="0"/>
              <a:t>(dictionary)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cặp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/</a:t>
            </a:r>
            <a:r>
              <a:rPr lang="en-US" sz="2000" dirty="0" err="1"/>
              <a:t>trị</a:t>
            </a:r>
            <a:r>
              <a:rPr lang="en-US" sz="2000" dirty="0"/>
              <a:t> (key/value pair).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,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nhờ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b="1" i="1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đóng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trò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(index).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r>
              <a:rPr lang="en-US" sz="2000" dirty="0"/>
              <a:t>,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băm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(</a:t>
            </a:r>
            <a:r>
              <a:rPr lang="en-US" sz="2000" dirty="0" err="1"/>
              <a:t>hashable</a:t>
            </a:r>
            <a:r>
              <a:rPr lang="en-US" sz="2000" dirty="0"/>
              <a:t> ).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 </a:t>
            </a:r>
            <a:r>
              <a:rPr lang="en-US" sz="2000" dirty="0" err="1"/>
              <a:t>điển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trùng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.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ánh</a:t>
            </a:r>
            <a:r>
              <a:rPr lang="en-US" sz="2000" dirty="0"/>
              <a:t> </a:t>
            </a:r>
            <a:r>
              <a:rPr lang="en-US" sz="2000" dirty="0" err="1"/>
              <a:t>xạ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1 </a:t>
            </a:r>
            <a:r>
              <a:rPr lang="en-US" sz="2000" b="1" i="1" dirty="0" err="1"/>
              <a:t>giá</a:t>
            </a:r>
            <a:r>
              <a:rPr lang="en-US" sz="2000" b="1" i="1" dirty="0"/>
              <a:t> </a:t>
            </a:r>
            <a:r>
              <a:rPr lang="en-US" sz="2000" b="1" i="1" dirty="0" err="1"/>
              <a:t>trị</a:t>
            </a:r>
            <a:r>
              <a:rPr lang="en-US" sz="2000" dirty="0"/>
              <a:t>.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pic>
        <p:nvPicPr>
          <p:cNvPr id="5" name="Picture 4" descr="E:\AI_Huflit\Dictionar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0866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682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Tạo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một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tự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điển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486400"/>
          </a:xfrm>
        </p:spPr>
        <p:txBody>
          <a:bodyPr/>
          <a:lstStyle/>
          <a:p>
            <a:r>
              <a:rPr lang="en-US" sz="2200" dirty="0"/>
              <a:t>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điển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cặp</a:t>
            </a:r>
            <a:r>
              <a:rPr lang="en-US" sz="2200" dirty="0"/>
              <a:t> </a:t>
            </a:r>
            <a:r>
              <a:rPr lang="en-US" sz="2200" dirty="0" err="1"/>
              <a:t>khóa</a:t>
            </a:r>
            <a:r>
              <a:rPr lang="en-US" sz="2200" dirty="0"/>
              <a:t>/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cặp</a:t>
            </a:r>
            <a:r>
              <a:rPr lang="en-US" sz="2200" dirty="0"/>
              <a:t> </a:t>
            </a:r>
            <a:r>
              <a:rPr lang="en-US" sz="2200" dirty="0" err="1"/>
              <a:t>dấu</a:t>
            </a:r>
            <a:r>
              <a:rPr lang="en-US" sz="2200" dirty="0"/>
              <a:t> </a:t>
            </a:r>
            <a:r>
              <a:rPr lang="en-US" sz="2200" dirty="0" err="1"/>
              <a:t>ngoặc</a:t>
            </a:r>
            <a:r>
              <a:rPr lang="en-US" sz="2200" dirty="0"/>
              <a:t> </a:t>
            </a:r>
            <a:r>
              <a:rPr lang="en-US" sz="2200" dirty="0" err="1"/>
              <a:t>móc</a:t>
            </a:r>
            <a:r>
              <a:rPr lang="en-US" sz="2200" dirty="0"/>
              <a:t> (</a:t>
            </a:r>
            <a:r>
              <a:rPr lang="en-US" sz="2200" b="1" dirty="0"/>
              <a:t>{}</a:t>
            </a:r>
            <a:r>
              <a:rPr lang="en-US" sz="2200" dirty="0"/>
              <a:t>).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khóa</a:t>
            </a:r>
            <a:r>
              <a:rPr lang="en-US" sz="2200" dirty="0"/>
              <a:t>,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dấu</a:t>
            </a:r>
            <a:r>
              <a:rPr lang="en-US" sz="2200" dirty="0"/>
              <a:t> :, </a:t>
            </a:r>
            <a:r>
              <a:rPr lang="en-US" sz="2200" dirty="0" err="1"/>
              <a:t>rồi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tin.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dấu</a:t>
            </a:r>
            <a:r>
              <a:rPr lang="en-US" sz="2200" dirty="0"/>
              <a:t> </a:t>
            </a:r>
            <a:r>
              <a:rPr lang="en-US" sz="2200" dirty="0" err="1"/>
              <a:t>phảy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r>
              <a:rPr lang="en-US" sz="2000" dirty="0"/>
              <a:t>         students = {</a:t>
            </a:r>
            <a:r>
              <a:rPr lang="en-US" sz="2000" b="1" dirty="0"/>
              <a:t>"111-34-3434"</a:t>
            </a:r>
            <a:r>
              <a:rPr lang="en-US" sz="2000" dirty="0"/>
              <a:t>:</a:t>
            </a:r>
            <a:r>
              <a:rPr lang="en-US" sz="2000" b="1" dirty="0"/>
              <a:t>"John"</a:t>
            </a:r>
            <a:r>
              <a:rPr lang="en-US" sz="2000" dirty="0"/>
              <a:t>, </a:t>
            </a:r>
            <a:r>
              <a:rPr lang="en-US" sz="2000" b="1" dirty="0"/>
              <a:t>"132-56-6290"</a:t>
            </a:r>
            <a:r>
              <a:rPr lang="en-US" sz="2000" dirty="0"/>
              <a:t>:</a:t>
            </a:r>
            <a:r>
              <a:rPr lang="en-US" sz="2000" b="1" dirty="0"/>
              <a:t>"Peter"</a:t>
            </a:r>
            <a:r>
              <a:rPr lang="en-US" sz="2000" dirty="0"/>
              <a:t>}</a:t>
            </a:r>
          </a:p>
          <a:p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khóa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áp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băm</a:t>
            </a:r>
            <a:r>
              <a:rPr lang="en-US" sz="2200" dirty="0"/>
              <a:t>, </a:t>
            </a: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hay </a:t>
            </a:r>
            <a:r>
              <a:rPr lang="en-US" sz="2200" dirty="0" err="1"/>
              <a:t>chuỗi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(string).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bất</a:t>
            </a:r>
            <a:r>
              <a:rPr lang="en-US" sz="2200" dirty="0"/>
              <a:t> </a:t>
            </a:r>
            <a:r>
              <a:rPr lang="en-US" sz="2200" dirty="0" err="1"/>
              <a:t>kỳ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000" dirty="0"/>
              <a:t>      students = {}                #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r>
              <a:rPr lang="en-US" sz="2000" dirty="0"/>
              <a:t> </a:t>
            </a:r>
            <a:r>
              <a:rPr lang="en-US" sz="2000" dirty="0" err="1"/>
              <a:t>rỗng</a:t>
            </a:r>
            <a:endParaRPr lang="en-US" sz="2000" dirty="0"/>
          </a:p>
          <a:p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r>
              <a:rPr lang="en-US" sz="2000" dirty="0"/>
              <a:t>, ta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cú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          </a:t>
            </a:r>
            <a:r>
              <a:rPr lang="en-US" sz="2000" dirty="0" err="1"/>
              <a:t>dictionaryName</a:t>
            </a:r>
            <a:r>
              <a:rPr lang="en-US" sz="2000" dirty="0"/>
              <a:t>[key] = value</a:t>
            </a:r>
          </a:p>
          <a:p>
            <a:pPr marL="0" indent="0">
              <a:buNone/>
            </a:pPr>
            <a:r>
              <a:rPr lang="en-US" sz="2000" dirty="0" err="1"/>
              <a:t>Thí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students[</a:t>
            </a:r>
            <a:r>
              <a:rPr lang="en-US" sz="2000" b="1" dirty="0"/>
              <a:t>"234-56-9010"</a:t>
            </a:r>
            <a:r>
              <a:rPr lang="en-US" sz="2000" dirty="0"/>
              <a:t>] = </a:t>
            </a:r>
            <a:r>
              <a:rPr lang="en-US" sz="2000" b="1" dirty="0"/>
              <a:t>"Susan"</a:t>
            </a:r>
            <a:r>
              <a:rPr lang="en-US" sz="2000" dirty="0"/>
              <a:t> </a:t>
            </a:r>
          </a:p>
          <a:p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r>
              <a:rPr lang="en-US" sz="2000" dirty="0"/>
              <a:t>,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469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3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Biến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đổi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truy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xuất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giá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trị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trong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một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tự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điển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534400" cy="5486400"/>
          </a:xfrm>
        </p:spPr>
        <p:txBody>
          <a:bodyPr/>
          <a:lstStyle/>
          <a:p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tin, ta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b="1" dirty="0" err="1"/>
              <a:t>dictionaryName</a:t>
            </a:r>
            <a:r>
              <a:rPr lang="en-US" sz="2200" b="1" dirty="0"/>
              <a:t>[key]</a:t>
            </a:r>
            <a:r>
              <a:rPr lang="en-US" sz="2200" dirty="0"/>
              <a:t>. 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khóa</a:t>
            </a:r>
            <a:r>
              <a:rPr lang="en-US" sz="2200" dirty="0"/>
              <a:t> </a:t>
            </a:r>
            <a:r>
              <a:rPr lang="en-US" sz="2200" dirty="0" err="1"/>
              <a:t>nêu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điển</a:t>
            </a:r>
            <a:r>
              <a:rPr lang="en-US" sz="2200" dirty="0"/>
              <a:t>,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khóa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. </a:t>
            </a:r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,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lỗi</a:t>
            </a:r>
            <a:r>
              <a:rPr lang="en-US" sz="2200" dirty="0"/>
              <a:t> </a:t>
            </a:r>
            <a:r>
              <a:rPr lang="en-US" sz="2200" b="1" dirty="0" err="1"/>
              <a:t>KeyError</a:t>
            </a:r>
            <a:r>
              <a:rPr lang="en-US" sz="2200" b="1" dirty="0"/>
              <a:t> 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nêu</a:t>
            </a:r>
            <a:r>
              <a:rPr lang="en-US" sz="2200" dirty="0"/>
              <a:t> </a:t>
            </a:r>
            <a:r>
              <a:rPr lang="en-US" sz="2200" dirty="0" err="1"/>
              <a:t>ra.</a:t>
            </a:r>
            <a:endParaRPr lang="en-US" sz="22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     &gt;&gt;&gt; students = {"111-34-3434":"John", "132-56-6290":"Peter"}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&gt;&gt;&gt; students["234-56-9010"] = "Susan"     #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&gt;&gt;&gt; students["234-56-9010"]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"Susan"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&gt;&gt;&gt; students["111-34-3434"] = "John Smith"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&gt;&gt;&gt; students["111-34-3434"]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"John Smith"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&gt;&gt;&gt; student["343-45-5455"]                  #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sai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khỏi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r>
              <a:rPr lang="en-US" sz="2000" dirty="0"/>
              <a:t>, ta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b="1" dirty="0"/>
              <a:t>del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cú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            del </a:t>
            </a:r>
            <a:r>
              <a:rPr lang="en-US" sz="2000" dirty="0" err="1"/>
              <a:t>dictionaryName</a:t>
            </a:r>
            <a:r>
              <a:rPr lang="en-US" sz="2000" dirty="0"/>
              <a:t>[key]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     &gt;&gt;&gt; </a:t>
            </a:r>
            <a:r>
              <a:rPr lang="en-US" sz="2000" b="1" dirty="0"/>
              <a:t>del </a:t>
            </a:r>
            <a:r>
              <a:rPr lang="en-US" sz="2000" dirty="0"/>
              <a:t>students[</a:t>
            </a:r>
            <a:r>
              <a:rPr lang="en-US" sz="2000" b="1" dirty="0"/>
              <a:t>"234-56-9010"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30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4572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8. </a:t>
            </a:r>
            <a:r>
              <a:rPr lang="en-US" sz="3200" dirty="0" err="1">
                <a:solidFill>
                  <a:srgbClr val="FF0000"/>
                </a:solidFill>
              </a:rPr>
              <a:t>Hàm</a:t>
            </a:r>
            <a:r>
              <a:rPr lang="en-US" sz="3200" dirty="0">
                <a:solidFill>
                  <a:srgbClr val="FF0000"/>
                </a:solidFill>
              </a:rPr>
              <a:t> do </a:t>
            </a:r>
            <a:r>
              <a:rPr lang="en-US" sz="3200" dirty="0" err="1">
                <a:solidFill>
                  <a:srgbClr val="FF0000"/>
                </a:solidFill>
              </a:rPr>
              <a:t>người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dùng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định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nghĩa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334000"/>
          </a:xfrm>
        </p:spPr>
        <p:txBody>
          <a:bodyPr/>
          <a:lstStyle/>
          <a:p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nhiệm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r>
              <a:rPr lang="en-US" sz="2200" b="1" dirty="0" err="1"/>
              <a:t>Định</a:t>
            </a:r>
            <a:r>
              <a:rPr lang="en-US" sz="2200" b="1" dirty="0"/>
              <a:t> </a:t>
            </a:r>
            <a:r>
              <a:rPr lang="en-US" sz="2200" b="1" dirty="0" err="1"/>
              <a:t>nghĩa</a:t>
            </a:r>
            <a:r>
              <a:rPr lang="en-US" sz="2200" b="1" dirty="0"/>
              <a:t> </a:t>
            </a:r>
            <a:r>
              <a:rPr lang="en-US" sz="2200" b="1" dirty="0" err="1"/>
              <a:t>hàm</a:t>
            </a:r>
            <a:endParaRPr lang="en-US" sz="2200" b="1" dirty="0"/>
          </a:p>
          <a:p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bao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,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thân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Cú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b="1" dirty="0"/>
              <a:t>           </a:t>
            </a:r>
            <a:r>
              <a:rPr lang="en-US" sz="2200" b="1" dirty="0" err="1"/>
              <a:t>def</a:t>
            </a:r>
            <a:r>
              <a:rPr lang="en-US" sz="2200" b="1" dirty="0"/>
              <a:t> </a:t>
            </a:r>
            <a:r>
              <a:rPr lang="en-US" sz="2200" dirty="0" err="1"/>
              <a:t>functionName</a:t>
            </a:r>
            <a:r>
              <a:rPr lang="en-US" sz="2200" dirty="0"/>
              <a:t>(list of parameters):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        Function body</a:t>
            </a:r>
          </a:p>
          <a:p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b="1" dirty="0" err="1"/>
              <a:t>tiêu</a:t>
            </a:r>
            <a:r>
              <a:rPr lang="en-US" sz="2000" b="1" dirty="0"/>
              <a:t> </a:t>
            </a:r>
            <a:r>
              <a:rPr lang="en-US" sz="2000" b="1" dirty="0" err="1"/>
              <a:t>đề</a:t>
            </a:r>
            <a:r>
              <a:rPr lang="en-US" sz="2000" b="1" dirty="0"/>
              <a:t> </a:t>
            </a:r>
            <a:r>
              <a:rPr lang="en-US" sz="2000" b="1" dirty="0" err="1"/>
              <a:t>hàm</a:t>
            </a:r>
            <a:r>
              <a:rPr lang="en-US" sz="2000" b="1" dirty="0"/>
              <a:t> </a:t>
            </a:r>
            <a:r>
              <a:rPr lang="en-US" sz="2000" dirty="0"/>
              <a:t>(header)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b="1" dirty="0" err="1"/>
              <a:t>thân</a:t>
            </a:r>
            <a:r>
              <a:rPr lang="en-US" sz="2000" b="1" dirty="0"/>
              <a:t> </a:t>
            </a:r>
            <a:r>
              <a:rPr lang="en-US" sz="2000" b="1" dirty="0" err="1"/>
              <a:t>hàm</a:t>
            </a:r>
            <a:r>
              <a:rPr lang="en-US" sz="2000" b="1" dirty="0"/>
              <a:t> </a:t>
            </a:r>
            <a:r>
              <a:rPr lang="en-US" sz="2000" dirty="0"/>
              <a:t>(body).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b="1" dirty="0" err="1"/>
              <a:t>def</a:t>
            </a:r>
            <a:r>
              <a:rPr lang="en-US" sz="2000" b="1" dirty="0"/>
              <a:t> </a:t>
            </a:r>
            <a:r>
              <a:rPr lang="en-US" sz="2000" dirty="0"/>
              <a:t>keyword,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,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dấu</a:t>
            </a:r>
            <a:r>
              <a:rPr lang="en-US" sz="2000" dirty="0"/>
              <a:t> :.</a:t>
            </a:r>
          </a:p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b="1" i="1" dirty="0" err="1"/>
              <a:t>tham</a:t>
            </a:r>
            <a:r>
              <a:rPr lang="en-US" sz="2000" b="1" i="1" dirty="0"/>
              <a:t> </a:t>
            </a:r>
            <a:r>
              <a:rPr lang="en-US" sz="2000" b="1" i="1" dirty="0" err="1"/>
              <a:t>số</a:t>
            </a:r>
            <a:r>
              <a:rPr lang="en-US" sz="2000" b="1" i="1" dirty="0"/>
              <a:t> </a:t>
            </a:r>
            <a:r>
              <a:rPr lang="en-US" sz="2000" b="1" i="1" dirty="0" err="1"/>
              <a:t>hình</a:t>
            </a:r>
            <a:r>
              <a:rPr lang="en-US" sz="2000" b="1" i="1" dirty="0"/>
              <a:t> </a:t>
            </a:r>
            <a:r>
              <a:rPr lang="en-US" sz="2000" b="1" i="1" dirty="0" err="1"/>
              <a:t>thức</a:t>
            </a:r>
            <a:r>
              <a:rPr lang="en-US" sz="2000" b="1" i="1" dirty="0"/>
              <a:t> </a:t>
            </a:r>
            <a:r>
              <a:rPr lang="en-US" sz="2000" dirty="0"/>
              <a:t>(formal parameters</a:t>
            </a:r>
            <a:r>
              <a:rPr lang="en-US" sz="2000" i="1" dirty="0"/>
              <a:t> </a:t>
            </a:r>
            <a:r>
              <a:rPr lang="en-US" sz="2000" dirty="0"/>
              <a:t>)</a:t>
            </a:r>
            <a:endParaRPr lang="en-US" sz="2000" i="1" dirty="0"/>
          </a:p>
          <a:p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,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,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ấy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i="1" dirty="0" err="1"/>
              <a:t>hàm</a:t>
            </a:r>
            <a:r>
              <a:rPr lang="en-US" sz="2000" i="1" dirty="0"/>
              <a:t> </a:t>
            </a:r>
            <a:r>
              <a:rPr lang="en-US" sz="2000" i="1" dirty="0" err="1"/>
              <a:t>trả</a:t>
            </a:r>
            <a:r>
              <a:rPr lang="en-US" sz="2000" i="1" dirty="0"/>
              <a:t> </a:t>
            </a:r>
            <a:r>
              <a:rPr lang="en-US" sz="2000" i="1" dirty="0" err="1"/>
              <a:t>về</a:t>
            </a:r>
            <a:r>
              <a:rPr lang="en-US" sz="2000" i="1" dirty="0"/>
              <a:t> </a:t>
            </a:r>
            <a:r>
              <a:rPr lang="en-US" sz="2000" i="1" dirty="0" err="1"/>
              <a:t>trị</a:t>
            </a:r>
            <a:r>
              <a:rPr lang="en-US" sz="2000" i="1" dirty="0"/>
              <a:t> </a:t>
            </a:r>
            <a:r>
              <a:rPr lang="en-US" sz="2000" dirty="0"/>
              <a:t>(value-returning function)</a:t>
            </a:r>
          </a:p>
          <a:p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37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Gọi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hàm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39140"/>
            <a:ext cx="7772400" cy="5410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err="1"/>
              <a:t>def</a:t>
            </a:r>
            <a:r>
              <a:rPr lang="en-US" sz="2000" b="1" dirty="0"/>
              <a:t> </a:t>
            </a:r>
            <a:r>
              <a:rPr lang="en-US" sz="2000" dirty="0"/>
              <a:t>max(num1, num2):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if </a:t>
            </a:r>
            <a:r>
              <a:rPr lang="en-US" sz="2000" dirty="0"/>
              <a:t>num1 &gt; num2: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result = num1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else: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result = num2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return </a:t>
            </a:r>
            <a:r>
              <a:rPr lang="en-US" sz="2000" dirty="0"/>
              <a:t>result</a:t>
            </a:r>
          </a:p>
          <a:p>
            <a:pPr marL="0" indent="0">
              <a:buNone/>
            </a:pPr>
            <a:r>
              <a:rPr lang="en-US" b="1" dirty="0" err="1"/>
              <a:t>Gọi</a:t>
            </a:r>
            <a:r>
              <a:rPr lang="en-US" b="1" dirty="0"/>
              <a:t> </a:t>
            </a:r>
            <a:r>
              <a:rPr lang="en-US" b="1" dirty="0" err="1"/>
              <a:t>hàm</a:t>
            </a:r>
            <a:endParaRPr lang="en-US" b="1" dirty="0"/>
          </a:p>
          <a:p>
            <a:pPr marL="0" indent="0">
              <a:buNone/>
            </a:pP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nhằm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lệnh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,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xem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. </a:t>
            </a: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            larger = max(</a:t>
            </a:r>
            <a:r>
              <a:rPr lang="en-US" sz="2200" b="1" dirty="0"/>
              <a:t>3</a:t>
            </a:r>
            <a:r>
              <a:rPr lang="en-US" sz="2200" dirty="0"/>
              <a:t>, </a:t>
            </a:r>
            <a:r>
              <a:rPr lang="en-US" sz="2200" b="1" dirty="0"/>
              <a:t>4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           print(max(</a:t>
            </a:r>
            <a:r>
              <a:rPr lang="en-US" sz="2200" b="1" dirty="0"/>
              <a:t>3</a:t>
            </a:r>
            <a:r>
              <a:rPr lang="en-US" sz="2200" dirty="0"/>
              <a:t>, </a:t>
            </a:r>
            <a:r>
              <a:rPr lang="en-US" sz="2200" b="1" dirty="0"/>
              <a:t>4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,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xem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lệnh</a:t>
            </a:r>
            <a:r>
              <a:rPr lang="en-US" sz="22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376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Tầm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vực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biến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305800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b="1" i="1" dirty="0" err="1"/>
              <a:t>biến</a:t>
            </a:r>
            <a:r>
              <a:rPr lang="en-US" sz="2000" b="1" i="1" dirty="0"/>
              <a:t> </a:t>
            </a:r>
            <a:r>
              <a:rPr lang="en-US" sz="2000" b="1" i="1" dirty="0" err="1"/>
              <a:t>cục</a:t>
            </a:r>
            <a:r>
              <a:rPr lang="en-US" sz="2000" b="1" i="1" dirty="0"/>
              <a:t> </a:t>
            </a:r>
            <a:r>
              <a:rPr lang="en-US" sz="2000" b="1" i="1" dirty="0" err="1"/>
              <a:t>bộ</a:t>
            </a:r>
            <a:r>
              <a:rPr lang="en-US" sz="2000" b="1" i="1" dirty="0"/>
              <a:t> </a:t>
            </a:r>
            <a:r>
              <a:rPr lang="en-US" sz="2000" dirty="0"/>
              <a:t>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chiếu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globalVar</a:t>
            </a:r>
            <a:r>
              <a:rPr lang="en-US" sz="1800" dirty="0"/>
              <a:t>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def</a:t>
            </a:r>
            <a:r>
              <a:rPr lang="en-US" sz="1800" b="1" dirty="0"/>
              <a:t> </a:t>
            </a:r>
            <a:r>
              <a:rPr lang="en-US" sz="1800" dirty="0"/>
              <a:t>f1():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err="1"/>
              <a:t>localVar</a:t>
            </a:r>
            <a:r>
              <a:rPr lang="en-US" sz="1800" dirty="0"/>
              <a:t>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print(</a:t>
            </a:r>
            <a:r>
              <a:rPr lang="en-US" sz="1800" dirty="0" err="1"/>
              <a:t>globalVar</a:t>
            </a:r>
            <a:r>
              <a:rPr lang="en-US" sz="1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print(</a:t>
            </a:r>
            <a:r>
              <a:rPr lang="en-US" sz="1800" dirty="0" err="1"/>
              <a:t>localVar</a:t>
            </a:r>
            <a:r>
              <a:rPr lang="en-US" sz="1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f1()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print(</a:t>
            </a:r>
            <a:r>
              <a:rPr lang="en-US" sz="1800" dirty="0" err="1"/>
              <a:t>globalVar</a:t>
            </a:r>
            <a:r>
              <a:rPr lang="en-US" sz="1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print(</a:t>
            </a:r>
            <a:r>
              <a:rPr lang="en-US" sz="1800" dirty="0" err="1"/>
              <a:t>localVar</a:t>
            </a:r>
            <a:r>
              <a:rPr lang="en-US" sz="1800" dirty="0"/>
              <a:t>)           # </a:t>
            </a:r>
            <a:r>
              <a:rPr lang="en-US" sz="1800" dirty="0" err="1"/>
              <a:t>ngoài</a:t>
            </a:r>
            <a:r>
              <a:rPr lang="en-US" sz="1800" dirty="0"/>
              <a:t> </a:t>
            </a:r>
            <a:r>
              <a:rPr lang="en-US" sz="1800" dirty="0" err="1"/>
              <a:t>tầm</a:t>
            </a:r>
            <a:r>
              <a:rPr lang="en-US" sz="1800" dirty="0"/>
              <a:t> </a:t>
            </a:r>
            <a:r>
              <a:rPr lang="en-US" sz="1800" dirty="0" err="1"/>
              <a:t>vực</a:t>
            </a:r>
            <a:r>
              <a:rPr lang="en-US" sz="1800" dirty="0"/>
              <a:t>, </a:t>
            </a:r>
            <a:r>
              <a:rPr lang="en-US" sz="1800" dirty="0" err="1"/>
              <a:t>gây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lỗi</a:t>
            </a:r>
            <a:r>
              <a:rPr lang="en-US" sz="1800" dirty="0"/>
              <a:t> </a:t>
            </a:r>
            <a:r>
              <a:rPr lang="en-US" sz="1800" dirty="0" err="1"/>
              <a:t>sai</a:t>
            </a:r>
            <a:endParaRPr lang="en-US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trở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b="1" dirty="0"/>
              <a:t>global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x = </a:t>
            </a:r>
            <a:r>
              <a:rPr lang="en-US" sz="1800" b="1" dirty="0"/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def</a:t>
            </a:r>
            <a:r>
              <a:rPr lang="en-US" sz="1800" b="1" dirty="0"/>
              <a:t> </a:t>
            </a:r>
            <a:r>
              <a:rPr lang="en-US" sz="1800" dirty="0"/>
              <a:t>increase():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b="1" dirty="0"/>
              <a:t>global</a:t>
            </a:r>
            <a:r>
              <a:rPr lang="en-US" sz="1800" dirty="0"/>
              <a:t>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x = x + </a:t>
            </a:r>
            <a:r>
              <a:rPr lang="en-US" sz="1800" b="1" dirty="0"/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print(x)      # Displays 2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increase()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print(x)         # Displays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4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niệm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bản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34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600" b="1" dirty="0" err="1"/>
              <a:t>Tạo</a:t>
            </a:r>
            <a:r>
              <a:rPr lang="en-US" sz="2600" b="1" dirty="0"/>
              <a:t> file </a:t>
            </a:r>
            <a:r>
              <a:rPr lang="en-US" sz="2600" b="1" dirty="0" err="1"/>
              <a:t>chương</a:t>
            </a:r>
            <a:r>
              <a:rPr lang="en-US" sz="2600" b="1" dirty="0"/>
              <a:t> </a:t>
            </a:r>
            <a:r>
              <a:rPr lang="en-US" sz="2600" b="1" dirty="0" err="1"/>
              <a:t>trình</a:t>
            </a:r>
            <a:r>
              <a:rPr lang="en-US" sz="2600" b="1" dirty="0"/>
              <a:t> Python</a:t>
            </a:r>
            <a:endParaRPr lang="en-US" b="1" dirty="0"/>
          </a:p>
          <a:p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file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Python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file </a:t>
            </a:r>
            <a:r>
              <a:rPr lang="en-US" sz="2200" dirty="0" err="1"/>
              <a:t>văn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chứa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lệnh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file</a:t>
            </a:r>
          </a:p>
          <a:p>
            <a:pPr marL="0" indent="0">
              <a:buNone/>
            </a:pPr>
            <a:r>
              <a:rPr lang="en-US" sz="2200" b="1" dirty="0"/>
              <a:t>           python filename.py</a:t>
            </a:r>
            <a:endParaRPr lang="en-US" sz="2200" dirty="0"/>
          </a:p>
          <a:p>
            <a:r>
              <a:rPr lang="en-US" sz="2200" dirty="0"/>
              <a:t>File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text editor, </a:t>
            </a: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Notepad. File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đuôi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.</a:t>
            </a:r>
            <a:r>
              <a:rPr lang="en-US" sz="2200" dirty="0" err="1"/>
              <a:t>py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Python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đây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hiển</a:t>
            </a:r>
            <a:r>
              <a:rPr lang="en-US" sz="2200" dirty="0"/>
              <a:t> </a:t>
            </a:r>
            <a:r>
              <a:rPr lang="en-US" sz="2200" dirty="0" err="1"/>
              <a:t>thị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b="1" dirty="0"/>
              <a:t>Welcome to Python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b="1" dirty="0"/>
              <a:t>Python is fun</a:t>
            </a:r>
            <a:r>
              <a:rPr lang="en-US" sz="2200" dirty="0"/>
              <a:t>.</a:t>
            </a:r>
          </a:p>
          <a:p>
            <a:r>
              <a:rPr lang="en-US" sz="2200" b="1" dirty="0"/>
              <a:t>LISTING 1.1 </a:t>
            </a:r>
            <a:r>
              <a:rPr lang="en-US" sz="2200" dirty="0"/>
              <a:t>Welcome.py</a:t>
            </a:r>
          </a:p>
          <a:p>
            <a:pPr marL="0" indent="0">
              <a:buNone/>
            </a:pPr>
            <a:r>
              <a:rPr lang="en-US" sz="2200" dirty="0"/>
              <a:t>        # Display two messages</a:t>
            </a:r>
          </a:p>
          <a:p>
            <a:pPr marL="0" indent="0">
              <a:buNone/>
            </a:pPr>
            <a:r>
              <a:rPr lang="en-US" sz="2200" dirty="0"/>
              <a:t>        print(</a:t>
            </a:r>
            <a:r>
              <a:rPr lang="en-US" sz="2200" b="1" dirty="0"/>
              <a:t>"Welcome to Python"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        print(</a:t>
            </a:r>
            <a:r>
              <a:rPr lang="en-US" sz="2200" b="1" dirty="0"/>
              <a:t>"Python is fun"</a:t>
            </a:r>
            <a:r>
              <a:rPr lang="en-US" sz="2200" dirty="0"/>
              <a:t>)</a:t>
            </a:r>
          </a:p>
          <a:p>
            <a:pPr>
              <a:defRPr/>
            </a:pPr>
            <a:endParaRPr lang="en-US" alt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2200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AFE3CA-01B9-4033-AED4-0C2655E4456B}" type="slidenum">
              <a:rPr lang="en-GB" sz="1400" smtClean="0"/>
              <a:pPr eaLnBrk="1" hangingPunct="1"/>
              <a:t>3</a:t>
            </a:fld>
            <a:endParaRPr lang="en-GB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"/>
            <a:ext cx="7772400" cy="533400"/>
          </a:xfrm>
        </p:spPr>
        <p:txBody>
          <a:bodyPr/>
          <a:lstStyle/>
          <a:p>
            <a:r>
              <a:rPr lang="en-US" sz="2800" b="1" dirty="0" err="1">
                <a:solidFill>
                  <a:srgbClr val="FF0000"/>
                </a:solidFill>
              </a:rPr>
              <a:t>Truyền</a:t>
            </a:r>
            <a:r>
              <a:rPr lang="en-US" sz="2800" b="1" dirty="0">
                <a:solidFill>
                  <a:srgbClr val="FF0000"/>
                </a:solidFill>
              </a:rPr>
              <a:t> list sang </a:t>
            </a:r>
            <a:r>
              <a:rPr lang="en-US" sz="2800" b="1" dirty="0" err="1">
                <a:solidFill>
                  <a:srgbClr val="FF0000"/>
                </a:solidFill>
              </a:rPr>
              <a:t>hàm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list sang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, </a:t>
            </a:r>
            <a:r>
              <a:rPr lang="en-US" sz="2200" dirty="0" err="1"/>
              <a:t>nội</a:t>
            </a:r>
            <a:r>
              <a:rPr lang="en-US" sz="2200" dirty="0"/>
              <a:t> dung </a:t>
            </a:r>
            <a:r>
              <a:rPr lang="en-US" sz="2200" dirty="0" err="1"/>
              <a:t>của</a:t>
            </a:r>
            <a:r>
              <a:rPr lang="en-US" sz="2200" dirty="0"/>
              <a:t> list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bị</a:t>
            </a:r>
            <a:r>
              <a:rPr lang="en-US" sz="2200" dirty="0"/>
              <a:t> </a:t>
            </a:r>
            <a:r>
              <a:rPr lang="en-US" sz="2200" dirty="0" err="1"/>
              <a:t>thay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lần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, </a:t>
            </a:r>
            <a:r>
              <a:rPr lang="en-US" sz="2200" dirty="0" err="1"/>
              <a:t>vì</a:t>
            </a:r>
            <a:r>
              <a:rPr lang="en-US" sz="2200" dirty="0"/>
              <a:t> list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thay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(mutable object).</a:t>
            </a:r>
          </a:p>
          <a:p>
            <a:r>
              <a:rPr lang="en-US" sz="2200" dirty="0" err="1"/>
              <a:t>Vì</a:t>
            </a:r>
            <a:r>
              <a:rPr lang="en-US" sz="2200" dirty="0"/>
              <a:t> list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,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list sang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giống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sang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list: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/>
              <a:t>def</a:t>
            </a:r>
            <a:r>
              <a:rPr lang="en-US" sz="2200" b="1" dirty="0"/>
              <a:t> </a:t>
            </a:r>
            <a:r>
              <a:rPr lang="en-US" sz="2200" dirty="0" err="1"/>
              <a:t>printList</a:t>
            </a:r>
            <a:r>
              <a:rPr lang="en-US" sz="2200" dirty="0"/>
              <a:t>(</a:t>
            </a:r>
            <a:r>
              <a:rPr lang="en-US" sz="2200" dirty="0" err="1"/>
              <a:t>lst</a:t>
            </a:r>
            <a:r>
              <a:rPr lang="en-US" sz="2200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 for </a:t>
            </a:r>
            <a:r>
              <a:rPr lang="en-US" sz="2200" dirty="0"/>
              <a:t>element </a:t>
            </a:r>
            <a:r>
              <a:rPr lang="en-US" sz="2200" b="1" dirty="0"/>
              <a:t>in </a:t>
            </a:r>
            <a:r>
              <a:rPr lang="en-US" sz="2200" dirty="0" err="1"/>
              <a:t>lst</a:t>
            </a:r>
            <a:r>
              <a:rPr lang="en-US" sz="22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print(element)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sz="2200" dirty="0"/>
              <a:t>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list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. </a:t>
            </a: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 lst1 = [3, 1, 2, 6, 4, 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</a:t>
            </a:r>
            <a:r>
              <a:rPr lang="en-US" sz="2200" dirty="0" err="1"/>
              <a:t>printList</a:t>
            </a:r>
            <a:r>
              <a:rPr lang="en-US" sz="2200" dirty="0"/>
              <a:t>(lst1)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printList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danh</a:t>
            </a:r>
            <a:r>
              <a:rPr lang="en-US" sz="2200" dirty="0"/>
              <a:t> </a:t>
            </a:r>
            <a:r>
              <a:rPr lang="en-US" sz="2200" dirty="0" err="1"/>
              <a:t>sách</a:t>
            </a:r>
            <a:r>
              <a:rPr lang="en-US" sz="2200" dirty="0"/>
              <a:t> lst1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sang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878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Xử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lý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ngoại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lệ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5791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100" b="1" dirty="0" err="1"/>
              <a:t>Xử</a:t>
            </a:r>
            <a:r>
              <a:rPr lang="en-US" sz="2100" b="1" dirty="0"/>
              <a:t> </a:t>
            </a:r>
            <a:r>
              <a:rPr lang="en-US" sz="2100" b="1" dirty="0" err="1"/>
              <a:t>lý</a:t>
            </a:r>
            <a:r>
              <a:rPr lang="en-US" sz="2100" b="1" dirty="0"/>
              <a:t> </a:t>
            </a:r>
            <a:r>
              <a:rPr lang="en-US" sz="2100" b="1" dirty="0" err="1"/>
              <a:t>ngoại</a:t>
            </a:r>
            <a:r>
              <a:rPr lang="en-US" sz="2100" b="1" dirty="0"/>
              <a:t> </a:t>
            </a:r>
            <a:r>
              <a:rPr lang="en-US" sz="2100" b="1" dirty="0" err="1"/>
              <a:t>lệ</a:t>
            </a:r>
            <a:r>
              <a:rPr lang="en-US" sz="2100" b="1" dirty="0"/>
              <a:t> </a:t>
            </a:r>
            <a:r>
              <a:rPr lang="en-US" sz="2100" dirty="0"/>
              <a:t>(exception handling)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điều</a:t>
            </a:r>
            <a:r>
              <a:rPr lang="en-US" sz="2100" dirty="0"/>
              <a:t> </a:t>
            </a:r>
            <a:r>
              <a:rPr lang="en-US" sz="2100" dirty="0" err="1"/>
              <a:t>kiện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chương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đối</a:t>
            </a:r>
            <a:r>
              <a:rPr lang="en-US" sz="2100" dirty="0"/>
              <a:t> </a:t>
            </a:r>
            <a:r>
              <a:rPr lang="en-US" sz="2100" dirty="0" err="1"/>
              <a:t>phó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hợp</a:t>
            </a:r>
            <a:r>
              <a:rPr lang="en-US" sz="2100" dirty="0"/>
              <a:t> </a:t>
            </a:r>
            <a:r>
              <a:rPr lang="en-US" sz="2100" dirty="0" err="1"/>
              <a:t>ngoại</a:t>
            </a:r>
            <a:r>
              <a:rPr lang="en-US" sz="2100" dirty="0"/>
              <a:t> </a:t>
            </a:r>
            <a:r>
              <a:rPr lang="en-US" sz="2100" dirty="0" err="1"/>
              <a:t>lệ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tục</a:t>
            </a:r>
            <a:r>
              <a:rPr lang="en-US" sz="2100" dirty="0"/>
              <a:t> </a:t>
            </a:r>
            <a:r>
              <a:rPr lang="en-US" sz="2100" dirty="0" err="1"/>
              <a:t>công</a:t>
            </a:r>
            <a:r>
              <a:rPr lang="en-US" sz="2100" dirty="0"/>
              <a:t> </a:t>
            </a:r>
            <a:r>
              <a:rPr lang="en-US" sz="2100" dirty="0" err="1"/>
              <a:t>việc</a:t>
            </a:r>
            <a:r>
              <a:rPr lang="en-US" sz="2100" dirty="0"/>
              <a:t> </a:t>
            </a:r>
            <a:r>
              <a:rPr lang="en-US" sz="2100" dirty="0" err="1"/>
              <a:t>bình</a:t>
            </a:r>
            <a:r>
              <a:rPr lang="en-US" sz="2100" dirty="0"/>
              <a:t> </a:t>
            </a:r>
            <a:r>
              <a:rPr lang="en-US" sz="2100" dirty="0" err="1"/>
              <a:t>thường</a:t>
            </a:r>
            <a:r>
              <a:rPr lang="en-US" sz="2100" dirty="0"/>
              <a:t>.</a:t>
            </a:r>
          </a:p>
          <a:p>
            <a:pPr>
              <a:spcBef>
                <a:spcPts val="0"/>
              </a:spcBef>
            </a:pP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lỗi</a:t>
            </a:r>
            <a:r>
              <a:rPr lang="en-US" sz="2100" dirty="0"/>
              <a:t> </a:t>
            </a:r>
            <a:r>
              <a:rPr lang="en-US" sz="2100" dirty="0" err="1"/>
              <a:t>sai</a:t>
            </a:r>
            <a:r>
              <a:rPr lang="en-US" sz="2100" dirty="0"/>
              <a:t> </a:t>
            </a:r>
            <a:r>
              <a:rPr lang="en-US" sz="2100" dirty="0" err="1"/>
              <a:t>xảy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thi</a:t>
            </a:r>
            <a:r>
              <a:rPr lang="en-US" sz="2100" dirty="0"/>
              <a:t> </a:t>
            </a:r>
            <a:r>
              <a:rPr lang="en-US" sz="2100" dirty="0" err="1"/>
              <a:t>chương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cũng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gọi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i="1" dirty="0" err="1"/>
              <a:t>ngoại</a:t>
            </a:r>
            <a:r>
              <a:rPr lang="en-US" sz="2100" i="1" dirty="0"/>
              <a:t> </a:t>
            </a:r>
            <a:r>
              <a:rPr lang="en-US" sz="2100" i="1" dirty="0" err="1"/>
              <a:t>lệ</a:t>
            </a:r>
            <a:r>
              <a:rPr lang="en-US" sz="21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err="1"/>
              <a:t>Cú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xử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ngoại</a:t>
            </a:r>
            <a:r>
              <a:rPr lang="en-US" sz="2100" dirty="0"/>
              <a:t> </a:t>
            </a:r>
            <a:r>
              <a:rPr lang="en-US" sz="2100" dirty="0" err="1"/>
              <a:t>lệ</a:t>
            </a:r>
            <a:r>
              <a:rPr lang="en-US" sz="2100" dirty="0"/>
              <a:t> </a:t>
            </a:r>
            <a:r>
              <a:rPr lang="en-US" sz="2100" dirty="0" err="1"/>
              <a:t>đưa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chương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đoạn</a:t>
            </a:r>
            <a:r>
              <a:rPr lang="en-US" sz="2100" dirty="0"/>
              <a:t> </a:t>
            </a:r>
            <a:r>
              <a:rPr lang="en-US" sz="2100" dirty="0" err="1"/>
              <a:t>mã</a:t>
            </a:r>
            <a:r>
              <a:rPr lang="en-US" sz="2100" dirty="0"/>
              <a:t> </a:t>
            </a:r>
            <a:r>
              <a:rPr lang="en-US" sz="2100" dirty="0" err="1"/>
              <a:t>mà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gây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 </a:t>
            </a:r>
            <a:r>
              <a:rPr lang="en-US" sz="2100" dirty="0" err="1"/>
              <a:t>ngoại</a:t>
            </a:r>
            <a:r>
              <a:rPr lang="en-US" sz="2100" dirty="0"/>
              <a:t> </a:t>
            </a:r>
            <a:r>
              <a:rPr lang="en-US" sz="2100" dirty="0" err="1"/>
              <a:t>lệ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mệnh</a:t>
            </a:r>
            <a:r>
              <a:rPr lang="en-US" sz="2100" dirty="0"/>
              <a:t> </a:t>
            </a:r>
            <a:r>
              <a:rPr lang="en-US" sz="2100" dirty="0" err="1"/>
              <a:t>đề</a:t>
            </a:r>
            <a:r>
              <a:rPr lang="en-US" sz="2100" dirty="0"/>
              <a:t> </a:t>
            </a:r>
            <a:r>
              <a:rPr lang="en-US" sz="2100" b="1" dirty="0"/>
              <a:t>try</a:t>
            </a:r>
            <a:r>
              <a:rPr lang="en-US" sz="2100" dirty="0"/>
              <a:t>, </a:t>
            </a:r>
            <a:r>
              <a:rPr lang="en-US" sz="2100" dirty="0" err="1"/>
              <a:t>như</a:t>
            </a:r>
            <a:r>
              <a:rPr lang="en-US" sz="2100" dirty="0"/>
              <a:t> </a:t>
            </a:r>
            <a:r>
              <a:rPr lang="en-US" sz="2100" dirty="0" err="1"/>
              <a:t>sau</a:t>
            </a:r>
            <a:r>
              <a:rPr lang="en-US" sz="21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try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except </a:t>
            </a:r>
            <a:r>
              <a:rPr lang="en-US" sz="2000" dirty="0"/>
              <a:t>&lt;</a:t>
            </a:r>
            <a:r>
              <a:rPr lang="en-US" sz="2000" dirty="0" err="1"/>
              <a:t>ExceptionType</a:t>
            </a:r>
            <a:r>
              <a:rPr lang="en-US" sz="2000" dirty="0"/>
              <a:t>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&lt;handler&gt;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Thí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while True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/>
              <a:t>try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filename = input(</a:t>
            </a:r>
            <a:r>
              <a:rPr lang="en-US" sz="2000" b="1" dirty="0"/>
              <a:t>"Enter a filename: "</a:t>
            </a:r>
            <a:r>
              <a:rPr lang="en-US" sz="2000" dirty="0"/>
              <a:t>).strip()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</a:t>
            </a:r>
            <a:r>
              <a:rPr lang="en-US" sz="2000" dirty="0" err="1"/>
              <a:t>infile</a:t>
            </a:r>
            <a:r>
              <a:rPr lang="en-US" sz="2000" dirty="0"/>
              <a:t> = open(filename, </a:t>
            </a:r>
            <a:r>
              <a:rPr lang="en-US" sz="2000" b="1" dirty="0"/>
              <a:t>"r"</a:t>
            </a:r>
            <a:r>
              <a:rPr lang="en-US" sz="2000" dirty="0"/>
              <a:t>)                   # Open the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</a:t>
            </a:r>
            <a:r>
              <a:rPr lang="en-US" sz="2000" b="1" dirty="0"/>
              <a:t>break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/>
              <a:t>except </a:t>
            </a:r>
            <a:r>
              <a:rPr lang="en-US" sz="2000" dirty="0" err="1"/>
              <a:t>IOError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print(</a:t>
            </a:r>
            <a:r>
              <a:rPr lang="en-US" sz="2000" b="1" dirty="0"/>
              <a:t>"File " </a:t>
            </a:r>
            <a:r>
              <a:rPr lang="en-US" sz="2000" dirty="0"/>
              <a:t>+ filename + </a:t>
            </a:r>
            <a:r>
              <a:rPr lang="en-US" sz="2000" b="1" dirty="0"/>
              <a:t>" does not exist. Try again"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413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4572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9. </a:t>
            </a:r>
            <a:r>
              <a:rPr lang="en-US" sz="3200" dirty="0" err="1">
                <a:solidFill>
                  <a:srgbClr val="FF0000"/>
                </a:solidFill>
              </a:rPr>
              <a:t>Lớp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077200" cy="5029200"/>
          </a:xfrm>
        </p:spPr>
        <p:txBody>
          <a:bodyPr/>
          <a:lstStyle/>
          <a:p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(object)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b="1" dirty="0" err="1"/>
              <a:t>lớp</a:t>
            </a:r>
            <a:r>
              <a:rPr lang="en-US" sz="2200" dirty="0"/>
              <a:t> (class) </a:t>
            </a:r>
            <a:r>
              <a:rPr lang="en-US" sz="2200" dirty="0" err="1"/>
              <a:t>chung</a:t>
            </a:r>
            <a:r>
              <a:rPr lang="en-US" sz="2200" dirty="0"/>
              <a:t>. </a:t>
            </a:r>
          </a:p>
          <a:p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ngôn</a:t>
            </a:r>
            <a:r>
              <a:rPr lang="en-US" sz="2200" dirty="0"/>
              <a:t> </a:t>
            </a:r>
            <a:r>
              <a:rPr lang="en-US" sz="2200" dirty="0" err="1"/>
              <a:t>ngữ</a:t>
            </a:r>
            <a:r>
              <a:rPr lang="en-US" sz="2200" dirty="0"/>
              <a:t> Python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lưu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b="1" dirty="0" err="1"/>
              <a:t>thành</a:t>
            </a:r>
            <a:r>
              <a:rPr lang="en-US" sz="2200" b="1" dirty="0"/>
              <a:t> </a:t>
            </a:r>
            <a:r>
              <a:rPr lang="en-US" sz="2200" b="1" dirty="0" err="1"/>
              <a:t>phần</a:t>
            </a:r>
            <a:r>
              <a:rPr lang="en-US" sz="2200" b="1" dirty="0"/>
              <a:t> </a:t>
            </a:r>
            <a:r>
              <a:rPr lang="en-US" sz="2200" b="1" dirty="0" err="1"/>
              <a:t>dữ</a:t>
            </a:r>
            <a:r>
              <a:rPr lang="en-US" sz="2200" b="1" dirty="0"/>
              <a:t> </a:t>
            </a:r>
            <a:r>
              <a:rPr lang="en-US" sz="2200" b="1" dirty="0" err="1"/>
              <a:t>liệu</a:t>
            </a:r>
            <a:r>
              <a:rPr lang="en-US" sz="2200" b="1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b="1" dirty="0" err="1"/>
              <a:t>phương</a:t>
            </a:r>
            <a:r>
              <a:rPr lang="en-US" sz="2200" b="1" dirty="0"/>
              <a:t> </a:t>
            </a:r>
            <a:r>
              <a:rPr lang="en-US" sz="2200" b="1" dirty="0" err="1"/>
              <a:t>thức</a:t>
            </a:r>
            <a:r>
              <a:rPr lang="en-US" sz="2200" b="1" dirty="0"/>
              <a:t> </a:t>
            </a:r>
            <a:r>
              <a:rPr lang="en-US" sz="2200" dirty="0"/>
              <a:t>( method)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i="1" dirty="0" err="1"/>
              <a:t>thể</a:t>
            </a:r>
            <a:r>
              <a:rPr lang="en-US" sz="2200" i="1" dirty="0"/>
              <a:t> </a:t>
            </a:r>
            <a:r>
              <a:rPr lang="en-US" sz="2200" i="1" dirty="0" err="1"/>
              <a:t>hiện</a:t>
            </a:r>
            <a:r>
              <a:rPr lang="en-US" sz="2200" i="1" dirty="0"/>
              <a:t> </a:t>
            </a:r>
            <a:r>
              <a:rPr lang="en-US" sz="2200" dirty="0"/>
              <a:t>(instance)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r>
              <a:rPr lang="en-US" sz="2200" dirty="0"/>
              <a:t> 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.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i="1" dirty="0" err="1"/>
              <a:t>hiện</a:t>
            </a:r>
            <a:r>
              <a:rPr lang="en-US" sz="2200" i="1" dirty="0"/>
              <a:t> </a:t>
            </a:r>
            <a:r>
              <a:rPr lang="en-US" sz="2200" i="1" dirty="0" err="1"/>
              <a:t>thể</a:t>
            </a:r>
            <a:r>
              <a:rPr lang="en-US" sz="2200" i="1" dirty="0"/>
              <a:t> </a:t>
            </a:r>
            <a:r>
              <a:rPr lang="en-US" sz="2200" i="1" dirty="0" err="1"/>
              <a:t>hóa</a:t>
            </a:r>
            <a:r>
              <a:rPr lang="en-US" sz="2200" i="1" dirty="0"/>
              <a:t> </a:t>
            </a:r>
            <a:r>
              <a:rPr lang="en-US" sz="2200" dirty="0"/>
              <a:t>(instantiation). </a:t>
            </a:r>
          </a:p>
          <a:p>
            <a:pPr marL="0" indent="0">
              <a:buNone/>
            </a:pPr>
            <a:r>
              <a:rPr lang="en-US" sz="2200" b="1" dirty="0" err="1"/>
              <a:t>Định</a:t>
            </a:r>
            <a:r>
              <a:rPr lang="en-US" sz="2200" b="1" dirty="0"/>
              <a:t> </a:t>
            </a:r>
            <a:r>
              <a:rPr lang="en-US" sz="2200" b="1" dirty="0" err="1"/>
              <a:t>nghĩa</a:t>
            </a:r>
            <a:r>
              <a:rPr lang="en-US" sz="2200" b="1" dirty="0"/>
              <a:t> </a:t>
            </a:r>
            <a:r>
              <a:rPr lang="en-US" sz="2200" b="1" dirty="0" err="1"/>
              <a:t>lớp</a:t>
            </a:r>
            <a:endParaRPr lang="en-US" sz="2200" b="1" dirty="0"/>
          </a:p>
          <a:p>
            <a:r>
              <a:rPr lang="en-US" sz="2000" dirty="0"/>
              <a:t>Python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cú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class </a:t>
            </a:r>
            <a:r>
              <a:rPr lang="en-US" sz="2000" dirty="0" err="1"/>
              <a:t>ClassName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initializer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methods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667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Thí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 err="1">
                <a:solidFill>
                  <a:srgbClr val="FF0000"/>
                </a:solidFill>
              </a:rPr>
              <a:t>Kiểu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dữ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liệu</a:t>
            </a:r>
            <a:r>
              <a:rPr lang="en-US" sz="2800" dirty="0">
                <a:solidFill>
                  <a:srgbClr val="FF0000"/>
                </a:solidFill>
              </a:rPr>
              <a:t>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stack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đây</a:t>
            </a:r>
            <a:r>
              <a:rPr lang="en-US" sz="2000" dirty="0"/>
              <a:t>. </a:t>
            </a:r>
            <a:r>
              <a:rPr lang="en-US" sz="2000" dirty="0" err="1"/>
              <a:t>Một</a:t>
            </a:r>
            <a:r>
              <a:rPr lang="en-US" sz="2000" dirty="0"/>
              <a:t> stack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hay </a:t>
            </a:r>
            <a:r>
              <a:rPr lang="en-US" sz="2000" dirty="0" err="1"/>
              <a:t>gỡ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đang</a:t>
            </a:r>
            <a:r>
              <a:rPr lang="en-US" sz="2000" dirty="0"/>
              <a:t> ở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(top) </a:t>
            </a:r>
            <a:r>
              <a:rPr lang="en-US" sz="2000" dirty="0" err="1"/>
              <a:t>của</a:t>
            </a:r>
            <a:r>
              <a:rPr lang="en-US" sz="2000" dirty="0"/>
              <a:t> stack. Stack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sắp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LIFO.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Stack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  <a:p>
            <a:r>
              <a:rPr lang="en-US" sz="2000" b="1" dirty="0"/>
              <a:t>Stack() 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stack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rỗng</a:t>
            </a:r>
            <a:r>
              <a:rPr lang="en-US" sz="2000" dirty="0"/>
              <a:t>.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đòi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stack </a:t>
            </a:r>
            <a:r>
              <a:rPr lang="en-US" sz="2000" dirty="0" err="1"/>
              <a:t>rỗng</a:t>
            </a:r>
            <a:r>
              <a:rPr lang="en-US" sz="2000" dirty="0"/>
              <a:t>.</a:t>
            </a:r>
          </a:p>
          <a:p>
            <a:r>
              <a:rPr lang="en-US" sz="2000" b="1" dirty="0"/>
              <a:t>push(item)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top </a:t>
            </a:r>
            <a:r>
              <a:rPr lang="en-US" sz="2000" dirty="0" err="1"/>
              <a:t>của</a:t>
            </a:r>
            <a:r>
              <a:rPr lang="en-US" sz="2000" dirty="0"/>
              <a:t> stack.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.</a:t>
            </a:r>
          </a:p>
          <a:p>
            <a:r>
              <a:rPr lang="en-US" sz="2000" b="1" dirty="0"/>
              <a:t>pop() </a:t>
            </a:r>
            <a:r>
              <a:rPr lang="en-US" sz="2000" dirty="0" err="1"/>
              <a:t>gỡ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ở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top </a:t>
            </a:r>
            <a:r>
              <a:rPr lang="en-US" sz="2000" dirty="0" err="1"/>
              <a:t>của</a:t>
            </a:r>
            <a:r>
              <a:rPr lang="en-US" sz="2000" dirty="0"/>
              <a:t> stack.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đòi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gỡ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. Stack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.</a:t>
            </a:r>
          </a:p>
          <a:p>
            <a:r>
              <a:rPr lang="en-US" sz="2000" b="1" dirty="0"/>
              <a:t>peek()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ở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top </a:t>
            </a:r>
            <a:r>
              <a:rPr lang="en-US" sz="2000" dirty="0" err="1"/>
              <a:t>của</a:t>
            </a:r>
            <a:r>
              <a:rPr lang="en-US" sz="2000" dirty="0"/>
              <a:t> stack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gỡ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.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đòi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. Stack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is_empty</a:t>
            </a:r>
            <a:r>
              <a:rPr lang="en-US" sz="2000" b="1" dirty="0"/>
              <a:t>()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stack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rỗng</a:t>
            </a:r>
            <a:r>
              <a:rPr lang="en-US" sz="2000" dirty="0"/>
              <a:t> hay </a:t>
            </a:r>
            <a:r>
              <a:rPr lang="en-US" sz="2000" dirty="0" err="1"/>
              <a:t>không</a:t>
            </a:r>
            <a:r>
              <a:rPr lang="en-US" sz="2000" dirty="0"/>
              <a:t>.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đòi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bool</a:t>
            </a:r>
            <a:r>
              <a:rPr lang="en-US" sz="2000" dirty="0"/>
              <a:t>.</a:t>
            </a:r>
          </a:p>
          <a:p>
            <a:r>
              <a:rPr lang="en-US" sz="2000" b="1" dirty="0"/>
              <a:t>size()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stack.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đòi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709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304800"/>
          </a:xfrm>
        </p:spPr>
        <p:txBody>
          <a:bodyPr/>
          <a:lstStyle/>
          <a:p>
            <a:r>
              <a:rPr lang="en-US" sz="2800" b="1" dirty="0" err="1">
                <a:solidFill>
                  <a:srgbClr val="FF0000"/>
                </a:solidFill>
              </a:rPr>
              <a:t>Hiện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thực</a:t>
            </a:r>
            <a:r>
              <a:rPr lang="en-US" sz="2800" b="1" dirty="0">
                <a:solidFill>
                  <a:srgbClr val="FF0000"/>
                </a:solidFill>
              </a:rPr>
              <a:t> Stack </a:t>
            </a:r>
            <a:r>
              <a:rPr lang="en-US" sz="2800" b="1" dirty="0" err="1">
                <a:solidFill>
                  <a:srgbClr val="FF0000"/>
                </a:solidFill>
              </a:rPr>
              <a:t>với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ngôn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ngữ</a:t>
            </a:r>
            <a:r>
              <a:rPr lang="en-US" sz="2800" b="1" dirty="0">
                <a:solidFill>
                  <a:srgbClr val="FF0000"/>
                </a:solidFill>
              </a:rPr>
              <a:t> Python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#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stack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class</a:t>
            </a:r>
            <a:r>
              <a:rPr lang="en-US" sz="2000" dirty="0"/>
              <a:t> Stack: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__(self):    #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initializer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self.items</a:t>
            </a:r>
            <a:r>
              <a:rPr lang="en-US" sz="2000" dirty="0"/>
              <a:t> = []     # items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stack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list </a:t>
            </a:r>
            <a:r>
              <a:rPr lang="en-US" sz="2000" dirty="0" err="1"/>
              <a:t>rỗng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   </a:t>
            </a:r>
            <a:r>
              <a:rPr lang="en-US" sz="2000" b="1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is_empty</a:t>
            </a:r>
            <a:r>
              <a:rPr lang="en-US" sz="2000" dirty="0"/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 err="1"/>
              <a:t>self.items</a:t>
            </a:r>
            <a:r>
              <a:rPr lang="en-US" sz="2000" dirty="0"/>
              <a:t> ==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 err="1"/>
              <a:t>def</a:t>
            </a:r>
            <a:r>
              <a:rPr lang="en-US" sz="2000" dirty="0"/>
              <a:t> push(self, item):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self.items.append</a:t>
            </a:r>
            <a:r>
              <a:rPr lang="en-US" sz="2000" dirty="0"/>
              <a:t>(item)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 err="1"/>
              <a:t>def</a:t>
            </a:r>
            <a:r>
              <a:rPr lang="en-US" sz="2000" dirty="0"/>
              <a:t> pop(self):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 err="1"/>
              <a:t>self.items.pop</a:t>
            </a:r>
            <a:r>
              <a:rPr lang="en-US" sz="20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b="1" dirty="0" err="1"/>
              <a:t>def</a:t>
            </a:r>
            <a:r>
              <a:rPr lang="en-US" sz="2000" dirty="0"/>
              <a:t> peek(self):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 err="1"/>
              <a:t>self.items</a:t>
            </a:r>
            <a:r>
              <a:rPr lang="en-US" sz="2000" dirty="0"/>
              <a:t>[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self.items</a:t>
            </a:r>
            <a:r>
              <a:rPr lang="en-US" sz="2000" dirty="0"/>
              <a:t>)-1]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 err="1"/>
              <a:t>def</a:t>
            </a:r>
            <a:r>
              <a:rPr lang="en-US" sz="2000" b="1" dirty="0"/>
              <a:t> </a:t>
            </a:r>
            <a:r>
              <a:rPr lang="en-US" sz="2000" dirty="0"/>
              <a:t>size(self):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self.items</a:t>
            </a:r>
            <a:r>
              <a:rPr lang="en-US" sz="2000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/>
              <a:t>Chú</a:t>
            </a:r>
            <a:r>
              <a:rPr lang="en-US" sz="2000" dirty="0"/>
              <a:t> ý: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b="1" dirty="0" err="1"/>
              <a:t>init</a:t>
            </a:r>
            <a:r>
              <a:rPr lang="en-US" sz="2000" b="1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underscore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           self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stack </a:t>
            </a:r>
            <a:r>
              <a:rPr lang="en-US" sz="2000" dirty="0" err="1"/>
              <a:t>mà</a:t>
            </a:r>
            <a:r>
              <a:rPr lang="en-US" sz="2000" dirty="0"/>
              <a:t> ta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pic>
        <p:nvPicPr>
          <p:cNvPr id="7" name="Picture 6" descr="A picture containing design&#10;&#10;Description automatically generated with medium confidence">
            <a:extLst>
              <a:ext uri="{FF2B5EF4-FFF2-40B4-BE49-F238E27FC236}">
                <a16:creationId xmlns:a16="http://schemas.microsoft.com/office/drawing/2014/main" id="{B7F08A60-4C10-8752-99C5-753992A0D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52" y="2743200"/>
            <a:ext cx="438369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05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Tạo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đối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tượng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0772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, 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i="1" dirty="0" err="1"/>
              <a:t>hàm</a:t>
            </a:r>
            <a:r>
              <a:rPr lang="en-US" sz="2200" i="1" dirty="0"/>
              <a:t> </a:t>
            </a:r>
            <a:r>
              <a:rPr lang="en-US" sz="2200" i="1" dirty="0" err="1"/>
              <a:t>tạo</a:t>
            </a:r>
            <a:r>
              <a:rPr lang="en-US" sz="2200" i="1" dirty="0"/>
              <a:t> </a:t>
            </a:r>
            <a:r>
              <a:rPr lang="en-US" sz="2200" dirty="0"/>
              <a:t>(constructor).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2 </a:t>
            </a:r>
            <a:r>
              <a:rPr lang="en-US" sz="2200" dirty="0" err="1"/>
              <a:t>việc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100" dirty="0"/>
              <a:t>.</a:t>
            </a:r>
          </a:p>
          <a:p>
            <a:pPr marL="0" indent="0">
              <a:buNone/>
            </a:pPr>
            <a:r>
              <a:rPr lang="en-US" sz="2100" dirty="0"/>
              <a:t>■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b="1" dirty="0"/>
              <a:t>__</a:t>
            </a:r>
            <a:r>
              <a:rPr lang="en-US" sz="2000" b="1" dirty="0" err="1"/>
              <a:t>init</a:t>
            </a:r>
            <a:r>
              <a:rPr lang="en-US" sz="2000" b="1" dirty="0"/>
              <a:t>__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 err="1"/>
              <a:t>Mọi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, </a:t>
            </a:r>
            <a:r>
              <a:rPr lang="en-US" sz="2200" dirty="0" err="1"/>
              <a:t>kể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, </a:t>
            </a:r>
            <a:r>
              <a:rPr lang="en-US" sz="2200" dirty="0" err="1"/>
              <a:t>đều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tiên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b="1" dirty="0"/>
              <a:t>self</a:t>
            </a:r>
            <a:r>
              <a:rPr lang="en-US" sz="2200" dirty="0"/>
              <a:t>.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khảo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.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b="1" dirty="0"/>
              <a:t>self 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b="1" dirty="0"/>
              <a:t>__</a:t>
            </a:r>
            <a:r>
              <a:rPr lang="en-US" sz="2200" b="1" dirty="0" err="1"/>
              <a:t>init</a:t>
            </a:r>
            <a:r>
              <a:rPr lang="en-US" sz="2200" b="1" dirty="0"/>
              <a:t>__ 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vừa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ra.</a:t>
            </a:r>
            <a:r>
              <a:rPr lang="en-US" sz="2200" dirty="0"/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initializer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Stack</a:t>
            </a:r>
            <a:r>
              <a:rPr lang="en-US" sz="2200" b="1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list </a:t>
            </a:r>
            <a:r>
              <a:rPr lang="en-US" sz="2200" dirty="0" err="1"/>
              <a:t>mặc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[].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đây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b="1" dirty="0"/>
              <a:t>Stack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list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mặc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rỗng</a:t>
            </a:r>
            <a:r>
              <a:rPr lang="en-US" sz="2200" dirty="0"/>
              <a:t> </a:t>
            </a:r>
            <a:r>
              <a:rPr lang="en-US" sz="2200" b="1" dirty="0"/>
              <a:t>[]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               Stack()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681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Sử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lớp</a:t>
            </a:r>
            <a:r>
              <a:rPr lang="en-US" sz="2800" dirty="0">
                <a:solidFill>
                  <a:srgbClr val="FF0000"/>
                </a:solidFill>
              </a:rPr>
              <a:t>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962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 err="1"/>
              <a:t>Vài</a:t>
            </a:r>
            <a:r>
              <a:rPr lang="en-US" sz="2200" dirty="0"/>
              <a:t> </a:t>
            </a: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Stack: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s1  = Stack()     #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Stack </a:t>
            </a:r>
            <a:r>
              <a:rPr lang="en-US" sz="2200" dirty="0" err="1"/>
              <a:t>rỗng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s1 = s1.push(5)   # </a:t>
            </a:r>
            <a:r>
              <a:rPr lang="en-US" sz="2200" dirty="0" err="1"/>
              <a:t>đưa</a:t>
            </a:r>
            <a:r>
              <a:rPr lang="en-US" sz="2200" dirty="0"/>
              <a:t> 5 </a:t>
            </a:r>
            <a:r>
              <a:rPr lang="en-US" sz="2200" dirty="0" err="1"/>
              <a:t>vào</a:t>
            </a:r>
            <a:r>
              <a:rPr lang="en-US" sz="2200" dirty="0"/>
              <a:t> stack s1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s1 = s1.push(6)      # </a:t>
            </a:r>
            <a:r>
              <a:rPr lang="en-US" sz="2200" dirty="0" err="1"/>
              <a:t>đưa</a:t>
            </a:r>
            <a:r>
              <a:rPr lang="en-US" sz="2200" dirty="0"/>
              <a:t> 6 </a:t>
            </a:r>
            <a:r>
              <a:rPr lang="en-US" sz="2200" dirty="0" err="1"/>
              <a:t>vào</a:t>
            </a:r>
            <a:r>
              <a:rPr lang="en-US" sz="2200" dirty="0"/>
              <a:t> stack s1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s1= s1.push(8)      # </a:t>
            </a:r>
            <a:r>
              <a:rPr lang="en-US" sz="2200" dirty="0" err="1"/>
              <a:t>đưa</a:t>
            </a:r>
            <a:r>
              <a:rPr lang="en-US" sz="2200" dirty="0"/>
              <a:t> 8 </a:t>
            </a:r>
            <a:r>
              <a:rPr lang="en-US" sz="2200" dirty="0" err="1"/>
              <a:t>vào</a:t>
            </a:r>
            <a:r>
              <a:rPr lang="en-US" sz="2200" dirty="0"/>
              <a:t> stack s1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s1= s1.pop()          # </a:t>
            </a:r>
            <a:r>
              <a:rPr lang="en-US" sz="2200" dirty="0" err="1"/>
              <a:t>gỡ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cuối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khỏi</a:t>
            </a:r>
            <a:r>
              <a:rPr lang="en-US" sz="2200" dirty="0"/>
              <a:t> s1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print(s1)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print(s1.peek())      # in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s1= s1.pop()           # </a:t>
            </a:r>
            <a:r>
              <a:rPr lang="en-US" sz="2200" dirty="0" err="1"/>
              <a:t>gỡ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6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khỏi</a:t>
            </a:r>
            <a:r>
              <a:rPr lang="en-US" sz="2200" dirty="0"/>
              <a:t> s1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s1= s1.pop() 		# </a:t>
            </a:r>
            <a:r>
              <a:rPr lang="en-US" sz="2200" dirty="0" err="1"/>
              <a:t>gỡ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5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khỏi</a:t>
            </a:r>
            <a:r>
              <a:rPr lang="en-US" sz="2200" dirty="0"/>
              <a:t> s1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print(s1.is_empty())      # in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True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883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4344"/>
            <a:ext cx="7772400" cy="381000"/>
          </a:xfrm>
        </p:spPr>
        <p:txBody>
          <a:bodyPr/>
          <a:lstStyle/>
          <a:p>
            <a:br>
              <a:rPr lang="en-US" sz="3200" i="1" dirty="0">
                <a:solidFill>
                  <a:srgbClr val="FF0000"/>
                </a:solidFill>
              </a:rPr>
            </a:br>
            <a:r>
              <a:rPr lang="en-US" sz="2800" i="1" dirty="0">
                <a:solidFill>
                  <a:srgbClr val="FF0000"/>
                </a:solidFill>
              </a:rPr>
              <a:t>map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lambda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5715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100" dirty="0"/>
              <a:t>Python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đặc</a:t>
            </a:r>
            <a:r>
              <a:rPr lang="en-US" sz="2100" dirty="0"/>
              <a:t> </a:t>
            </a:r>
            <a:r>
              <a:rPr lang="en-US" sz="2100" dirty="0" err="1"/>
              <a:t>biệt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i="1" dirty="0" err="1"/>
              <a:t>gọi</a:t>
            </a:r>
            <a:r>
              <a:rPr lang="en-US" sz="2100" i="1" dirty="0"/>
              <a:t> </a:t>
            </a:r>
            <a:r>
              <a:rPr lang="en-US" sz="2100" i="1" dirty="0" err="1"/>
              <a:t>hàm</a:t>
            </a:r>
            <a:r>
              <a:rPr lang="en-US" sz="2100" i="1" dirty="0"/>
              <a:t> </a:t>
            </a:r>
            <a:r>
              <a:rPr lang="en-US" sz="2100" i="1" dirty="0" err="1"/>
              <a:t>theo</a:t>
            </a:r>
            <a:r>
              <a:rPr lang="en-US" sz="2100" i="1" dirty="0"/>
              <a:t> </a:t>
            </a:r>
            <a:r>
              <a:rPr lang="en-US" sz="2100" i="1" dirty="0" err="1"/>
              <a:t>kiểu</a:t>
            </a:r>
            <a:r>
              <a:rPr lang="en-US" sz="2100" i="1" dirty="0"/>
              <a:t> </a:t>
            </a:r>
            <a:r>
              <a:rPr lang="en-US" sz="2100" i="1" dirty="0" err="1"/>
              <a:t>lặp</a:t>
            </a:r>
            <a:r>
              <a:rPr lang="en-US" sz="2100" i="1" dirty="0"/>
              <a:t> </a:t>
            </a:r>
            <a:r>
              <a:rPr lang="en-US" sz="2100" dirty="0" err="1"/>
              <a:t>mà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cần</a:t>
            </a: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vòng</a:t>
            </a:r>
            <a:r>
              <a:rPr lang="en-US" sz="2100" dirty="0"/>
              <a:t> </a:t>
            </a:r>
            <a:r>
              <a:rPr lang="en-US" sz="2100" dirty="0" err="1"/>
              <a:t>lặp</a:t>
            </a:r>
            <a:r>
              <a:rPr lang="en-US" sz="2100" dirty="0"/>
              <a:t>. </a:t>
            </a:r>
            <a:r>
              <a:rPr lang="en-US" sz="2100" dirty="0" err="1"/>
              <a:t>Nếu</a:t>
            </a:r>
            <a:r>
              <a:rPr lang="en-US" sz="2100" dirty="0"/>
              <a:t> ta </a:t>
            </a:r>
            <a:r>
              <a:rPr lang="en-US" sz="2100" dirty="0" err="1"/>
              <a:t>muốn</a:t>
            </a:r>
            <a:r>
              <a:rPr lang="en-US" sz="2100" dirty="0"/>
              <a:t> </a:t>
            </a:r>
            <a:r>
              <a:rPr lang="en-US" sz="2100" dirty="0" err="1"/>
              <a:t>áp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</a:t>
            </a:r>
            <a:r>
              <a:rPr lang="en-US" sz="2100" dirty="0" err="1"/>
              <a:t>cùng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hàm</a:t>
            </a:r>
            <a:r>
              <a:rPr lang="en-US" sz="2100" dirty="0"/>
              <a:t> </a:t>
            </a:r>
            <a:r>
              <a:rPr lang="en-US" sz="2100" dirty="0" err="1"/>
              <a:t>lên</a:t>
            </a:r>
            <a:r>
              <a:rPr lang="en-US" sz="2100" dirty="0"/>
              <a:t> </a:t>
            </a:r>
            <a:r>
              <a:rPr lang="en-US" sz="2100" dirty="0" err="1"/>
              <a:t>mọi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tử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list, ta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lệnh</a:t>
            </a:r>
            <a:r>
              <a:rPr lang="en-US" sz="2100" dirty="0"/>
              <a:t> </a:t>
            </a:r>
            <a:r>
              <a:rPr lang="en-US" sz="2100" i="1" dirty="0"/>
              <a:t>map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Python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cú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 </a:t>
            </a:r>
            <a:r>
              <a:rPr lang="en-US" sz="2100" i="1" dirty="0"/>
              <a:t>map</a:t>
            </a:r>
            <a:r>
              <a:rPr lang="en-US" sz="2100" dirty="0"/>
              <a:t>(</a:t>
            </a:r>
            <a:r>
              <a:rPr lang="en-US" sz="2100" i="1" dirty="0"/>
              <a:t>function</a:t>
            </a:r>
            <a:r>
              <a:rPr lang="en-US" sz="2100" dirty="0"/>
              <a:t>, </a:t>
            </a:r>
            <a:r>
              <a:rPr lang="en-US" sz="2100" i="1" dirty="0"/>
              <a:t>list</a:t>
            </a:r>
            <a:r>
              <a:rPr lang="en-US" sz="2100" dirty="0"/>
              <a:t>). </a:t>
            </a:r>
            <a:r>
              <a:rPr lang="en-US" sz="2100" dirty="0" err="1"/>
              <a:t>Lệnh</a:t>
            </a:r>
            <a:r>
              <a:rPr lang="en-US" sz="2100" dirty="0"/>
              <a:t> </a:t>
            </a:r>
            <a:r>
              <a:rPr lang="en-US" sz="2100" dirty="0" err="1"/>
              <a:t>này</a:t>
            </a:r>
            <a:r>
              <a:rPr lang="en-US" sz="2100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áp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</a:t>
            </a:r>
            <a:r>
              <a:rPr lang="en-US" sz="2100" dirty="0" err="1"/>
              <a:t>hàm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nêu</a:t>
            </a:r>
            <a:r>
              <a:rPr lang="en-US" sz="2100" dirty="0"/>
              <a:t> </a:t>
            </a:r>
            <a:r>
              <a:rPr lang="en-US" sz="2100" dirty="0" err="1"/>
              <a:t>lên</a:t>
            </a:r>
            <a:r>
              <a:rPr lang="en-US" sz="2100" dirty="0"/>
              <a:t> </a:t>
            </a:r>
            <a:r>
              <a:rPr lang="en-US" sz="2100" dirty="0" err="1"/>
              <a:t>mọi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tử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list.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&gt;&gt;&gt; items = [1,2,3,4,5]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&gt;&gt;&gt;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inc</a:t>
            </a:r>
            <a:r>
              <a:rPr lang="en-US" sz="2000" dirty="0"/>
              <a:t>(x): return x+1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&gt;&gt;&gt; list(map(</a:t>
            </a:r>
            <a:r>
              <a:rPr lang="en-US" sz="2000" dirty="0" err="1"/>
              <a:t>inc,items</a:t>
            </a:r>
            <a:r>
              <a:rPr lang="en-US" sz="2000" dirty="0"/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[2, 3, 4, 5, 6]</a:t>
            </a:r>
            <a:r>
              <a:rPr lang="en-US" sz="21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mánh</a:t>
            </a:r>
            <a:r>
              <a:rPr lang="en-US" sz="2100" dirty="0"/>
              <a:t> </a:t>
            </a:r>
            <a:r>
              <a:rPr lang="en-US" sz="2100" dirty="0" err="1"/>
              <a:t>lới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hàm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hàm</a:t>
            </a:r>
            <a:r>
              <a:rPr lang="en-US" sz="2100" dirty="0"/>
              <a:t> </a:t>
            </a:r>
            <a:r>
              <a:rPr lang="en-US" sz="2100" dirty="0" err="1"/>
              <a:t>vô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lệnh</a:t>
            </a:r>
            <a:r>
              <a:rPr lang="en-US" sz="2100" dirty="0"/>
              <a:t> </a:t>
            </a:r>
            <a:r>
              <a:rPr lang="en-US" sz="2100" b="1" dirty="0"/>
              <a:t>lambda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cú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                   </a:t>
            </a:r>
            <a:r>
              <a:rPr lang="en-US" sz="2100" b="1" dirty="0"/>
              <a:t>lambda</a:t>
            </a:r>
            <a:r>
              <a:rPr lang="en-US" sz="2100" dirty="0"/>
              <a:t> </a:t>
            </a:r>
            <a:r>
              <a:rPr lang="en-US" sz="2100" i="1" dirty="0" err="1"/>
              <a:t>args</a:t>
            </a:r>
            <a:r>
              <a:rPr lang="en-US" sz="2100" dirty="0"/>
              <a:t> : </a:t>
            </a:r>
            <a:r>
              <a:rPr lang="en-US" sz="2100" i="1" dirty="0"/>
              <a:t>command</a:t>
            </a:r>
            <a:r>
              <a:rPr lang="en-US" sz="2100" dirty="0"/>
              <a:t>  </a:t>
            </a:r>
          </a:p>
          <a:p>
            <a:pPr>
              <a:spcBef>
                <a:spcPts val="600"/>
              </a:spcBef>
            </a:pPr>
            <a:r>
              <a:rPr lang="en-US" sz="2100" dirty="0" err="1"/>
              <a:t>Hàm</a:t>
            </a:r>
            <a:r>
              <a:rPr lang="en-US" sz="2100" dirty="0"/>
              <a:t> lambda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thi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phát</a:t>
            </a:r>
            <a:r>
              <a:rPr lang="en-US" sz="2100" dirty="0"/>
              <a:t> </a:t>
            </a:r>
            <a:r>
              <a:rPr lang="en-US" sz="2100" dirty="0" err="1"/>
              <a:t>biểu</a:t>
            </a:r>
            <a:r>
              <a:rPr lang="en-US" sz="2100" dirty="0"/>
              <a:t>, </a:t>
            </a:r>
            <a:r>
              <a:rPr lang="en-US" sz="2100" dirty="0" err="1"/>
              <a:t>nhưng</a:t>
            </a:r>
            <a:r>
              <a:rPr lang="en-US" sz="2100" dirty="0"/>
              <a:t> </a:t>
            </a:r>
            <a:r>
              <a:rPr lang="en-US" sz="2100" dirty="0" err="1"/>
              <a:t>nó</a:t>
            </a: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điều</a:t>
            </a:r>
            <a:r>
              <a:rPr lang="en-US" sz="2100" dirty="0"/>
              <a:t> </a:t>
            </a:r>
            <a:r>
              <a:rPr lang="en-US" sz="2100" dirty="0" err="1"/>
              <a:t>kiện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ta </a:t>
            </a:r>
            <a:r>
              <a:rPr lang="en-US" sz="2100" dirty="0" err="1"/>
              <a:t>viết</a:t>
            </a:r>
            <a:r>
              <a:rPr lang="en-US" sz="2100" dirty="0"/>
              <a:t> </a:t>
            </a:r>
            <a:r>
              <a:rPr lang="en-US" sz="2100" dirty="0" err="1"/>
              <a:t>câu</a:t>
            </a:r>
            <a:r>
              <a:rPr lang="en-US" sz="2100" dirty="0"/>
              <a:t> </a:t>
            </a:r>
            <a:r>
              <a:rPr lang="en-US" sz="2100" dirty="0" err="1"/>
              <a:t>lệnh</a:t>
            </a:r>
            <a:r>
              <a:rPr lang="en-US" sz="2100" dirty="0"/>
              <a:t> </a:t>
            </a:r>
            <a:r>
              <a:rPr lang="en-US" sz="2100" dirty="0" err="1"/>
              <a:t>ngắn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hiện</a:t>
            </a:r>
            <a:r>
              <a:rPr lang="en-US" sz="2100" dirty="0"/>
              <a:t> </a:t>
            </a:r>
            <a:r>
              <a:rPr lang="en-US" sz="2100" dirty="0" err="1"/>
              <a:t>những</a:t>
            </a:r>
            <a:r>
              <a:rPr lang="en-US" sz="2100" dirty="0"/>
              <a:t> </a:t>
            </a:r>
            <a:r>
              <a:rPr lang="en-US" sz="2100" dirty="0" err="1"/>
              <a:t>việc</a:t>
            </a:r>
            <a:r>
              <a:rPr lang="en-US" sz="2100" dirty="0"/>
              <a:t> </a:t>
            </a:r>
            <a:r>
              <a:rPr lang="en-US" sz="2100" dirty="0" err="1"/>
              <a:t>phức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.  </a:t>
            </a:r>
          </a:p>
          <a:p>
            <a:pPr>
              <a:spcBef>
                <a:spcPts val="600"/>
              </a:spcBef>
            </a:pPr>
            <a:r>
              <a:rPr lang="en-US" sz="2100" dirty="0" err="1"/>
              <a:t>Ví</a:t>
            </a:r>
            <a:r>
              <a:rPr lang="en-US" sz="2100" dirty="0"/>
              <a:t> </a:t>
            </a:r>
            <a:r>
              <a:rPr lang="en-US" sz="2100" dirty="0" err="1"/>
              <a:t>dụ</a:t>
            </a:r>
            <a:r>
              <a:rPr lang="en-US" sz="2100" dirty="0"/>
              <a:t>, </a:t>
            </a:r>
            <a:r>
              <a:rPr lang="en-US" sz="2100" dirty="0" err="1"/>
              <a:t>câu</a:t>
            </a:r>
            <a:r>
              <a:rPr lang="en-US" sz="2100" dirty="0"/>
              <a:t> </a:t>
            </a:r>
            <a:r>
              <a:rPr lang="en-US" sz="2100" dirty="0" err="1"/>
              <a:t>lệnh</a:t>
            </a:r>
            <a:r>
              <a:rPr lang="en-US" sz="2100" dirty="0"/>
              <a:t> </a:t>
            </a:r>
            <a:r>
              <a:rPr lang="en-US" sz="2100" dirty="0" err="1"/>
              <a:t>sau</a:t>
            </a:r>
            <a:r>
              <a:rPr lang="en-US" sz="2100" dirty="0"/>
              <a:t> </a:t>
            </a:r>
            <a:r>
              <a:rPr lang="en-US" sz="2100" dirty="0" err="1"/>
              <a:t>đây</a:t>
            </a:r>
            <a:r>
              <a:rPr lang="en-US" sz="2100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nhận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list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phương</a:t>
            </a:r>
            <a:r>
              <a:rPr lang="en-US" sz="2100" dirty="0"/>
              <a:t> </a:t>
            </a: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tử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list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nhân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7.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100" b="1" dirty="0"/>
              <a:t>                                    map(lambda </a:t>
            </a:r>
            <a:r>
              <a:rPr lang="en-US" sz="2100" dirty="0"/>
              <a:t>x</a:t>
            </a:r>
            <a:r>
              <a:rPr lang="en-US" sz="2100" b="1" dirty="0"/>
              <a:t>:pow(</a:t>
            </a:r>
            <a:r>
              <a:rPr lang="en-US" sz="2100" dirty="0"/>
              <a:t>x</a:t>
            </a:r>
            <a:r>
              <a:rPr lang="en-US" sz="2100" b="1" dirty="0"/>
              <a:t>,</a:t>
            </a:r>
            <a:r>
              <a:rPr lang="en-US" sz="2100" dirty="0"/>
              <a:t>3</a:t>
            </a:r>
            <a:r>
              <a:rPr lang="en-US" sz="2100" b="1" dirty="0"/>
              <a:t>)+</a:t>
            </a:r>
            <a:r>
              <a:rPr lang="en-US" sz="2100" dirty="0"/>
              <a:t>7</a:t>
            </a:r>
            <a:r>
              <a:rPr lang="en-US" sz="2100" b="1" dirty="0"/>
              <a:t>,list)</a:t>
            </a:r>
            <a:endParaRPr lang="en-US" sz="21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65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Lệnh</a:t>
            </a:r>
            <a:r>
              <a:rPr lang="en-US" sz="2800" dirty="0">
                <a:solidFill>
                  <a:srgbClr val="FF0000"/>
                </a:solidFill>
              </a:rPr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lệnh</a:t>
            </a:r>
            <a:r>
              <a:rPr lang="en-US" sz="2200" dirty="0"/>
              <a:t> </a:t>
            </a:r>
            <a:r>
              <a:rPr lang="en-US" sz="2200" b="1" dirty="0"/>
              <a:t>lambda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lệnh</a:t>
            </a:r>
            <a:r>
              <a:rPr lang="en-US" sz="2200" dirty="0"/>
              <a:t> </a:t>
            </a:r>
            <a:r>
              <a:rPr lang="en-US" sz="2200" b="1" dirty="0"/>
              <a:t>filter</a:t>
            </a:r>
            <a:r>
              <a:rPr lang="en-US" sz="2200" dirty="0"/>
              <a:t>.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list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thỏa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nêu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lệnh</a:t>
            </a:r>
            <a:r>
              <a:rPr lang="en-US" sz="2200" dirty="0"/>
              <a:t> </a:t>
            </a:r>
            <a:r>
              <a:rPr lang="en-US" sz="2200" dirty="0" err="1"/>
              <a:t>nằm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lambda.</a:t>
            </a:r>
          </a:p>
          <a:p>
            <a:pPr marL="0" indent="0">
              <a:buNone/>
            </a:pP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           filter(lambda </a:t>
            </a:r>
            <a:r>
              <a:rPr lang="en-US" sz="2200" dirty="0"/>
              <a:t>x</a:t>
            </a:r>
            <a:r>
              <a:rPr lang="en-US" sz="2200" b="1" dirty="0"/>
              <a:t>:</a:t>
            </a:r>
            <a:r>
              <a:rPr lang="en-US" sz="2200" dirty="0"/>
              <a:t>x&gt;</a:t>
            </a:r>
            <a:r>
              <a:rPr lang="en-US" sz="2200" b="1" dirty="0"/>
              <a:t>=</a:t>
            </a:r>
            <a:r>
              <a:rPr lang="en-US" sz="2200" dirty="0"/>
              <a:t>2</a:t>
            </a:r>
            <a:r>
              <a:rPr lang="en-US" sz="2200" b="1" dirty="0"/>
              <a:t>,list)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list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thỏa</a:t>
            </a:r>
            <a:r>
              <a:rPr lang="en-US" sz="2200" dirty="0"/>
              <a:t> </a:t>
            </a:r>
            <a:r>
              <a:rPr lang="en-US" sz="2200" i="1" dirty="0" err="1"/>
              <a:t>điều</a:t>
            </a:r>
            <a:r>
              <a:rPr lang="en-US" sz="2200" i="1" dirty="0"/>
              <a:t> </a:t>
            </a:r>
            <a:r>
              <a:rPr lang="en-US" sz="2200" i="1" dirty="0" err="1"/>
              <a:t>kiện</a:t>
            </a:r>
            <a:r>
              <a:rPr lang="en-US" sz="2200" i="1" dirty="0"/>
              <a:t> </a:t>
            </a:r>
            <a:r>
              <a:rPr lang="en-US" sz="2200" dirty="0" err="1"/>
              <a:t>lớn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hay </a:t>
            </a:r>
            <a:r>
              <a:rPr lang="en-US" sz="2200" dirty="0" err="1"/>
              <a:t>bằng</a:t>
            </a:r>
            <a:r>
              <a:rPr lang="en-US" sz="2200" dirty="0"/>
              <a:t> 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33400" y="4655403"/>
            <a:ext cx="862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Tài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liệu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tham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khảo</a:t>
            </a:r>
            <a:r>
              <a:rPr lang="en-US" dirty="0">
                <a:latin typeface="+mn-lt"/>
              </a:rPr>
              <a:t>:</a:t>
            </a:r>
          </a:p>
          <a:p>
            <a:r>
              <a:rPr lang="en-US" dirty="0">
                <a:latin typeface="+mn-lt"/>
              </a:rPr>
              <a:t>Y. D. Liang, Introduction to Programming using Python, Pearson, 2013.</a:t>
            </a:r>
          </a:p>
        </p:txBody>
      </p:sp>
    </p:spTree>
    <p:extLst>
      <p:ext uri="{BB962C8B-B14F-4D97-AF65-F5344CB8AC3E}">
        <p14:creationId xmlns:p14="http://schemas.microsoft.com/office/powerpoint/2010/main" val="3243385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/>
          <a:lstStyle/>
          <a:p>
            <a:br>
              <a:rPr lang="en-US" b="1" dirty="0"/>
            </a:br>
            <a:r>
              <a:rPr lang="en-US" sz="3200" b="1" dirty="0">
                <a:solidFill>
                  <a:srgbClr val="FF0000"/>
                </a:solidFill>
              </a:rPr>
              <a:t>10. </a:t>
            </a:r>
            <a:r>
              <a:rPr lang="en-US" sz="3200" b="1" dirty="0" err="1">
                <a:solidFill>
                  <a:srgbClr val="FF0000"/>
                </a:solidFill>
              </a:rPr>
              <a:t>Thư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viện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NumPy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486400"/>
          </a:xfrm>
        </p:spPr>
        <p:txBody>
          <a:bodyPr/>
          <a:lstStyle/>
          <a:p>
            <a:r>
              <a:rPr lang="en-US" sz="2200" dirty="0" err="1"/>
              <a:t>Numpy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thư</a:t>
            </a:r>
            <a:r>
              <a:rPr lang="en-US" sz="2200" dirty="0"/>
              <a:t> </a:t>
            </a:r>
            <a:r>
              <a:rPr lang="en-US" sz="2200" dirty="0" err="1"/>
              <a:t>viện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trọng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Python </a:t>
            </a:r>
            <a:r>
              <a:rPr lang="en-US" sz="2200" dirty="0" err="1"/>
              <a:t>dành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. </a:t>
            </a:r>
            <a:r>
              <a:rPr lang="en-US" sz="2200" dirty="0" err="1"/>
              <a:t>Numpy</a:t>
            </a:r>
            <a:r>
              <a:rPr lang="en-US" sz="2200" dirty="0"/>
              <a:t> </a:t>
            </a:r>
            <a:r>
              <a:rPr lang="en-US" sz="2200" dirty="0" err="1"/>
              <a:t>hỗ</a:t>
            </a:r>
            <a:r>
              <a:rPr lang="en-US" sz="2200" dirty="0"/>
              <a:t> </a:t>
            </a:r>
            <a:r>
              <a:rPr lang="en-US" sz="2200" dirty="0" err="1"/>
              <a:t>trợ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Python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 err="1"/>
              <a:t>mảng</a:t>
            </a:r>
            <a:r>
              <a:rPr lang="en-US" sz="2200" i="1" dirty="0"/>
              <a:t> </a:t>
            </a:r>
            <a:r>
              <a:rPr lang="en-US" sz="2200" i="1" dirty="0" err="1"/>
              <a:t>nhiều-chiều</a:t>
            </a:r>
            <a:r>
              <a:rPr lang="en-US" sz="2200" i="1" dirty="0"/>
              <a:t> </a:t>
            </a:r>
            <a:r>
              <a:rPr lang="en-US" sz="2200" dirty="0"/>
              <a:t>(multi-dimensional array) </a:t>
            </a:r>
            <a:r>
              <a:rPr lang="en-US" sz="2200" dirty="0" err="1"/>
              <a:t>và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thao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nhanh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vậy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r>
              <a:rPr lang="en-US" b="1" dirty="0" err="1"/>
              <a:t>ndarray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NumPy</a:t>
            </a:r>
            <a:endParaRPr lang="en-US" b="1" dirty="0"/>
          </a:p>
          <a:p>
            <a:r>
              <a:rPr lang="en-US" sz="2200" dirty="0" err="1"/>
              <a:t>NumPy</a:t>
            </a:r>
            <a:r>
              <a:rPr lang="en-US" sz="2200" dirty="0"/>
              <a:t>  </a:t>
            </a:r>
            <a:r>
              <a:rPr lang="en-US" sz="2200" dirty="0" err="1"/>
              <a:t>bao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trọng</a:t>
            </a:r>
            <a:r>
              <a:rPr lang="en-US" sz="2200" dirty="0"/>
              <a:t>: </a:t>
            </a:r>
            <a:r>
              <a:rPr lang="en-US" sz="2200" i="1" dirty="0" err="1"/>
              <a:t>ndarray</a:t>
            </a:r>
            <a:r>
              <a:rPr lang="en-US" sz="2200" dirty="0"/>
              <a:t> and </a:t>
            </a:r>
            <a:r>
              <a:rPr lang="en-US" sz="2200" i="1" dirty="0" err="1"/>
              <a:t>Ufuncs</a:t>
            </a:r>
            <a:r>
              <a:rPr lang="en-US" sz="2200" dirty="0"/>
              <a:t> (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phổ</a:t>
            </a:r>
            <a:r>
              <a:rPr lang="en-US" sz="2200" dirty="0"/>
              <a:t> </a:t>
            </a:r>
            <a:r>
              <a:rPr lang="en-US" sz="2200" dirty="0" err="1"/>
              <a:t>quát</a:t>
            </a:r>
            <a:r>
              <a:rPr lang="en-US" sz="2200" dirty="0"/>
              <a:t> - universal function). </a:t>
            </a:r>
          </a:p>
          <a:p>
            <a:r>
              <a:rPr lang="en-US" sz="2200" i="1" dirty="0" err="1"/>
              <a:t>ndarray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</a:t>
            </a:r>
            <a:r>
              <a:rPr lang="en-US" sz="2200" dirty="0" err="1"/>
              <a:t>nhiều-chiều</a:t>
            </a:r>
            <a:r>
              <a:rPr lang="en-US" sz="2200" dirty="0"/>
              <a:t>,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kiểu</a:t>
            </a:r>
            <a:r>
              <a:rPr lang="en-US" sz="2200" dirty="0"/>
              <a:t> </a:t>
            </a:r>
            <a:r>
              <a:rPr lang="en-US" sz="2200" dirty="0" err="1"/>
              <a:t>cấu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trọng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NumPy</a:t>
            </a:r>
            <a:r>
              <a:rPr lang="en-US" sz="2200" dirty="0"/>
              <a:t>. </a:t>
            </a:r>
          </a:p>
          <a:p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i="1" dirty="0" err="1"/>
              <a:t>hàm</a:t>
            </a:r>
            <a:r>
              <a:rPr lang="en-US" sz="2200" i="1" dirty="0"/>
              <a:t> </a:t>
            </a:r>
            <a:r>
              <a:rPr lang="en-US" sz="2200" i="1" dirty="0" err="1"/>
              <a:t>phổ</a:t>
            </a:r>
            <a:r>
              <a:rPr lang="en-US" sz="2200" i="1" dirty="0"/>
              <a:t> </a:t>
            </a:r>
            <a:r>
              <a:rPr lang="en-US" sz="2200" i="1" dirty="0" err="1"/>
              <a:t>quát</a:t>
            </a:r>
            <a:r>
              <a:rPr lang="en-US" sz="2200" i="1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ndarray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kiểu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từng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. </a:t>
            </a:r>
          </a:p>
          <a:p>
            <a:r>
              <a:rPr lang="en-US" sz="2200" dirty="0" err="1"/>
              <a:t>Mảng</a:t>
            </a:r>
            <a:r>
              <a:rPr lang="en-US" sz="2200" dirty="0"/>
              <a:t> hay ma </a:t>
            </a:r>
            <a:r>
              <a:rPr lang="en-US" sz="2200" dirty="0" err="1"/>
              <a:t>trận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rất</a:t>
            </a:r>
            <a:r>
              <a:rPr lang="en-US" sz="2200" dirty="0"/>
              <a:t> </a:t>
            </a:r>
            <a:r>
              <a:rPr lang="en-US" sz="2200" dirty="0" err="1"/>
              <a:t>căn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.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kiểu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chiều</a:t>
            </a:r>
            <a:r>
              <a:rPr lang="en-US" sz="2200" dirty="0"/>
              <a:t>. </a:t>
            </a:r>
            <a:r>
              <a:rPr lang="en-US" sz="2200" i="1" dirty="0" err="1"/>
              <a:t>ndarray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quát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vậy</a:t>
            </a:r>
            <a:r>
              <a:rPr lang="en-US" sz="2200" dirty="0"/>
              <a:t>.</a:t>
            </a:r>
            <a:endParaRPr lang="en-US" sz="22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86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Định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danh</a:t>
            </a:r>
            <a:r>
              <a:rPr lang="en-US" sz="3200" dirty="0">
                <a:solidFill>
                  <a:srgbClr val="FF0000"/>
                </a:solidFill>
              </a:rPr>
              <a:t> (Identifier)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i="1" dirty="0" err="1"/>
              <a:t>Định</a:t>
            </a:r>
            <a:r>
              <a:rPr lang="en-US" i="1" dirty="0"/>
              <a:t> </a:t>
            </a:r>
            <a:r>
              <a:rPr lang="en-US" i="1" dirty="0" err="1"/>
              <a:t>danh</a:t>
            </a:r>
            <a:r>
              <a:rPr lang="en-US" i="1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(variable)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(function)</a:t>
            </a:r>
            <a:endParaRPr lang="vi-VN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qui </a:t>
            </a:r>
            <a:r>
              <a:rPr lang="en-US" dirty="0" err="1"/>
              <a:t>tắc</a:t>
            </a:r>
            <a:r>
              <a:rPr lang="en-US" dirty="0"/>
              <a:t>:</a:t>
            </a:r>
          </a:p>
          <a:p>
            <a:pPr lvl="1"/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danh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chuỗi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bao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chữ</a:t>
            </a:r>
            <a:r>
              <a:rPr lang="en-US" sz="2200" dirty="0"/>
              <a:t>,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dấu</a:t>
            </a:r>
            <a:r>
              <a:rPr lang="en-US" sz="2200" dirty="0"/>
              <a:t> underscore (</a:t>
            </a:r>
            <a:r>
              <a:rPr lang="en-US" sz="2200" b="1" dirty="0"/>
              <a:t>_</a:t>
            </a:r>
            <a:r>
              <a:rPr lang="en-US" sz="2200" dirty="0"/>
              <a:t>).</a:t>
            </a:r>
          </a:p>
          <a:p>
            <a:pPr lvl="1"/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danh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bắt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chữ</a:t>
            </a:r>
            <a:r>
              <a:rPr lang="en-US" sz="2200" dirty="0"/>
              <a:t> hay </a:t>
            </a:r>
            <a:r>
              <a:rPr lang="en-US" sz="2200" dirty="0" err="1"/>
              <a:t>dấu</a:t>
            </a:r>
            <a:r>
              <a:rPr lang="en-US" sz="2200" dirty="0"/>
              <a:t> underscore.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bắt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danh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trùng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i="1" dirty="0" err="1"/>
              <a:t>từ</a:t>
            </a:r>
            <a:r>
              <a:rPr lang="en-US" sz="2200" i="1" dirty="0"/>
              <a:t> </a:t>
            </a:r>
            <a:r>
              <a:rPr lang="en-US" sz="2200" i="1" dirty="0" err="1"/>
              <a:t>khóa</a:t>
            </a:r>
            <a:r>
              <a:rPr lang="en-US" sz="2200" i="1" dirty="0"/>
              <a:t> </a:t>
            </a:r>
            <a:r>
              <a:rPr lang="en-US" sz="2200" dirty="0"/>
              <a:t>(keyword). </a:t>
            </a:r>
          </a:p>
          <a:p>
            <a:pPr lvl="1"/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danh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chiều</a:t>
            </a:r>
            <a:r>
              <a:rPr lang="en-US" sz="2200" dirty="0"/>
              <a:t> </a:t>
            </a:r>
            <a:r>
              <a:rPr lang="en-US" sz="2200" dirty="0" err="1"/>
              <a:t>dài</a:t>
            </a:r>
            <a:r>
              <a:rPr lang="en-US" sz="2200" dirty="0"/>
              <a:t> </a:t>
            </a:r>
            <a:r>
              <a:rPr lang="en-US" sz="2200" dirty="0" err="1"/>
              <a:t>bất</a:t>
            </a:r>
            <a:r>
              <a:rPr lang="en-US" sz="2200" dirty="0"/>
              <a:t> </a:t>
            </a:r>
            <a:r>
              <a:rPr lang="en-US" sz="2200" dirty="0" err="1"/>
              <a:t>kỳ</a:t>
            </a:r>
            <a:r>
              <a:rPr lang="en-US" sz="2200" dirty="0"/>
              <a:t>.</a:t>
            </a:r>
          </a:p>
          <a:p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num1, num2, num3, area, radius</a:t>
            </a:r>
            <a:endParaRPr lang="en-GB" dirty="0"/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8636AB-E4D6-4A1D-B835-C42264784E19}" type="slidenum">
              <a:rPr lang="en-GB" sz="1400" smtClean="0"/>
              <a:pPr eaLnBrk="1" hangingPunct="1"/>
              <a:t>4</a:t>
            </a:fld>
            <a:endParaRPr lang="en-GB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ndarray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Thí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import </a:t>
            </a:r>
            <a:r>
              <a:rPr lang="en-US" sz="2000" dirty="0" err="1"/>
              <a:t>numpy</a:t>
            </a:r>
            <a:r>
              <a:rPr lang="en-US" sz="2000" dirty="0"/>
              <a:t> as </a:t>
            </a:r>
            <a:r>
              <a:rPr lang="en-US" sz="2000" dirty="0" err="1"/>
              <a:t>np</a:t>
            </a:r>
            <a:r>
              <a:rPr lang="en-US" sz="2000" dirty="0"/>
              <a:t>            # import the </a:t>
            </a:r>
            <a:r>
              <a:rPr lang="en-US" sz="2000" dirty="0" err="1"/>
              <a:t>numpy</a:t>
            </a:r>
            <a:r>
              <a:rPr lang="en-US" sz="2000" dirty="0"/>
              <a:t> library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r>
              <a:rPr lang="en-US" sz="2000" dirty="0"/>
              <a:t> = </a:t>
            </a:r>
            <a:r>
              <a:rPr lang="en-US" sz="2000" dirty="0" err="1"/>
              <a:t>np.array</a:t>
            </a:r>
            <a:r>
              <a:rPr lang="en-US" sz="2000" dirty="0"/>
              <a:t>([1,3,4,5,6])     #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chiều</a:t>
            </a: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array([1, 3, 4, 5, 6])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arr.shape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(5,)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arr.dtype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dtype</a:t>
            </a:r>
            <a:r>
              <a:rPr lang="en-US" sz="2000" dirty="0"/>
              <a:t>('int32')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i="1" dirty="0"/>
              <a:t>shape</a:t>
            </a:r>
            <a:r>
              <a:rPr lang="en-US" sz="2000" dirty="0"/>
              <a:t> 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i="1" dirty="0" err="1"/>
              <a:t>dtype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u="sng" dirty="0" err="1"/>
              <a:t>Lưu</a:t>
            </a:r>
            <a:r>
              <a:rPr lang="en-US" sz="2000" b="1" u="sng" dirty="0"/>
              <a:t> ý</a:t>
            </a:r>
            <a:r>
              <a:rPr lang="en-US" sz="2000" dirty="0"/>
              <a:t>: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325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457200"/>
          </a:xfrm>
        </p:spPr>
        <p:txBody>
          <a:bodyPr/>
          <a:lstStyle/>
          <a:p>
            <a:r>
              <a:rPr lang="en-US" sz="2800" b="1" dirty="0" err="1">
                <a:solidFill>
                  <a:srgbClr val="FF0000"/>
                </a:solidFill>
              </a:rPr>
              <a:t>Tạo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mảng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5943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r>
              <a:rPr lang="en-US" sz="2000" dirty="0"/>
              <a:t> = </a:t>
            </a:r>
            <a:r>
              <a:rPr lang="en-US" sz="2000" dirty="0" err="1"/>
              <a:t>np.array</a:t>
            </a:r>
            <a:r>
              <a:rPr lang="en-US" sz="2000" dirty="0"/>
              <a:t>([[1,2,3],[2,4,6],[8,8,8]])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arr.shape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(3, 3)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array([[1, 2, 3],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[2, 4, 6],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[8, 8, 8]])</a:t>
            </a:r>
          </a:p>
          <a:p>
            <a:pPr>
              <a:spcBef>
                <a:spcPts val="0"/>
              </a:spcBef>
            </a:pPr>
            <a:r>
              <a:rPr lang="en-US" sz="2000" dirty="0" err="1"/>
              <a:t>Hàm</a:t>
            </a:r>
            <a:r>
              <a:rPr lang="en-US" sz="2000" i="1" dirty="0"/>
              <a:t>  </a:t>
            </a:r>
            <a:r>
              <a:rPr lang="en-US" sz="2000" i="1" dirty="0" err="1"/>
              <a:t>np.zeros</a:t>
            </a:r>
            <a:r>
              <a:rPr lang="en-US" sz="2000" dirty="0"/>
              <a:t>: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ma </a:t>
            </a:r>
            <a:r>
              <a:rPr lang="en-US" sz="2000" dirty="0" err="1"/>
              <a:t>trận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zero.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r>
              <a:rPr lang="en-US" sz="2000" dirty="0"/>
              <a:t> = </a:t>
            </a:r>
            <a:r>
              <a:rPr lang="en-US" sz="2000" dirty="0" err="1"/>
              <a:t>np.zeros</a:t>
            </a:r>
            <a:r>
              <a:rPr lang="en-US" sz="2000" dirty="0"/>
              <a:t>((2,4))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array([[ 0., 0., 0., 0.],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[ 0., 0., 0., 0.]])</a:t>
            </a:r>
          </a:p>
          <a:p>
            <a:pPr>
              <a:spcBef>
                <a:spcPts val="0"/>
              </a:spcBef>
            </a:pPr>
            <a:r>
              <a:rPr lang="en-US" sz="2000" dirty="0" err="1"/>
              <a:t>Hàm</a:t>
            </a:r>
            <a:r>
              <a:rPr lang="en-US" sz="2000" i="1" dirty="0"/>
              <a:t>  </a:t>
            </a:r>
            <a:r>
              <a:rPr lang="en-US" sz="2000" i="1" dirty="0" err="1"/>
              <a:t>np.ones</a:t>
            </a:r>
            <a:r>
              <a:rPr lang="en-US" sz="2000" dirty="0"/>
              <a:t>: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ma </a:t>
            </a:r>
            <a:r>
              <a:rPr lang="en-US" sz="2000" dirty="0" err="1"/>
              <a:t>trận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r>
              <a:rPr lang="en-US" sz="2000" dirty="0"/>
              <a:t> = </a:t>
            </a:r>
            <a:r>
              <a:rPr lang="en-US" sz="2000" dirty="0" err="1"/>
              <a:t>np.ones</a:t>
            </a:r>
            <a:r>
              <a:rPr lang="en-US" sz="2000" dirty="0"/>
              <a:t>((2,4))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array([[ 1., 1., 1., 1.],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[ 1., 1., 1., 1.]])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14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Tạo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mảng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200" i="1" dirty="0" err="1"/>
              <a:t>Hàm</a:t>
            </a:r>
            <a:r>
              <a:rPr lang="en-US" sz="2200" i="1" dirty="0"/>
              <a:t> </a:t>
            </a:r>
            <a:r>
              <a:rPr lang="en-US" sz="2200" i="1" dirty="0" err="1"/>
              <a:t>np.identity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thước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: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r>
              <a:rPr lang="en-US" sz="2000" dirty="0"/>
              <a:t> = </a:t>
            </a:r>
            <a:r>
              <a:rPr lang="en-US" sz="2000" dirty="0" err="1"/>
              <a:t>np.identity</a:t>
            </a:r>
            <a:r>
              <a:rPr lang="en-US" sz="2000" dirty="0"/>
              <a:t>(3)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array([[ 1., 0., 0.],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[ 0., 1., 0.],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[ 0., 0., 1.]])</a:t>
            </a:r>
          </a:p>
          <a:p>
            <a:r>
              <a:rPr lang="en-US" sz="2000" dirty="0"/>
              <a:t>Ta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ma </a:t>
            </a:r>
            <a:r>
              <a:rPr lang="en-US" sz="2000" dirty="0" err="1"/>
              <a:t>trận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ngẫu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.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i="1" dirty="0" err="1"/>
              <a:t>randn</a:t>
            </a:r>
            <a:r>
              <a:rPr lang="en-US" sz="2000" dirty="0"/>
              <a:t> 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gói</a:t>
            </a:r>
            <a:r>
              <a:rPr lang="en-US" sz="2000" dirty="0"/>
              <a:t> </a:t>
            </a:r>
            <a:r>
              <a:rPr lang="en-US" sz="2000" i="1" dirty="0" err="1"/>
              <a:t>numpy.random</a:t>
            </a:r>
            <a:r>
              <a:rPr lang="en-US" sz="2000" dirty="0"/>
              <a:t> :</a:t>
            </a:r>
          </a:p>
          <a:p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r>
              <a:rPr lang="en-US" sz="2000" dirty="0"/>
              <a:t> = </a:t>
            </a:r>
            <a:r>
              <a:rPr lang="en-US" sz="2000" dirty="0" err="1"/>
              <a:t>np.random.randn</a:t>
            </a:r>
            <a:r>
              <a:rPr lang="en-US" sz="2000" dirty="0"/>
              <a:t>(3,4)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array([[ 0.0102692 , -0.13489664, 1.03821719, -0.28564286],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[-1.12651838, 1.41684764, 1.11657566, -0.1909584 ],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[ 2.20532043, 0.14813109, 0.73521382, 1.1270668 ]])</a:t>
            </a:r>
          </a:p>
          <a:p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803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br>
              <a:rPr lang="en-US" b="1" dirty="0"/>
            </a:br>
            <a:r>
              <a:rPr lang="en-US" sz="2800" b="1" dirty="0">
                <a:solidFill>
                  <a:srgbClr val="FF0000"/>
                </a:solidFill>
              </a:rPr>
              <a:t>The function </a:t>
            </a:r>
            <a:r>
              <a:rPr lang="en-US" sz="2800" b="1" dirty="0" err="1">
                <a:solidFill>
                  <a:srgbClr val="FF0000"/>
                </a:solidFill>
              </a:rPr>
              <a:t>np.arrange</a:t>
            </a:r>
            <a:r>
              <a:rPr lang="en-US" sz="2800" b="1" dirty="0">
                <a:solidFill>
                  <a:srgbClr val="FF0000"/>
                </a:solidFill>
              </a:rPr>
              <a:t>()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err="1"/>
              <a:t>Hàm</a:t>
            </a:r>
            <a:r>
              <a:rPr lang="en-US" sz="2200" i="1" dirty="0"/>
              <a:t>  </a:t>
            </a:r>
            <a:r>
              <a:rPr lang="en-US" sz="2200" i="1" dirty="0" err="1"/>
              <a:t>np.arrange</a:t>
            </a:r>
            <a:r>
              <a:rPr lang="en-US" sz="2200" dirty="0"/>
              <a:t>()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</a:t>
            </a:r>
            <a:r>
              <a:rPr lang="en-US" sz="2200" dirty="0" err="1"/>
              <a:t>chứa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,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phiên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i="1" dirty="0"/>
              <a:t>range</a:t>
            </a:r>
            <a:r>
              <a:rPr lang="en-US" sz="2200" dirty="0"/>
              <a:t>() </a:t>
            </a:r>
            <a:r>
              <a:rPr lang="en-US" sz="2200" dirty="0" err="1"/>
              <a:t>dành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array. </a:t>
            </a:r>
          </a:p>
          <a:p>
            <a:pPr marL="0" indent="0">
              <a:buNone/>
            </a:pP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a = </a:t>
            </a:r>
            <a:r>
              <a:rPr lang="en-US" sz="2000" dirty="0" err="1"/>
              <a:t>np.arrange</a:t>
            </a:r>
            <a:r>
              <a:rPr lang="en-US" sz="2000" dirty="0"/>
              <a:t>(5)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array([0, 1, 2, 3, 4]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r>
              <a:rPr lang="en-US" sz="2000" dirty="0"/>
              <a:t> = </a:t>
            </a:r>
            <a:r>
              <a:rPr lang="en-US" sz="2000" dirty="0" err="1"/>
              <a:t>np.arrange</a:t>
            </a:r>
            <a:r>
              <a:rPr lang="en-US" sz="2000" dirty="0"/>
              <a:t>(3,7,2)    # step size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array([3, 5])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b = </a:t>
            </a:r>
            <a:r>
              <a:rPr lang="en-US" sz="2000" dirty="0" err="1"/>
              <a:t>np.arrange</a:t>
            </a:r>
            <a:r>
              <a:rPr lang="en-US" sz="2000" dirty="0"/>
              <a:t>(12).reshape(3,4)        # a matrix with size 3 </a:t>
            </a:r>
            <a:r>
              <a:rPr lang="en-US" sz="2000" dirty="0">
                <a:sym typeface="Symbol"/>
              </a:rPr>
              <a:t> 4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array([[0, 1, 2, 3],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[4, 5, 6, 7],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[8, 9, 10, 11])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359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5334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The function </a:t>
            </a:r>
            <a:r>
              <a:rPr lang="en-US" sz="2800" dirty="0" err="1">
                <a:solidFill>
                  <a:srgbClr val="FF0000"/>
                </a:solidFill>
              </a:rPr>
              <a:t>np.linspace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/>
              <a:t>This function is similar to </a:t>
            </a:r>
            <a:r>
              <a:rPr lang="en-US" b="1" dirty="0"/>
              <a:t>arrange() </a:t>
            </a:r>
            <a:r>
              <a:rPr lang="en-US" dirty="0"/>
              <a:t>function. In this function, instead of step size, the number of evenly spaced values between the interval is specified.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&gt;&gt;&gt; a = </a:t>
            </a:r>
            <a:r>
              <a:rPr lang="en-US" dirty="0" err="1"/>
              <a:t>np.linspace</a:t>
            </a:r>
            <a:r>
              <a:rPr lang="en-US" dirty="0"/>
              <a:t>(10,20, 5)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&gt;&gt;&gt;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array([10., 12.5, 15., 17.5, 20.])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74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457200"/>
          </a:xfrm>
        </p:spPr>
        <p:txBody>
          <a:bodyPr/>
          <a:lstStyle/>
          <a:p>
            <a:br>
              <a:rPr lang="en-US" sz="2800" dirty="0"/>
            </a:br>
            <a:r>
              <a:rPr lang="en-US" sz="2800" dirty="0" err="1">
                <a:solidFill>
                  <a:srgbClr val="FF0000"/>
                </a:solidFill>
              </a:rPr>
              <a:t>Truy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đạt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đến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phần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mảng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10600" cy="5562600"/>
          </a:xfrm>
        </p:spPr>
        <p:txBody>
          <a:bodyPr/>
          <a:lstStyle/>
          <a:p>
            <a:r>
              <a:rPr lang="en-US" sz="2200" dirty="0" err="1"/>
              <a:t>Numpy</a:t>
            </a:r>
            <a:r>
              <a:rPr lang="en-US" sz="2200" dirty="0"/>
              <a:t> </a:t>
            </a:r>
            <a:r>
              <a:rPr lang="en-US" sz="2200" dirty="0" err="1"/>
              <a:t>cung</a:t>
            </a:r>
            <a:r>
              <a:rPr lang="en-US" sz="2200" dirty="0"/>
              <a:t> </a:t>
            </a: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đạt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căn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r>
              <a:rPr lang="en-US" sz="2000" dirty="0"/>
              <a:t> = </a:t>
            </a:r>
            <a:r>
              <a:rPr lang="en-US" sz="2000" dirty="0" err="1"/>
              <a:t>np.array</a:t>
            </a:r>
            <a:r>
              <a:rPr lang="en-US" sz="2000" dirty="0"/>
              <a:t>([[1,2,3],[2,4,6],[8,8,8]])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r>
              <a:rPr lang="en-US" sz="2000" dirty="0"/>
              <a:t>[0]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array([1, 2, 3])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r>
              <a:rPr lang="en-US" sz="2000" dirty="0"/>
              <a:t> = </a:t>
            </a:r>
            <a:r>
              <a:rPr lang="en-US" sz="2000" dirty="0" err="1"/>
              <a:t>np.arrange</a:t>
            </a:r>
            <a:r>
              <a:rPr lang="en-US" sz="2000" dirty="0"/>
              <a:t>(12).reshape(2,2,3)     # </a:t>
            </a:r>
            <a:r>
              <a:rPr lang="en-US" sz="2000" dirty="0" err="1"/>
              <a:t>hai</a:t>
            </a:r>
            <a:r>
              <a:rPr lang="en-US" sz="2000" dirty="0"/>
              <a:t> ma </a:t>
            </a:r>
            <a:r>
              <a:rPr lang="en-US" sz="2000" dirty="0" err="1"/>
              <a:t>trận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2</a:t>
            </a:r>
            <a:r>
              <a:rPr lang="en-US" sz="2000" dirty="0">
                <a:sym typeface="Symbol"/>
              </a:rPr>
              <a:t></a:t>
            </a:r>
            <a:r>
              <a:rPr lang="en-US" sz="2000" dirty="0"/>
              <a:t>3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array([[[ 0, 1, 2],</a:t>
            </a:r>
          </a:p>
          <a:p>
            <a:pPr marL="0" indent="0">
              <a:buNone/>
            </a:pPr>
            <a:r>
              <a:rPr lang="en-US" sz="2000" dirty="0"/>
              <a:t>            [ 3, 4, 5]],</a:t>
            </a:r>
          </a:p>
          <a:p>
            <a:pPr marL="0" indent="0">
              <a:buNone/>
            </a:pPr>
            <a:r>
              <a:rPr lang="en-US" sz="2000" dirty="0"/>
              <a:t>           [[ 6, 7, 8],</a:t>
            </a:r>
          </a:p>
          <a:p>
            <a:pPr marL="0" indent="0">
              <a:buNone/>
            </a:pPr>
            <a:r>
              <a:rPr lang="en-US" sz="2000" dirty="0"/>
              <a:t>            [ 9, 10, 11]]]) 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r>
              <a:rPr lang="en-US" sz="2000" dirty="0"/>
              <a:t>[0]</a:t>
            </a:r>
          </a:p>
          <a:p>
            <a:pPr marL="0" indent="0">
              <a:buNone/>
            </a:pPr>
            <a:r>
              <a:rPr lang="en-US" sz="2000" dirty="0"/>
              <a:t>array([[0, 1, 2],</a:t>
            </a:r>
          </a:p>
          <a:p>
            <a:pPr marL="0" indent="0">
              <a:buNone/>
            </a:pPr>
            <a:r>
              <a:rPr lang="en-US" sz="2000" dirty="0"/>
              <a:t>          [3, 4, 5]])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51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Đánh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chỉ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bằng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nguyên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err="1"/>
              <a:t>Đánh</a:t>
            </a:r>
            <a:r>
              <a:rPr lang="en-US" sz="2200" b="1" dirty="0"/>
              <a:t> </a:t>
            </a:r>
            <a:r>
              <a:rPr lang="en-US" sz="2200" b="1" dirty="0" err="1"/>
              <a:t>chỉ</a:t>
            </a:r>
            <a:r>
              <a:rPr lang="en-US" sz="2200" b="1" dirty="0"/>
              <a:t> </a:t>
            </a:r>
            <a:r>
              <a:rPr lang="en-US" sz="2200" b="1" dirty="0" err="1"/>
              <a:t>số</a:t>
            </a:r>
            <a:r>
              <a:rPr lang="en-US" sz="2200" b="1" dirty="0"/>
              <a:t> </a:t>
            </a:r>
            <a:r>
              <a:rPr lang="en-US" sz="2200" b="1" dirty="0" err="1"/>
              <a:t>bằng</a:t>
            </a:r>
            <a:r>
              <a:rPr lang="en-US" sz="2200" b="1" dirty="0"/>
              <a:t> </a:t>
            </a:r>
            <a:r>
              <a:rPr lang="en-US" sz="2200" b="1" dirty="0" err="1"/>
              <a:t>số</a:t>
            </a:r>
            <a:r>
              <a:rPr lang="en-US" sz="2200" b="1" dirty="0"/>
              <a:t> </a:t>
            </a:r>
            <a:r>
              <a:rPr lang="en-US" sz="2200" b="1" dirty="0" err="1"/>
              <a:t>nguyên</a:t>
            </a:r>
            <a:r>
              <a:rPr lang="en-US" sz="2200" b="1" dirty="0"/>
              <a:t> </a:t>
            </a:r>
            <a:r>
              <a:rPr lang="en-US" sz="2200" dirty="0"/>
              <a:t>(integer array indexing)</a:t>
            </a:r>
          </a:p>
          <a:p>
            <a:pPr marL="0" indent="0">
              <a:buNone/>
            </a:pPr>
            <a:r>
              <a:rPr lang="en-US" sz="2200" dirty="0"/>
              <a:t>&gt;&gt;&gt;: </a:t>
            </a:r>
            <a:r>
              <a:rPr lang="en-US" sz="2200" dirty="0" err="1"/>
              <a:t>arr</a:t>
            </a:r>
            <a:r>
              <a:rPr lang="en-US" sz="2200" dirty="0"/>
              <a:t> = </a:t>
            </a:r>
            <a:r>
              <a:rPr lang="en-US" sz="2200" dirty="0" err="1"/>
              <a:t>np.arrange</a:t>
            </a:r>
            <a:r>
              <a:rPr lang="en-US" sz="2200" dirty="0"/>
              <a:t>(9).reshape(3,3)</a:t>
            </a:r>
          </a:p>
          <a:p>
            <a:pPr marL="0" indent="0">
              <a:buNone/>
            </a:pPr>
            <a:r>
              <a:rPr lang="en-US" sz="2200" dirty="0"/>
              <a:t>&gt;&gt;&gt;</a:t>
            </a:r>
            <a:r>
              <a:rPr lang="en-US" sz="2200" dirty="0" err="1"/>
              <a:t>arr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array([[0, 1, 2],</a:t>
            </a:r>
          </a:p>
          <a:p>
            <a:pPr marL="0" indent="0">
              <a:buNone/>
            </a:pPr>
            <a:r>
              <a:rPr lang="en-US" sz="2200" dirty="0"/>
              <a:t>           [3, 4, 5],</a:t>
            </a:r>
          </a:p>
          <a:p>
            <a:pPr marL="0" indent="0">
              <a:buNone/>
            </a:pPr>
            <a:r>
              <a:rPr lang="en-US" sz="2200" dirty="0"/>
              <a:t>          [6, 7, 8]])</a:t>
            </a:r>
          </a:p>
          <a:p>
            <a:pPr marL="0" indent="0">
              <a:buNone/>
            </a:pPr>
            <a:r>
              <a:rPr lang="en-US" sz="2200" dirty="0"/>
              <a:t>&gt;&gt;&gt; </a:t>
            </a:r>
            <a:r>
              <a:rPr lang="en-US" sz="2200" dirty="0" err="1"/>
              <a:t>arr</a:t>
            </a:r>
            <a:r>
              <a:rPr lang="en-US" sz="2200" dirty="0"/>
              <a:t>[[0,1,2],[1,0,0]]</a:t>
            </a:r>
          </a:p>
          <a:p>
            <a:pPr marL="0" indent="0">
              <a:buNone/>
            </a:pPr>
            <a:r>
              <a:rPr lang="en-US" sz="2200" dirty="0"/>
              <a:t>array([1, 3, 6]) 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, </a:t>
            </a:r>
            <a:r>
              <a:rPr lang="en-US" sz="2200" dirty="0" err="1"/>
              <a:t>chúng</a:t>
            </a:r>
            <a:r>
              <a:rPr lang="en-US" sz="2200" dirty="0"/>
              <a:t> ta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cung</a:t>
            </a:r>
            <a:r>
              <a:rPr lang="en-US" sz="2200" dirty="0"/>
              <a:t> </a:t>
            </a: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trí</a:t>
            </a:r>
            <a:r>
              <a:rPr lang="en-US" sz="2200" dirty="0"/>
              <a:t> </a:t>
            </a:r>
            <a:r>
              <a:rPr lang="en-US" sz="2200" i="1" dirty="0" err="1"/>
              <a:t>hàng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ta </a:t>
            </a:r>
            <a:r>
              <a:rPr lang="en-US" sz="2200" dirty="0" err="1"/>
              <a:t>muốn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đạt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trí</a:t>
            </a:r>
            <a:r>
              <a:rPr lang="en-US" sz="2200" dirty="0"/>
              <a:t> </a:t>
            </a:r>
            <a:r>
              <a:rPr lang="en-US" sz="2200" i="1" dirty="0" err="1"/>
              <a:t>cột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ta </a:t>
            </a:r>
            <a:r>
              <a:rPr lang="en-US" sz="2200" dirty="0" err="1"/>
              <a:t>muốn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đạt</a:t>
            </a:r>
            <a:r>
              <a:rPr lang="en-US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1909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Đánh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chỉ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bằng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điều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kiện</a:t>
            </a:r>
            <a:r>
              <a:rPr lang="en-US" sz="2800" dirty="0">
                <a:solidFill>
                  <a:srgbClr val="FF0000"/>
                </a:solidFill>
              </a:rPr>
              <a:t> (Boolean indexing)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5715000"/>
          </a:xfrm>
        </p:spPr>
        <p:txBody>
          <a:bodyPr/>
          <a:lstStyle/>
          <a:p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ta </a:t>
            </a:r>
            <a:r>
              <a:rPr lang="en-US" sz="2200" dirty="0" err="1"/>
              <a:t>muốn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đạt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.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đây</a:t>
            </a:r>
            <a:r>
              <a:rPr lang="en-US" sz="2200" dirty="0"/>
              <a:t>, to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</a:t>
            </a:r>
            <a:r>
              <a:rPr lang="en-US" sz="2200" dirty="0" err="1"/>
              <a:t>chứa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phố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chứa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phố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cities = </a:t>
            </a:r>
            <a:r>
              <a:rPr lang="en-US" sz="2000" dirty="0" err="1"/>
              <a:t>np.array</a:t>
            </a:r>
            <a:r>
              <a:rPr lang="en-US" sz="2000" dirty="0"/>
              <a:t>(["</a:t>
            </a:r>
            <a:r>
              <a:rPr lang="en-US" sz="2000" dirty="0" err="1"/>
              <a:t>delhi</a:t>
            </a:r>
            <a:r>
              <a:rPr lang="en-US" sz="2000" dirty="0"/>
              <a:t>","</a:t>
            </a:r>
            <a:r>
              <a:rPr lang="en-US" sz="2000" dirty="0" err="1"/>
              <a:t>bangalore</a:t>
            </a:r>
            <a:r>
              <a:rPr lang="en-US" sz="2000" dirty="0"/>
              <a:t>","</a:t>
            </a:r>
            <a:r>
              <a:rPr lang="en-US" sz="2000" dirty="0" err="1"/>
              <a:t>mumbai</a:t>
            </a:r>
            <a:r>
              <a:rPr lang="en-US" sz="2000" dirty="0"/>
              <a:t>","</a:t>
            </a:r>
            <a:r>
              <a:rPr lang="en-US" sz="2000" dirty="0" err="1"/>
              <a:t>chennai</a:t>
            </a:r>
            <a:r>
              <a:rPr lang="en-US" sz="2000" dirty="0"/>
              <a:t>","</a:t>
            </a:r>
            <a:r>
              <a:rPr lang="en-US" sz="2000" dirty="0" err="1"/>
              <a:t>bhopal</a:t>
            </a:r>
            <a:r>
              <a:rPr lang="en-US" sz="2000" dirty="0"/>
              <a:t>"])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city_data</a:t>
            </a:r>
            <a:r>
              <a:rPr lang="en-US" sz="2000" dirty="0"/>
              <a:t> = </a:t>
            </a:r>
            <a:r>
              <a:rPr lang="en-US" sz="2000" dirty="0" err="1"/>
              <a:t>np.random.randn</a:t>
            </a:r>
            <a:r>
              <a:rPr lang="en-US" sz="2000" dirty="0"/>
              <a:t>(5,3)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</a:t>
            </a:r>
            <a:r>
              <a:rPr lang="en-US" sz="2000" dirty="0" err="1"/>
              <a:t>city_data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array([[ 1.78780089, -0.25099029, -0.26002244],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[ 1.41016167, -0.43878679, 0.4912639 ],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[-0.32176723, -0.01912549, -1.22891881],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[-0.93371835, -0.03604015, -0.37319556],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[ 1.48625779, 0.62758167, 0.77321756]])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city_data</a:t>
            </a:r>
            <a:r>
              <a:rPr lang="en-US" sz="2000" dirty="0"/>
              <a:t>[cities =="</a:t>
            </a:r>
            <a:r>
              <a:rPr lang="en-US" sz="2000" dirty="0" err="1"/>
              <a:t>delhi</a:t>
            </a:r>
            <a:r>
              <a:rPr lang="en-US" sz="2000" dirty="0"/>
              <a:t>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array([[ 1.78780089, -0.25099029, -0.26002244]])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city_data</a:t>
            </a:r>
            <a:r>
              <a:rPr lang="en-US" sz="2000" dirty="0"/>
              <a:t>[</a:t>
            </a:r>
            <a:r>
              <a:rPr lang="en-US" sz="2000" dirty="0" err="1"/>
              <a:t>city_data</a:t>
            </a:r>
            <a:r>
              <a:rPr lang="en-US" sz="2000" dirty="0"/>
              <a:t> &gt;0]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array([ 1.78780089, 1.41016167, 0.4912639 , 1.48625779, 0.62758167, 0.77321756])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25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457200"/>
          </a:xfrm>
        </p:spPr>
        <p:txBody>
          <a:bodyPr/>
          <a:lstStyle/>
          <a:p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 err="1">
                <a:solidFill>
                  <a:srgbClr val="FF0000"/>
                </a:solidFill>
              </a:rPr>
              <a:t>Các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vụ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mảng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486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 err="1"/>
              <a:t>Hàm</a:t>
            </a:r>
            <a:r>
              <a:rPr lang="en-US" sz="2200" b="1" dirty="0"/>
              <a:t> reshape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Thí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r>
              <a:rPr lang="en-US" sz="2000" dirty="0"/>
              <a:t> = </a:t>
            </a:r>
            <a:r>
              <a:rPr lang="en-US" sz="2000" dirty="0" err="1"/>
              <a:t>np.arrange</a:t>
            </a:r>
            <a:r>
              <a:rPr lang="en-US" sz="2000" dirty="0"/>
              <a:t>(15).reshape(3,5)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array([[ 0, 1, 2, 3, 4],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[ 5, 6, 7, 8, 9],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[10, 11, 12, 13, 14]])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r>
              <a:rPr lang="en-US" sz="2000" dirty="0"/>
              <a:t> + 5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array([[ 5, 6, 7, 8, 9],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[10, 11, 12, 13, 14],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[15, 16, 17, 18, 19]])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arr</a:t>
            </a:r>
            <a:r>
              <a:rPr lang="en-US" sz="2000" dirty="0"/>
              <a:t> *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array([[ 0, 2, 4, 6, 8],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[10, 12, 14, 16, 18],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[20, 22, 24, 26, 28]])</a:t>
            </a:r>
          </a:p>
          <a:p>
            <a:pPr marL="0" indent="0">
              <a:buNone/>
            </a:pPr>
            <a:r>
              <a:rPr lang="en-US" dirty="0"/>
              <a:t>Ta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068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304800"/>
          </a:xfrm>
        </p:spPr>
        <p:txBody>
          <a:bodyPr/>
          <a:lstStyle/>
          <a:p>
            <a:r>
              <a:rPr lang="en-US" sz="2400" dirty="0" err="1">
                <a:solidFill>
                  <a:srgbClr val="FF0000"/>
                </a:solidFill>
              </a:rPr>
              <a:t>Các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vụ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trên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mảng</a:t>
            </a:r>
            <a:r>
              <a:rPr lang="en-US" sz="2400" dirty="0">
                <a:solidFill>
                  <a:srgbClr val="FF0000"/>
                </a:solidFill>
              </a:rPr>
              <a:t> (</a:t>
            </a:r>
            <a:r>
              <a:rPr lang="en-US" sz="2400" dirty="0" err="1">
                <a:solidFill>
                  <a:srgbClr val="FF0000"/>
                </a:solidFill>
              </a:rPr>
              <a:t>tt</a:t>
            </a:r>
            <a:r>
              <a:rPr lang="en-US" sz="2400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6934200" cy="5943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arr1 = </a:t>
            </a:r>
            <a:r>
              <a:rPr lang="en-US" sz="2000" dirty="0" err="1"/>
              <a:t>np.arrange</a:t>
            </a:r>
            <a:r>
              <a:rPr lang="en-US" sz="2000" dirty="0"/>
              <a:t>(15).reshape(5,3)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&gt;&gt;&gt;arr1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array([[ 0, 1, 2],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[ 3, 4, 5],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[ 6, 7, 8],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[ 9, 10, 11],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[12, 13, 14]])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arr2 = </a:t>
            </a:r>
            <a:r>
              <a:rPr lang="en-US" sz="2000" dirty="0" err="1"/>
              <a:t>np.arrange</a:t>
            </a:r>
            <a:r>
              <a:rPr lang="en-US" sz="2000" dirty="0"/>
              <a:t>(5).reshape(5,1)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array([[0],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[1],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[2],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[3],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[4]])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arr2 + arr1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array([[ 0, 1, 2],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[ 4, 5, 6],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[ 8, 9, 10],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[12, 13, 14],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[16, 17, 18]])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24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Biến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phát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biểu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gán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biểu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thức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486400"/>
          </a:xfrm>
        </p:spPr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(variable)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phát</a:t>
            </a:r>
            <a:r>
              <a:rPr lang="en-US" i="1" dirty="0"/>
              <a:t> </a:t>
            </a:r>
            <a:r>
              <a:rPr lang="en-US" i="1" dirty="0" err="1"/>
              <a:t>biểu</a:t>
            </a:r>
            <a:r>
              <a:rPr lang="en-US" i="1" dirty="0"/>
              <a:t> </a:t>
            </a:r>
            <a:r>
              <a:rPr lang="en-US" i="1" dirty="0" err="1"/>
              <a:t>gán</a:t>
            </a:r>
            <a:r>
              <a:rPr lang="en-US" i="1" dirty="0"/>
              <a:t> </a:t>
            </a:r>
            <a:r>
              <a:rPr lang="en-US" dirty="0"/>
              <a:t>(assignment statement). </a:t>
            </a:r>
          </a:p>
          <a:p>
            <a:r>
              <a:rPr lang="en-US" dirty="0" err="1"/>
              <a:t>Trong</a:t>
            </a:r>
            <a:r>
              <a:rPr lang="en-US" dirty="0"/>
              <a:t> Python, </a:t>
            </a:r>
            <a:r>
              <a:rPr lang="en-US" dirty="0" err="1"/>
              <a:t>dấu</a:t>
            </a:r>
            <a:r>
              <a:rPr lang="en-US" dirty="0"/>
              <a:t> (</a:t>
            </a:r>
            <a:r>
              <a:rPr lang="en-US" b="1" dirty="0"/>
              <a:t>=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(assignment operator).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variable = expression</a:t>
            </a:r>
          </a:p>
          <a:p>
            <a:r>
              <a:rPr lang="en-US" i="1" dirty="0" err="1"/>
              <a:t>Biểu</a:t>
            </a:r>
            <a:r>
              <a:rPr lang="en-US" i="1" dirty="0"/>
              <a:t> </a:t>
            </a:r>
            <a:r>
              <a:rPr lang="en-US" i="1" dirty="0" err="1"/>
              <a:t>thức</a:t>
            </a:r>
            <a:r>
              <a:rPr lang="en-US" i="1" dirty="0"/>
              <a:t> </a:t>
            </a:r>
            <a:r>
              <a:rPr lang="en-US" dirty="0"/>
              <a:t>(expression )</a:t>
            </a:r>
            <a:r>
              <a:rPr lang="en-US" i="1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</a:t>
            </a:r>
          </a:p>
          <a:p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200" dirty="0"/>
              <a:t>x = x + </a:t>
            </a:r>
            <a:r>
              <a:rPr lang="en-US" sz="2200" b="1" dirty="0"/>
              <a:t>1</a:t>
            </a:r>
          </a:p>
          <a:p>
            <a:pPr marL="457200" lvl="1" indent="0">
              <a:buNone/>
            </a:pPr>
            <a:r>
              <a:rPr lang="en-US" sz="2200" dirty="0"/>
              <a:t>average = (number1 + number2 + number3) / </a:t>
            </a:r>
            <a:r>
              <a:rPr lang="en-US" sz="2200" b="1" dirty="0"/>
              <a:t>3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i = j = k = </a:t>
            </a:r>
            <a:r>
              <a:rPr lang="en-US" sz="2200" b="1" dirty="0"/>
              <a:t>1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C280AD-CCFD-40B3-BF15-D9C822B193DD}" type="slidenum">
              <a:rPr lang="en-GB" sz="1400" smtClean="0"/>
              <a:pPr eaLnBrk="1" hangingPunct="1"/>
              <a:t>5</a:t>
            </a:fld>
            <a:endParaRPr lang="en-GB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Hàm</a:t>
            </a:r>
            <a:r>
              <a:rPr lang="en-US" sz="2800" dirty="0">
                <a:solidFill>
                  <a:srgbClr val="FF0000"/>
                </a:solidFill>
              </a:rPr>
              <a:t> concatenate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334000"/>
          </a:xfrm>
        </p:spPr>
        <p:txBody>
          <a:bodyPr/>
          <a:lstStyle/>
          <a:p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(join) </a:t>
            </a:r>
            <a:r>
              <a:rPr lang="en-US" sz="2200" dirty="0" err="1"/>
              <a:t>hai</a:t>
            </a:r>
            <a:r>
              <a:rPr lang="en-US" sz="2200" dirty="0"/>
              <a:t> hay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shape </a:t>
            </a:r>
            <a:r>
              <a:rPr lang="en-US" sz="2200" dirty="0" err="1"/>
              <a:t>dọc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trục</a:t>
            </a:r>
            <a:r>
              <a:rPr lang="en-US" sz="2200" dirty="0"/>
              <a:t> (axis)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. </a:t>
            </a:r>
            <a:r>
              <a:rPr lang="en-US" sz="2200" dirty="0" err="1"/>
              <a:t>Cú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:                 concatenate((a</a:t>
            </a:r>
            <a:r>
              <a:rPr lang="en-US" sz="2200" baseline="-25000" dirty="0"/>
              <a:t>1</a:t>
            </a:r>
            <a:r>
              <a:rPr lang="en-US" sz="2200" dirty="0"/>
              <a:t>, a</a:t>
            </a:r>
            <a:r>
              <a:rPr lang="en-US" sz="2200" baseline="-25000" dirty="0"/>
              <a:t>2</a:t>
            </a:r>
            <a:r>
              <a:rPr lang="en-US" sz="2200" dirty="0"/>
              <a:t>, ...), axis)</a:t>
            </a:r>
          </a:p>
          <a:p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&gt;&gt;&gt;a=</a:t>
            </a:r>
            <a:r>
              <a:rPr lang="en-US" sz="2000" dirty="0" err="1"/>
              <a:t>np.array</a:t>
            </a:r>
            <a:r>
              <a:rPr lang="en-US" sz="2000" dirty="0"/>
              <a:t>([[1,2],[3,4]])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&gt;&gt;&gt;b = </a:t>
            </a:r>
            <a:r>
              <a:rPr lang="en-US" sz="2000" dirty="0" err="1"/>
              <a:t>np.array</a:t>
            </a:r>
            <a:r>
              <a:rPr lang="en-US" sz="2000" dirty="0"/>
              <a:t>([[5,6],[7,8]])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&gt;&gt;&gt;print </a:t>
            </a:r>
            <a:r>
              <a:rPr lang="en-US" sz="2000" dirty="0" err="1"/>
              <a:t>np.concatenate</a:t>
            </a:r>
            <a:r>
              <a:rPr lang="en-US" sz="2000" dirty="0"/>
              <a:t>((</a:t>
            </a:r>
            <a:r>
              <a:rPr lang="en-US" sz="2000" dirty="0" err="1"/>
              <a:t>a,b</a:t>
            </a:r>
            <a:r>
              <a:rPr lang="en-US" sz="2000" dirty="0"/>
              <a:t>))             #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axis 0 (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[[1 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[3 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[5 6]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[7 8]]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&gt;&gt;&gt;print </a:t>
            </a:r>
            <a:r>
              <a:rPr lang="en-US" sz="2000" dirty="0" err="1"/>
              <a:t>np.concatenate</a:t>
            </a:r>
            <a:r>
              <a:rPr lang="en-US" sz="2000" dirty="0"/>
              <a:t>((</a:t>
            </a:r>
            <a:r>
              <a:rPr lang="en-US" sz="2000" dirty="0" err="1"/>
              <a:t>a,b</a:t>
            </a:r>
            <a:r>
              <a:rPr lang="en-US" sz="2000" dirty="0"/>
              <a:t>), axis =1)       #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axis 1 (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[[1 2 5 6]</a:t>
            </a:r>
          </a:p>
          <a:p>
            <a:pPr marL="0" indent="0">
              <a:buNone/>
            </a:pPr>
            <a:r>
              <a:rPr lang="en-US" sz="2000" dirty="0"/>
              <a:t> [3 4 7 8]]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32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Hàm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amin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amax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638800"/>
          </a:xfrm>
        </p:spPr>
        <p:txBody>
          <a:bodyPr/>
          <a:lstStyle/>
          <a:p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i="1" dirty="0" err="1"/>
              <a:t>amin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nhỏ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array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dọc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trục</a:t>
            </a:r>
            <a:r>
              <a:rPr lang="en-US" sz="2200" dirty="0"/>
              <a:t> (axis)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.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nêu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trục</a:t>
            </a:r>
            <a:r>
              <a:rPr lang="en-US" sz="2200" dirty="0"/>
              <a:t>,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array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phẳng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min hay max.</a:t>
            </a:r>
          </a:p>
          <a:p>
            <a:pPr marL="0" indent="0">
              <a:buNone/>
            </a:pPr>
            <a:r>
              <a:rPr lang="en-US" sz="2200" dirty="0"/>
              <a:t>&gt;&gt;&gt;a = </a:t>
            </a:r>
            <a:r>
              <a:rPr lang="en-US" sz="2200" dirty="0" err="1"/>
              <a:t>np.array</a:t>
            </a:r>
            <a:r>
              <a:rPr lang="en-US" sz="2200" dirty="0"/>
              <a:t>([[3,7,5],[8,4,3],[2,4,9]])</a:t>
            </a:r>
          </a:p>
          <a:p>
            <a:pPr marL="0" indent="0">
              <a:buNone/>
            </a:pPr>
            <a:r>
              <a:rPr lang="en-US" sz="2200" dirty="0"/>
              <a:t>&gt;&gt;&gt;print </a:t>
            </a:r>
            <a:r>
              <a:rPr lang="en-US" sz="2200" dirty="0" err="1"/>
              <a:t>np.amin</a:t>
            </a:r>
            <a:r>
              <a:rPr lang="en-US" sz="2200" dirty="0"/>
              <a:t>(a,1)    # axis  =1</a:t>
            </a:r>
          </a:p>
          <a:p>
            <a:pPr marL="0" indent="0">
              <a:buNone/>
            </a:pPr>
            <a:r>
              <a:rPr lang="en-US" sz="2200" dirty="0"/>
              <a:t>[3 3 2]</a:t>
            </a:r>
          </a:p>
          <a:p>
            <a:pPr marL="0" indent="0">
              <a:buNone/>
            </a:pPr>
            <a:r>
              <a:rPr lang="en-US" sz="2200" dirty="0"/>
              <a:t>&gt;&gt;&gt;print </a:t>
            </a:r>
            <a:r>
              <a:rPr lang="en-US" sz="2200" dirty="0" err="1"/>
              <a:t>np.amin</a:t>
            </a:r>
            <a:r>
              <a:rPr lang="en-US" sz="2200" dirty="0"/>
              <a:t>(a,0)       # axis  = 0</a:t>
            </a:r>
          </a:p>
          <a:p>
            <a:pPr marL="0" indent="0">
              <a:buNone/>
            </a:pPr>
            <a:r>
              <a:rPr lang="en-US" sz="2200" dirty="0"/>
              <a:t>[2 4 3]</a:t>
            </a:r>
          </a:p>
          <a:p>
            <a:pPr marL="0" indent="0">
              <a:buNone/>
            </a:pPr>
            <a:r>
              <a:rPr lang="en-US" sz="2200" dirty="0"/>
              <a:t>&gt;&gt;&gt;print </a:t>
            </a:r>
            <a:r>
              <a:rPr lang="en-US" sz="2200" dirty="0" err="1"/>
              <a:t>np.amax</a:t>
            </a:r>
            <a:r>
              <a:rPr lang="en-US" sz="2200" dirty="0"/>
              <a:t>(a)</a:t>
            </a:r>
          </a:p>
          <a:p>
            <a:pPr marL="0" indent="0">
              <a:buNone/>
            </a:pPr>
            <a:r>
              <a:rPr lang="en-US" sz="2200" dirty="0"/>
              <a:t>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a = </a:t>
            </a:r>
            <a:r>
              <a:rPr lang="en-US" sz="2000" dirty="0" err="1"/>
              <a:t>np.array</a:t>
            </a:r>
            <a:r>
              <a:rPr lang="en-US" sz="2000" dirty="0"/>
              <a:t>([[0, 2], [3, -1], [3, 5]], float)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a.mean</a:t>
            </a:r>
            <a:r>
              <a:rPr lang="en-US" sz="2000" dirty="0"/>
              <a:t>(axis=0)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array([ 2., 2.])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a.mean</a:t>
            </a:r>
            <a:r>
              <a:rPr lang="en-US" sz="2000" dirty="0"/>
              <a:t>(axis=1)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array([ 1., 1., 4.])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748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Hàm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argmax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argmin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5" y="685800"/>
            <a:ext cx="8305800" cy="3276600"/>
          </a:xfrm>
        </p:spPr>
        <p:txBody>
          <a:bodyPr/>
          <a:lstStyle/>
          <a:p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i="1" dirty="0" err="1"/>
              <a:t>argmax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lớn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lớn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array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dọc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trục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.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nêu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trục</a:t>
            </a:r>
            <a:r>
              <a:rPr lang="en-US" sz="2200" dirty="0"/>
              <a:t>,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array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i="1" dirty="0" err="1"/>
              <a:t>phẳng</a:t>
            </a:r>
            <a:r>
              <a:rPr lang="en-US" sz="2200" i="1" dirty="0"/>
              <a:t> </a:t>
            </a:r>
            <a:r>
              <a:rPr lang="en-US" sz="2200" i="1" dirty="0" err="1"/>
              <a:t>hóa</a:t>
            </a:r>
            <a:r>
              <a:rPr lang="en-US" sz="2200" i="1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argmax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000" dirty="0"/>
              <a:t>&gt;&gt;&gt;my_2d_ar = </a:t>
            </a:r>
            <a:r>
              <a:rPr lang="en-US" sz="2000" dirty="0" err="1"/>
              <a:t>np.array</a:t>
            </a:r>
            <a:r>
              <a:rPr lang="en-US" sz="2000" dirty="0"/>
              <a:t>([[100,2,3],[4,5,600]])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np.argmax</a:t>
            </a:r>
            <a:r>
              <a:rPr lang="en-US" sz="2000" dirty="0"/>
              <a:t>(my_2d_ar, axis = 0)</a:t>
            </a:r>
          </a:p>
          <a:p>
            <a:pPr marL="0" indent="0">
              <a:buNone/>
            </a:pPr>
            <a:r>
              <a:rPr lang="en-US" sz="2000" dirty="0"/>
              <a:t>array([0, 1, 1])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np.argmax</a:t>
            </a:r>
            <a:r>
              <a:rPr lang="en-US" sz="2000" dirty="0"/>
              <a:t>(my_2d_ar, axis = 1)</a:t>
            </a:r>
          </a:p>
          <a:p>
            <a:pPr marL="0" indent="0">
              <a:buNone/>
            </a:pPr>
            <a:r>
              <a:rPr lang="en-US" sz="2000" dirty="0"/>
              <a:t>array([0, 2])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  <p:pic>
        <p:nvPicPr>
          <p:cNvPr id="1026" name="Picture 2" descr="E:\AI_Huflit\argmax_axis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142" y="1981200"/>
            <a:ext cx="350752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AI_Huflit\argmax_axi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62400"/>
            <a:ext cx="3270250" cy="244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779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/>
          <a:lstStyle/>
          <a:p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 err="1">
                <a:solidFill>
                  <a:srgbClr val="FF0000"/>
                </a:solidFill>
              </a:rPr>
              <a:t>Đại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tuyến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tính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với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numpy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err="1"/>
              <a:t>Bây</a:t>
            </a:r>
            <a:r>
              <a:rPr lang="en-US" sz="2200" dirty="0"/>
              <a:t> </a:t>
            </a:r>
            <a:r>
              <a:rPr lang="en-US" sz="2200" dirty="0" err="1"/>
              <a:t>giờ</a:t>
            </a:r>
            <a:r>
              <a:rPr lang="en-US" sz="2200" dirty="0"/>
              <a:t>, </a:t>
            </a:r>
            <a:r>
              <a:rPr lang="en-US" sz="2200" dirty="0" err="1"/>
              <a:t>chúng</a:t>
            </a:r>
            <a:r>
              <a:rPr lang="en-US" sz="2200" dirty="0"/>
              <a:t> ta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i="1" dirty="0" err="1"/>
              <a:t>đại</a:t>
            </a:r>
            <a:r>
              <a:rPr lang="en-US" sz="2200" i="1" dirty="0"/>
              <a:t> </a:t>
            </a:r>
            <a:r>
              <a:rPr lang="en-US" sz="2200" i="1" dirty="0" err="1"/>
              <a:t>số</a:t>
            </a:r>
            <a:r>
              <a:rPr lang="en-US" sz="2200" i="1" dirty="0"/>
              <a:t> </a:t>
            </a:r>
            <a:r>
              <a:rPr lang="en-US" sz="2200" i="1" dirty="0" err="1"/>
              <a:t>tuyến</a:t>
            </a:r>
            <a:r>
              <a:rPr lang="en-US" sz="2200" i="1" dirty="0"/>
              <a:t> </a:t>
            </a:r>
            <a:r>
              <a:rPr lang="en-US" sz="2200" i="1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ndarray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sẵn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gói</a:t>
            </a:r>
            <a:r>
              <a:rPr lang="en-US" sz="2200" dirty="0"/>
              <a:t> </a:t>
            </a:r>
            <a:r>
              <a:rPr lang="en-US" sz="2200" dirty="0" err="1"/>
              <a:t>numpy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b="1" dirty="0" err="1"/>
              <a:t>Hàm</a:t>
            </a:r>
            <a:r>
              <a:rPr lang="en-US" sz="2200" b="1" dirty="0"/>
              <a:t> add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a = </a:t>
            </a:r>
            <a:r>
              <a:rPr lang="en-US" sz="2000" dirty="0" err="1"/>
              <a:t>np.arrange</a:t>
            </a:r>
            <a:r>
              <a:rPr lang="en-US" sz="2000" dirty="0"/>
              <a:t>(4).reshape(2,2)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array([[0, 1],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[2, 3]])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b = </a:t>
            </a:r>
            <a:r>
              <a:rPr lang="en-US" sz="2000" dirty="0" err="1"/>
              <a:t>np.arrange</a:t>
            </a:r>
            <a:r>
              <a:rPr lang="en-US" sz="2000" dirty="0"/>
              <a:t>(3, 7).reshape(2,2)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array([[3, 4],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[5, 6]])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c= </a:t>
            </a:r>
            <a:r>
              <a:rPr lang="en-US" sz="2000" dirty="0" err="1"/>
              <a:t>np.add</a:t>
            </a:r>
            <a:r>
              <a:rPr lang="en-US" sz="2000" dirty="0"/>
              <a:t>(a, b)          #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đương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c = a + b    </a:t>
            </a:r>
            <a:r>
              <a:rPr lang="en-US" sz="2000" dirty="0" err="1"/>
              <a:t>cộng</a:t>
            </a:r>
            <a:r>
              <a:rPr lang="en-US" sz="2000" dirty="0"/>
              <a:t> ma </a:t>
            </a:r>
            <a:r>
              <a:rPr lang="en-US" sz="2000" dirty="0" err="1"/>
              <a:t>trận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array([[3, 5],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[7, 9]])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0290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457200"/>
          </a:xfrm>
        </p:spPr>
        <p:txBody>
          <a:bodyPr/>
          <a:lstStyle/>
          <a:p>
            <a:r>
              <a:rPr lang="en-US" sz="2800" b="1" dirty="0" err="1">
                <a:solidFill>
                  <a:srgbClr val="FF0000"/>
                </a:solidFill>
              </a:rPr>
              <a:t>Hàm</a:t>
            </a:r>
            <a:r>
              <a:rPr lang="en-US" sz="2800" b="1" dirty="0">
                <a:solidFill>
                  <a:srgbClr val="FF0000"/>
                </a:solidFill>
              </a:rPr>
              <a:t>  </a:t>
            </a:r>
            <a:r>
              <a:rPr lang="en-US" sz="2800" b="1" i="1" dirty="0">
                <a:solidFill>
                  <a:srgbClr val="FF0000"/>
                </a:solidFill>
              </a:rPr>
              <a:t>multiply</a:t>
            </a:r>
            <a:r>
              <a:rPr lang="en-US" sz="2800" b="1" dirty="0">
                <a:solidFill>
                  <a:srgbClr val="FF0000"/>
                </a:solidFill>
              </a:rPr>
              <a:t>  </a:t>
            </a:r>
            <a:r>
              <a:rPr lang="en-US" sz="2800" b="1" dirty="0" err="1">
                <a:solidFill>
                  <a:srgbClr val="FF0000"/>
                </a:solidFill>
              </a:rPr>
              <a:t>và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tích</a:t>
            </a:r>
            <a:r>
              <a:rPr lang="en-US" sz="2800" b="1" dirty="0">
                <a:solidFill>
                  <a:srgbClr val="FF0000"/>
                </a:solidFill>
              </a:rPr>
              <a:t> ma </a:t>
            </a:r>
            <a:r>
              <a:rPr lang="en-US" sz="2800" b="1" dirty="0" err="1">
                <a:solidFill>
                  <a:srgbClr val="FF0000"/>
                </a:solidFill>
              </a:rPr>
              <a:t>trận</a:t>
            </a:r>
            <a:r>
              <a:rPr lang="en-US" sz="2800" b="1" dirty="0">
                <a:solidFill>
                  <a:srgbClr val="FF0000"/>
                </a:solidFill>
              </a:rPr>
              <a:t> (dot product)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err="1"/>
              <a:t>Hàm</a:t>
            </a:r>
            <a:r>
              <a:rPr lang="en-US" sz="2200" b="1" dirty="0"/>
              <a:t> </a:t>
            </a:r>
            <a:r>
              <a:rPr lang="en-US" sz="2200" b="1" i="1" dirty="0"/>
              <a:t>multiply</a:t>
            </a:r>
            <a:r>
              <a:rPr lang="en-US" sz="2200" b="1" dirty="0"/>
              <a:t>          </a:t>
            </a:r>
            <a:r>
              <a:rPr lang="en-US" sz="2200" dirty="0"/>
              <a:t>(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từng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000" dirty="0"/>
              <a:t>&gt;&gt;&gt;a = </a:t>
            </a:r>
            <a:r>
              <a:rPr lang="en-US" sz="2000" dirty="0" err="1"/>
              <a:t>np.array</a:t>
            </a:r>
            <a:r>
              <a:rPr lang="en-US" sz="2000" dirty="0"/>
              <a:t>([[0, 1],[2,3])</a:t>
            </a:r>
          </a:p>
          <a:p>
            <a:pPr marL="0" indent="0">
              <a:buNone/>
            </a:pPr>
            <a:r>
              <a:rPr lang="en-US" sz="2000" dirty="0"/>
              <a:t>&gt;&gt;&gt;b = </a:t>
            </a:r>
            <a:r>
              <a:rPr lang="en-US" sz="2000" dirty="0" err="1"/>
              <a:t>np.array</a:t>
            </a:r>
            <a:r>
              <a:rPr lang="en-US" sz="2000" dirty="0"/>
              <a:t>([[3, 4],[5,6])</a:t>
            </a:r>
          </a:p>
          <a:p>
            <a:pPr marL="0" indent="0">
              <a:buNone/>
            </a:pPr>
            <a:r>
              <a:rPr lang="en-US" sz="2000" dirty="0"/>
              <a:t>&gt;&gt;&gt; d = </a:t>
            </a:r>
            <a:r>
              <a:rPr lang="en-US" sz="2000" dirty="0" err="1"/>
              <a:t>np.multiply</a:t>
            </a:r>
            <a:r>
              <a:rPr lang="en-US" sz="2000" dirty="0"/>
              <a:t>(a, b)    </a:t>
            </a:r>
          </a:p>
          <a:p>
            <a:pPr marL="0" indent="0">
              <a:buNone/>
            </a:pPr>
            <a:r>
              <a:rPr lang="en-US" sz="2000" dirty="0"/>
              <a:t>&gt;&gt;&gt; d</a:t>
            </a:r>
          </a:p>
          <a:p>
            <a:pPr marL="0" indent="0">
              <a:buNone/>
            </a:pPr>
            <a:r>
              <a:rPr lang="en-US" sz="2000" dirty="0"/>
              <a:t>array([[0, 4],</a:t>
            </a:r>
          </a:p>
          <a:p>
            <a:pPr marL="0" indent="0">
              <a:buNone/>
            </a:pPr>
            <a:r>
              <a:rPr lang="en-US" sz="2000" dirty="0"/>
              <a:t>           [10, </a:t>
            </a:r>
            <a:r>
              <a:rPr lang="en-US" sz="2000"/>
              <a:t>18]])</a:t>
            </a:r>
            <a:endParaRPr lang="en-US" sz="2000" dirty="0"/>
          </a:p>
          <a:p>
            <a:pPr marL="0" indent="0">
              <a:buNone/>
            </a:pPr>
            <a:r>
              <a:rPr lang="en-US" sz="2200" b="1" dirty="0" err="1"/>
              <a:t>Tích</a:t>
            </a:r>
            <a:r>
              <a:rPr lang="en-US" sz="2200" b="1" dirty="0"/>
              <a:t> ma </a:t>
            </a:r>
            <a:r>
              <a:rPr lang="en-US" sz="2200" b="1" dirty="0" err="1"/>
              <a:t>trận</a:t>
            </a:r>
            <a:r>
              <a:rPr lang="en-US" sz="2200" dirty="0"/>
              <a:t>			(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matrận</a:t>
            </a:r>
            <a:r>
              <a:rPr lang="en-US" sz="2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A = </a:t>
            </a:r>
            <a:r>
              <a:rPr lang="en-US" sz="2000" dirty="0" err="1"/>
              <a:t>np.array</a:t>
            </a:r>
            <a:r>
              <a:rPr lang="en-US" sz="2000" dirty="0"/>
              <a:t>([[1,2,3],[4,5,6],[7,8,9]])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B = </a:t>
            </a:r>
            <a:r>
              <a:rPr lang="en-US" sz="2000" dirty="0" err="1"/>
              <a:t>np.array</a:t>
            </a:r>
            <a:r>
              <a:rPr lang="en-US" sz="2000" dirty="0"/>
              <a:t>([[9,8,7],[6,5,4],[1,2,3]])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A.dot(B)                           #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đương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np.dot(A, 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array([[ 24, 24, 24],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sz="2000" dirty="0"/>
              <a:t>[ 72, 69, 66],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[120, 114, 108]])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762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sz="2800" b="1" dirty="0" err="1">
                <a:solidFill>
                  <a:srgbClr val="FF0000"/>
                </a:solidFill>
              </a:rPr>
              <a:t>Chuyển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vị</a:t>
            </a:r>
            <a:r>
              <a:rPr lang="en-US" sz="2800" b="1" dirty="0">
                <a:solidFill>
                  <a:srgbClr val="FF0000"/>
                </a:solidFill>
              </a:rPr>
              <a:t> ma </a:t>
            </a:r>
            <a:r>
              <a:rPr lang="en-US" sz="2800" b="1" dirty="0" err="1">
                <a:solidFill>
                  <a:srgbClr val="FF0000"/>
                </a:solidFill>
              </a:rPr>
              <a:t>trận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T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A = </a:t>
            </a:r>
            <a:r>
              <a:rPr lang="en-US" sz="2000" dirty="0" err="1"/>
              <a:t>np.arrange</a:t>
            </a:r>
            <a:r>
              <a:rPr lang="en-US" sz="2000" dirty="0"/>
              <a:t>(15).reshape(3,5)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array([[ 0, 1, 2, 3, 4],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[ 5, 6, 7, 8, 9],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[10,11,12,13,14])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A.T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array([[ 0, 5, 10],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[ 1, 6, 11],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[ 2, 7, 12],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[ 3, 8, 13],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[ 4, 9, 14]])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4989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Giải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hệ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phương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trình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tuyến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tính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err="1"/>
              <a:t>Đại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tuyến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i="1" dirty="0" err="1"/>
              <a:t>hệ</a:t>
            </a:r>
            <a:r>
              <a:rPr lang="en-US" sz="2200" i="1" dirty="0"/>
              <a:t> </a:t>
            </a:r>
            <a:r>
              <a:rPr lang="en-US" sz="2200" i="1" dirty="0" err="1"/>
              <a:t>phương</a:t>
            </a:r>
            <a:r>
              <a:rPr lang="en-US" sz="2200" i="1" dirty="0"/>
              <a:t> </a:t>
            </a:r>
            <a:r>
              <a:rPr lang="en-US" sz="2200" i="1" dirty="0" err="1"/>
              <a:t>trình</a:t>
            </a:r>
            <a:r>
              <a:rPr lang="en-US" sz="2200" i="1" dirty="0"/>
              <a:t> </a:t>
            </a:r>
            <a:r>
              <a:rPr lang="en-US" sz="2200" i="1" dirty="0" err="1"/>
              <a:t>tuyến</a:t>
            </a:r>
            <a:r>
              <a:rPr lang="en-US" sz="2200" i="1" dirty="0"/>
              <a:t> </a:t>
            </a:r>
            <a:r>
              <a:rPr lang="en-US" sz="2200" i="1" dirty="0" err="1"/>
              <a:t>tính</a:t>
            </a:r>
            <a:r>
              <a:rPr lang="en-US" sz="2200" dirty="0"/>
              <a:t>.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lối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tả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sẵn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numpy</a:t>
            </a:r>
            <a:r>
              <a:rPr lang="en-US" sz="2200" dirty="0"/>
              <a:t>, 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dễ</a:t>
            </a:r>
            <a:r>
              <a:rPr lang="en-US" sz="2200" dirty="0"/>
              <a:t> </a:t>
            </a:r>
            <a:r>
              <a:rPr lang="en-US" sz="2200" dirty="0" err="1"/>
              <a:t>dàng</a:t>
            </a:r>
            <a:r>
              <a:rPr lang="en-US" sz="2200" dirty="0"/>
              <a:t>. Cho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2200" dirty="0"/>
              <a:t>7x + 5y -3z = 16</a:t>
            </a:r>
          </a:p>
          <a:p>
            <a:pPr marL="0" indent="0">
              <a:buNone/>
            </a:pPr>
            <a:r>
              <a:rPr lang="en-US" sz="2200" dirty="0"/>
              <a:t>3x - 5y + 2z = -8</a:t>
            </a:r>
          </a:p>
          <a:p>
            <a:pPr marL="0" indent="0">
              <a:buNone/>
            </a:pPr>
            <a:r>
              <a:rPr lang="en-US" sz="2200" dirty="0"/>
              <a:t>5x + 3y - 7z = 0</a:t>
            </a:r>
          </a:p>
          <a:p>
            <a:pPr marL="0" indent="0">
              <a:buNone/>
            </a:pP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: </a:t>
            </a:r>
            <a:r>
              <a:rPr lang="en-US" sz="2200" dirty="0" err="1"/>
              <a:t>một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(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a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vector </a:t>
            </a:r>
            <a:r>
              <a:rPr lang="en-US" sz="2200" dirty="0" err="1"/>
              <a:t>hằng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(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b).</a:t>
            </a:r>
          </a:p>
          <a:p>
            <a:pPr marL="0" indent="0">
              <a:buNone/>
            </a:pPr>
            <a:r>
              <a:rPr lang="en-US" sz="2000" dirty="0"/>
              <a:t>&gt;&gt;&gt; a = </a:t>
            </a:r>
            <a:r>
              <a:rPr lang="en-US" sz="2000" dirty="0" err="1"/>
              <a:t>np.array</a:t>
            </a:r>
            <a:r>
              <a:rPr lang="en-US" sz="2000" dirty="0"/>
              <a:t>([[7,5,-3], [3,-5,2],[5,3,-7]])</a:t>
            </a:r>
          </a:p>
          <a:p>
            <a:pPr marL="0" indent="0">
              <a:buNone/>
            </a:pPr>
            <a:r>
              <a:rPr lang="en-US" sz="2000" dirty="0"/>
              <a:t>&gt;&gt;&gt; b = </a:t>
            </a:r>
            <a:r>
              <a:rPr lang="en-US" sz="2000" dirty="0" err="1"/>
              <a:t>np.array</a:t>
            </a:r>
            <a:r>
              <a:rPr lang="en-US" sz="2000" dirty="0"/>
              <a:t>([16,-8,0])</a:t>
            </a:r>
          </a:p>
          <a:p>
            <a:pPr marL="0" indent="0">
              <a:buNone/>
            </a:pPr>
            <a:r>
              <a:rPr lang="en-US" sz="2000" dirty="0"/>
              <a:t>&gt;&gt;&gt; x = </a:t>
            </a:r>
            <a:r>
              <a:rPr lang="en-US" sz="2000" dirty="0" err="1"/>
              <a:t>np.linalg.solve</a:t>
            </a:r>
            <a:r>
              <a:rPr lang="en-US" sz="2000" dirty="0"/>
              <a:t>(a, b)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5954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Giải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hệ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phương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trình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tuyến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tính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&gt;&gt;&gt; x</a:t>
            </a:r>
          </a:p>
          <a:p>
            <a:pPr marL="0" indent="0">
              <a:buNone/>
            </a:pPr>
            <a:r>
              <a:rPr lang="en-US" sz="2000" dirty="0"/>
              <a:t>array([ 1., 3., 2.])</a:t>
            </a:r>
            <a:r>
              <a:rPr lang="en-US" sz="2200" dirty="0"/>
              <a:t> </a:t>
            </a:r>
          </a:p>
          <a:p>
            <a:r>
              <a:rPr lang="en-US" sz="2200" dirty="0"/>
              <a:t>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lời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,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i="1" dirty="0" err="1"/>
              <a:t>np.allclose</a:t>
            </a:r>
            <a:r>
              <a:rPr lang="en-US" sz="2200" dirty="0"/>
              <a:t>. 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np.allclose</a:t>
            </a:r>
            <a:r>
              <a:rPr lang="en-US" sz="2000" dirty="0"/>
              <a:t>(np.dot(a, x), b)</a:t>
            </a:r>
          </a:p>
          <a:p>
            <a:pPr marL="0" indent="0">
              <a:buNone/>
            </a:pPr>
            <a:r>
              <a:rPr lang="en-US" sz="2000" dirty="0"/>
              <a:t>True</a:t>
            </a:r>
            <a:r>
              <a:rPr lang="en-US" sz="2200" dirty="0"/>
              <a:t> 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 err="1"/>
              <a:t>Nghịch</a:t>
            </a:r>
            <a:r>
              <a:rPr lang="en-US" sz="2200" b="1" dirty="0"/>
              <a:t> </a:t>
            </a:r>
            <a:r>
              <a:rPr lang="en-US" sz="2200" b="1" dirty="0" err="1"/>
              <a:t>đảo</a:t>
            </a:r>
            <a:r>
              <a:rPr lang="en-US" sz="2200" b="1" dirty="0"/>
              <a:t> ma </a:t>
            </a:r>
            <a:r>
              <a:rPr lang="en-US" sz="2200" b="1" dirty="0" err="1"/>
              <a:t>trận</a:t>
            </a:r>
            <a:r>
              <a:rPr lang="en-US" sz="2200" b="1" dirty="0"/>
              <a:t> </a:t>
            </a:r>
            <a:r>
              <a:rPr lang="en-US" sz="2200" b="1" dirty="0" err="1"/>
              <a:t>vuông</a:t>
            </a: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2000" dirty="0"/>
              <a:t>                   </a:t>
            </a:r>
            <a:r>
              <a:rPr lang="en-US" sz="2000" dirty="0" err="1"/>
              <a:t>np.linalg.inv</a:t>
            </a:r>
            <a:r>
              <a:rPr lang="en-US" sz="2000" dirty="0"/>
              <a:t>(a)</a:t>
            </a:r>
            <a:r>
              <a:rPr lang="en-US" sz="2200" dirty="0"/>
              <a:t> 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 err="1"/>
              <a:t>Tính</a:t>
            </a:r>
            <a:r>
              <a:rPr lang="en-US" sz="2200" b="1" dirty="0"/>
              <a:t> </a:t>
            </a:r>
            <a:r>
              <a:rPr lang="en-US" sz="2200" b="1" dirty="0" err="1"/>
              <a:t>định</a:t>
            </a:r>
            <a:r>
              <a:rPr lang="en-US" sz="2200" b="1" dirty="0"/>
              <a:t> </a:t>
            </a:r>
            <a:r>
              <a:rPr lang="en-US" sz="2200" b="1" dirty="0" err="1"/>
              <a:t>thức</a:t>
            </a:r>
            <a:r>
              <a:rPr lang="en-US" sz="2200" b="1" dirty="0"/>
              <a:t> (determinant) </a:t>
            </a:r>
            <a:r>
              <a:rPr lang="en-US" sz="2200" b="1" dirty="0" err="1"/>
              <a:t>của</a:t>
            </a:r>
            <a:r>
              <a:rPr lang="en-US" sz="2200" b="1" dirty="0"/>
              <a:t> </a:t>
            </a:r>
            <a:r>
              <a:rPr lang="en-US" sz="2200" b="1" dirty="0" err="1"/>
              <a:t>một</a:t>
            </a:r>
            <a:r>
              <a:rPr lang="en-US" sz="2200" b="1" dirty="0"/>
              <a:t> ma </a:t>
            </a:r>
            <a:r>
              <a:rPr lang="en-US" sz="2200" b="1" dirty="0" err="1"/>
              <a:t>trận</a:t>
            </a:r>
            <a:r>
              <a:rPr lang="en-US" sz="2200" b="1" dirty="0"/>
              <a:t> </a:t>
            </a:r>
            <a:r>
              <a:rPr lang="en-US" sz="2200" b="1" dirty="0" err="1"/>
              <a:t>vuông</a:t>
            </a:r>
            <a:r>
              <a:rPr lang="en-US" sz="2200" b="1" dirty="0"/>
              <a:t> </a:t>
            </a: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2000" dirty="0"/>
              <a:t>                   </a:t>
            </a:r>
            <a:r>
              <a:rPr lang="en-US" sz="2000" dirty="0" err="1"/>
              <a:t>np.linalg.det</a:t>
            </a:r>
            <a:r>
              <a:rPr lang="en-US" sz="2000" dirty="0"/>
              <a:t>(a)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0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altLang="en-US" sz="2800" dirty="0" err="1">
                <a:solidFill>
                  <a:srgbClr val="FF0000"/>
                </a:solidFill>
              </a:rPr>
              <a:t>Kiểu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dữ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liệu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số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và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các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toán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tử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số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học</a:t>
            </a:r>
            <a:endParaRPr lang="en-US" sz="2800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(integer)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(floating-point number)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, </a:t>
            </a:r>
            <a:r>
              <a:rPr lang="en-US" b="1" dirty="0"/>
              <a:t>-</a:t>
            </a:r>
            <a:r>
              <a:rPr lang="en-US" dirty="0"/>
              <a:t>, </a:t>
            </a:r>
            <a:r>
              <a:rPr lang="en-US" b="1" dirty="0"/>
              <a:t>*</a:t>
            </a:r>
            <a:r>
              <a:rPr lang="en-US" dirty="0"/>
              <a:t>, </a:t>
            </a:r>
            <a:r>
              <a:rPr lang="en-US" b="1" dirty="0"/>
              <a:t>/</a:t>
            </a:r>
            <a:r>
              <a:rPr lang="en-US" dirty="0"/>
              <a:t>, </a:t>
            </a:r>
            <a:r>
              <a:rPr lang="en-US" b="1" dirty="0"/>
              <a:t>//</a:t>
            </a:r>
            <a:r>
              <a:rPr lang="en-US" dirty="0"/>
              <a:t>, </a:t>
            </a:r>
            <a:r>
              <a:rPr lang="en-US" b="1" dirty="0"/>
              <a:t>**</a:t>
            </a:r>
            <a:r>
              <a:rPr lang="en-US" dirty="0"/>
              <a:t>, and </a:t>
            </a:r>
            <a:r>
              <a:rPr lang="en-US" b="1" dirty="0"/>
              <a:t>%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Bảng</a:t>
            </a:r>
            <a:r>
              <a:rPr lang="en-US" b="1" dirty="0"/>
              <a:t> 2.1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0" indent="0">
              <a:buNone/>
            </a:pPr>
            <a:r>
              <a:rPr lang="en-US" sz="2200" i="1" dirty="0" err="1"/>
              <a:t>Tên</a:t>
            </a:r>
            <a:r>
              <a:rPr lang="en-US" sz="2200" i="1" dirty="0"/>
              <a:t> 	Ý </a:t>
            </a:r>
            <a:r>
              <a:rPr lang="en-US" sz="2200" i="1" dirty="0" err="1"/>
              <a:t>nghĩa</a:t>
            </a:r>
            <a:r>
              <a:rPr lang="en-US" sz="2200" i="1" dirty="0"/>
              <a:t> 		</a:t>
            </a:r>
            <a:r>
              <a:rPr lang="en-US" sz="2200" i="1" dirty="0" err="1"/>
              <a:t>Thí</a:t>
            </a:r>
            <a:r>
              <a:rPr lang="en-US" sz="2200" i="1" dirty="0"/>
              <a:t> </a:t>
            </a:r>
            <a:r>
              <a:rPr lang="en-US" sz="2200" i="1" dirty="0" err="1"/>
              <a:t>dụ</a:t>
            </a:r>
            <a:r>
              <a:rPr lang="en-US" sz="2200" i="1" dirty="0"/>
              <a:t> 		</a:t>
            </a:r>
            <a:r>
              <a:rPr lang="en-US" sz="2200" i="1" dirty="0" err="1"/>
              <a:t>Kết</a:t>
            </a:r>
            <a:r>
              <a:rPr lang="en-US" sz="2200" i="1" dirty="0"/>
              <a:t> </a:t>
            </a:r>
            <a:r>
              <a:rPr lang="en-US" sz="2200" i="1" dirty="0" err="1"/>
              <a:t>quả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+ 	</a:t>
            </a:r>
            <a:r>
              <a:rPr lang="en-US" sz="2200" dirty="0" err="1"/>
              <a:t>Cộng</a:t>
            </a:r>
            <a:r>
              <a:rPr lang="en-US" sz="2200" b="1" dirty="0"/>
              <a:t>	</a:t>
            </a:r>
            <a:r>
              <a:rPr lang="en-US" sz="2200" dirty="0"/>
              <a:t> 		</a:t>
            </a:r>
            <a:r>
              <a:rPr lang="en-US" sz="2200" b="1" dirty="0"/>
              <a:t>34 + 1 		35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- 	</a:t>
            </a:r>
            <a:r>
              <a:rPr lang="en-US" sz="2200" dirty="0" err="1"/>
              <a:t>Trừ</a:t>
            </a:r>
            <a:r>
              <a:rPr lang="en-US" sz="2200" dirty="0"/>
              <a:t>			</a:t>
            </a:r>
            <a:r>
              <a:rPr lang="en-US" sz="2200" b="1" dirty="0"/>
              <a:t>34.0 - 0.1 	33.9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* 	</a:t>
            </a:r>
            <a:r>
              <a:rPr lang="en-US" sz="2200" dirty="0" err="1"/>
              <a:t>Nhân</a:t>
            </a:r>
            <a:r>
              <a:rPr lang="en-US" sz="2200" dirty="0"/>
              <a:t>	 		</a:t>
            </a:r>
            <a:r>
              <a:rPr lang="en-US" sz="2200" b="1" dirty="0"/>
              <a:t>300 * 30 	9000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/ 	</a:t>
            </a:r>
            <a:r>
              <a:rPr lang="en-US" sz="2200" dirty="0"/>
              <a:t>Chia </a:t>
            </a:r>
            <a:r>
              <a:rPr lang="en-US" sz="2200" dirty="0" err="1"/>
              <a:t>thực</a:t>
            </a:r>
            <a:r>
              <a:rPr lang="en-US" sz="2200" dirty="0"/>
              <a:t> 		</a:t>
            </a:r>
            <a:r>
              <a:rPr lang="en-US" sz="2200" b="1" dirty="0"/>
              <a:t>1 / 2 		0.5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// 	</a:t>
            </a:r>
            <a:r>
              <a:rPr lang="en-US" sz="2200" dirty="0"/>
              <a:t>Chia </a:t>
            </a:r>
            <a:r>
              <a:rPr lang="en-US" sz="2200" dirty="0" err="1"/>
              <a:t>nguyên</a:t>
            </a:r>
            <a:r>
              <a:rPr lang="en-US" sz="2200" dirty="0"/>
              <a:t>	 	</a:t>
            </a:r>
            <a:r>
              <a:rPr lang="en-US" sz="2200" b="1" dirty="0"/>
              <a:t>1 // 2 		0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** 	</a:t>
            </a:r>
            <a:r>
              <a:rPr lang="en-US" sz="2200" dirty="0" err="1"/>
              <a:t>Lũy</a:t>
            </a:r>
            <a:r>
              <a:rPr lang="en-US" sz="2200" dirty="0"/>
              <a:t> </a:t>
            </a:r>
            <a:r>
              <a:rPr lang="en-US" sz="2200" dirty="0" err="1"/>
              <a:t>thừa</a:t>
            </a:r>
            <a:r>
              <a:rPr lang="en-US" sz="2200" dirty="0"/>
              <a:t>	 	</a:t>
            </a:r>
            <a:r>
              <a:rPr lang="en-US" sz="2200" b="1" dirty="0"/>
              <a:t>4 ** 0.5 	2.0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% 	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dư</a:t>
            </a:r>
            <a:r>
              <a:rPr lang="en-US" sz="2200" dirty="0"/>
              <a:t> 		</a:t>
            </a:r>
            <a:r>
              <a:rPr lang="en-US" sz="2200" b="1" dirty="0"/>
              <a:t>20 % 3 	2</a:t>
            </a:r>
          </a:p>
          <a:p>
            <a:pPr marL="0" indent="0">
              <a:buNone/>
            </a:pPr>
            <a:r>
              <a:rPr lang="en-US" sz="2200" b="1" dirty="0" err="1"/>
              <a:t>Thứ</a:t>
            </a:r>
            <a:r>
              <a:rPr lang="en-US" sz="2200" b="1" dirty="0"/>
              <a:t> </a:t>
            </a:r>
            <a:r>
              <a:rPr lang="en-US" sz="2200" b="1" dirty="0" err="1"/>
              <a:t>tự</a:t>
            </a:r>
            <a:r>
              <a:rPr lang="en-US" sz="2200" b="1" dirty="0"/>
              <a:t> </a:t>
            </a:r>
            <a:r>
              <a:rPr lang="en-US" sz="2200" b="1" dirty="0" err="1"/>
              <a:t>ưu</a:t>
            </a:r>
            <a:r>
              <a:rPr lang="en-US" sz="2200" b="1" dirty="0"/>
              <a:t> </a:t>
            </a:r>
            <a:r>
              <a:rPr lang="en-US" sz="2200" b="1" dirty="0" err="1"/>
              <a:t>tiên</a:t>
            </a:r>
            <a:r>
              <a:rPr lang="en-US" sz="2200" b="1" dirty="0"/>
              <a:t> </a:t>
            </a:r>
            <a:r>
              <a:rPr lang="en-US" sz="2200" b="1" dirty="0" err="1"/>
              <a:t>của</a:t>
            </a:r>
            <a:r>
              <a:rPr lang="en-US" sz="2200" b="1" dirty="0"/>
              <a:t> </a:t>
            </a:r>
            <a:r>
              <a:rPr lang="en-US" sz="2200" b="1" dirty="0" err="1"/>
              <a:t>các</a:t>
            </a:r>
            <a:r>
              <a:rPr lang="en-US" sz="2200" b="1" dirty="0"/>
              <a:t> </a:t>
            </a:r>
            <a:r>
              <a:rPr lang="en-US" sz="2200" b="1" dirty="0" err="1"/>
              <a:t>toán</a:t>
            </a:r>
            <a:r>
              <a:rPr lang="en-US" sz="2200" b="1" dirty="0"/>
              <a:t> </a:t>
            </a:r>
            <a:r>
              <a:rPr lang="en-US" sz="2200" b="1" dirty="0" err="1"/>
              <a:t>tử</a:t>
            </a:r>
            <a:r>
              <a:rPr lang="en-US" sz="2200" b="1" dirty="0"/>
              <a:t>: 1) </a:t>
            </a:r>
            <a:r>
              <a:rPr lang="en-US" sz="2200" b="1" dirty="0" err="1"/>
              <a:t>lũy</a:t>
            </a:r>
            <a:r>
              <a:rPr lang="en-US" sz="2200" b="1" dirty="0"/>
              <a:t> </a:t>
            </a:r>
            <a:r>
              <a:rPr lang="en-US" sz="2200" b="1" dirty="0" err="1"/>
              <a:t>thừa</a:t>
            </a:r>
            <a:r>
              <a:rPr lang="en-US" sz="2200" b="1" dirty="0"/>
              <a:t>, 2) </a:t>
            </a:r>
            <a:r>
              <a:rPr lang="en-US" sz="2200" b="1" dirty="0" err="1"/>
              <a:t>nhân</a:t>
            </a:r>
            <a:r>
              <a:rPr lang="en-US" sz="2200" b="1" dirty="0"/>
              <a:t> chia, 3) </a:t>
            </a:r>
            <a:r>
              <a:rPr lang="en-US" sz="2200" b="1" dirty="0" err="1"/>
              <a:t>cộng</a:t>
            </a:r>
            <a:r>
              <a:rPr lang="en-US" sz="2200" b="1" dirty="0"/>
              <a:t> </a:t>
            </a:r>
            <a:r>
              <a:rPr lang="en-US" sz="2200" b="1" dirty="0" err="1"/>
              <a:t>trừ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C041F6-86D9-4352-8827-339D71C9F26B}" type="slidenum">
              <a:rPr lang="en-GB" sz="1400" smtClean="0"/>
              <a:pPr eaLnBrk="1" hangingPunct="1"/>
              <a:t>6</a:t>
            </a:fld>
            <a:endParaRPr lang="en-GB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533400"/>
          </a:xfrm>
        </p:spPr>
        <p:txBody>
          <a:bodyPr/>
          <a:lstStyle/>
          <a:p>
            <a:r>
              <a:rPr lang="en-US" sz="2800" b="1" dirty="0" err="1">
                <a:solidFill>
                  <a:srgbClr val="FF0000"/>
                </a:solidFill>
              </a:rPr>
              <a:t>Hàm</a:t>
            </a:r>
            <a:r>
              <a:rPr lang="en-US" sz="2800" b="1" dirty="0">
                <a:solidFill>
                  <a:srgbClr val="FF0000"/>
                </a:solidFill>
              </a:rPr>
              <a:t> Python </a:t>
            </a:r>
            <a:r>
              <a:rPr lang="en-US" sz="2800" b="1" dirty="0" err="1">
                <a:solidFill>
                  <a:srgbClr val="FF0000"/>
                </a:solidFill>
              </a:rPr>
              <a:t>thông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dụng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472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Bảng</a:t>
            </a:r>
            <a:r>
              <a:rPr lang="en-US" b="1" dirty="0"/>
              <a:t> 2.2  </a:t>
            </a:r>
            <a:r>
              <a:rPr lang="en-US" dirty="0" err="1"/>
              <a:t>Hàm</a:t>
            </a:r>
            <a:r>
              <a:rPr lang="en-US" dirty="0"/>
              <a:t> Python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  <a:p>
            <a:r>
              <a:rPr lang="en-US" sz="2000" i="1" dirty="0" err="1"/>
              <a:t>Tên</a:t>
            </a:r>
            <a:r>
              <a:rPr lang="en-US" sz="2000" i="1" dirty="0"/>
              <a:t> </a:t>
            </a:r>
            <a:r>
              <a:rPr lang="en-US" sz="2000" i="1" dirty="0" err="1"/>
              <a:t>hàm</a:t>
            </a:r>
            <a:r>
              <a:rPr lang="en-US" sz="2000" i="1" dirty="0"/>
              <a:t> 		</a:t>
            </a:r>
            <a:r>
              <a:rPr lang="en-US" sz="2000" i="1" dirty="0" err="1"/>
              <a:t>Mô</a:t>
            </a:r>
            <a:r>
              <a:rPr lang="en-US" sz="2000" i="1" dirty="0"/>
              <a:t> </a:t>
            </a:r>
            <a:r>
              <a:rPr lang="en-US" sz="2000" i="1" dirty="0" err="1"/>
              <a:t>tả</a:t>
            </a:r>
            <a:r>
              <a:rPr lang="en-US" sz="2000" i="1" dirty="0"/>
              <a:t> 				</a:t>
            </a:r>
            <a:r>
              <a:rPr lang="en-US" sz="2000" i="1" dirty="0" err="1"/>
              <a:t>Thí</a:t>
            </a:r>
            <a:r>
              <a:rPr lang="en-US" sz="2000" i="1" dirty="0"/>
              <a:t> </a:t>
            </a:r>
            <a:r>
              <a:rPr lang="en-US" sz="2000" i="1" dirty="0" err="1"/>
              <a:t>dụ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abs(x) 	      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tuyệt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b="1" dirty="0"/>
              <a:t>x</a:t>
            </a:r>
            <a:r>
              <a:rPr lang="en-US" sz="2000" dirty="0"/>
              <a:t>. 			</a:t>
            </a:r>
            <a:r>
              <a:rPr lang="en-US" sz="2000" b="1" dirty="0"/>
              <a:t>abs(-2)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b="1" dirty="0"/>
              <a:t>2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max(x1, x2, ...)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b="1" dirty="0"/>
              <a:t>x1</a:t>
            </a:r>
            <a:r>
              <a:rPr lang="en-US" sz="2000" dirty="0"/>
              <a:t>, </a:t>
            </a:r>
            <a:r>
              <a:rPr lang="en-US" sz="2000" b="1" dirty="0"/>
              <a:t>x2</a:t>
            </a:r>
            <a:r>
              <a:rPr lang="en-US" sz="2000" dirty="0"/>
              <a:t>, ...    </a:t>
            </a:r>
            <a:r>
              <a:rPr lang="en-US" sz="2000" b="1" dirty="0"/>
              <a:t>max(1, 5, 2)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b="1" dirty="0"/>
              <a:t>5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min(x1, x2, ...) 	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b="1" dirty="0"/>
              <a:t>x1</a:t>
            </a:r>
            <a:r>
              <a:rPr lang="en-US" sz="2000" dirty="0"/>
              <a:t>, </a:t>
            </a:r>
            <a:r>
              <a:rPr lang="en-US" sz="2000" b="1" dirty="0"/>
              <a:t>x2</a:t>
            </a:r>
            <a:r>
              <a:rPr lang="en-US" sz="2000" dirty="0"/>
              <a:t>, ...    </a:t>
            </a:r>
            <a:r>
              <a:rPr lang="en-US" sz="2000" b="1" dirty="0"/>
              <a:t>min(1, 5, 2)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b="1" dirty="0"/>
              <a:t>1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pow</a:t>
            </a:r>
            <a:r>
              <a:rPr lang="en-US" sz="2000" b="1" dirty="0"/>
              <a:t>(a, b) 	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 </a:t>
            </a:r>
            <a:r>
              <a:rPr lang="en-US" sz="2000" b="1" dirty="0"/>
              <a:t>a</a:t>
            </a:r>
            <a:r>
              <a:rPr lang="en-US" sz="2000" b="1" baseline="30000" dirty="0"/>
              <a:t>b</a:t>
            </a:r>
            <a:r>
              <a:rPr lang="en-US" sz="2000" dirty="0"/>
              <a:t>.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b="1" dirty="0"/>
              <a:t>a ** b</a:t>
            </a:r>
            <a:r>
              <a:rPr lang="en-US" sz="2000" dirty="0"/>
              <a:t>. 	</a:t>
            </a:r>
            <a:r>
              <a:rPr lang="en-US" sz="2000" b="1" dirty="0" err="1"/>
              <a:t>pow</a:t>
            </a:r>
            <a:r>
              <a:rPr lang="en-US" sz="2000" b="1" dirty="0"/>
              <a:t>(2, 3)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b="1" dirty="0"/>
              <a:t>8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round(x) 	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tròn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x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. </a:t>
            </a:r>
            <a:r>
              <a:rPr lang="en-US" sz="2000" b="1" dirty="0"/>
              <a:t>	round(5.4) </a:t>
            </a:r>
            <a:r>
              <a:rPr lang="en-US" sz="2000" dirty="0"/>
              <a:t>is </a:t>
            </a:r>
            <a:r>
              <a:rPr lang="en-US" sz="2000" b="1" dirty="0"/>
              <a:t>5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</a:t>
            </a:r>
            <a:r>
              <a:rPr lang="en-US" sz="2000" dirty="0" err="1"/>
              <a:t>Nếu</a:t>
            </a:r>
            <a:r>
              <a:rPr lang="en-US" sz="2000" dirty="0"/>
              <a:t> x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nằm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,	  </a:t>
            </a:r>
            <a:r>
              <a:rPr lang="en-US" sz="2000" b="1" dirty="0"/>
              <a:t>round(5.5)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b="1" dirty="0"/>
              <a:t>6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chẵn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.		</a:t>
            </a:r>
            <a:r>
              <a:rPr lang="en-US" sz="2000" b="1" dirty="0"/>
              <a:t>round(4.5)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b="1" dirty="0"/>
              <a:t>4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round(x, n) 	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tròn</a:t>
            </a:r>
            <a:r>
              <a:rPr lang="en-US" sz="2000" dirty="0"/>
              <a:t>   </a:t>
            </a:r>
            <a:r>
              <a:rPr lang="en-US" sz="2000" b="1" dirty="0"/>
              <a:t> round(5.466, 2)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b="1" dirty="0"/>
              <a:t>5.47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b="1" dirty="0"/>
              <a:t>n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dấu</a:t>
            </a:r>
            <a:r>
              <a:rPr lang="en-US" sz="2000" dirty="0"/>
              <a:t> </a:t>
            </a:r>
            <a:r>
              <a:rPr lang="en-US" sz="2000" dirty="0" err="1"/>
              <a:t>chấm</a:t>
            </a:r>
            <a:r>
              <a:rPr lang="en-US" sz="2000" dirty="0"/>
              <a:t> </a:t>
            </a:r>
            <a:r>
              <a:rPr lang="en-US" sz="2000" dirty="0" err="1"/>
              <a:t>thập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.	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                                             round(5.463, 2)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b="1" dirty="0"/>
              <a:t>5.46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97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53340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Dòng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ký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tự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382000" cy="5410200"/>
          </a:xfrm>
        </p:spPr>
        <p:txBody>
          <a:bodyPr/>
          <a:lstStyle/>
          <a:p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i="1" dirty="0" err="1"/>
              <a:t>dòng</a:t>
            </a:r>
            <a:r>
              <a:rPr lang="en-US" sz="2200" i="1" dirty="0"/>
              <a:t> </a:t>
            </a:r>
            <a:r>
              <a:rPr lang="en-US" sz="2200" i="1" dirty="0" err="1"/>
              <a:t>ký</a:t>
            </a:r>
            <a:r>
              <a:rPr lang="en-US" sz="2200" i="1" dirty="0"/>
              <a:t> </a:t>
            </a:r>
            <a:r>
              <a:rPr lang="en-US" sz="2200" i="1" dirty="0" err="1"/>
              <a:t>tự</a:t>
            </a:r>
            <a:r>
              <a:rPr lang="en-US" sz="2200" i="1" dirty="0"/>
              <a:t> </a:t>
            </a:r>
            <a:r>
              <a:rPr lang="en-US" sz="2200" dirty="0"/>
              <a:t>(string)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chuỗi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. Python </a:t>
            </a:r>
            <a:r>
              <a:rPr lang="en-US" sz="2200" dirty="0" err="1"/>
              <a:t>xem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dòng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letter = </a:t>
            </a:r>
            <a:r>
              <a:rPr lang="en-US" sz="2000" b="1" dirty="0"/>
              <a:t>'A'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numChar</a:t>
            </a:r>
            <a:r>
              <a:rPr lang="en-US" sz="2000" dirty="0"/>
              <a:t> = </a:t>
            </a:r>
            <a:r>
              <a:rPr lang="en-US" sz="2000" b="1" dirty="0"/>
              <a:t>'4'    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message = </a:t>
            </a:r>
            <a:r>
              <a:rPr lang="en-US" sz="2000" b="1" dirty="0"/>
              <a:t>"Good morning"    </a:t>
            </a:r>
            <a:endParaRPr lang="en-US" sz="2000" dirty="0"/>
          </a:p>
          <a:p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b="1" i="1" dirty="0" err="1"/>
              <a:t>ghép</a:t>
            </a:r>
            <a:r>
              <a:rPr lang="en-US" sz="2200" b="1" i="1" dirty="0"/>
              <a:t> </a:t>
            </a:r>
            <a:r>
              <a:rPr lang="en-US" sz="2200" b="1" i="1" dirty="0" err="1"/>
              <a:t>kề</a:t>
            </a:r>
            <a:r>
              <a:rPr lang="en-US" sz="2200" b="1" i="1" dirty="0"/>
              <a:t> </a:t>
            </a:r>
            <a:r>
              <a:rPr lang="en-US" sz="2200" dirty="0"/>
              <a:t>(concatenation) </a:t>
            </a:r>
            <a:r>
              <a:rPr lang="en-US" sz="2200" dirty="0" err="1"/>
              <a:t>dòng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b="1" dirty="0"/>
              <a:t>+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ghép</a:t>
            </a:r>
            <a:r>
              <a:rPr lang="en-US" sz="2200" dirty="0"/>
              <a:t> </a:t>
            </a:r>
            <a:r>
              <a:rPr lang="en-US" sz="2200" dirty="0" err="1"/>
              <a:t>kề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dòng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r>
              <a:rPr lang="en-US" sz="2200" dirty="0" err="1"/>
              <a:t>Vài</a:t>
            </a:r>
            <a:r>
              <a:rPr lang="en-US" sz="2200" dirty="0"/>
              <a:t> </a:t>
            </a: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message = "Welcome " + "to " + "Python"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'Welcome to Python'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chapterNo</a:t>
            </a:r>
            <a:r>
              <a:rPr lang="en-US" sz="2000" dirty="0"/>
              <a:t> =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s = "Chapter " + </a:t>
            </a:r>
            <a:r>
              <a:rPr lang="en-US" sz="2000" dirty="0" err="1"/>
              <a:t>str</a:t>
            </a:r>
            <a:r>
              <a:rPr lang="en-US" sz="2000" dirty="0"/>
              <a:t>(</a:t>
            </a:r>
            <a:r>
              <a:rPr lang="en-US" sz="2000" dirty="0" err="1"/>
              <a:t>chapterNo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&gt;&gt;&gt;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'Chapter 3’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Ghi</a:t>
            </a:r>
            <a:r>
              <a:rPr lang="en-US" sz="2000" dirty="0"/>
              <a:t> </a:t>
            </a:r>
            <a:r>
              <a:rPr lang="en-US" sz="2000" dirty="0" err="1"/>
              <a:t>chú</a:t>
            </a:r>
            <a:r>
              <a:rPr lang="en-US" sz="2000" dirty="0"/>
              <a:t>: </a:t>
            </a:r>
            <a:r>
              <a:rPr lang="en-US" sz="2000" b="1" dirty="0"/>
              <a:t>str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21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6096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Biểu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thức</a:t>
            </a:r>
            <a:r>
              <a:rPr lang="en-US" sz="2800" dirty="0">
                <a:solidFill>
                  <a:srgbClr val="FF0000"/>
                </a:solidFill>
              </a:rPr>
              <a:t> logic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toán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tử</a:t>
            </a:r>
            <a:r>
              <a:rPr lang="en-US" sz="2800" dirty="0">
                <a:solidFill>
                  <a:srgbClr val="FF0000"/>
                </a:solidFill>
              </a:rPr>
              <a:t> so </a:t>
            </a:r>
            <a:r>
              <a:rPr lang="en-US" sz="2800" dirty="0" err="1">
                <a:solidFill>
                  <a:srgbClr val="FF0000"/>
                </a:solidFill>
              </a:rPr>
              <a:t>sánh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105400"/>
          </a:xfrm>
        </p:spPr>
        <p:txBody>
          <a:bodyPr/>
          <a:lstStyle/>
          <a:p>
            <a:r>
              <a:rPr lang="en-US" i="1" dirty="0" err="1"/>
              <a:t>Biểu</a:t>
            </a:r>
            <a:r>
              <a:rPr lang="en-US" i="1" dirty="0"/>
              <a:t> </a:t>
            </a:r>
            <a:r>
              <a:rPr lang="en-US" i="1" dirty="0" err="1"/>
              <a:t>thức</a:t>
            </a:r>
            <a:r>
              <a:rPr lang="en-US" i="1" dirty="0"/>
              <a:t> logic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biểu</a:t>
            </a:r>
            <a:r>
              <a:rPr lang="en-US" i="1" dirty="0"/>
              <a:t> </a:t>
            </a:r>
            <a:r>
              <a:rPr lang="en-US" i="1" dirty="0" err="1"/>
              <a:t>thức</a:t>
            </a:r>
            <a:r>
              <a:rPr lang="en-US" i="1" dirty="0"/>
              <a:t> </a:t>
            </a:r>
            <a:r>
              <a:rPr lang="en-US" i="1" dirty="0" err="1"/>
              <a:t>mà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logic </a:t>
            </a:r>
            <a:r>
              <a:rPr lang="en-US" b="1" dirty="0"/>
              <a:t>True </a:t>
            </a:r>
            <a:r>
              <a:rPr lang="en-US" i="1" dirty="0"/>
              <a:t>hay</a:t>
            </a:r>
            <a:r>
              <a:rPr lang="en-US" dirty="0"/>
              <a:t> </a:t>
            </a:r>
            <a:r>
              <a:rPr lang="en-US" b="1" dirty="0"/>
              <a:t>False</a:t>
            </a:r>
            <a:r>
              <a:rPr lang="en-US" i="1" dirty="0"/>
              <a:t>.</a:t>
            </a:r>
          </a:p>
          <a:p>
            <a:r>
              <a:rPr lang="en-US" dirty="0"/>
              <a:t>Python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6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(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relational operator</a:t>
            </a:r>
            <a:r>
              <a:rPr lang="en-US" dirty="0"/>
              <a:t>): &lt;, </a:t>
            </a:r>
            <a:r>
              <a:rPr lang="en-US" b="1" dirty="0"/>
              <a:t>&lt;= , &gt;, &gt;=, ==, !=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radius = </a:t>
            </a:r>
            <a:r>
              <a:rPr lang="en-US" sz="2000" b="1" dirty="0"/>
              <a:t>1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print(radius &gt; </a:t>
            </a:r>
            <a:r>
              <a:rPr lang="en-US" sz="2000" b="1" dirty="0"/>
              <a:t>0</a:t>
            </a:r>
            <a:r>
              <a:rPr lang="en-US" sz="2000" dirty="0"/>
              <a:t>)              # </a:t>
            </a:r>
            <a:r>
              <a:rPr lang="en-US" sz="2000" dirty="0" err="1"/>
              <a:t>sẽ</a:t>
            </a:r>
            <a:r>
              <a:rPr lang="en-US" sz="2000" dirty="0"/>
              <a:t> in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True</a:t>
            </a:r>
          </a:p>
          <a:p>
            <a:pPr marL="0" indent="0">
              <a:buNone/>
            </a:pP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if </a:t>
            </a:r>
            <a:r>
              <a:rPr lang="en-US" sz="2000" dirty="0"/>
              <a:t>radius &lt; </a:t>
            </a:r>
            <a:r>
              <a:rPr lang="en-US" sz="2000" b="1" dirty="0"/>
              <a:t>0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print(</a:t>
            </a:r>
            <a:r>
              <a:rPr lang="en-US" sz="2000" b="1" dirty="0"/>
              <a:t>"Incorrect input"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else: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area = radius * radius * 3.14159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print(</a:t>
            </a:r>
            <a:r>
              <a:rPr lang="en-US" sz="2000" b="1" dirty="0"/>
              <a:t>"Area is"</a:t>
            </a:r>
            <a:r>
              <a:rPr lang="en-US" sz="2000" dirty="0"/>
              <a:t>, area)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45140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9657</TotalTime>
  <Words>8479</Words>
  <Application>Microsoft Office PowerPoint</Application>
  <PresentationFormat>On-screen Show (4:3)</PresentationFormat>
  <Paragraphs>778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 Unicode MS</vt:lpstr>
      <vt:lpstr>Times New Roman</vt:lpstr>
      <vt:lpstr>Default Design</vt:lpstr>
      <vt:lpstr>Lập trình Python</vt:lpstr>
      <vt:lpstr>Nội dung</vt:lpstr>
      <vt:lpstr>1. Các khái niệm căn bản</vt:lpstr>
      <vt:lpstr>Định danh (Identifier)</vt:lpstr>
      <vt:lpstr>Biến, phát biểu gán và biểu thức</vt:lpstr>
      <vt:lpstr>Kiểu dữ liệu số và các toán tử số học</vt:lpstr>
      <vt:lpstr>Hàm Python thông dụng </vt:lpstr>
      <vt:lpstr>Dòng ký tự</vt:lpstr>
      <vt:lpstr>Biểu thức logic và toán tử so sánh</vt:lpstr>
      <vt:lpstr>2.Phát biểu rẽ nhánh</vt:lpstr>
      <vt:lpstr>3. Vòng lặp</vt:lpstr>
      <vt:lpstr>Vòng lặp for </vt:lpstr>
      <vt:lpstr>4. Danh sách (List)</vt:lpstr>
      <vt:lpstr>List là kiểu dữ liệu chuỗi</vt:lpstr>
      <vt:lpstr>Thí dụ về các phép toán trên List </vt:lpstr>
      <vt:lpstr>Phân mảnh List </vt:lpstr>
      <vt:lpstr>Phân mảnh List  (tt.)</vt:lpstr>
      <vt:lpstr>Các phương thức (method) của list</vt:lpstr>
      <vt:lpstr>Thí dụ</vt:lpstr>
      <vt:lpstr>Tạo List dựa vào biểu thức (List Comprehension)</vt:lpstr>
      <vt:lpstr>List hai chiều (Two-dimensional list)</vt:lpstr>
      <vt:lpstr>5. Bộ (Tuple)</vt:lpstr>
      <vt:lpstr>6. Tập hợp (Set)</vt:lpstr>
      <vt:lpstr>7. Tự điển</vt:lpstr>
      <vt:lpstr>Tạo ra một tự điển</vt:lpstr>
      <vt:lpstr>Biến đổi và truy xuất giá trị trong một tự điển</vt:lpstr>
      <vt:lpstr>8. Hàm do người dùng định nghĩa</vt:lpstr>
      <vt:lpstr>Gọi hàm</vt:lpstr>
      <vt:lpstr>Tầm vực của biến</vt:lpstr>
      <vt:lpstr>Truyền list sang hàm</vt:lpstr>
      <vt:lpstr>Xử lý ngoại lệ</vt:lpstr>
      <vt:lpstr>9. Lớp</vt:lpstr>
      <vt:lpstr>Thí dụ: Kiểu dữ liệu Stack</vt:lpstr>
      <vt:lpstr>Hiện thực Stack với ngôn ngữ Python</vt:lpstr>
      <vt:lpstr>Tạo đối tượng</vt:lpstr>
      <vt:lpstr>Sử dụng lớp Stack</vt:lpstr>
      <vt:lpstr> map và lambda </vt:lpstr>
      <vt:lpstr>Lệnh filter</vt:lpstr>
      <vt:lpstr> 10. Thư viện NumPy </vt:lpstr>
      <vt:lpstr>ndarray</vt:lpstr>
      <vt:lpstr>Tạo mảng</vt:lpstr>
      <vt:lpstr>Tạo mảng (tt.)</vt:lpstr>
      <vt:lpstr> The function np.arrange() </vt:lpstr>
      <vt:lpstr>The function np.linspace()</vt:lpstr>
      <vt:lpstr> Truy đạt đến phần tử của mảng </vt:lpstr>
      <vt:lpstr>Đánh chỉ số bằng số nguyên </vt:lpstr>
      <vt:lpstr>Đánh chỉ số bằng điều kiện (Boolean indexing)</vt:lpstr>
      <vt:lpstr> Các tác vụ trên mảng </vt:lpstr>
      <vt:lpstr>Các tác vụ trên mảng (tt.)</vt:lpstr>
      <vt:lpstr>Hàm concatenate</vt:lpstr>
      <vt:lpstr>Hàm amin, amax</vt:lpstr>
      <vt:lpstr>Hàm argmax, argmin</vt:lpstr>
      <vt:lpstr> Đại số tuyến tính với numpy </vt:lpstr>
      <vt:lpstr>Hàm  multiply  và tích ma trận (dot product)</vt:lpstr>
      <vt:lpstr>Chuyển vị ma trận</vt:lpstr>
      <vt:lpstr>Giải hệ phương trình tuyến tính</vt:lpstr>
      <vt:lpstr>Giải hệ phương trình tuyến tính (tt.)</vt:lpstr>
    </vt:vector>
  </TitlesOfParts>
  <Company>Truong Dai Hoc Bach Khoa TPHCM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Cao Hoang Tru</dc:creator>
  <cp:lastModifiedBy>Dương Tuấn Anh</cp:lastModifiedBy>
  <cp:revision>2110</cp:revision>
  <cp:lastPrinted>2021-09-02T14:42:35Z</cp:lastPrinted>
  <dcterms:created xsi:type="dcterms:W3CDTF">2004-02-07T23:51:55Z</dcterms:created>
  <dcterms:modified xsi:type="dcterms:W3CDTF">2023-06-15T03:31:02Z</dcterms:modified>
</cp:coreProperties>
</file>