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88" r:id="rId3"/>
    <p:sldId id="289" r:id="rId4"/>
    <p:sldId id="393" r:id="rId5"/>
    <p:sldId id="335" r:id="rId6"/>
    <p:sldId id="337" r:id="rId7"/>
    <p:sldId id="336" r:id="rId8"/>
    <p:sldId id="394" r:id="rId9"/>
    <p:sldId id="338" r:id="rId10"/>
    <p:sldId id="342" r:id="rId11"/>
    <p:sldId id="379" r:id="rId12"/>
    <p:sldId id="339" r:id="rId13"/>
    <p:sldId id="340" r:id="rId14"/>
    <p:sldId id="341" r:id="rId15"/>
    <p:sldId id="306" r:id="rId16"/>
    <p:sldId id="343" r:id="rId17"/>
    <p:sldId id="344" r:id="rId18"/>
    <p:sldId id="380" r:id="rId19"/>
    <p:sldId id="395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77" r:id="rId29"/>
    <p:sldId id="382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53" r:id="rId40"/>
    <p:sldId id="372" r:id="rId41"/>
    <p:sldId id="373" r:id="rId42"/>
    <p:sldId id="374" r:id="rId43"/>
    <p:sldId id="375" r:id="rId44"/>
    <p:sldId id="376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81" r:id="rId53"/>
    <p:sldId id="384" r:id="rId54"/>
    <p:sldId id="385" r:id="rId55"/>
    <p:sldId id="387" r:id="rId56"/>
    <p:sldId id="388" r:id="rId57"/>
    <p:sldId id="389" r:id="rId58"/>
    <p:sldId id="390" r:id="rId59"/>
    <p:sldId id="391" r:id="rId60"/>
    <p:sldId id="392" r:id="rId61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63" d="100"/>
          <a:sy n="63" d="100"/>
        </p:scale>
        <p:origin x="14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AD43F19B-96C1-4896-A2A1-D1E58E19AF75}" type="datetimeFigureOut">
              <a:rPr lang="en-US"/>
              <a:pPr>
                <a:defRPr/>
              </a:pPr>
              <a:t>16-Jun-23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5BE3F01D-7D5D-4D22-9608-A40E3129C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6A2330-20EF-43A2-8786-3C24F7A50D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8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NẾU CHỌN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D4DAA-E883-424B-A0C1-FFDA97ABCA6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NẾU CHỌN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3890-8C1B-4CDA-9EA7-0BB8FF1E523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3890-8C1B-4CDA-9EA7-0BB8FF1E523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BCD20-7BA4-4B1B-B8CE-B04127499E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6ABB9-9D45-45CE-983D-E3F608E60C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5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C6BC-FFF3-4548-B946-76AD0252EE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0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DCBA9-CED3-43A5-9221-F9CC405E64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7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5B322-F76B-4154-9F54-50F5DF11BC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5E263-D866-41EC-9EAB-7097431F14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8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D8795-5E68-42C9-989B-58359AED9D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7145D-93C9-4985-9236-3A5143FDB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2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AF12C-5B98-491C-8C9E-BFF59234E4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91C37-D058-45FD-88C8-6B9E570704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07A79-4B46-43AC-AEEB-B265E68455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332DEB3-7ECD-4444-9CD7-AAF16BB737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458200" cy="1676400"/>
          </a:xfrm>
        </p:spPr>
        <p:txBody>
          <a:bodyPr/>
          <a:lstStyle/>
          <a:p>
            <a:pPr eaLnBrk="1" hangingPunct="1"/>
            <a:r>
              <a:rPr lang="en-GB" sz="4800" dirty="0" err="1">
                <a:solidFill>
                  <a:srgbClr val="FF0000"/>
                </a:solidFill>
              </a:rPr>
              <a:t>Tìm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kiếm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trên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không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gian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trạng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thái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1430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/>
              <a:t>Chương</a:t>
            </a:r>
            <a:r>
              <a:rPr lang="en-GB" sz="3200" b="1" dirty="0"/>
              <a:t> 3 </a:t>
            </a:r>
          </a:p>
          <a:p>
            <a:pPr eaLnBrk="1" hangingPunct="1"/>
            <a:endParaRPr lang="en-GB" sz="3200" b="1" dirty="0"/>
          </a:p>
        </p:txBody>
      </p:sp>
      <p:sp>
        <p:nvSpPr>
          <p:cNvPr id="2052" name="Rectangle 3"/>
          <p:cNvSpPr txBox="1">
            <a:spLocks noChangeArrowheads="1"/>
          </p:cNvSpPr>
          <p:nvPr/>
        </p:nvSpPr>
        <p:spPr bwMode="auto">
          <a:xfrm>
            <a:off x="1371600" y="43434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sz="2000" b="1" dirty="0">
                <a:latin typeface="Arial Unicode MS" pitchFamily="34" charset="-128"/>
              </a:rPr>
              <a:t>PGS. TS. </a:t>
            </a:r>
            <a:r>
              <a:rPr lang="en-GB" sz="2000" b="1" dirty="0" err="1">
                <a:latin typeface="Arial Unicode MS" pitchFamily="34" charset="-128"/>
              </a:rPr>
              <a:t>Dương</a:t>
            </a:r>
            <a:r>
              <a:rPr lang="en-GB" sz="2000" b="1" dirty="0">
                <a:latin typeface="Arial Unicode MS" pitchFamily="34" charset="-128"/>
              </a:rPr>
              <a:t> </a:t>
            </a:r>
            <a:r>
              <a:rPr lang="en-GB" sz="2000" b="1" dirty="0" err="1">
                <a:latin typeface="Arial Unicode MS" pitchFamily="34" charset="-128"/>
              </a:rPr>
              <a:t>Tuấn</a:t>
            </a:r>
            <a:r>
              <a:rPr lang="en-GB" sz="2000" b="1" dirty="0">
                <a:latin typeface="Arial Unicode MS" pitchFamily="34" charset="-128"/>
              </a:rPr>
              <a:t> </a:t>
            </a:r>
            <a:r>
              <a:rPr lang="en-GB" sz="2000" b="1" dirty="0" err="1">
                <a:latin typeface="Arial Unicode MS" pitchFamily="34" charset="-128"/>
              </a:rPr>
              <a:t>Anh</a:t>
            </a:r>
            <a:endParaRPr lang="en-GB" sz="2000" b="1" dirty="0">
              <a:latin typeface="Arial Unicode MS" pitchFamily="34" charset="-128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GB" sz="2000" b="1" dirty="0">
                <a:latin typeface="Arial Unicode MS" pitchFamily="34" charset="-128"/>
              </a:rPr>
              <a:t>7/2021 </a:t>
            </a:r>
          </a:p>
          <a:p>
            <a:pPr algn="ctr" eaLnBrk="1" hangingPunct="1">
              <a:spcBef>
                <a:spcPct val="20000"/>
              </a:spcBef>
            </a:pPr>
            <a:endParaRPr lang="en-GB" sz="3200" b="1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"/>
            <a:ext cx="7772400" cy="457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DFS </a:t>
            </a:r>
            <a:r>
              <a:rPr lang="en-US" sz="2800" dirty="0" err="1">
                <a:solidFill>
                  <a:srgbClr val="FF0000"/>
                </a:solidFill>
              </a:rPr>
              <a:t>áp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đồ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440"/>
            <a:ext cx="7467600" cy="34397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100" dirty="0" err="1"/>
              <a:t>Khởi</a:t>
            </a:r>
            <a:r>
              <a:rPr lang="en-US" sz="2100" dirty="0"/>
              <a:t> </a:t>
            </a:r>
            <a:r>
              <a:rPr lang="en-US" sz="2100" dirty="0" err="1"/>
              <a:t>tạo</a:t>
            </a:r>
            <a:r>
              <a:rPr lang="en-US" sz="2100" dirty="0"/>
              <a:t>: OPEN = [‘A’], CLOSED = []</a:t>
            </a:r>
          </a:p>
          <a:p>
            <a:pPr marL="457200" indent="-457200">
              <a:buFontTx/>
              <a:buAutoNum type="arabicPeriod"/>
            </a:pPr>
            <a:r>
              <a:rPr lang="en-US" sz="2100" dirty="0"/>
              <a:t>OPEN = [‘C’, ‘D’, ‘E’, ‘F’], CLOSED = [‘A’]</a:t>
            </a:r>
          </a:p>
          <a:p>
            <a:pPr marL="457200" indent="-457200">
              <a:buFontTx/>
              <a:buAutoNum type="arabicPeriod"/>
            </a:pPr>
            <a:r>
              <a:rPr lang="en-US" sz="2100" dirty="0"/>
              <a:t>OPEN = [‘H’, ‘D’, ‘E’, ‘F’], CLOSED = [‘A’, ‘C’ ]</a:t>
            </a:r>
          </a:p>
          <a:p>
            <a:pPr marL="457200" indent="-457200">
              <a:buFontTx/>
              <a:buAutoNum type="arabicPeriod"/>
            </a:pPr>
            <a:r>
              <a:rPr lang="en-US" sz="2100" dirty="0"/>
              <a:t>OPEN = [‘K’, ‘D’, ‘E’, ‘F’], CLOSED = [‘A’, ‘C’, ‘H’ ]</a:t>
            </a:r>
          </a:p>
          <a:p>
            <a:pPr marL="457200" indent="-457200">
              <a:buFontTx/>
              <a:buAutoNum type="arabicPeriod"/>
            </a:pPr>
            <a:r>
              <a:rPr lang="en-US" sz="2100" dirty="0"/>
              <a:t>OPEN = [‘B’, ‘D’, ‘E’, ‘F’], CLOSED = [‘A’, ‘C’, ‘H’, ‘K’ ]</a:t>
            </a:r>
          </a:p>
          <a:p>
            <a:pPr marL="0" indent="0">
              <a:buNone/>
            </a:pPr>
            <a:r>
              <a:rPr lang="en-US" sz="2000" dirty="0" err="1"/>
              <a:t>Lối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[’A’, ‘C’, ‘H’ , ‘K’, ‘B’]</a:t>
            </a:r>
          </a:p>
          <a:p>
            <a:pPr marL="0" indent="0">
              <a:buNone/>
            </a:pPr>
            <a:r>
              <a:rPr lang="en-US" sz="2100" dirty="0"/>
              <a:t>COUNT = 5</a:t>
            </a:r>
          </a:p>
          <a:p>
            <a:pPr marL="0" indent="0">
              <a:buNone/>
            </a:pPr>
            <a:r>
              <a:rPr lang="en-US" sz="2100" dirty="0" err="1"/>
              <a:t>Tổng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nút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xét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5.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5" name="Picture 2" descr="E:\AI_Huflit\Di_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818207"/>
            <a:ext cx="5715000" cy="409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B6D14-D4FC-8A01-9C46-8133CF8A10E0}"/>
              </a:ext>
            </a:extLst>
          </p:cNvPr>
          <p:cNvSpPr txBox="1"/>
          <p:nvPr/>
        </p:nvSpPr>
        <p:spPr>
          <a:xfrm>
            <a:off x="152400" y="51816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List OPEN </a:t>
            </a:r>
            <a:r>
              <a:rPr lang="en-US" sz="2200" dirty="0" err="1">
                <a:latin typeface="+mn-lt"/>
              </a:rPr>
              <a:t>hoạt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động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stack. Top </a:t>
            </a:r>
            <a:r>
              <a:rPr lang="en-US" sz="2200" dirty="0" err="1">
                <a:latin typeface="+mn-lt"/>
              </a:rPr>
              <a:t>của</a:t>
            </a:r>
            <a:r>
              <a:rPr lang="en-US" sz="2200" dirty="0">
                <a:latin typeface="+mn-lt"/>
              </a:rPr>
              <a:t> stack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phần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tử</a:t>
            </a:r>
            <a:r>
              <a:rPr lang="en-US" sz="2200" dirty="0">
                <a:latin typeface="+mn-lt"/>
              </a:rPr>
              <a:t> ở </a:t>
            </a:r>
            <a:r>
              <a:rPr lang="en-US" sz="2200" dirty="0" err="1">
                <a:latin typeface="+mn-lt"/>
              </a:rPr>
              <a:t>đầu</a:t>
            </a:r>
            <a:r>
              <a:rPr lang="en-US" sz="2200" dirty="0">
                <a:latin typeface="+mn-lt"/>
              </a:rPr>
              <a:t> list OPEN</a:t>
            </a:r>
          </a:p>
        </p:txBody>
      </p:sp>
    </p:spTree>
    <p:extLst>
      <p:ext uri="{BB962C8B-B14F-4D97-AF65-F5344CB8AC3E}">
        <p14:creationId xmlns:p14="http://schemas.microsoft.com/office/powerpoint/2010/main" val="394212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6405"/>
            <a:ext cx="87630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Cây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tìm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kiếm</a:t>
            </a:r>
            <a:r>
              <a:rPr lang="en-US" sz="2800" dirty="0">
                <a:solidFill>
                  <a:srgbClr val="FF0000"/>
                </a:solidFill>
              </a:rPr>
              <a:t> (search tree)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DFS </a:t>
            </a:r>
            <a:r>
              <a:rPr lang="en-US" sz="2800" dirty="0" err="1">
                <a:solidFill>
                  <a:srgbClr val="FF0000"/>
                </a:solidFill>
              </a:rPr>
              <a:t>trên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đồ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1026" name="Picture 2" descr="E:\AI_Huflit\Search_tre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590862"/>
            <a:ext cx="4006850" cy="466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5254573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Module </a:t>
            </a:r>
            <a:r>
              <a:rPr lang="en-US" sz="2200" dirty="0" err="1">
                <a:latin typeface="+mn-lt"/>
              </a:rPr>
              <a:t>hiện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thực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giải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thuật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tìm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kiếm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theo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chiều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sâu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trước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bằng</a:t>
            </a:r>
            <a:r>
              <a:rPr lang="en-US" sz="2200" dirty="0">
                <a:latin typeface="+mn-lt"/>
              </a:rPr>
              <a:t> Python </a:t>
            </a:r>
            <a:r>
              <a:rPr lang="en-US" sz="2200" dirty="0" err="1">
                <a:latin typeface="+mn-lt"/>
              </a:rPr>
              <a:t>được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trong</a:t>
            </a:r>
            <a:r>
              <a:rPr lang="en-US" sz="2200" dirty="0">
                <a:latin typeface="+mn-lt"/>
              </a:rPr>
              <a:t> slide </a:t>
            </a:r>
            <a:r>
              <a:rPr lang="en-US" sz="2200" dirty="0" err="1">
                <a:latin typeface="+mn-lt"/>
              </a:rPr>
              <a:t>kế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tiếp</a:t>
            </a:r>
            <a:r>
              <a:rPr lang="en-US" sz="2200" dirty="0">
                <a:latin typeface="+mn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34290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3.2 </a:t>
            </a:r>
            <a:r>
              <a:rPr lang="en-US" sz="2200" dirty="0" err="1">
                <a:latin typeface="+mn-lt"/>
              </a:rPr>
              <a:t>Cây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tìm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kiếm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của</a:t>
            </a:r>
            <a:r>
              <a:rPr lang="en-US" sz="2200" dirty="0">
                <a:latin typeface="+mn-lt"/>
              </a:rPr>
              <a:t> DFS </a:t>
            </a:r>
            <a:r>
              <a:rPr lang="en-US" sz="2200" dirty="0" err="1">
                <a:latin typeface="+mn-lt"/>
              </a:rPr>
              <a:t>khi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việc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trên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đồ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thị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thí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dụ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47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771"/>
            <a:ext cx="7772400" cy="6477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PREDECESSOR = {}                     # PREDECESSOR  </a:t>
            </a:r>
            <a:r>
              <a:rPr lang="en-US" sz="1900" dirty="0" err="1"/>
              <a:t>là</a:t>
            </a:r>
            <a:r>
              <a:rPr lang="en-US" sz="1900" dirty="0"/>
              <a:t> </a:t>
            </a:r>
            <a:r>
              <a:rPr lang="en-US" sz="1900" dirty="0" err="1"/>
              <a:t>một</a:t>
            </a:r>
            <a:r>
              <a:rPr lang="en-US" sz="1900" dirty="0"/>
              <a:t> </a:t>
            </a:r>
            <a:r>
              <a:rPr lang="en-US" sz="1900" dirty="0" err="1"/>
              <a:t>tự</a:t>
            </a:r>
            <a:r>
              <a:rPr lang="en-US" sz="1900" dirty="0"/>
              <a:t> </a:t>
            </a:r>
            <a:r>
              <a:rPr lang="en-US" sz="1900" dirty="0" err="1"/>
              <a:t>điển</a:t>
            </a:r>
            <a:endParaRPr lang="en-US" sz="1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COUNT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 err="1"/>
              <a:t>def</a:t>
            </a:r>
            <a:r>
              <a:rPr lang="en-US" sz="1900" dirty="0"/>
              <a:t> </a:t>
            </a:r>
            <a:r>
              <a:rPr lang="en-US" sz="1900" dirty="0" err="1"/>
              <a:t>dfgs</a:t>
            </a:r>
            <a:r>
              <a:rPr lang="en-US" sz="1900" dirty="0"/>
              <a:t>(start, goal):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OPEN = [start]                       # Step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CLOSED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PREDECESSOR[start]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</a:t>
            </a:r>
            <a:r>
              <a:rPr lang="en-US" sz="1900" b="1" dirty="0"/>
              <a:t>while</a:t>
            </a:r>
            <a:r>
              <a:rPr lang="en-US" sz="1900" dirty="0"/>
              <a:t> OPEN != []:                 # Step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n = OPEN[0]                  # Step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OPEN = OPEN[1:]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</a:t>
            </a:r>
            <a:r>
              <a:rPr lang="en-US" sz="1900" dirty="0" err="1"/>
              <a:t>CLOSED.append</a:t>
            </a:r>
            <a:r>
              <a:rPr lang="en-US" sz="1900" dirty="0"/>
              <a:t>(n)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</a:t>
            </a:r>
            <a:r>
              <a:rPr lang="en-US" sz="1900" b="1" dirty="0"/>
              <a:t>global</a:t>
            </a:r>
            <a:r>
              <a:rPr lang="en-US" sz="1900" dirty="0"/>
              <a:t>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COUNT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</a:t>
            </a:r>
            <a:r>
              <a:rPr lang="en-US" sz="1900" b="1" dirty="0"/>
              <a:t>if </a:t>
            </a:r>
            <a:r>
              <a:rPr lang="en-US" sz="1900" dirty="0"/>
              <a:t>n == goal: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    </a:t>
            </a:r>
            <a:r>
              <a:rPr lang="en-US" sz="1900" b="1" dirty="0"/>
              <a:t>return</a:t>
            </a:r>
            <a:r>
              <a:rPr lang="en-US" sz="1900" dirty="0"/>
              <a:t> </a:t>
            </a:r>
            <a:r>
              <a:rPr lang="en-US" sz="1900" dirty="0" err="1"/>
              <a:t>extractPath</a:t>
            </a:r>
            <a:r>
              <a:rPr lang="en-US" sz="1900" dirty="0"/>
              <a:t>(n)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</a:t>
            </a:r>
            <a:r>
              <a:rPr lang="en-US" sz="1900" dirty="0" err="1"/>
              <a:t>lst</a:t>
            </a:r>
            <a:r>
              <a:rPr lang="en-US" sz="1900" dirty="0"/>
              <a:t> = successors(n)               # Step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</a:t>
            </a:r>
            <a:r>
              <a:rPr lang="en-US" sz="1900" dirty="0" err="1"/>
              <a:t>lst</a:t>
            </a:r>
            <a:r>
              <a:rPr lang="en-US" sz="1900" dirty="0"/>
              <a:t> = </a:t>
            </a:r>
            <a:r>
              <a:rPr lang="en-US" sz="1900" dirty="0" err="1"/>
              <a:t>listDifference</a:t>
            </a:r>
            <a:r>
              <a:rPr lang="en-US" sz="1900" dirty="0"/>
              <a:t>(</a:t>
            </a:r>
            <a:r>
              <a:rPr lang="en-US" sz="1900" dirty="0" err="1"/>
              <a:t>lst</a:t>
            </a:r>
            <a:r>
              <a:rPr lang="en-US" sz="1900" dirty="0"/>
              <a:t>, CLOSED)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# successors are added to the beginning of OPEN.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# If any successor was already on OPEN, move it up.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OPEN = </a:t>
            </a:r>
            <a:r>
              <a:rPr lang="en-US" sz="1900" dirty="0" err="1"/>
              <a:t>lst</a:t>
            </a:r>
            <a:r>
              <a:rPr lang="en-US" sz="1900" dirty="0"/>
              <a:t> + </a:t>
            </a:r>
            <a:r>
              <a:rPr lang="en-US" sz="1900" dirty="0" err="1"/>
              <a:t>listDifference</a:t>
            </a:r>
            <a:r>
              <a:rPr lang="en-US" sz="1900" dirty="0"/>
              <a:t>(OPEN, </a:t>
            </a:r>
            <a:r>
              <a:rPr lang="en-US" sz="1900" dirty="0" err="1"/>
              <a:t>lst</a:t>
            </a:r>
            <a:r>
              <a:rPr lang="en-US" sz="1900" dirty="0"/>
              <a:t>)              # Step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</a:t>
            </a:r>
            <a:r>
              <a:rPr lang="en-US" sz="1900" b="1" dirty="0"/>
              <a:t>for</a:t>
            </a:r>
            <a:r>
              <a:rPr lang="en-US" sz="1900" dirty="0"/>
              <a:t> </a:t>
            </a:r>
            <a:r>
              <a:rPr lang="en-US" sz="1900" dirty="0" err="1"/>
              <a:t>elt</a:t>
            </a:r>
            <a:r>
              <a:rPr lang="en-US" sz="1900" dirty="0"/>
              <a:t> </a:t>
            </a:r>
            <a:r>
              <a:rPr lang="en-US" sz="1900" b="1" dirty="0"/>
              <a:t>in</a:t>
            </a:r>
            <a:r>
              <a:rPr lang="en-US" sz="1900" dirty="0"/>
              <a:t> </a:t>
            </a:r>
            <a:r>
              <a:rPr lang="en-US" sz="1900" dirty="0" err="1"/>
              <a:t>lst</a:t>
            </a:r>
            <a:r>
              <a:rPr lang="en-US" sz="19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            PREDECESSOR[</a:t>
            </a:r>
            <a:r>
              <a:rPr lang="en-US" sz="1900" dirty="0" err="1"/>
              <a:t>elt</a:t>
            </a:r>
            <a:r>
              <a:rPr lang="en-US" sz="1900" dirty="0"/>
              <a:t>] =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/>
              <a:t>    # end of loop. (Step 6)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2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4572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Các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hàm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hỗ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trợ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extractPath</a:t>
            </a:r>
            <a:r>
              <a:rPr lang="en-US" sz="2000" dirty="0"/>
              <a:t>(n):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/>
              <a:t>if </a:t>
            </a:r>
            <a:r>
              <a:rPr lang="en-US" sz="2000" dirty="0"/>
              <a:t>PREDECESSOR[n]==None: 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b="1" dirty="0"/>
              <a:t>return</a:t>
            </a:r>
            <a:r>
              <a:rPr lang="en-US" sz="2000" dirty="0"/>
              <a:t> [n]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/>
              <a:t>return </a:t>
            </a:r>
            <a:r>
              <a:rPr lang="en-US" sz="2000" dirty="0" err="1"/>
              <a:t>extractPath</a:t>
            </a:r>
            <a:r>
              <a:rPr lang="en-US" sz="2000" dirty="0"/>
              <a:t>(PREDECESSOR[n]) + [n]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successors(n):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</a:t>
            </a:r>
            <a:r>
              <a:rPr lang="en-US" sz="2000" b="1" dirty="0"/>
              <a:t>return </a:t>
            </a:r>
            <a:r>
              <a:rPr lang="en-US" sz="2000" dirty="0"/>
              <a:t>ADJ[n]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listDifference</a:t>
            </a:r>
            <a:r>
              <a:rPr lang="en-US" sz="2000" dirty="0"/>
              <a:t>(list1, list2):</a:t>
            </a:r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 list1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list2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   list3 = list1[:]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elt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list2: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 err="1"/>
              <a:t>elt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list3</a:t>
            </a:r>
          </a:p>
          <a:p>
            <a:pPr marL="0" indent="0">
              <a:buNone/>
            </a:pPr>
            <a:r>
              <a:rPr lang="en-US" sz="2000" dirty="0"/>
              <a:t>           list3.remove(</a:t>
            </a:r>
            <a:r>
              <a:rPr lang="en-US" sz="2000" dirty="0" err="1"/>
              <a:t>elt</a:t>
            </a:r>
            <a:r>
              <a:rPr lang="en-US" sz="2000" dirty="0"/>
              <a:t>)          # remove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list</a:t>
            </a:r>
          </a:p>
          <a:p>
            <a:pPr marL="0" indent="0">
              <a:buNone/>
            </a:pPr>
            <a:r>
              <a:rPr lang="en-US" sz="2000" b="1" dirty="0"/>
              <a:t>return</a:t>
            </a:r>
            <a:r>
              <a:rPr lang="en-US" sz="2000" dirty="0"/>
              <a:t> list3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89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test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/>
              <a:t>def</a:t>
            </a:r>
            <a:r>
              <a:rPr lang="en-US" sz="2200" dirty="0"/>
              <a:t> test():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start = ’A’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goal = ’B’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print("Starting a depth-first graph search from " + start)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path = </a:t>
            </a:r>
            <a:r>
              <a:rPr lang="en-US" sz="2200" dirty="0" err="1"/>
              <a:t>dfgs</a:t>
            </a:r>
            <a:r>
              <a:rPr lang="en-US" sz="2200" dirty="0"/>
              <a:t>(start, goal)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print(path)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b="1" dirty="0"/>
              <a:t>global</a:t>
            </a:r>
            <a:r>
              <a:rPr lang="en-US" sz="2200" dirty="0"/>
              <a:t>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</a:t>
            </a:r>
            <a:r>
              <a:rPr lang="en-US" sz="2200" dirty="0" err="1"/>
              <a:t>str</a:t>
            </a:r>
            <a:r>
              <a:rPr lang="en-US" sz="2200" dirty="0"/>
              <a:t>(COUNT) + " nodes expanded during the search.")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000" dirty="0" err="1"/>
              <a:t>Lối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  [’A’, ‘C’, ‘H’ , ‘K’, ‘B’]</a:t>
            </a:r>
          </a:p>
          <a:p>
            <a:pPr marL="0" indent="0">
              <a:buNone/>
            </a:pPr>
            <a:r>
              <a:rPr lang="en-US" sz="2000" dirty="0"/>
              <a:t>COUNT = 5</a:t>
            </a:r>
          </a:p>
          <a:p>
            <a:pPr marL="0" indent="0">
              <a:buNone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5.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4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3. </a:t>
            </a:r>
            <a:r>
              <a:rPr lang="en-US" altLang="en-US" sz="3200" b="1" dirty="0" err="1">
                <a:solidFill>
                  <a:srgbClr val="FF0000"/>
                </a:solidFill>
              </a:rPr>
              <a:t>Tìm</a:t>
            </a:r>
            <a:r>
              <a:rPr lang="en-US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</a:rPr>
              <a:t>kiếm</a:t>
            </a:r>
            <a:r>
              <a:rPr lang="en-US" altLang="en-US" sz="3200" b="1" dirty="0">
                <a:solidFill>
                  <a:srgbClr val="FF0000"/>
                </a:solidFill>
              </a:rPr>
              <a:t> </a:t>
            </a:r>
            <a:r>
              <a:rPr lang="vi-VN" altLang="en-US" sz="3200" b="1" dirty="0">
                <a:solidFill>
                  <a:srgbClr val="FF0000"/>
                </a:solidFill>
              </a:rPr>
              <a:t>chiều </a:t>
            </a:r>
            <a:r>
              <a:rPr lang="en-US" altLang="en-US" sz="3200" b="1" dirty="0" err="1">
                <a:solidFill>
                  <a:srgbClr val="FF0000"/>
                </a:solidFill>
              </a:rPr>
              <a:t>rộng</a:t>
            </a:r>
            <a:r>
              <a:rPr lang="en-US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</a:rPr>
              <a:t>trước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chỉnh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dfgs</a:t>
            </a:r>
            <a:r>
              <a:rPr lang="en-US" sz="2200" dirty="0"/>
              <a:t>,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breadthfgs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i="1" dirty="0" err="1"/>
              <a:t>tìm</a:t>
            </a:r>
            <a:r>
              <a:rPr lang="en-US" sz="2200" i="1" dirty="0"/>
              <a:t> </a:t>
            </a:r>
            <a:r>
              <a:rPr lang="en-US" sz="2200" i="1" dirty="0" err="1"/>
              <a:t>kiếm</a:t>
            </a:r>
            <a:r>
              <a:rPr lang="en-US" sz="2200" i="1" dirty="0"/>
              <a:t> </a:t>
            </a:r>
            <a:r>
              <a:rPr lang="en-US" sz="2200" i="1" dirty="0" err="1"/>
              <a:t>theo</a:t>
            </a:r>
            <a:r>
              <a:rPr lang="en-US" sz="2200" i="1" dirty="0"/>
              <a:t> </a:t>
            </a:r>
            <a:r>
              <a:rPr lang="en-US" sz="2200" i="1" dirty="0" err="1"/>
              <a:t>chiều</a:t>
            </a:r>
            <a:r>
              <a:rPr lang="en-US" sz="2200" i="1" dirty="0"/>
              <a:t> </a:t>
            </a:r>
            <a:r>
              <a:rPr lang="en-US" sz="2200" i="1" dirty="0" err="1"/>
              <a:t>rộng</a:t>
            </a:r>
            <a:r>
              <a:rPr lang="en-US" sz="2200" i="1" dirty="0"/>
              <a:t> </a:t>
            </a:r>
            <a:r>
              <a:rPr lang="en-US" sz="2200" i="1" dirty="0" err="1"/>
              <a:t>trước</a:t>
            </a:r>
            <a:r>
              <a:rPr lang="en-US" sz="2200" dirty="0"/>
              <a:t>.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4 </a:t>
            </a:r>
            <a:r>
              <a:rPr lang="en-US" sz="2200" dirty="0" err="1"/>
              <a:t>và</a:t>
            </a:r>
            <a:r>
              <a:rPr lang="en-US" sz="2200" dirty="0"/>
              <a:t> 5, ta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list L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OPEN.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ghép</a:t>
            </a:r>
            <a:r>
              <a:rPr lang="en-US" sz="2200" dirty="0"/>
              <a:t> L </a:t>
            </a:r>
            <a:r>
              <a:rPr lang="en-US" sz="2200" dirty="0" err="1"/>
              <a:t>đứng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list OPEN, ta </a:t>
            </a:r>
            <a:r>
              <a:rPr lang="en-US" sz="2200" dirty="0" err="1"/>
              <a:t>ghép</a:t>
            </a:r>
            <a:r>
              <a:rPr lang="en-US" sz="2200" dirty="0"/>
              <a:t> list L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phía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/>
              <a:t>list OPEN. </a:t>
            </a:r>
            <a:r>
              <a:rPr lang="en-US" sz="2200" dirty="0" err="1"/>
              <a:t>Tức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ta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OPEN = </a:t>
            </a:r>
            <a:r>
              <a:rPr lang="en-US" sz="2200" dirty="0" err="1"/>
              <a:t>lst</a:t>
            </a:r>
            <a:r>
              <a:rPr lang="en-US" sz="2200" dirty="0"/>
              <a:t> + </a:t>
            </a:r>
            <a:r>
              <a:rPr lang="en-US" sz="2200" dirty="0" err="1"/>
              <a:t>listDifference</a:t>
            </a:r>
            <a:r>
              <a:rPr lang="en-US" sz="2200" dirty="0"/>
              <a:t>(OPEN, </a:t>
            </a:r>
            <a:r>
              <a:rPr lang="en-US" sz="2200" dirty="0" err="1"/>
              <a:t>lst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lệnh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     OPEN = OPEN + </a:t>
            </a:r>
            <a:r>
              <a:rPr lang="en-US" sz="2200" dirty="0" err="1"/>
              <a:t>listDifference</a:t>
            </a:r>
            <a:r>
              <a:rPr lang="en-US" sz="2200" dirty="0"/>
              <a:t>(</a:t>
            </a:r>
            <a:r>
              <a:rPr lang="en-US" sz="2200" dirty="0" err="1"/>
              <a:t>lst</a:t>
            </a:r>
            <a:r>
              <a:rPr lang="en-US" sz="2200" dirty="0"/>
              <a:t>, OPEN)</a:t>
            </a:r>
          </a:p>
          <a:p>
            <a:pPr marL="0" indent="0">
              <a:buNone/>
            </a:pP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vậy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cuối</a:t>
            </a:r>
            <a:r>
              <a:rPr lang="en-US" sz="2200" dirty="0"/>
              <a:t> list OPEN.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Mã</a:t>
            </a:r>
            <a:r>
              <a:rPr lang="en-US" sz="2200" dirty="0"/>
              <a:t> Python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BFS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ở slide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. </a:t>
            </a:r>
          </a:p>
          <a:p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8636AB-E4D6-4A1D-B835-C42264784E19}" type="slidenum">
              <a:rPr lang="en-GB" sz="1400" smtClean="0"/>
              <a:pPr eaLnBrk="1" hangingPunct="1"/>
              <a:t>15</a:t>
            </a:fld>
            <a:endParaRPr lang="en-GB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breadthfgs</a:t>
            </a:r>
            <a:r>
              <a:rPr lang="en-US" sz="2000" dirty="0"/>
              <a:t>(start, goal):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OPEN = [start]                 # Step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CLOSED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PREDECESSOR[start]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while</a:t>
            </a:r>
            <a:r>
              <a:rPr lang="en-US" sz="2000" dirty="0"/>
              <a:t> OPEN != []:           # Step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n = OPEN[0]              # Step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OPEN = OPEN[1:]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dirty="0" err="1"/>
              <a:t>CLOSED.append</a:t>
            </a:r>
            <a:r>
              <a:rPr lang="en-US" sz="2000" dirty="0"/>
              <a:t>(n)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b="1" dirty="0"/>
              <a:t>global</a:t>
            </a:r>
            <a:r>
              <a:rPr lang="en-US" sz="2000" dirty="0"/>
              <a:t>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COUNT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b="1" dirty="0"/>
              <a:t>if</a:t>
            </a:r>
            <a:r>
              <a:rPr lang="en-US" sz="2000" dirty="0"/>
              <a:t> n == goal: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extractPath</a:t>
            </a:r>
            <a:r>
              <a:rPr lang="en-US" sz="2000" dirty="0"/>
              <a:t>(n)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dirty="0" err="1"/>
              <a:t>lst</a:t>
            </a:r>
            <a:r>
              <a:rPr lang="en-US" sz="2000" dirty="0"/>
              <a:t> = successors(n)               # Step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dirty="0" err="1"/>
              <a:t>lst</a:t>
            </a:r>
            <a:r>
              <a:rPr lang="en-US" sz="2000" dirty="0"/>
              <a:t> = </a:t>
            </a:r>
            <a:r>
              <a:rPr lang="en-US" sz="2000" dirty="0" err="1"/>
              <a:t>listDifference</a:t>
            </a:r>
            <a:r>
              <a:rPr lang="en-US" sz="2000" dirty="0"/>
              <a:t>(</a:t>
            </a:r>
            <a:r>
              <a:rPr lang="en-US" sz="2000" dirty="0" err="1"/>
              <a:t>lst</a:t>
            </a:r>
            <a:r>
              <a:rPr lang="en-US" sz="2000" dirty="0"/>
              <a:t>, CLOSED)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</a:t>
            </a:r>
            <a:r>
              <a:rPr lang="en-US" sz="2000" dirty="0" err="1"/>
              <a:t>lst</a:t>
            </a:r>
            <a:r>
              <a:rPr lang="en-US" sz="2000" dirty="0"/>
              <a:t> = </a:t>
            </a:r>
            <a:r>
              <a:rPr lang="en-US" sz="2000" dirty="0" err="1"/>
              <a:t>listDifference</a:t>
            </a:r>
            <a:r>
              <a:rPr lang="en-US" sz="2000" dirty="0"/>
              <a:t>(</a:t>
            </a:r>
            <a:r>
              <a:rPr lang="en-US" sz="2000" dirty="0" err="1"/>
              <a:t>lst</a:t>
            </a:r>
            <a:r>
              <a:rPr lang="en-US" sz="2000" dirty="0"/>
              <a:t>, OPEN)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# the new successors are added to the end of OPEN: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OPEN = OPEN + </a:t>
            </a:r>
            <a:r>
              <a:rPr lang="en-US" sz="2000" dirty="0" err="1"/>
              <a:t>lst</a:t>
            </a:r>
            <a:r>
              <a:rPr lang="en-US" sz="2000" dirty="0"/>
              <a:t>               # Step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elt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dirty="0" err="1"/>
              <a:t>lst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PREDECESSOR[</a:t>
            </a:r>
            <a:r>
              <a:rPr lang="en-US" sz="2000" dirty="0" err="1"/>
              <a:t>elt</a:t>
            </a:r>
            <a:r>
              <a:rPr lang="en-US" sz="2000" dirty="0"/>
              <a:t>] =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 end of loop. (Step 6)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70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457200"/>
          </a:xfrm>
        </p:spPr>
        <p:txBody>
          <a:bodyPr/>
          <a:lstStyle/>
          <a:p>
            <a:r>
              <a:rPr lang="en-US" sz="2600" dirty="0">
                <a:solidFill>
                  <a:srgbClr val="FF0000"/>
                </a:solidFill>
              </a:rPr>
              <a:t>BFS </a:t>
            </a:r>
            <a:r>
              <a:rPr lang="en-US" sz="2600" dirty="0" err="1">
                <a:solidFill>
                  <a:srgbClr val="FF0000"/>
                </a:solidFill>
              </a:rPr>
              <a:t>áp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dụng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vào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đồ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thị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thí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dụ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" y="441960"/>
            <a:ext cx="7772400" cy="45720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: OPEN = [‘A’], CLOSED = []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[‘C’, ‘D’, ‘E’, ‘F’], CLOSED = [‘A’]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[‘D’, ‘E’, ‘F’, ‘H’], CLOSED = [‘A’, ‘C’ 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[‘E’, ‘F’, ‘H”], CLOSED = [‘A’, ‘C’, ‘D’ 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[‘F’ , ‘H’, ‘K’, ‘I’], CLOSED = [‘A’, ‘C’, ‘D’, ‘E’ 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[‘H’, ‘K’, ‘I’, ‘G’], CLOSED = [‘A’, ‘C’, ‘D’, ‘E’ , ‘F’]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[‘K’, ‘I’, ‘G’], CLOSED = [‘A’, ‘C’, ‘D’, ‘E’ , ‘F’, ‘H’]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[‘I’, ‘G’, ‘B’], CLOSED = [‘A’, ‘C’, ‘D’, ‘E’ , ‘F’, ‘H’, ‘K’]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[‘G’, ‘B’], CLOSED = [‘A’, ‘C’, ‘D’, ‘E’ , ‘F’, ‘H’, ‘K’, ‘I’]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[‘B’], CLOSED = [‘A’, ‘C’, ‘D’, ‘E’ , ‘F’, ‘H’, ‘K’, ‘I’, ‘G’]</a:t>
            </a:r>
          </a:p>
          <a:p>
            <a:pPr marL="0" indent="0">
              <a:buNone/>
            </a:pPr>
            <a:r>
              <a:rPr lang="en-US" sz="2000" dirty="0" err="1"/>
              <a:t>Lối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[’A’, ‘E’, ‘K’, ‘B’]</a:t>
            </a:r>
          </a:p>
          <a:p>
            <a:pPr marL="0" indent="0">
              <a:buNone/>
            </a:pPr>
            <a:r>
              <a:rPr lang="en-US" sz="2000" dirty="0"/>
              <a:t>COUNT = 10</a:t>
            </a:r>
          </a:p>
          <a:p>
            <a:pPr marL="0" indent="0">
              <a:buNone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10.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endParaRPr lang="en-US" sz="2000" dirty="0"/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endParaRPr lang="en-US" sz="2000" dirty="0"/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5" name="Picture 2" descr="E:\AI_Huflit\Di_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03001"/>
            <a:ext cx="4553856" cy="32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CA7F0-F21D-E7E3-F3FC-72FDE91308BA}"/>
              </a:ext>
            </a:extLst>
          </p:cNvPr>
          <p:cNvSpPr txBox="1"/>
          <p:nvPr/>
        </p:nvSpPr>
        <p:spPr>
          <a:xfrm>
            <a:off x="152400" y="5181600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List OPEN </a:t>
            </a:r>
            <a:r>
              <a:rPr lang="en-US" sz="2000" dirty="0" err="1">
                <a:latin typeface="+mn-lt"/>
              </a:rPr>
              <a:t>hoạt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động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như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hàng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đợi</a:t>
            </a:r>
            <a:r>
              <a:rPr lang="en-US" sz="2000" dirty="0">
                <a:latin typeface="+mn-lt"/>
              </a:rPr>
              <a:t>. </a:t>
            </a:r>
            <a:r>
              <a:rPr lang="en-US" sz="2000" dirty="0" err="1">
                <a:latin typeface="+mn-lt"/>
              </a:rPr>
              <a:t>Đầu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của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hàng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đợi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phần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tử</a:t>
            </a:r>
            <a:r>
              <a:rPr lang="en-US" sz="2000" dirty="0">
                <a:latin typeface="+mn-lt"/>
              </a:rPr>
              <a:t> ở </a:t>
            </a:r>
            <a:r>
              <a:rPr lang="en-US" sz="2000" dirty="0" err="1">
                <a:latin typeface="+mn-lt"/>
              </a:rPr>
              <a:t>vị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trí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đầu</a:t>
            </a:r>
            <a:r>
              <a:rPr lang="en-US" sz="2000" dirty="0">
                <a:latin typeface="+mn-lt"/>
              </a:rPr>
              <a:t> list OPEN</a:t>
            </a:r>
          </a:p>
        </p:txBody>
      </p:sp>
    </p:spTree>
    <p:extLst>
      <p:ext uri="{BB962C8B-B14F-4D97-AF65-F5344CB8AC3E}">
        <p14:creationId xmlns:p14="http://schemas.microsoft.com/office/powerpoint/2010/main" val="56827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Cây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tìm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kiếm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BFS </a:t>
            </a:r>
            <a:r>
              <a:rPr lang="en-US" sz="2800" dirty="0" err="1">
                <a:solidFill>
                  <a:srgbClr val="FF0000"/>
                </a:solidFill>
              </a:rPr>
              <a:t>trên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đồ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2050" name="Picture 2" descr="E:\AI_Huflit\Search_tre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5438533" cy="49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71933" y="3200400"/>
            <a:ext cx="3172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3.3 </a:t>
            </a:r>
            <a:r>
              <a:rPr lang="en-US" sz="2200" dirty="0" err="1">
                <a:latin typeface="+mn-lt"/>
              </a:rPr>
              <a:t>Cây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tìm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kiếm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của</a:t>
            </a:r>
            <a:r>
              <a:rPr lang="en-US" sz="2200" dirty="0">
                <a:latin typeface="+mn-lt"/>
              </a:rPr>
              <a:t> BFS </a:t>
            </a:r>
            <a:r>
              <a:rPr lang="en-US" sz="2200" dirty="0" err="1">
                <a:latin typeface="+mn-lt"/>
              </a:rPr>
              <a:t>khi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việc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trên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đồ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thị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thí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dụ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64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6B1FDA-B1A3-4F26-B0BB-758831B01D2D}" type="slidenum">
              <a:rPr lang="en-GB" sz="1400" smtClean="0"/>
              <a:pPr eaLnBrk="1" hangingPunct="1"/>
              <a:t>19</a:t>
            </a:fld>
            <a:endParaRPr lang="en-GB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GB" sz="2800" dirty="0">
                <a:solidFill>
                  <a:srgbClr val="FF0000"/>
                </a:solidFill>
              </a:rPr>
              <a:t>So </a:t>
            </a:r>
            <a:r>
              <a:rPr lang="en-GB" sz="2800" dirty="0" err="1">
                <a:solidFill>
                  <a:srgbClr val="FF0000"/>
                </a:solidFill>
              </a:rPr>
              <a:t>sánh</a:t>
            </a:r>
            <a:r>
              <a:rPr lang="en-GB" sz="2800" dirty="0">
                <a:solidFill>
                  <a:srgbClr val="FF0000"/>
                </a:solidFill>
              </a:rPr>
              <a:t> DFS </a:t>
            </a:r>
            <a:r>
              <a:rPr lang="en-GB" sz="2800" dirty="0" err="1">
                <a:solidFill>
                  <a:srgbClr val="FF0000"/>
                </a:solidFill>
              </a:rPr>
              <a:t>với</a:t>
            </a:r>
            <a:r>
              <a:rPr lang="en-GB" sz="2800" dirty="0">
                <a:solidFill>
                  <a:srgbClr val="FF0000"/>
                </a:solidFill>
              </a:rPr>
              <a:t> BFS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6781800" y="2362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6019800" y="2819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6781800" y="2819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7543800" y="2819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715000" y="3276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6324600" y="3276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6" name="AutoShape 10"/>
          <p:cNvCxnSpPr>
            <a:cxnSpLocks noChangeShapeType="1"/>
            <a:stCxn id="24580" idx="3"/>
            <a:endCxn id="24581" idx="7"/>
          </p:cNvCxnSpPr>
          <p:nvPr/>
        </p:nvCxnSpPr>
        <p:spPr bwMode="auto">
          <a:xfrm flipH="1">
            <a:off x="6215063" y="2557463"/>
            <a:ext cx="60007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7" name="AutoShape 11"/>
          <p:cNvCxnSpPr>
            <a:cxnSpLocks noChangeShapeType="1"/>
            <a:stCxn id="24581" idx="3"/>
            <a:endCxn id="24584" idx="0"/>
          </p:cNvCxnSpPr>
          <p:nvPr/>
        </p:nvCxnSpPr>
        <p:spPr bwMode="auto">
          <a:xfrm flipH="1">
            <a:off x="5829300" y="3014663"/>
            <a:ext cx="223838" cy="261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8" name="AutoShape 12"/>
          <p:cNvCxnSpPr>
            <a:cxnSpLocks noChangeShapeType="1"/>
            <a:stCxn id="24581" idx="5"/>
            <a:endCxn id="24585" idx="0"/>
          </p:cNvCxnSpPr>
          <p:nvPr/>
        </p:nvCxnSpPr>
        <p:spPr bwMode="auto">
          <a:xfrm>
            <a:off x="6215063" y="3014663"/>
            <a:ext cx="223837" cy="261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9" name="AutoShape 13"/>
          <p:cNvCxnSpPr>
            <a:cxnSpLocks noChangeShapeType="1"/>
            <a:stCxn id="24580" idx="4"/>
            <a:endCxn id="24582" idx="0"/>
          </p:cNvCxnSpPr>
          <p:nvPr/>
        </p:nvCxnSpPr>
        <p:spPr bwMode="auto">
          <a:xfrm>
            <a:off x="6896100" y="25908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0" name="AutoShape 14"/>
          <p:cNvCxnSpPr>
            <a:cxnSpLocks noChangeShapeType="1"/>
            <a:stCxn id="24580" idx="5"/>
            <a:endCxn id="24583" idx="1"/>
          </p:cNvCxnSpPr>
          <p:nvPr/>
        </p:nvCxnSpPr>
        <p:spPr bwMode="auto">
          <a:xfrm>
            <a:off x="6977063" y="2557463"/>
            <a:ext cx="60007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6781800" y="41148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01980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6781800" y="4572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7543800" y="45720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Oval 19"/>
          <p:cNvSpPr>
            <a:spLocks noChangeArrowheads="1"/>
          </p:cNvSpPr>
          <p:nvPr/>
        </p:nvSpPr>
        <p:spPr bwMode="auto">
          <a:xfrm>
            <a:off x="5715000" y="5029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6324600" y="5029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97" name="AutoShape 21"/>
          <p:cNvCxnSpPr>
            <a:cxnSpLocks noChangeShapeType="1"/>
            <a:stCxn id="24591" idx="3"/>
            <a:endCxn id="24592" idx="7"/>
          </p:cNvCxnSpPr>
          <p:nvPr/>
        </p:nvCxnSpPr>
        <p:spPr bwMode="auto">
          <a:xfrm flipH="1">
            <a:off x="6215063" y="4310063"/>
            <a:ext cx="60007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8" name="AutoShape 22"/>
          <p:cNvCxnSpPr>
            <a:cxnSpLocks noChangeShapeType="1"/>
            <a:stCxn id="24592" idx="3"/>
            <a:endCxn id="24595" idx="0"/>
          </p:cNvCxnSpPr>
          <p:nvPr/>
        </p:nvCxnSpPr>
        <p:spPr bwMode="auto">
          <a:xfrm flipH="1">
            <a:off x="5829300" y="4767263"/>
            <a:ext cx="223838" cy="261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9" name="AutoShape 23"/>
          <p:cNvCxnSpPr>
            <a:cxnSpLocks noChangeShapeType="1"/>
            <a:stCxn id="24592" idx="5"/>
            <a:endCxn id="24596" idx="0"/>
          </p:cNvCxnSpPr>
          <p:nvPr/>
        </p:nvCxnSpPr>
        <p:spPr bwMode="auto">
          <a:xfrm>
            <a:off x="6215063" y="4767263"/>
            <a:ext cx="223837" cy="261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0" name="AutoShape 24"/>
          <p:cNvCxnSpPr>
            <a:cxnSpLocks noChangeShapeType="1"/>
            <a:stCxn id="24591" idx="4"/>
            <a:endCxn id="24593" idx="0"/>
          </p:cNvCxnSpPr>
          <p:nvPr/>
        </p:nvCxnSpPr>
        <p:spPr bwMode="auto">
          <a:xfrm>
            <a:off x="6896100" y="43434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01" name="AutoShape 25"/>
          <p:cNvCxnSpPr>
            <a:cxnSpLocks noChangeShapeType="1"/>
            <a:stCxn id="24591" idx="5"/>
            <a:endCxn id="24594" idx="1"/>
          </p:cNvCxnSpPr>
          <p:nvPr/>
        </p:nvCxnSpPr>
        <p:spPr bwMode="auto">
          <a:xfrm>
            <a:off x="6977063" y="4310063"/>
            <a:ext cx="60007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056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81931"/>
              </p:ext>
            </p:extLst>
          </p:nvPr>
        </p:nvGraphicFramePr>
        <p:xfrm>
          <a:off x="685800" y="1808046"/>
          <a:ext cx="4267200" cy="3221154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itchFamily="34" charset="-128"/>
                        </a:rPr>
                        <a:t>Tiêu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itchFamily="34" charset="-128"/>
                        </a:rPr>
                        <a:t>chí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itchFamily="34" charset="-128"/>
                        </a:rPr>
                        <a:t>Breadth-First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itchFamily="34" charset="-128"/>
                        </a:rPr>
                        <a:t>Depth-First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Thời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gian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m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Chỗ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bộ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nhớ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  <a:r>
                        <a:rPr kumimoji="0" lang="en-GB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bm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Có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tối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ưu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?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Có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đầy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đủ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?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8" name="Text Box 150"/>
          <p:cNvSpPr txBox="1">
            <a:spLocks noChangeArrowheads="1"/>
          </p:cNvSpPr>
          <p:nvPr/>
        </p:nvSpPr>
        <p:spPr bwMode="auto">
          <a:xfrm>
            <a:off x="533400" y="5418591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b</a:t>
            </a:r>
            <a:r>
              <a:rPr lang="en-GB" sz="2000">
                <a:latin typeface="Arial Unicode MS" pitchFamily="34" charset="-128"/>
              </a:rPr>
              <a:t>: branching factor	</a:t>
            </a: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d</a:t>
            </a:r>
            <a:r>
              <a:rPr lang="en-GB" sz="2000">
                <a:latin typeface="Arial Unicode MS" pitchFamily="34" charset="-128"/>
              </a:rPr>
              <a:t>: solution depth	</a:t>
            </a:r>
            <a:r>
              <a:rPr lang="en-GB" sz="2000">
                <a:solidFill>
                  <a:srgbClr val="0000FF"/>
                </a:solidFill>
                <a:latin typeface="Arial Unicode MS" pitchFamily="34" charset="-128"/>
              </a:rPr>
              <a:t>m</a:t>
            </a:r>
            <a:r>
              <a:rPr lang="en-GB" sz="2000">
                <a:latin typeface="Arial Unicode MS" pitchFamily="34" charset="-128"/>
              </a:rPr>
              <a:t>: maximum depth</a:t>
            </a:r>
          </a:p>
        </p:txBody>
      </p:sp>
    </p:spTree>
    <p:extLst>
      <p:ext uri="{BB962C8B-B14F-4D97-AF65-F5344CB8AC3E}">
        <p14:creationId xmlns:p14="http://schemas.microsoft.com/office/powerpoint/2010/main" val="338305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Uniform cost search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A*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8-puzzle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A*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6F23D-F8F6-4816-808A-8C1B17202978}" type="slidenum">
              <a:rPr lang="en-GB" sz="1400" smtClean="0"/>
              <a:pPr eaLnBrk="1" hangingPunct="1"/>
              <a:t>2</a:t>
            </a:fld>
            <a:endParaRPr lang="en-GB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4. </a:t>
            </a:r>
            <a:r>
              <a:rPr lang="vi-VN" sz="2800" b="1" dirty="0">
                <a:solidFill>
                  <a:srgbClr val="FF0000"/>
                </a:solidFill>
              </a:rPr>
              <a:t>Tìm kiếm tố</a:t>
            </a:r>
            <a:r>
              <a:rPr lang="en-US" sz="2800" b="1" dirty="0">
                <a:solidFill>
                  <a:srgbClr val="FF0000"/>
                </a:solidFill>
              </a:rPr>
              <a:t>t </a:t>
            </a:r>
            <a:r>
              <a:rPr lang="en-US" sz="28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nhất</a:t>
            </a:r>
            <a:r>
              <a:rPr lang="vi-VN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+mn-lt"/>
                <a:cs typeface="Times New Roman" pitchFamily="18" charset="0"/>
              </a:rPr>
              <a:t>trước</a:t>
            </a:r>
            <a:r>
              <a:rPr lang="vi-VN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vi-VN" sz="2800" b="1" dirty="0">
                <a:solidFill>
                  <a:srgbClr val="FF0000"/>
                </a:solidFill>
              </a:rPr>
              <a:t>(B</a:t>
            </a:r>
            <a:r>
              <a:rPr lang="en-US" sz="2800" b="1" dirty="0" err="1">
                <a:solidFill>
                  <a:srgbClr val="FF0000"/>
                </a:solidFill>
              </a:rPr>
              <a:t>est</a:t>
            </a:r>
            <a:r>
              <a:rPr lang="en-US" sz="2800" b="1" dirty="0">
                <a:solidFill>
                  <a:srgbClr val="FF0000"/>
                </a:solidFill>
              </a:rPr>
              <a:t>-</a:t>
            </a:r>
            <a:r>
              <a:rPr lang="vi-VN" sz="2800" b="1" dirty="0">
                <a:solidFill>
                  <a:srgbClr val="FF0000"/>
                </a:solidFill>
              </a:rPr>
              <a:t>F</a:t>
            </a:r>
            <a:r>
              <a:rPr lang="en-US" sz="2800" b="1" dirty="0" err="1">
                <a:solidFill>
                  <a:srgbClr val="FF0000"/>
                </a:solidFill>
              </a:rPr>
              <a:t>irst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vi-VN" sz="2800" b="1" dirty="0">
                <a:solidFill>
                  <a:srgbClr val="FF0000"/>
                </a:solidFill>
              </a:rPr>
              <a:t>S</a:t>
            </a:r>
            <a:r>
              <a:rPr lang="en-US" sz="2800" b="1" dirty="0" err="1">
                <a:solidFill>
                  <a:srgbClr val="FF0000"/>
                </a:solidFill>
              </a:rPr>
              <a:t>earch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vi-VN" sz="2200" dirty="0"/>
              <a:t>T</a:t>
            </a:r>
            <a:r>
              <a:rPr lang="en-US" sz="2200" dirty="0" err="1"/>
              <a:t>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sâu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vi-VN" sz="2200" dirty="0"/>
              <a:t>T</a:t>
            </a:r>
            <a:r>
              <a:rPr lang="en-US" sz="2200" dirty="0" err="1"/>
              <a:t>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mù</a:t>
            </a:r>
            <a:r>
              <a:rPr lang="en-US" sz="2200" dirty="0"/>
              <a:t> (uninformed search)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trước</a:t>
            </a:r>
            <a:r>
              <a:rPr lang="en-US" sz="2200" dirty="0"/>
              <a:t>: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vi-VN" sz="2200" dirty="0"/>
              <a:t>tìm kiếm chiều sâu + tìm kiếm chiều rộng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ý </a:t>
            </a:r>
            <a:r>
              <a:rPr lang="en-US" sz="2200" dirty="0" err="1"/>
              <a:t>tưởng</a:t>
            </a:r>
            <a:r>
              <a:rPr lang="en-US" sz="2200" dirty="0"/>
              <a:t>:</a:t>
            </a:r>
            <a:endParaRPr lang="vi-VN" sz="2200" dirty="0"/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vi-VN" sz="2200" dirty="0"/>
              <a:t>Mở rộng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vi-VN" sz="2200" dirty="0"/>
              <a:t> theo các nút có </a:t>
            </a:r>
            <a:r>
              <a:rPr lang="vi-VN" sz="2200" b="1" i="1" dirty="0"/>
              <a:t>nhiều tiềm năng</a:t>
            </a:r>
            <a:r>
              <a:rPr lang="vi-VN" sz="2200" dirty="0"/>
              <a:t> 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vi-VN" sz="2200" dirty="0"/>
              <a:t>chứa trạng thái đích hơn các nút khác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b="1" dirty="0" err="1"/>
              <a:t>Hàm</a:t>
            </a:r>
            <a:r>
              <a:rPr lang="en-US" sz="2200" b="1" dirty="0"/>
              <a:t> </a:t>
            </a:r>
            <a:r>
              <a:rPr lang="en-US" sz="2200" b="1" dirty="0" err="1"/>
              <a:t>đánh</a:t>
            </a:r>
            <a:r>
              <a:rPr lang="en-US" sz="2200" b="1" dirty="0"/>
              <a:t> </a:t>
            </a:r>
            <a:r>
              <a:rPr lang="en-US" sz="2200" b="1" dirty="0" err="1"/>
              <a:t>giá</a:t>
            </a:r>
            <a:r>
              <a:rPr lang="en-US" sz="2200" b="1" dirty="0"/>
              <a:t> (Evaluation Function)</a:t>
            </a:r>
            <a:endParaRPr lang="en-US" sz="2200" dirty="0"/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i="1" dirty="0" err="1"/>
              <a:t>f</a:t>
            </a:r>
            <a:r>
              <a:rPr lang="en-US" sz="2200" i="1" dirty="0"/>
              <a:t> 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phục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ước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 </a:t>
            </a:r>
            <a:r>
              <a:rPr lang="en-US" sz="2200" dirty="0" err="1"/>
              <a:t>gây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.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vậy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 err="1"/>
              <a:t>hàm</a:t>
            </a:r>
            <a:r>
              <a:rPr lang="en-US" sz="2200" i="1" dirty="0"/>
              <a:t> </a:t>
            </a:r>
            <a:r>
              <a:rPr lang="en-US" sz="2200" i="1" dirty="0" err="1"/>
              <a:t>đánh</a:t>
            </a:r>
            <a:r>
              <a:rPr lang="en-US" sz="2200" i="1" dirty="0"/>
              <a:t> </a:t>
            </a:r>
            <a:r>
              <a:rPr lang="en-US" sz="2200" i="1" dirty="0" err="1"/>
              <a:t>giá</a:t>
            </a:r>
            <a:r>
              <a:rPr lang="en-US" sz="2200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86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081"/>
            <a:ext cx="7772400" cy="472919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Ví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r>
              <a:rPr lang="en-US" sz="2800" dirty="0">
                <a:solidFill>
                  <a:srgbClr val="FF0000"/>
                </a:solidFill>
              </a:rPr>
              <a:t> minh </a:t>
            </a:r>
            <a:r>
              <a:rPr lang="en-US" sz="2800" dirty="0" err="1">
                <a:solidFill>
                  <a:srgbClr val="FF0000"/>
                </a:solidFill>
              </a:rPr>
              <a:t>họa</a:t>
            </a:r>
            <a:r>
              <a:rPr lang="en-US" sz="2800" dirty="0">
                <a:solidFill>
                  <a:srgbClr val="FF0000"/>
                </a:solidFill>
              </a:rPr>
              <a:t> Best-first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153400" cy="5209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381172"/>
            <a:ext cx="457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+mn-lt"/>
              </a:rPr>
              <a:t>Hình</a:t>
            </a:r>
            <a:r>
              <a:rPr lang="en-US" sz="2100" dirty="0">
                <a:latin typeface="+mn-lt"/>
              </a:rPr>
              <a:t> 3.4 minh </a:t>
            </a:r>
            <a:r>
              <a:rPr lang="en-US" sz="2100" dirty="0" err="1">
                <a:latin typeface="+mn-lt"/>
              </a:rPr>
              <a:t>họa</a:t>
            </a:r>
            <a:r>
              <a:rPr lang="en-US" sz="2100" dirty="0">
                <a:latin typeface="+mn-lt"/>
              </a:rPr>
              <a:t> ý </a:t>
            </a:r>
            <a:r>
              <a:rPr lang="en-US" sz="2100" dirty="0" err="1">
                <a:latin typeface="+mn-lt"/>
              </a:rPr>
              <a:t>tưởng</a:t>
            </a:r>
            <a:r>
              <a:rPr lang="en-US" sz="2100" dirty="0">
                <a:latin typeface="+mn-lt"/>
              </a:rPr>
              <a:t> </a:t>
            </a:r>
            <a:r>
              <a:rPr lang="en-US" sz="2100" dirty="0" err="1">
                <a:latin typeface="+mn-lt"/>
              </a:rPr>
              <a:t>của</a:t>
            </a:r>
            <a:r>
              <a:rPr lang="en-US" sz="2100" dirty="0">
                <a:latin typeface="+mn-lt"/>
              </a:rPr>
              <a:t> </a:t>
            </a:r>
            <a:r>
              <a:rPr lang="en-US" sz="2100" dirty="0" err="1">
                <a:latin typeface="+mn-lt"/>
              </a:rPr>
              <a:t>giải</a:t>
            </a:r>
            <a:r>
              <a:rPr lang="en-US" sz="2100" dirty="0">
                <a:latin typeface="+mn-lt"/>
              </a:rPr>
              <a:t> </a:t>
            </a:r>
            <a:r>
              <a:rPr lang="en-US" sz="2100" dirty="0" err="1">
                <a:latin typeface="+mn-lt"/>
              </a:rPr>
              <a:t>thuật</a:t>
            </a:r>
            <a:r>
              <a:rPr lang="en-US" sz="2100" dirty="0">
                <a:latin typeface="+mn-lt"/>
              </a:rPr>
              <a:t> Best-first-search</a:t>
            </a:r>
          </a:p>
        </p:txBody>
      </p:sp>
    </p:spTree>
    <p:extLst>
      <p:ext uri="{BB962C8B-B14F-4D97-AF65-F5344CB8AC3E}">
        <p14:creationId xmlns:p14="http://schemas.microsoft.com/office/powerpoint/2010/main" val="80699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3" y="4038600"/>
            <a:ext cx="5947378" cy="182880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 err="1"/>
              <a:t>Trước</a:t>
            </a:r>
            <a:r>
              <a:rPr lang="en-US" sz="2100" dirty="0"/>
              <a:t> </a:t>
            </a:r>
            <a:r>
              <a:rPr lang="en-US" sz="2100" dirty="0" err="1"/>
              <a:t>tiên</a:t>
            </a:r>
            <a:r>
              <a:rPr lang="en-US" sz="2100" dirty="0"/>
              <a:t> ta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điển</a:t>
            </a:r>
            <a:r>
              <a:rPr lang="en-US" sz="2100" dirty="0"/>
              <a:t> FN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lưu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dirty="0" err="1"/>
              <a:t>ước</a:t>
            </a:r>
            <a:r>
              <a:rPr lang="en-US" sz="2100" dirty="0"/>
              <a:t> </a:t>
            </a:r>
            <a:r>
              <a:rPr lang="en-US" sz="2100" dirty="0" err="1"/>
              <a:t>lượng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đánh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i="1" dirty="0"/>
              <a:t>f</a:t>
            </a:r>
            <a:r>
              <a:rPr lang="en-US" sz="2100" dirty="0"/>
              <a:t>: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FN = {’A’:14, ’B’:0, ’C’: 15, ’D’: 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         ’E’: 8, ’F’:7, ’G’:12, ’H’:10,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/>
              <a:t>          ’I’:4, ’K’:4}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52400" y="685800"/>
            <a:ext cx="32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Cho </a:t>
            </a:r>
            <a:r>
              <a:rPr lang="en-US" sz="2000" dirty="0" err="1">
                <a:latin typeface="+mn-lt"/>
              </a:rPr>
              <a:t>một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đồ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thị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như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trong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Hình</a:t>
            </a:r>
            <a:r>
              <a:rPr lang="en-US" sz="2000" dirty="0">
                <a:latin typeface="+mn-lt"/>
              </a:rPr>
              <a:t> 3.5 </a:t>
            </a:r>
            <a:r>
              <a:rPr lang="en-US" sz="2000" dirty="0" err="1">
                <a:latin typeface="+mn-lt"/>
              </a:rPr>
              <a:t>mà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tại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mỗi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nút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có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kèm</a:t>
            </a:r>
            <a:r>
              <a:rPr lang="en-US" sz="2000" dirty="0">
                <a:latin typeface="+mn-lt"/>
              </a:rPr>
              <a:t> chi </a:t>
            </a:r>
            <a:r>
              <a:rPr lang="en-US" sz="2000" dirty="0" err="1">
                <a:latin typeface="+mn-lt"/>
              </a:rPr>
              <a:t>phí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ước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lượng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để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từ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nút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đó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đến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nút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đích</a:t>
            </a:r>
            <a:r>
              <a:rPr lang="en-US" sz="2000" dirty="0">
                <a:latin typeface="+mn-lt"/>
              </a:rPr>
              <a:t> (B)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895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3.5</a:t>
            </a:r>
          </a:p>
        </p:txBody>
      </p:sp>
      <p:pic>
        <p:nvPicPr>
          <p:cNvPr id="1026" name="Picture 2" descr="E:\AI_Huflit\Di_graph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98" y="10892"/>
            <a:ext cx="5672957" cy="395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15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r>
              <a:rPr lang="en-US" sz="2600" dirty="0" err="1">
                <a:solidFill>
                  <a:srgbClr val="FF0000"/>
                </a:solidFill>
              </a:rPr>
              <a:t>Mã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giả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của</a:t>
            </a:r>
            <a:r>
              <a:rPr lang="en-US" sz="2600" dirty="0">
                <a:solidFill>
                  <a:srgbClr val="FF0000"/>
                </a:solidFill>
              </a:rPr>
              <a:t> Best-first-search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154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1</a:t>
            </a:r>
            <a:r>
              <a:rPr lang="en-US" sz="2000" dirty="0"/>
              <a:t>.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S </a:t>
            </a:r>
            <a:r>
              <a:rPr lang="en-US" sz="2000" dirty="0" err="1"/>
              <a:t>vào</a:t>
            </a:r>
            <a:r>
              <a:rPr lang="en-US" sz="2000" dirty="0"/>
              <a:t> list OPEN,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i="1" dirty="0"/>
              <a:t>f</a:t>
            </a:r>
            <a:r>
              <a:rPr lang="en-US" sz="2000" dirty="0"/>
              <a:t>(S),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gắn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S. </a:t>
            </a:r>
            <a:r>
              <a:rPr lang="en-US" sz="2000" dirty="0" err="1"/>
              <a:t>Gắn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 null </a:t>
            </a:r>
            <a:r>
              <a:rPr lang="en-US" sz="2000" dirty="0" err="1"/>
              <a:t>với</a:t>
            </a:r>
            <a:r>
              <a:rPr lang="en-US" sz="2000" dirty="0"/>
              <a:t> S.</a:t>
            </a:r>
          </a:p>
          <a:p>
            <a:pPr marL="0" indent="0">
              <a:buNone/>
            </a:pPr>
            <a:r>
              <a:rPr lang="en-US" sz="2000" b="1" dirty="0"/>
              <a:t>2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list OPEN </a:t>
            </a:r>
            <a:r>
              <a:rPr lang="en-US" sz="2000" dirty="0" err="1"/>
              <a:t>rỗng</a:t>
            </a:r>
            <a:r>
              <a:rPr lang="en-US" sz="2000" dirty="0"/>
              <a:t>, in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“FAILURE”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3</a:t>
            </a:r>
            <a:r>
              <a:rPr lang="en-US" sz="2000" dirty="0"/>
              <a:t>.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N </a:t>
            </a:r>
            <a:r>
              <a:rPr lang="en-US" sz="2000" dirty="0" err="1"/>
              <a:t>từ</a:t>
            </a:r>
            <a:r>
              <a:rPr lang="en-US" sz="2000" dirty="0"/>
              <a:t> list OPEN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i="1" dirty="0"/>
              <a:t>f</a:t>
            </a:r>
            <a:r>
              <a:rPr lang="en-US" sz="2000" dirty="0"/>
              <a:t>(N) ≤</a:t>
            </a:r>
            <a:r>
              <a:rPr lang="en-US" sz="2000" i="1" dirty="0"/>
              <a:t> f</a:t>
            </a:r>
            <a:r>
              <a:rPr lang="en-US" sz="2000" dirty="0"/>
              <a:t>(M)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M </a:t>
            </a:r>
            <a:r>
              <a:rPr lang="en-US" sz="2000" dirty="0" err="1"/>
              <a:t>trong</a:t>
            </a:r>
            <a:r>
              <a:rPr lang="en-US" sz="2000" dirty="0"/>
              <a:t> OPEN</a:t>
            </a:r>
          </a:p>
          <a:p>
            <a:pPr marL="0" indent="0">
              <a:buNone/>
            </a:pPr>
            <a:r>
              <a:rPr lang="en-US" sz="2000" b="1" dirty="0"/>
              <a:t>4.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N </a:t>
            </a:r>
            <a:r>
              <a:rPr lang="en-US" sz="2000" dirty="0" err="1"/>
              <a:t>vào</a:t>
            </a:r>
            <a:r>
              <a:rPr lang="en-US" sz="2000" dirty="0"/>
              <a:t> list CLOSED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N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list OPEN.</a:t>
            </a:r>
          </a:p>
          <a:p>
            <a:pPr marL="0" indent="0">
              <a:buNone/>
            </a:pPr>
            <a:r>
              <a:rPr lang="en-US" sz="2000" b="1" dirty="0"/>
              <a:t>5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,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lối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S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N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N.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6</a:t>
            </a:r>
            <a:r>
              <a:rPr lang="en-US" sz="2000" dirty="0"/>
              <a:t>.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L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cận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N.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trừ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L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CLOSED.</a:t>
            </a:r>
          </a:p>
          <a:p>
            <a:pPr marL="0" indent="0">
              <a:buNone/>
            </a:pPr>
            <a:r>
              <a:rPr lang="en-US" sz="2000" b="1" dirty="0"/>
              <a:t>7</a:t>
            </a:r>
            <a:r>
              <a:rPr lang="en-US" sz="2000" dirty="0"/>
              <a:t>.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J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L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hề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 OPEN :</a:t>
            </a:r>
          </a:p>
          <a:p>
            <a:pPr marL="0" indent="0">
              <a:buNone/>
            </a:pPr>
            <a:r>
              <a:rPr lang="en-US" sz="2000" dirty="0"/>
              <a:t>        (a) </a:t>
            </a:r>
            <a:r>
              <a:rPr lang="en-US" sz="2000" dirty="0" err="1"/>
              <a:t>Đặt</a:t>
            </a:r>
            <a:r>
              <a:rPr lang="en-US" sz="2000" dirty="0"/>
              <a:t> J </a:t>
            </a:r>
            <a:r>
              <a:rPr lang="en-US" sz="2000" dirty="0" err="1"/>
              <a:t>vào</a:t>
            </a:r>
            <a:r>
              <a:rPr lang="en-US" sz="2000" dirty="0"/>
              <a:t> OPEN.</a:t>
            </a:r>
          </a:p>
          <a:p>
            <a:pPr marL="0" indent="0">
              <a:buNone/>
            </a:pPr>
            <a:r>
              <a:rPr lang="en-US" sz="2000" dirty="0"/>
              <a:t>        (b) </a:t>
            </a:r>
            <a:r>
              <a:rPr lang="en-US" sz="2000" dirty="0" err="1"/>
              <a:t>gắn</a:t>
            </a:r>
            <a:r>
              <a:rPr lang="en-US" sz="2000" dirty="0"/>
              <a:t> J </a:t>
            </a:r>
            <a:r>
              <a:rPr lang="en-US" sz="2000" dirty="0" err="1"/>
              <a:t>với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J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N.</a:t>
            </a:r>
          </a:p>
          <a:p>
            <a:pPr marL="0" indent="0">
              <a:buNone/>
            </a:pPr>
            <a:r>
              <a:rPr lang="en-US" sz="2000" b="1" dirty="0"/>
              <a:t>8</a:t>
            </a:r>
            <a:r>
              <a:rPr lang="en-US" sz="2000" dirty="0"/>
              <a:t>. Quay </a:t>
            </a:r>
            <a:r>
              <a:rPr lang="en-US" sz="2000" dirty="0" err="1"/>
              <a:t>lại</a:t>
            </a:r>
            <a:r>
              <a:rPr lang="en-US" sz="2000" dirty="0"/>
              <a:t> Step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4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"/>
            <a:ext cx="7772400" cy="6781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PREDECESSOR =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COUNT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bestfs</a:t>
            </a:r>
            <a:r>
              <a:rPr lang="en-US" sz="2000" dirty="0"/>
              <a:t>(start, goal):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#Performs a best-first search from start for goal.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OPEN = [start]                         # Step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CLOSED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PREDECESSOR[start]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while</a:t>
            </a:r>
            <a:r>
              <a:rPr lang="en-US" sz="2000" dirty="0"/>
              <a:t> OPEN != []:                                  # Step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n = </a:t>
            </a:r>
            <a:r>
              <a:rPr lang="en-US" sz="2000" dirty="0" err="1"/>
              <a:t>deleteMin</a:t>
            </a:r>
            <a:r>
              <a:rPr lang="en-US" sz="2000" dirty="0"/>
              <a:t>(OPEN, FN)                           # Step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CLOSED.append</a:t>
            </a:r>
            <a:r>
              <a:rPr lang="en-US" sz="2000" dirty="0"/>
              <a:t>(n)                        # Step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global</a:t>
            </a:r>
            <a:r>
              <a:rPr lang="en-US" sz="2000" dirty="0"/>
              <a:t>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COUNT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if</a:t>
            </a:r>
            <a:r>
              <a:rPr lang="en-US" sz="2000" dirty="0"/>
              <a:t> n == goal: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extractPath</a:t>
            </a:r>
            <a:r>
              <a:rPr lang="en-US" sz="2000" dirty="0"/>
              <a:t>(n)                   # Step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lst</a:t>
            </a:r>
            <a:r>
              <a:rPr lang="en-US" sz="2000" dirty="0"/>
              <a:t> = successors(n)                        # Step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err="1"/>
              <a:t>lst</a:t>
            </a:r>
            <a:r>
              <a:rPr lang="en-US" sz="2000" dirty="0"/>
              <a:t> = </a:t>
            </a:r>
            <a:r>
              <a:rPr lang="en-US" sz="2000" dirty="0" err="1"/>
              <a:t>listDifference</a:t>
            </a:r>
            <a:r>
              <a:rPr lang="en-US" sz="2000" dirty="0"/>
              <a:t>(</a:t>
            </a:r>
            <a:r>
              <a:rPr lang="en-US" sz="2000" dirty="0" err="1"/>
              <a:t>lst</a:t>
            </a:r>
            <a:r>
              <a:rPr lang="en-US" sz="2000" dirty="0"/>
              <a:t>, CLOSED)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# successors are added to OPEN.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OPEN = </a:t>
            </a:r>
            <a:r>
              <a:rPr lang="en-US" sz="2000" dirty="0" err="1"/>
              <a:t>lst</a:t>
            </a:r>
            <a:r>
              <a:rPr lang="en-US" sz="2000" dirty="0"/>
              <a:t> +</a:t>
            </a:r>
            <a:r>
              <a:rPr lang="en-US" sz="2000" dirty="0" err="1"/>
              <a:t>listDifference</a:t>
            </a:r>
            <a:r>
              <a:rPr lang="en-US" sz="2000" dirty="0"/>
              <a:t>(OPEN, </a:t>
            </a:r>
            <a:r>
              <a:rPr lang="en-US" sz="2000" dirty="0" err="1"/>
              <a:t>lst</a:t>
            </a:r>
            <a:r>
              <a:rPr lang="en-US" sz="2000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for</a:t>
            </a:r>
            <a:r>
              <a:rPr lang="en-US" sz="2000" dirty="0"/>
              <a:t> </a:t>
            </a:r>
            <a:r>
              <a:rPr lang="en-US" sz="2000" dirty="0" err="1"/>
              <a:t>elt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dirty="0" err="1"/>
              <a:t>lst</a:t>
            </a:r>
            <a:r>
              <a:rPr lang="en-US" sz="2000" dirty="0"/>
              <a:t>:                           # Step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PREDECESSOR[</a:t>
            </a:r>
            <a:r>
              <a:rPr lang="en-US" sz="2000" dirty="0" err="1"/>
              <a:t>elt</a:t>
            </a:r>
            <a:r>
              <a:rPr lang="en-US" sz="2000" dirty="0"/>
              <a:t>] =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 end of loop. This is implicitly Step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17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deleteMin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i="1" dirty="0" err="1"/>
              <a:t>deleteMin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“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”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.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xóa</a:t>
            </a:r>
            <a:r>
              <a:rPr lang="en-US" sz="2200" dirty="0"/>
              <a:t> </a:t>
            </a:r>
            <a:r>
              <a:rPr lang="en-US" sz="2200" dirty="0" err="1"/>
              <a:t>bỏ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khỏi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sách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/>
              <a:t>def</a:t>
            </a:r>
            <a:r>
              <a:rPr lang="en-US" sz="2200" b="1" dirty="0"/>
              <a:t> </a:t>
            </a:r>
            <a:r>
              <a:rPr lang="en-US" sz="2200" dirty="0" err="1"/>
              <a:t>deleteMin</a:t>
            </a:r>
            <a:r>
              <a:rPr lang="en-US" sz="2200" dirty="0"/>
              <a:t>(</a:t>
            </a:r>
            <a:r>
              <a:rPr lang="en-US" sz="2200" dirty="0" err="1"/>
              <a:t>lst</a:t>
            </a:r>
            <a:r>
              <a:rPr lang="en-US" sz="2200" dirty="0"/>
              <a:t>, </a:t>
            </a:r>
            <a:r>
              <a:rPr lang="en-US" sz="2200" dirty="0" err="1"/>
              <a:t>fn</a:t>
            </a:r>
            <a:r>
              <a:rPr lang="en-US" sz="22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minVal</a:t>
            </a:r>
            <a:r>
              <a:rPr lang="en-US" sz="2200" dirty="0"/>
              <a:t> = 9999            #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cực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minElt</a:t>
            </a:r>
            <a:r>
              <a:rPr lang="en-US" sz="2200" dirty="0"/>
              <a:t>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b="1" dirty="0"/>
              <a:t>for</a:t>
            </a:r>
            <a:r>
              <a:rPr lang="en-US" sz="2200" dirty="0"/>
              <a:t> e </a:t>
            </a:r>
            <a:r>
              <a:rPr lang="en-US" sz="2200" b="1" dirty="0"/>
              <a:t>in</a:t>
            </a:r>
            <a:r>
              <a:rPr lang="en-US" sz="2200" dirty="0"/>
              <a:t> </a:t>
            </a:r>
            <a:r>
              <a:rPr lang="en-US" sz="2200" dirty="0" err="1"/>
              <a:t>lst</a:t>
            </a:r>
            <a:r>
              <a:rPr lang="en-US" sz="22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temp = </a:t>
            </a:r>
            <a:r>
              <a:rPr lang="en-US" sz="2200" dirty="0" err="1"/>
              <a:t>fn</a:t>
            </a:r>
            <a:r>
              <a:rPr lang="en-US" sz="2200" dirty="0"/>
              <a:t>[e]           # </a:t>
            </a:r>
            <a:r>
              <a:rPr lang="en-US" sz="2200" dirty="0" err="1"/>
              <a:t>fn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b="1" dirty="0"/>
              <a:t>if</a:t>
            </a:r>
            <a:r>
              <a:rPr lang="en-US" sz="2200" dirty="0"/>
              <a:t> temp &lt; </a:t>
            </a:r>
            <a:r>
              <a:rPr lang="en-US" sz="2200" dirty="0" err="1"/>
              <a:t>minVal</a:t>
            </a:r>
            <a:r>
              <a:rPr lang="en-US" sz="2200" dirty="0"/>
              <a:t>: </a:t>
            </a:r>
            <a:r>
              <a:rPr lang="en-US" sz="2200" dirty="0" err="1"/>
              <a:t>minVal</a:t>
            </a:r>
            <a:r>
              <a:rPr lang="en-US" sz="2200" dirty="0"/>
              <a:t> = temp; </a:t>
            </a:r>
            <a:r>
              <a:rPr lang="en-US" sz="2200" dirty="0" err="1"/>
              <a:t>minElt</a:t>
            </a:r>
            <a:r>
              <a:rPr lang="en-US" sz="2200" dirty="0"/>
              <a:t> =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lst.remove</a:t>
            </a:r>
            <a:r>
              <a:rPr lang="en-US" sz="2200" dirty="0"/>
              <a:t>(</a:t>
            </a:r>
            <a:r>
              <a:rPr lang="en-US" sz="2200" dirty="0" err="1"/>
              <a:t>minElt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return</a:t>
            </a:r>
            <a:r>
              <a:rPr lang="en-US" sz="2200" dirty="0"/>
              <a:t> </a:t>
            </a:r>
            <a:r>
              <a:rPr lang="en-US" sz="2200" dirty="0" err="1"/>
              <a:t>minElt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99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bestfs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test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/>
              <a:t>def</a:t>
            </a:r>
            <a:r>
              <a:rPr lang="en-US" sz="2200" dirty="0"/>
              <a:t> test():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start = ’A’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goal = ’B’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 ("Starting a best-first graph search from " + start)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path = </a:t>
            </a:r>
            <a:r>
              <a:rPr lang="en-US" sz="2200" dirty="0" err="1"/>
              <a:t>bestfs</a:t>
            </a:r>
            <a:r>
              <a:rPr lang="en-US" sz="2200" dirty="0"/>
              <a:t>(start, goal)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print(path)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b="1" dirty="0"/>
              <a:t>global</a:t>
            </a:r>
            <a:r>
              <a:rPr lang="en-US" sz="2200" dirty="0"/>
              <a:t>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</a:t>
            </a:r>
            <a:r>
              <a:rPr lang="en-US" sz="2200" dirty="0" err="1"/>
              <a:t>str</a:t>
            </a:r>
            <a:r>
              <a:rPr lang="en-US" sz="2200" dirty="0"/>
              <a:t>(COUNT) + " nodes expanded during the search.")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824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Best First Search </a:t>
            </a:r>
            <a:r>
              <a:rPr lang="en-US" sz="2800" dirty="0" err="1">
                <a:solidFill>
                  <a:srgbClr val="FF0000"/>
                </a:solidFill>
              </a:rPr>
              <a:t>áp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đồ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: OPEN = [‘A’:14], CLOSED = []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dirty="0"/>
              <a:t>OPEN = [‘D’:6, ‘F’:7, ‘E’:8, ‘C’:15], CLOSED = [‘A’]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dirty="0"/>
              <a:t>OPEN = [‘F’:7, ‘E’:8, ‘H’:10, ‘C’:15], CLOSED = [‘A’, ‘D’]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                           (</a:t>
            </a:r>
            <a:r>
              <a:rPr lang="en-US" dirty="0" err="1">
                <a:solidFill>
                  <a:srgbClr val="FF0000"/>
                </a:solidFill>
              </a:rPr>
              <a:t>xét</a:t>
            </a:r>
            <a:r>
              <a:rPr lang="en-US" dirty="0">
                <a:solidFill>
                  <a:srgbClr val="FF0000"/>
                </a:solidFill>
              </a:rPr>
              <a:t> D, </a:t>
            </a:r>
            <a:r>
              <a:rPr lang="en-US" dirty="0" err="1">
                <a:solidFill>
                  <a:srgbClr val="FF0000"/>
                </a:solidFill>
              </a:rPr>
              <a:t>đưa</a:t>
            </a:r>
            <a:r>
              <a:rPr lang="en-US" dirty="0">
                <a:solidFill>
                  <a:srgbClr val="FF0000"/>
                </a:solidFill>
              </a:rPr>
              <a:t> E, H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4. OPEN = [‘I’:4, E’:8, ‘H’:10, ‘G’:12, ‘C’:15], CLOSED = [‘A’, ‘D’, ‘F’ ]                             (</a:t>
            </a:r>
            <a:r>
              <a:rPr lang="en-US" dirty="0" err="1">
                <a:solidFill>
                  <a:srgbClr val="FF0000"/>
                </a:solidFill>
              </a:rPr>
              <a:t>Xét</a:t>
            </a:r>
            <a:r>
              <a:rPr lang="en-US" dirty="0">
                <a:solidFill>
                  <a:srgbClr val="FF0000"/>
                </a:solidFill>
              </a:rPr>
              <a:t> F, </a:t>
            </a:r>
            <a:r>
              <a:rPr lang="en-US" dirty="0" err="1">
                <a:solidFill>
                  <a:srgbClr val="FF0000"/>
                </a:solidFill>
              </a:rPr>
              <a:t>đưa</a:t>
            </a:r>
            <a:r>
              <a:rPr lang="en-US" dirty="0">
                <a:solidFill>
                  <a:srgbClr val="FF0000"/>
                </a:solidFill>
              </a:rPr>
              <a:t> I, G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5. OPEN = [‘B’:0, ‘K’:2, ‘E’:8, ‘H’:10, ‘G’:12, ‘C’:15], CLOSED = [‘A’, ‘D’, ‘F’, ‘I’ ]                   (</a:t>
            </a:r>
            <a:r>
              <a:rPr lang="en-US" dirty="0" err="1">
                <a:solidFill>
                  <a:srgbClr val="FF0000"/>
                </a:solidFill>
              </a:rPr>
              <a:t>Xét</a:t>
            </a:r>
            <a:r>
              <a:rPr lang="en-US" dirty="0">
                <a:solidFill>
                  <a:srgbClr val="FF0000"/>
                </a:solidFill>
              </a:rPr>
              <a:t> I, </a:t>
            </a:r>
            <a:r>
              <a:rPr lang="en-US" dirty="0" err="1">
                <a:solidFill>
                  <a:srgbClr val="FF0000"/>
                </a:solidFill>
              </a:rPr>
              <a:t>đưa</a:t>
            </a:r>
            <a:r>
              <a:rPr lang="en-US" dirty="0">
                <a:solidFill>
                  <a:srgbClr val="FF0000"/>
                </a:solidFill>
              </a:rPr>
              <a:t> B, K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test</a:t>
            </a:r>
            <a:r>
              <a:rPr lang="en-US" dirty="0"/>
              <a:t>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[’A’, ‘F’, ‘I’, ‘B’]</a:t>
            </a:r>
          </a:p>
          <a:p>
            <a:pPr marL="0" indent="0">
              <a:buNone/>
            </a:pPr>
            <a:r>
              <a:rPr lang="en-US" dirty="0"/>
              <a:t>COUNT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(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5).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838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286"/>
            <a:ext cx="80010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bước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best-first-search </a:t>
            </a:r>
            <a:r>
              <a:rPr lang="en-US" sz="2800" dirty="0" err="1">
                <a:solidFill>
                  <a:srgbClr val="FF0000"/>
                </a:solidFill>
              </a:rPr>
              <a:t>trên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đồ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4098" name="Picture 2" descr="E:\AI_Huflit\Best_FS_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9858"/>
            <a:ext cx="6382014" cy="580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2800" y="838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Bước</a:t>
            </a:r>
            <a:r>
              <a:rPr lang="en-US" sz="2000" dirty="0">
                <a:latin typeface="+mn-lt"/>
              </a:rPr>
              <a:t>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2819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Bước</a:t>
            </a:r>
            <a:r>
              <a:rPr lang="en-US" sz="2000" dirty="0">
                <a:latin typeface="+mn-lt"/>
              </a:rPr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5029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Bước</a:t>
            </a:r>
            <a:r>
              <a:rPr lang="en-US" sz="2000" dirty="0">
                <a:latin typeface="+mn-lt"/>
              </a:rPr>
              <a:t>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62800" y="5562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3.6.a</a:t>
            </a:r>
          </a:p>
        </p:txBody>
      </p:sp>
    </p:spTree>
    <p:extLst>
      <p:ext uri="{BB962C8B-B14F-4D97-AF65-F5344CB8AC3E}">
        <p14:creationId xmlns:p14="http://schemas.microsoft.com/office/powerpoint/2010/main" val="386959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3074" name="Picture 2" descr="E:\AI_Huflit\Best_FS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02"/>
            <a:ext cx="6667502" cy="635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97057" y="23867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Bước</a:t>
            </a:r>
            <a:r>
              <a:rPr lang="en-US" sz="2000" dirty="0">
                <a:latin typeface="+mn-lt"/>
              </a:rPr>
              <a:t>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16800" y="3886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Bước</a:t>
            </a:r>
            <a:r>
              <a:rPr lang="en-US" sz="2000" dirty="0">
                <a:latin typeface="+mn-lt"/>
              </a:rPr>
              <a:t>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79343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3.6.b</a:t>
            </a:r>
          </a:p>
        </p:txBody>
      </p:sp>
    </p:spTree>
    <p:extLst>
      <p:ext uri="{BB962C8B-B14F-4D97-AF65-F5344CB8AC3E}">
        <p14:creationId xmlns:p14="http://schemas.microsoft.com/office/powerpoint/2010/main" val="248265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thái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b="1" dirty="0" err="1"/>
              <a:t>Một</a:t>
            </a:r>
            <a:r>
              <a:rPr lang="en-US" altLang="en-US" b="1" dirty="0"/>
              <a:t> </a:t>
            </a:r>
            <a:r>
              <a:rPr lang="en-US" altLang="en-US" b="1" dirty="0" err="1"/>
              <a:t>Không</a:t>
            </a:r>
            <a:r>
              <a:rPr lang="en-US" altLang="en-US" b="1" dirty="0"/>
              <a:t> </a:t>
            </a:r>
            <a:r>
              <a:rPr lang="en-US" altLang="en-US" b="1" dirty="0" err="1"/>
              <a:t>gian</a:t>
            </a:r>
            <a:r>
              <a:rPr lang="en-US" altLang="en-US" b="1" dirty="0"/>
              <a:t> </a:t>
            </a:r>
            <a:r>
              <a:rPr lang="en-US" altLang="en-US" b="1" dirty="0" err="1"/>
              <a:t>trạng</a:t>
            </a:r>
            <a:r>
              <a:rPr lang="en-US" altLang="en-US" b="1" dirty="0"/>
              <a:t> </a:t>
            </a:r>
            <a:r>
              <a:rPr lang="en-US" altLang="en-US" b="1" dirty="0" err="1"/>
              <a:t>thái</a:t>
            </a:r>
            <a:r>
              <a:rPr lang="en-US" altLang="en-US" b="1" dirty="0"/>
              <a:t>  (state space)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altLang="en-US" dirty="0"/>
              <a:t>1 </a:t>
            </a:r>
            <a:r>
              <a:rPr lang="en-US" altLang="en-US" dirty="0" err="1"/>
              <a:t>bộ</a:t>
            </a:r>
            <a:r>
              <a:rPr lang="en-US" altLang="en-US" dirty="0"/>
              <a:t> [N, A, S, G]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: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en-US" b="1" dirty="0"/>
              <a:t>N</a:t>
            </a:r>
            <a:r>
              <a:rPr lang="en-US" altLang="en-US" dirty="0"/>
              <a:t> (node):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i="1" dirty="0" err="1">
                <a:solidFill>
                  <a:srgbClr val="3366CC"/>
                </a:solidFill>
              </a:rPr>
              <a:t>nút</a:t>
            </a:r>
            <a:r>
              <a:rPr lang="en-US" altLang="en-US" dirty="0"/>
              <a:t>/</a:t>
            </a:r>
            <a:r>
              <a:rPr lang="en-US" altLang="en-US" i="1" dirty="0">
                <a:solidFill>
                  <a:srgbClr val="3366CC"/>
                </a:solidFill>
              </a:rPr>
              <a:t> </a:t>
            </a:r>
            <a:r>
              <a:rPr lang="en-US" altLang="en-US" i="1" dirty="0" err="1"/>
              <a:t>trạng</a:t>
            </a:r>
            <a:r>
              <a:rPr lang="en-US" altLang="en-US" i="1" dirty="0"/>
              <a:t> </a:t>
            </a:r>
            <a:r>
              <a:rPr lang="en-US" altLang="en-US" i="1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en-US" b="1" dirty="0"/>
              <a:t>A</a:t>
            </a:r>
            <a:r>
              <a:rPr lang="en-US" altLang="en-US" dirty="0"/>
              <a:t> (arc):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i="1" dirty="0" err="1">
                <a:solidFill>
                  <a:srgbClr val="3366CC"/>
                </a:solidFill>
              </a:rPr>
              <a:t>cung</a:t>
            </a:r>
            <a:r>
              <a:rPr lang="en-US" altLang="en-US" dirty="0"/>
              <a:t>/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i="1" dirty="0" err="1"/>
              <a:t>liên</a:t>
            </a:r>
            <a:r>
              <a:rPr lang="en-US" altLang="en-US" i="1" dirty="0"/>
              <a:t> </a:t>
            </a:r>
            <a:r>
              <a:rPr lang="en-US" altLang="en-US" i="1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nút</a:t>
            </a:r>
            <a:r>
              <a:rPr lang="en-US" altLang="en-US" dirty="0"/>
              <a:t> 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altLang="en-US" b="1" dirty="0"/>
              <a:t>S</a:t>
            </a:r>
            <a:r>
              <a:rPr lang="en-US" altLang="en-US" dirty="0"/>
              <a:t> (start state):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i="1" dirty="0" err="1">
                <a:solidFill>
                  <a:srgbClr val="3366CC"/>
                </a:solidFill>
              </a:rPr>
              <a:t>trạng</a:t>
            </a:r>
            <a:r>
              <a:rPr lang="en-US" altLang="en-US" i="1" dirty="0">
                <a:solidFill>
                  <a:srgbClr val="3366CC"/>
                </a:solidFill>
              </a:rPr>
              <a:t> </a:t>
            </a:r>
            <a:r>
              <a:rPr lang="en-US" altLang="en-US" i="1" dirty="0" err="1">
                <a:solidFill>
                  <a:srgbClr val="3366CC"/>
                </a:solidFill>
              </a:rPr>
              <a:t>thái</a:t>
            </a:r>
            <a:r>
              <a:rPr lang="en-US" altLang="en-US" i="1" dirty="0">
                <a:solidFill>
                  <a:srgbClr val="3366CC"/>
                </a:solidFill>
              </a:rPr>
              <a:t> ban </a:t>
            </a:r>
            <a:r>
              <a:rPr lang="en-US" altLang="en-US" i="1" dirty="0" err="1">
                <a:solidFill>
                  <a:srgbClr val="3366CC"/>
                </a:solidFill>
              </a:rPr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endParaRPr lang="en-US" altLang="en-US" dirty="0"/>
          </a:p>
          <a:p>
            <a:pPr algn="just" eaLnBrk="1" hangingPunct="1">
              <a:spcBef>
                <a:spcPts val="0"/>
              </a:spcBef>
            </a:pPr>
            <a:r>
              <a:rPr lang="en-US" altLang="en-US" b="1" dirty="0"/>
              <a:t>G</a:t>
            </a:r>
            <a:r>
              <a:rPr lang="en-US" altLang="en-US" dirty="0"/>
              <a:t> (Goal state):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i="1" dirty="0" err="1">
                <a:solidFill>
                  <a:srgbClr val="3366CC"/>
                </a:solidFill>
              </a:rPr>
              <a:t>trạng</a:t>
            </a:r>
            <a:r>
              <a:rPr lang="en-US" altLang="en-US" i="1" dirty="0">
                <a:solidFill>
                  <a:srgbClr val="3366CC"/>
                </a:solidFill>
              </a:rPr>
              <a:t> </a:t>
            </a:r>
            <a:r>
              <a:rPr lang="en-US" altLang="en-US" i="1" dirty="0" err="1">
                <a:solidFill>
                  <a:srgbClr val="3366CC"/>
                </a:solidFill>
              </a:rPr>
              <a:t>thái</a:t>
            </a:r>
            <a:r>
              <a:rPr lang="en-US" altLang="en-US" i="1" dirty="0">
                <a:solidFill>
                  <a:srgbClr val="3366CC"/>
                </a:solidFill>
              </a:rPr>
              <a:t> </a:t>
            </a:r>
            <a:r>
              <a:rPr lang="en-US" altLang="en-US" i="1" dirty="0" err="1">
                <a:solidFill>
                  <a:srgbClr val="3366CC"/>
                </a:solidFill>
              </a:rPr>
              <a:t>đích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endParaRPr lang="en-US" altLang="en-US" dirty="0"/>
          </a:p>
          <a:p>
            <a:pPr marL="0" indent="0" algn="just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tả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b="1" i="1" dirty="0" err="1"/>
              <a:t>một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đồ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thị</a:t>
            </a:r>
            <a:r>
              <a:rPr lang="en-US" altLang="en-US" b="1" i="1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nút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diễn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sang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.</a:t>
            </a:r>
            <a:endParaRPr lang="en-US" altLang="en-US" b="1" i="1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 i="1" dirty="0">
                <a:sym typeface="Wingdings" panose="05000000000000000000" pitchFamily="2" charset="2"/>
              </a:rPr>
              <a:t> </a:t>
            </a:r>
            <a:r>
              <a:rPr lang="en-US" altLang="en-US" b="1" i="1" dirty="0" err="1"/>
              <a:t>Đường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đi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của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lời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giải</a:t>
            </a:r>
            <a:r>
              <a:rPr lang="en-US" altLang="en-US" dirty="0"/>
              <a:t> (solution path)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con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qua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nút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S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nút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G</a:t>
            </a: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AFE3CA-01B9-4033-AED4-0C2655E4456B}" type="slidenum">
              <a:rPr lang="en-GB" sz="1400" smtClean="0"/>
              <a:pPr eaLnBrk="1" hangingPunct="1"/>
              <a:t>3</a:t>
            </a:fld>
            <a:endParaRPr lang="en-GB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5. </a:t>
            </a:r>
            <a:r>
              <a:rPr lang="en-US" sz="3200" dirty="0" err="1">
                <a:solidFill>
                  <a:srgbClr val="FF0000"/>
                </a:solidFill>
              </a:rPr>
              <a:t>Giải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thuật</a:t>
            </a:r>
            <a:r>
              <a:rPr lang="en-US" sz="3200" dirty="0">
                <a:solidFill>
                  <a:srgbClr val="FF0000"/>
                </a:solidFill>
              </a:rPr>
              <a:t> Uniform Cost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. 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b="1" i="1" dirty="0"/>
              <a:t>uniform cost search</a:t>
            </a:r>
            <a:r>
              <a:rPr lang="en-US" dirty="0"/>
              <a:t>.</a:t>
            </a:r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i="1" dirty="0" err="1"/>
              <a:t>một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thị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trọng</a:t>
            </a:r>
            <a:r>
              <a:rPr lang="en-US" b="1" i="1" dirty="0"/>
              <a:t> </a:t>
            </a:r>
            <a:r>
              <a:rPr lang="en-US" b="1" i="1" dirty="0" err="1"/>
              <a:t>số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6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pic>
        <p:nvPicPr>
          <p:cNvPr id="3074" name="Picture 2" descr="E:\AI_Huflit\Di_graph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429"/>
            <a:ext cx="722630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5058201"/>
            <a:ext cx="746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3.7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đồ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thị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ghi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trị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khoảng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cách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trên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các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cạnh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2950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Biểu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diễn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đồ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có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trọng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105400"/>
          </a:xfrm>
        </p:spPr>
        <p:txBody>
          <a:bodyPr/>
          <a:lstStyle/>
          <a:p>
            <a:r>
              <a:rPr lang="en-US" sz="2000" dirty="0"/>
              <a:t>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DISTANCE.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đựng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.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#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DISTANCE =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DISTANCE[’A’] = {’C’:9,’D’:7,’E’:13,’F’:20}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DISTANCE[’C’] = {’H’:6</a:t>
            </a: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DISTANCE[’D’] = {’E’:4,’H’:8,}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DISTANCE[’E’] = {’I’:3,’K’:4}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DISTANCE[’F’] = {’G’:4,’I’:6}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DISTANCE[’G’] =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DISTANCE[’H’] = {’K’:5}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DISTANCE[’I’] = {’B’:5,’K’:9}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76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vụ</a:t>
            </a:r>
            <a:r>
              <a:rPr lang="en-US" sz="2800" dirty="0">
                <a:solidFill>
                  <a:srgbClr val="FF0000"/>
                </a:solidFill>
              </a:rPr>
              <a:t> then </a:t>
            </a:r>
            <a:r>
              <a:rPr lang="en-US" sz="2800" dirty="0" err="1">
                <a:solidFill>
                  <a:srgbClr val="FF0000"/>
                </a:solidFill>
              </a:rPr>
              <a:t>chốt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trong</a:t>
            </a:r>
            <a:r>
              <a:rPr lang="en-US" sz="2800" dirty="0">
                <a:solidFill>
                  <a:srgbClr val="FF0000"/>
                </a:solidFill>
              </a:rPr>
              <a:t> Uniform cost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3340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breadth-first search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uniform cost search, ta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chỉnh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b="1" i="1" dirty="0" err="1"/>
              <a:t>tổng</a:t>
            </a:r>
            <a:r>
              <a:rPr lang="en-US" sz="2200" b="1" i="1" dirty="0"/>
              <a:t> </a:t>
            </a:r>
            <a:r>
              <a:rPr lang="en-US" sz="2200" b="1" i="1" dirty="0" err="1"/>
              <a:t>khoảng</a:t>
            </a:r>
            <a:r>
              <a:rPr lang="en-US" sz="2200" b="1" i="1" dirty="0"/>
              <a:t> </a:t>
            </a:r>
            <a:r>
              <a:rPr lang="en-US" sz="2200" b="1" i="1" dirty="0" err="1"/>
              <a:t>cách</a:t>
            </a:r>
            <a:r>
              <a:rPr lang="en-US" sz="2200" b="1" i="1" dirty="0"/>
              <a:t> </a:t>
            </a:r>
            <a:r>
              <a:rPr lang="en-US" sz="2200" b="1" i="1" dirty="0" err="1"/>
              <a:t>ngắn</a:t>
            </a:r>
            <a:r>
              <a:rPr lang="en-US" sz="2200" b="1" i="1" dirty="0"/>
              <a:t> </a:t>
            </a:r>
            <a:r>
              <a:rPr lang="en-US" sz="2200" b="1" i="1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vậy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M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N, ta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   (1)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M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 CLOSED, 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(2)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lối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M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Temp = </a:t>
            </a:r>
            <a:r>
              <a:rPr lang="en-US" sz="2000" dirty="0" err="1"/>
              <a:t>NodeDistance</a:t>
            </a:r>
            <a:r>
              <a:rPr lang="en-US" sz="2000" dirty="0"/>
              <a:t>(N) + </a:t>
            </a:r>
            <a:r>
              <a:rPr lang="en-US" sz="2000" dirty="0" err="1"/>
              <a:t>ArcDistance</a:t>
            </a:r>
            <a:r>
              <a:rPr lang="en-US" sz="2000" dirty="0"/>
              <a:t>(M, N); </a:t>
            </a:r>
          </a:p>
          <a:p>
            <a:pPr marL="0" indent="0">
              <a:buNone/>
            </a:pPr>
            <a:r>
              <a:rPr lang="en-US" sz="2000" dirty="0"/>
              <a:t>   (3)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M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 OPEN,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, ta </a:t>
            </a:r>
            <a:r>
              <a:rPr lang="en-US" sz="2000" dirty="0" err="1"/>
              <a:t>nên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NodeDistance</a:t>
            </a:r>
            <a:r>
              <a:rPr lang="en-US" sz="2000" dirty="0"/>
              <a:t>(M) </a:t>
            </a:r>
            <a:r>
              <a:rPr lang="en-US" sz="2000" dirty="0" err="1"/>
              <a:t>với</a:t>
            </a:r>
            <a:r>
              <a:rPr lang="en-US" sz="2000" dirty="0"/>
              <a:t> Temp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Temp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M </a:t>
            </a:r>
            <a:r>
              <a:rPr lang="en-US" sz="2000" dirty="0" err="1"/>
              <a:t>trong</a:t>
            </a:r>
            <a:r>
              <a:rPr lang="en-US" sz="2000" dirty="0"/>
              <a:t> OPEN;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(4)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NodeDistance</a:t>
            </a:r>
            <a:r>
              <a:rPr lang="en-US" sz="2000" dirty="0"/>
              <a:t>(M) = Temp,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M 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list OPEN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dần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NodeDistance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490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unifcost</a:t>
            </a:r>
            <a:r>
              <a:rPr lang="en-US" sz="2200" dirty="0"/>
              <a:t>(start, goal):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OPEN = [start]      # Step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CLOSED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PREDECESSOR[start]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FVALUE[start]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</a:t>
            </a:r>
            <a:r>
              <a:rPr lang="en-US" sz="2200" b="1" dirty="0"/>
              <a:t>while</a:t>
            </a:r>
            <a:r>
              <a:rPr lang="en-US" sz="2200" dirty="0"/>
              <a:t> OPEN != []:          # Step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n = </a:t>
            </a:r>
            <a:r>
              <a:rPr lang="en-US" sz="2200" dirty="0" err="1"/>
              <a:t>deleteMin</a:t>
            </a:r>
            <a:r>
              <a:rPr lang="en-US" sz="2200" dirty="0"/>
              <a:t>(OPEN, FVALUE)            # Step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</a:t>
            </a:r>
            <a:r>
              <a:rPr lang="en-US" sz="2200" dirty="0" err="1"/>
              <a:t>CLOSED.append</a:t>
            </a:r>
            <a:r>
              <a:rPr lang="en-US" sz="2200" dirty="0"/>
              <a:t>(n)                     # Step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</a:t>
            </a:r>
            <a:r>
              <a:rPr lang="en-US" sz="2200" b="1" dirty="0"/>
              <a:t>global</a:t>
            </a:r>
            <a:r>
              <a:rPr lang="en-US" sz="2200" dirty="0"/>
              <a:t>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COUNT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</a:t>
            </a:r>
            <a:r>
              <a:rPr lang="en-US" sz="2200" b="1" dirty="0"/>
              <a:t>if </a:t>
            </a:r>
            <a:r>
              <a:rPr lang="en-US" sz="2200" dirty="0"/>
              <a:t>n == goal: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</a:t>
            </a:r>
            <a:r>
              <a:rPr lang="en-US" sz="2200" b="1" dirty="0"/>
              <a:t>return</a:t>
            </a:r>
            <a:r>
              <a:rPr lang="en-US" sz="2200" dirty="0"/>
              <a:t> </a:t>
            </a:r>
            <a:r>
              <a:rPr lang="en-US" sz="2200" dirty="0" err="1"/>
              <a:t>extractPath</a:t>
            </a:r>
            <a:r>
              <a:rPr lang="en-US" sz="2200" dirty="0"/>
              <a:t>(n)     # Step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</a:t>
            </a:r>
            <a:r>
              <a:rPr lang="en-US" sz="2200" dirty="0" err="1"/>
              <a:t>lst</a:t>
            </a:r>
            <a:r>
              <a:rPr lang="en-US" sz="2200" dirty="0"/>
              <a:t> = successors(n)            # Step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</a:t>
            </a:r>
            <a:r>
              <a:rPr lang="en-US" sz="2200" dirty="0" err="1"/>
              <a:t>lst</a:t>
            </a:r>
            <a:r>
              <a:rPr lang="en-US" sz="2200" dirty="0"/>
              <a:t> = </a:t>
            </a:r>
            <a:r>
              <a:rPr lang="en-US" sz="2200" dirty="0" err="1"/>
              <a:t>listDifference</a:t>
            </a:r>
            <a:r>
              <a:rPr lang="en-US" sz="2200" dirty="0"/>
              <a:t>(</a:t>
            </a:r>
            <a:r>
              <a:rPr lang="en-US" sz="2200" dirty="0" err="1"/>
              <a:t>lst</a:t>
            </a:r>
            <a:r>
              <a:rPr lang="en-US" sz="2200" dirty="0"/>
              <a:t>, CLOSED)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Mã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Python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của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giải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thuật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Uniform Cost Search</a:t>
            </a:r>
          </a:p>
        </p:txBody>
      </p:sp>
    </p:spTree>
    <p:extLst>
      <p:ext uri="{BB962C8B-B14F-4D97-AF65-F5344CB8AC3E}">
        <p14:creationId xmlns:p14="http://schemas.microsoft.com/office/powerpoint/2010/main" val="1422673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772400" cy="4953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/>
              <a:t>           for</a:t>
            </a:r>
            <a:r>
              <a:rPr lang="en-US" sz="2200" dirty="0"/>
              <a:t> </a:t>
            </a:r>
            <a:r>
              <a:rPr lang="en-US" sz="2200" dirty="0" err="1"/>
              <a:t>elt</a:t>
            </a:r>
            <a:r>
              <a:rPr lang="en-US" sz="2200" dirty="0"/>
              <a:t> </a:t>
            </a:r>
            <a:r>
              <a:rPr lang="en-US" sz="2200" b="1" dirty="0"/>
              <a:t>in</a:t>
            </a:r>
            <a:r>
              <a:rPr lang="en-US" sz="2200" dirty="0"/>
              <a:t> </a:t>
            </a:r>
            <a:r>
              <a:rPr lang="en-US" sz="2200" dirty="0" err="1"/>
              <a:t>lst</a:t>
            </a:r>
            <a:r>
              <a:rPr lang="en-US" sz="2200" dirty="0"/>
              <a:t>:                  # Step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temp = f(</a:t>
            </a:r>
            <a:r>
              <a:rPr lang="en-US" sz="2200" dirty="0" err="1"/>
              <a:t>elt</a:t>
            </a:r>
            <a:r>
              <a:rPr lang="en-US" sz="2200" dirty="0"/>
              <a:t>,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</a:t>
            </a:r>
            <a:r>
              <a:rPr lang="en-US" sz="2200" b="1" dirty="0"/>
              <a:t>if</a:t>
            </a:r>
            <a:r>
              <a:rPr lang="en-US" sz="2200" dirty="0"/>
              <a:t> </a:t>
            </a:r>
            <a:r>
              <a:rPr lang="en-US" sz="2200" dirty="0" err="1"/>
              <a:t>elt</a:t>
            </a:r>
            <a:r>
              <a:rPr lang="en-US" sz="2200" dirty="0"/>
              <a:t> </a:t>
            </a:r>
            <a:r>
              <a:rPr lang="en-US" sz="2200" b="1" dirty="0"/>
              <a:t>in</a:t>
            </a:r>
            <a:r>
              <a:rPr lang="en-US" sz="2200" dirty="0"/>
              <a:t> OPEN: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    </a:t>
            </a:r>
            <a:r>
              <a:rPr lang="en-US" sz="2200" b="1" dirty="0"/>
              <a:t>if</a:t>
            </a:r>
            <a:r>
              <a:rPr lang="en-US" sz="2200" dirty="0"/>
              <a:t> temp &lt; FVALUE[</a:t>
            </a:r>
            <a:r>
              <a:rPr lang="en-US" sz="2200" dirty="0" err="1"/>
              <a:t>elt</a:t>
            </a:r>
            <a:r>
              <a:rPr lang="en-US" sz="2200" dirty="0"/>
              <a:t>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        FVALUE[</a:t>
            </a:r>
            <a:r>
              <a:rPr lang="en-US" sz="2200" dirty="0" err="1"/>
              <a:t>elt</a:t>
            </a:r>
            <a:r>
              <a:rPr lang="en-US" sz="2200" dirty="0"/>
              <a:t>] = temp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        PREDECESSOR[</a:t>
            </a:r>
            <a:r>
              <a:rPr lang="en-US" sz="2200" dirty="0" err="1"/>
              <a:t>elt</a:t>
            </a:r>
            <a:r>
              <a:rPr lang="en-US" sz="2200" dirty="0"/>
              <a:t>] =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        </a:t>
            </a:r>
            <a:r>
              <a:rPr lang="en-US" sz="2200" dirty="0" err="1"/>
              <a:t>OPEN.remove</a:t>
            </a:r>
            <a:r>
              <a:rPr lang="en-US" sz="2200" dirty="0"/>
              <a:t>(</a:t>
            </a:r>
            <a:r>
              <a:rPr lang="en-US" sz="2200" dirty="0" err="1"/>
              <a:t>elt</a:t>
            </a:r>
            <a:r>
              <a:rPr 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        insert(</a:t>
            </a:r>
            <a:r>
              <a:rPr lang="en-US" sz="2200" dirty="0" err="1"/>
              <a:t>elt</a:t>
            </a:r>
            <a:r>
              <a:rPr lang="en-US" sz="2200" dirty="0"/>
              <a:t>, OPEN)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</a:t>
            </a:r>
            <a:r>
              <a:rPr lang="en-US" sz="2200" b="1" dirty="0"/>
              <a:t>else</a:t>
            </a:r>
            <a:r>
              <a:rPr lang="en-US" sz="22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     FVALUE[</a:t>
            </a:r>
            <a:r>
              <a:rPr lang="en-US" sz="2200" dirty="0" err="1"/>
              <a:t>elt</a:t>
            </a:r>
            <a:r>
              <a:rPr lang="en-US" sz="2200" dirty="0"/>
              <a:t>] = temp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     PREDECESSOR[</a:t>
            </a:r>
            <a:r>
              <a:rPr lang="en-US" sz="2200" dirty="0" err="1"/>
              <a:t>elt</a:t>
            </a:r>
            <a:r>
              <a:rPr lang="en-US" sz="2200" dirty="0"/>
              <a:t>] =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          OPEN = insert(</a:t>
            </a:r>
            <a:r>
              <a:rPr lang="en-US" sz="2200" dirty="0" err="1"/>
              <a:t>elt</a:t>
            </a:r>
            <a:r>
              <a:rPr lang="en-US" sz="2200" dirty="0"/>
              <a:t>, OPEN)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# end of loop. (Step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5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hỗ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trợ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5867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 </a:t>
            </a:r>
            <a:r>
              <a:rPr lang="en-US" sz="2000" dirty="0" err="1"/>
              <a:t>hàm</a:t>
            </a:r>
            <a:r>
              <a:rPr lang="en-US" sz="2000" dirty="0"/>
              <a:t> f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f(m, 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return</a:t>
            </a:r>
            <a:r>
              <a:rPr lang="en-US" sz="2000" dirty="0"/>
              <a:t> FVALUE[n] + DISTANCE[n][m]</a:t>
            </a:r>
            <a:r>
              <a:rPr lang="en-US" dirty="0"/>
              <a:t>      # </a:t>
            </a:r>
            <a:r>
              <a:rPr lang="en-US" sz="2000" dirty="0"/>
              <a:t>DISTANCE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endParaRPr lang="en-US" sz="2000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deleteMin</a:t>
            </a:r>
            <a:r>
              <a:rPr lang="en-US" sz="2000" dirty="0"/>
              <a:t>(</a:t>
            </a:r>
            <a:r>
              <a:rPr lang="en-US" sz="2000" dirty="0" err="1"/>
              <a:t>lst</a:t>
            </a:r>
            <a:r>
              <a:rPr lang="en-US" sz="2000" dirty="0"/>
              <a:t>, </a:t>
            </a:r>
            <a:r>
              <a:rPr lang="en-US" sz="2000" dirty="0" err="1"/>
              <a:t>fn</a:t>
            </a:r>
            <a:r>
              <a:rPr lang="en-US" sz="20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minVal</a:t>
            </a:r>
            <a:r>
              <a:rPr lang="en-US" sz="2000" dirty="0"/>
              <a:t> = 9999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minElt</a:t>
            </a:r>
            <a:r>
              <a:rPr lang="en-US" sz="2000" dirty="0"/>
              <a:t>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for</a:t>
            </a:r>
            <a:r>
              <a:rPr lang="en-US" sz="2000" dirty="0"/>
              <a:t> e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dirty="0" err="1"/>
              <a:t>lst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temp = </a:t>
            </a:r>
            <a:r>
              <a:rPr lang="en-US" sz="2000" dirty="0" err="1"/>
              <a:t>fn</a:t>
            </a:r>
            <a:r>
              <a:rPr lang="en-US" sz="2000" dirty="0"/>
              <a:t>[e]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if</a:t>
            </a:r>
            <a:r>
              <a:rPr lang="en-US" sz="2000" dirty="0"/>
              <a:t> temp &lt; </a:t>
            </a:r>
            <a:r>
              <a:rPr lang="en-US" sz="2000" dirty="0" err="1"/>
              <a:t>minVal</a:t>
            </a:r>
            <a:r>
              <a:rPr lang="en-US" sz="2000" dirty="0"/>
              <a:t>: </a:t>
            </a:r>
            <a:r>
              <a:rPr lang="en-US" sz="2000" dirty="0" err="1"/>
              <a:t>minVal</a:t>
            </a:r>
            <a:r>
              <a:rPr lang="en-US" sz="2000" dirty="0"/>
              <a:t> = temp; </a:t>
            </a:r>
            <a:r>
              <a:rPr lang="en-US" sz="2000" dirty="0" err="1"/>
              <a:t>minElt</a:t>
            </a:r>
            <a:r>
              <a:rPr lang="en-US" sz="2000" dirty="0"/>
              <a:t> =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lst.remove</a:t>
            </a:r>
            <a:r>
              <a:rPr lang="en-US" sz="2000" dirty="0"/>
              <a:t>(</a:t>
            </a:r>
            <a:r>
              <a:rPr lang="en-US" sz="2000" dirty="0" err="1"/>
              <a:t>minElt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minElt</a:t>
            </a:r>
            <a:r>
              <a:rPr lang="en-US" sz="2000" dirty="0"/>
              <a:t> 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insert(</a:t>
            </a:r>
            <a:r>
              <a:rPr lang="en-US" sz="2000" dirty="0" err="1"/>
              <a:t>elt</a:t>
            </a:r>
            <a:r>
              <a:rPr lang="en-US" sz="2000" dirty="0"/>
              <a:t>, </a:t>
            </a:r>
            <a:r>
              <a:rPr lang="en-US" sz="2000" dirty="0" err="1"/>
              <a:t>lst</a:t>
            </a:r>
            <a:r>
              <a:rPr lang="en-US" sz="20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 err="1"/>
              <a:t>lst</a:t>
            </a:r>
            <a:r>
              <a:rPr lang="en-US" sz="2000" dirty="0"/>
              <a:t> == []: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return [</a:t>
            </a:r>
            <a:r>
              <a:rPr lang="en-US" sz="2000" dirty="0" err="1"/>
              <a:t>elt</a:t>
            </a:r>
            <a:r>
              <a:rPr lang="en-US" sz="20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if </a:t>
            </a:r>
            <a:r>
              <a:rPr lang="en-US" sz="2000" dirty="0"/>
              <a:t>FVALUE[</a:t>
            </a:r>
            <a:r>
              <a:rPr lang="en-US" sz="2000" dirty="0" err="1"/>
              <a:t>elt</a:t>
            </a:r>
            <a:r>
              <a:rPr lang="en-US" sz="2000" dirty="0"/>
              <a:t>] &lt; FVALUE[</a:t>
            </a:r>
            <a:r>
              <a:rPr lang="en-US" sz="2000" dirty="0" err="1"/>
              <a:t>lst</a:t>
            </a:r>
            <a:r>
              <a:rPr lang="en-US" sz="2000" dirty="0"/>
              <a:t>[0]]: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[</a:t>
            </a:r>
            <a:r>
              <a:rPr lang="en-US" sz="2000" dirty="0" err="1"/>
              <a:t>elt</a:t>
            </a:r>
            <a:r>
              <a:rPr lang="en-US" sz="2000" dirty="0"/>
              <a:t>]+</a:t>
            </a:r>
            <a:r>
              <a:rPr lang="en-US" sz="2000" dirty="0" err="1"/>
              <a:t>lst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else</a:t>
            </a:r>
            <a:r>
              <a:rPr lang="en-US" sz="2000" dirty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b="1" dirty="0"/>
              <a:t>return</a:t>
            </a:r>
            <a:r>
              <a:rPr lang="en-US" sz="2000" dirty="0"/>
              <a:t> [</a:t>
            </a:r>
            <a:r>
              <a:rPr lang="en-US" sz="2000" dirty="0" err="1"/>
              <a:t>lst</a:t>
            </a:r>
            <a:r>
              <a:rPr lang="en-US" sz="2000" dirty="0"/>
              <a:t>[0]] + insert(</a:t>
            </a:r>
            <a:r>
              <a:rPr lang="en-US" sz="2000" dirty="0" err="1"/>
              <a:t>elt</a:t>
            </a:r>
            <a:r>
              <a:rPr lang="en-US" sz="2000" dirty="0"/>
              <a:t>, </a:t>
            </a:r>
            <a:r>
              <a:rPr lang="en-US" sz="2000" dirty="0" err="1"/>
              <a:t>lst</a:t>
            </a:r>
            <a:r>
              <a:rPr lang="en-US" sz="2000" dirty="0"/>
              <a:t>[1:])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674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4572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unifcost</a:t>
            </a:r>
            <a:r>
              <a:rPr lang="en-US" sz="2000" dirty="0"/>
              <a:t>,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test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/>
              <a:t>def</a:t>
            </a:r>
            <a:r>
              <a:rPr lang="en-US" sz="2200" dirty="0"/>
              <a:t> test():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start = ’A’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goal = ’B’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 "Starting </a:t>
            </a:r>
            <a:r>
              <a:rPr lang="en-US" sz="2200"/>
              <a:t>a uniform-cost </a:t>
            </a:r>
            <a:r>
              <a:rPr lang="en-US" sz="2200" dirty="0"/>
              <a:t>graph search from " + start)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path = </a:t>
            </a:r>
            <a:r>
              <a:rPr lang="en-US" sz="2200" dirty="0" err="1"/>
              <a:t>unifcost</a:t>
            </a:r>
            <a:r>
              <a:rPr lang="en-US" sz="2200" dirty="0"/>
              <a:t>(start, goal)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 path)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b="1" dirty="0"/>
              <a:t>global</a:t>
            </a:r>
            <a:r>
              <a:rPr lang="en-US" sz="2200" dirty="0"/>
              <a:t>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</a:t>
            </a:r>
            <a:r>
              <a:rPr lang="en-US" sz="2200" dirty="0" err="1"/>
              <a:t>str</a:t>
            </a:r>
            <a:r>
              <a:rPr lang="en-US" sz="2200" dirty="0"/>
              <a:t>(COUNT) + " nodes expanded during the search.")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print(’Total distance is ’ + </a:t>
            </a:r>
            <a:r>
              <a:rPr lang="en-US" sz="2200" dirty="0" err="1"/>
              <a:t>str</a:t>
            </a:r>
            <a:r>
              <a:rPr lang="en-US" sz="2200" dirty="0"/>
              <a:t>(FVALUE[goal]))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42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00"/>
            <a:ext cx="7772400" cy="381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Uniform Cost Search </a:t>
            </a:r>
            <a:r>
              <a:rPr lang="en-US" sz="2800" dirty="0" err="1">
                <a:solidFill>
                  <a:srgbClr val="FF0000"/>
                </a:solidFill>
              </a:rPr>
              <a:t>áp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đồ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305800" cy="53340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: OPEN = [‘A’: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], CLOSED = []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[‘D’:</a:t>
            </a:r>
            <a:r>
              <a:rPr lang="en-US" sz="2000" b="1" dirty="0"/>
              <a:t>7</a:t>
            </a:r>
            <a:r>
              <a:rPr lang="en-US" sz="2000" dirty="0"/>
              <a:t>, ‘C’:9, ‘E’:13, ‘F’:20], CLOSED = [‘A’]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[‘C’:</a:t>
            </a:r>
            <a:r>
              <a:rPr lang="en-US" sz="2000" b="1" dirty="0"/>
              <a:t>9</a:t>
            </a:r>
            <a:r>
              <a:rPr lang="en-US" sz="2000" dirty="0"/>
              <a:t>, ‘E’:7+4=</a:t>
            </a:r>
            <a:r>
              <a:rPr lang="en-US" sz="2000" dirty="0">
                <a:solidFill>
                  <a:srgbClr val="FF0000"/>
                </a:solidFill>
              </a:rPr>
              <a:t>11</a:t>
            </a:r>
            <a:r>
              <a:rPr lang="en-US" sz="2000" dirty="0"/>
              <a:t>, ‘H’:7+8=15, ‘F’:20], CLOSED = [‘A’, ‘D’ 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[‘E’:7+4=</a:t>
            </a:r>
            <a:r>
              <a:rPr lang="en-US" sz="2000" b="1" dirty="0"/>
              <a:t>11</a:t>
            </a:r>
            <a:r>
              <a:rPr lang="en-US" sz="2000" dirty="0"/>
              <a:t>, ‘H’:7+8=15, ‘F’:20], CLOSED = [‘A’, ‘D’, ‘C’ 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[‘I’:11+3=</a:t>
            </a:r>
            <a:r>
              <a:rPr lang="en-US" sz="2000" b="1" dirty="0"/>
              <a:t>14</a:t>
            </a:r>
            <a:r>
              <a:rPr lang="en-US" sz="2000" dirty="0"/>
              <a:t>, ‘K’:11+4=15, ‘H’:15, ‘F’:20], CLOSED = [‘A’, ‘D’, ‘C’, ‘E’ 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[‘K’:11+4=</a:t>
            </a:r>
            <a:r>
              <a:rPr lang="en-US" sz="2000" b="1" dirty="0"/>
              <a:t>15</a:t>
            </a:r>
            <a:r>
              <a:rPr lang="en-US" sz="2000" dirty="0"/>
              <a:t>, ‘H’:15, ‘B’:14+5=19, ‘F’:20], CLOSED = [‘A’, ‘D’, ‘C’, ‘E’ , ‘I’]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[‘H’:</a:t>
            </a:r>
            <a:r>
              <a:rPr lang="en-US" sz="2000" b="1" dirty="0"/>
              <a:t>15</a:t>
            </a:r>
            <a:r>
              <a:rPr lang="en-US" sz="2000" dirty="0"/>
              <a:t>, ‘B’:14+5=19, ‘F’:20], CLOSED = [‘A’, ‘D’,‘C’,  ‘E’, ‘I’, ‘K’ ]</a:t>
            </a:r>
          </a:p>
          <a:p>
            <a:pPr marL="457200" indent="-457200">
              <a:spcBef>
                <a:spcPts val="0"/>
              </a:spcBef>
              <a:buFontTx/>
              <a:buAutoNum type="arabicPeriod"/>
            </a:pPr>
            <a:r>
              <a:rPr lang="en-US" sz="2000" dirty="0"/>
              <a:t>OPEN = [‘B’:14+5=</a:t>
            </a:r>
            <a:r>
              <a:rPr lang="en-US" sz="2000" b="1" dirty="0"/>
              <a:t>19,</a:t>
            </a:r>
            <a:r>
              <a:rPr lang="en-US" sz="2000" dirty="0"/>
              <a:t> ‘F’:20], CLOSED = [‘A’, ‘D’,‘C’,  ‘E’, ‘I’, ‘K’ , ‘H’]</a:t>
            </a:r>
          </a:p>
          <a:p>
            <a:pPr marL="0" indent="0">
              <a:buNone/>
            </a:pP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i="1" dirty="0"/>
              <a:t>test</a:t>
            </a:r>
            <a:r>
              <a:rPr lang="en-US" sz="2000" dirty="0"/>
              <a:t>  ta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lối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               [’A’, ‘D’, ‘E’, ‘I’, ‘B’]</a:t>
            </a:r>
          </a:p>
          <a:p>
            <a:pPr marL="0" indent="0">
              <a:buNone/>
            </a:pP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lối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pic>
        <p:nvPicPr>
          <p:cNvPr id="5" name="Picture 2" descr="E:\AI_Huflit\Di_graph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434" y="4114800"/>
            <a:ext cx="40125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02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257800"/>
          </a:xfrm>
        </p:spPr>
        <p:txBody>
          <a:bodyPr/>
          <a:lstStyle/>
          <a:p>
            <a:r>
              <a:rPr lang="en-US" dirty="0"/>
              <a:t>A*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Best-first-search. A*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g(n),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h(n) </a:t>
            </a:r>
            <a:r>
              <a:rPr lang="en-US" dirty="0" err="1"/>
              <a:t>là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n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f(n) = g(n)  + h(n)</a:t>
            </a:r>
          </a:p>
          <a:p>
            <a:r>
              <a:rPr lang="en-US" dirty="0"/>
              <a:t>Do h(n)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</a:t>
            </a:r>
            <a:r>
              <a:rPr lang="en-US" b="1" i="1" dirty="0" err="1"/>
              <a:t>ước</a:t>
            </a:r>
            <a:r>
              <a:rPr lang="en-US" b="1" i="1" dirty="0"/>
              <a:t> </a:t>
            </a:r>
            <a:r>
              <a:rPr lang="en-US" b="1" i="1" dirty="0" err="1"/>
              <a:t>lượng</a:t>
            </a:r>
            <a:r>
              <a:rPr lang="en-US" b="1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n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f(n) </a:t>
            </a:r>
            <a:r>
              <a:rPr lang="en-US" dirty="0" err="1"/>
              <a:t>là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nút</a:t>
            </a:r>
            <a:r>
              <a:rPr lang="en-US" dirty="0"/>
              <a:t> n.</a:t>
            </a:r>
          </a:p>
          <a:p>
            <a:r>
              <a:rPr lang="en-US" dirty="0"/>
              <a:t>A*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h(n)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b="1" i="1" dirty="0" err="1"/>
              <a:t>lớn</a:t>
            </a:r>
            <a:r>
              <a:rPr lang="en-US" b="1" i="1" dirty="0"/>
              <a:t> </a:t>
            </a:r>
            <a:r>
              <a:rPr lang="en-US" b="1" i="1" dirty="0" err="1"/>
              <a:t>hơn</a:t>
            </a:r>
            <a:r>
              <a:rPr lang="en-US" b="1" i="1" dirty="0"/>
              <a:t> </a:t>
            </a: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n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2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Cây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tìm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kiếm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b="1" dirty="0" err="1"/>
              <a:t>cây</a:t>
            </a:r>
            <a:r>
              <a:rPr lang="en-US" b="1" dirty="0"/>
              <a:t> </a:t>
            </a:r>
            <a:r>
              <a:rPr lang="en-US" b="1" dirty="0" err="1"/>
              <a:t>tìm</a:t>
            </a:r>
            <a:r>
              <a:rPr lang="en-US" b="1" dirty="0"/>
              <a:t> </a:t>
            </a:r>
            <a:r>
              <a:rPr lang="en-US" b="1" dirty="0" err="1"/>
              <a:t>kiếm</a:t>
            </a:r>
            <a:r>
              <a:rPr lang="en-US" b="1" dirty="0"/>
              <a:t> </a:t>
            </a:r>
            <a:r>
              <a:rPr lang="en-US" dirty="0"/>
              <a:t>(search tree).</a:t>
            </a:r>
          </a:p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rễ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(start state)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dirty="0"/>
              <a:t>(action</a:t>
            </a:r>
            <a:r>
              <a:rPr lang="en-US" b="1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rẽ</a:t>
            </a:r>
            <a:r>
              <a:rPr lang="en-US" b="1" dirty="0"/>
              <a:t> </a:t>
            </a:r>
            <a:r>
              <a:rPr lang="en-US" b="1" dirty="0" err="1"/>
              <a:t>nhánh</a:t>
            </a:r>
            <a:r>
              <a:rPr lang="en-US" b="1" dirty="0"/>
              <a:t> </a:t>
            </a:r>
            <a:r>
              <a:rPr lang="en-US" dirty="0"/>
              <a:t>(branch factor)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con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83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086" y="0"/>
            <a:ext cx="7772400" cy="381000"/>
          </a:xfrm>
        </p:spPr>
        <p:txBody>
          <a:bodyPr/>
          <a:lstStyle/>
          <a:p>
            <a:r>
              <a:rPr lang="en-US" sz="2400" dirty="0" err="1">
                <a:solidFill>
                  <a:srgbClr val="FF0000"/>
                </a:solidFill>
              </a:rPr>
              <a:t>Mã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giả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của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thuật</a:t>
            </a:r>
            <a:r>
              <a:rPr lang="en-US" sz="2400" dirty="0">
                <a:solidFill>
                  <a:srgbClr val="FF0000"/>
                </a:solidFill>
              </a:rPr>
              <a:t> A*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71500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/>
              <a:t>Open:={s}</a:t>
            </a:r>
            <a:r>
              <a:rPr lang="en-GB" sz="2000" dirty="0"/>
              <a:t>; </a:t>
            </a:r>
            <a:r>
              <a:rPr lang="en-US" sz="2000" dirty="0"/>
              <a:t>Closed:={};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2.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(Open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/>
              <a:t> )</a:t>
            </a: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3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đỉnh</a:t>
            </a:r>
            <a:r>
              <a:rPr lang="en-US" sz="2000" dirty="0"/>
              <a:t> p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Open </a:t>
            </a: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4 </a:t>
            </a:r>
            <a:r>
              <a:rPr lang="en-US" sz="2000" dirty="0" err="1"/>
              <a:t>Nếu</a:t>
            </a:r>
            <a:r>
              <a:rPr lang="en-US" sz="2000" dirty="0"/>
              <a:t> p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đỉnh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thoát</a:t>
            </a:r>
            <a:r>
              <a:rPr lang="en-US" sz="2000" dirty="0"/>
              <a:t>.</a:t>
            </a: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5 </a:t>
            </a:r>
            <a:r>
              <a:rPr lang="en-US" sz="2000" dirty="0">
                <a:solidFill>
                  <a:srgbClr val="FF0000"/>
                </a:solidFill>
              </a:rPr>
              <a:t>Di </a:t>
            </a:r>
            <a:r>
              <a:rPr lang="en-US" sz="2000" dirty="0" err="1">
                <a:solidFill>
                  <a:srgbClr val="FF0000"/>
                </a:solidFill>
              </a:rPr>
              <a:t>chuyển</a:t>
            </a:r>
            <a:r>
              <a:rPr lang="en-US" sz="2000" dirty="0">
                <a:solidFill>
                  <a:srgbClr val="FF0000"/>
                </a:solidFill>
              </a:rPr>
              <a:t> p qua Closed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  6.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đỉnh</a:t>
            </a:r>
            <a:r>
              <a:rPr lang="en-US" sz="2000" dirty="0"/>
              <a:t> q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</a:t>
            </a:r>
            <a:r>
              <a:rPr lang="en-US" sz="2000" i="1" dirty="0"/>
              <a:t> </a:t>
            </a:r>
            <a:r>
              <a:rPr lang="en-US" sz="2000" dirty="0"/>
              <a:t>7.1 </a:t>
            </a:r>
            <a:r>
              <a:rPr lang="en-US" sz="2000" dirty="0" err="1"/>
              <a:t>Nếu</a:t>
            </a:r>
            <a:r>
              <a:rPr lang="en-US" sz="2000" dirty="0"/>
              <a:t> q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Open:</a:t>
            </a: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	</a:t>
            </a:r>
            <a:r>
              <a:rPr lang="en-US" sz="2000" dirty="0" err="1"/>
              <a:t>Nếu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70C0"/>
                </a:solidFill>
              </a:rPr>
              <a:t>g(q) &gt; g(p) +cost(</a:t>
            </a:r>
            <a:r>
              <a:rPr lang="en-US" sz="2000" b="1" dirty="0" err="1">
                <a:solidFill>
                  <a:srgbClr val="0070C0"/>
                </a:solidFill>
              </a:rPr>
              <a:t>p,q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) </a:t>
            </a:r>
            <a:r>
              <a:rPr lang="en-US" sz="2000" dirty="0" err="1"/>
              <a:t>thì</a:t>
            </a: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		</a:t>
            </a:r>
            <a:r>
              <a:rPr lang="en-US" sz="2000" i="1" dirty="0"/>
              <a:t>g(q) = g(p) +cost(</a:t>
            </a:r>
            <a:r>
              <a:rPr lang="en-US" sz="2000" i="1" dirty="0" err="1"/>
              <a:t>p,q</a:t>
            </a:r>
            <a:r>
              <a:rPr lang="en-US" sz="2000" i="1" dirty="0"/>
              <a:t>)</a:t>
            </a:r>
            <a:endParaRPr lang="en-GB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i="1" dirty="0"/>
              <a:t>				f(q) = g(q) + h(q);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i="1" dirty="0"/>
              <a:t>				</a:t>
            </a:r>
            <a:r>
              <a:rPr lang="fr-FR" sz="2000" i="1" dirty="0" err="1"/>
              <a:t>Nút</a:t>
            </a:r>
            <a:r>
              <a:rPr lang="fr-FR" sz="2000" i="1" dirty="0"/>
              <a:t> </a:t>
            </a:r>
            <a:r>
              <a:rPr lang="fr-FR" sz="2000" i="1" dirty="0" err="1"/>
              <a:t>trước</a:t>
            </a:r>
            <a:r>
              <a:rPr lang="fr-FR" sz="2000" i="1" dirty="0"/>
              <a:t> </a:t>
            </a:r>
            <a:r>
              <a:rPr lang="fr-FR" sz="2000" i="1" dirty="0" err="1"/>
              <a:t>của</a:t>
            </a:r>
            <a:r>
              <a:rPr lang="fr-FR" sz="2000" i="1" dirty="0"/>
              <a:t> q là p;</a:t>
            </a:r>
            <a:endParaRPr lang="en-GB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7.2 </a:t>
            </a:r>
            <a:r>
              <a:rPr lang="en-US" sz="2000" dirty="0" err="1"/>
              <a:t>Nếu</a:t>
            </a:r>
            <a:r>
              <a:rPr lang="en-US" sz="2000" dirty="0"/>
              <a:t> q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Open </a:t>
            </a:r>
            <a:r>
              <a:rPr lang="en-US" sz="2000" dirty="0" err="1"/>
              <a:t>thì</a:t>
            </a: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	</a:t>
            </a:r>
            <a:r>
              <a:rPr lang="en-US" sz="2000" i="1" dirty="0"/>
              <a:t>g(q) = g(p) + cost(</a:t>
            </a:r>
            <a:r>
              <a:rPr lang="en-US" sz="2000" i="1" dirty="0" err="1"/>
              <a:t>p,q</a:t>
            </a:r>
            <a:r>
              <a:rPr lang="en-US" sz="2000" i="1" dirty="0"/>
              <a:t>);</a:t>
            </a:r>
            <a:endParaRPr lang="en-GB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i="1" dirty="0"/>
              <a:t>			f(q) = g(q) + h(q);</a:t>
            </a:r>
            <a:endParaRPr lang="en-GB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	</a:t>
            </a:r>
            <a:r>
              <a:rPr lang="en-US" sz="2000" i="1" dirty="0" err="1"/>
              <a:t>Thêm</a:t>
            </a:r>
            <a:r>
              <a:rPr lang="en-US" sz="2000" i="1" dirty="0"/>
              <a:t> q </a:t>
            </a:r>
            <a:r>
              <a:rPr lang="en-US" sz="2000" i="1" dirty="0" err="1"/>
              <a:t>vào</a:t>
            </a:r>
            <a:r>
              <a:rPr lang="en-US" sz="2000" i="1" dirty="0"/>
              <a:t> Open;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/>
              <a:t>			</a:t>
            </a:r>
            <a:r>
              <a:rPr lang="en-US" sz="2000" i="1" dirty="0" err="1"/>
              <a:t>Nút</a:t>
            </a:r>
            <a:r>
              <a:rPr lang="en-US" sz="2000" i="1" dirty="0"/>
              <a:t> </a:t>
            </a:r>
            <a:r>
              <a:rPr lang="en-US" sz="2000" i="1" dirty="0" err="1"/>
              <a:t>trước</a:t>
            </a:r>
            <a:r>
              <a:rPr lang="en-US" sz="2000" i="1" dirty="0"/>
              <a:t> q </a:t>
            </a:r>
            <a:r>
              <a:rPr lang="en-US" sz="2000" i="1" dirty="0" err="1"/>
              <a:t>là</a:t>
            </a:r>
            <a:r>
              <a:rPr lang="en-US" sz="2000" i="1" dirty="0"/>
              <a:t> p;</a:t>
            </a:r>
            <a:endParaRPr lang="en-GB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7.3 </a:t>
            </a:r>
            <a:r>
              <a:rPr lang="en-US" sz="2000" dirty="0" err="1"/>
              <a:t>Nếu</a:t>
            </a:r>
            <a:r>
              <a:rPr lang="en-US" sz="2000" dirty="0"/>
              <a:t> q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Closed </a:t>
            </a:r>
            <a:r>
              <a:rPr lang="en-US" sz="2000" dirty="0" err="1"/>
              <a:t>thì</a:t>
            </a: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sz="2000" dirty="0" err="1"/>
              <a:t>Nếu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70C0"/>
                </a:solidFill>
              </a:rPr>
              <a:t>g(q)&gt;g(p)+cost(</a:t>
            </a:r>
            <a:r>
              <a:rPr lang="en-US" sz="2000" b="1" dirty="0" err="1">
                <a:solidFill>
                  <a:srgbClr val="0070C0"/>
                </a:solidFill>
              </a:rPr>
              <a:t>p,q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) </a:t>
            </a:r>
            <a:r>
              <a:rPr lang="en-US" sz="2000" dirty="0" err="1"/>
              <a:t>thì</a:t>
            </a:r>
            <a:endParaRPr lang="en-GB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		</a:t>
            </a:r>
            <a:r>
              <a:rPr lang="en-US" sz="2000" i="1" dirty="0">
                <a:solidFill>
                  <a:srgbClr val="FF0000"/>
                </a:solidFill>
              </a:rPr>
              <a:t>Di </a:t>
            </a:r>
            <a:r>
              <a:rPr lang="en-US" sz="2000" i="1" dirty="0" err="1">
                <a:solidFill>
                  <a:srgbClr val="FF0000"/>
                </a:solidFill>
              </a:rPr>
              <a:t>chuyển</a:t>
            </a:r>
            <a:r>
              <a:rPr lang="en-US" sz="2000" i="1" dirty="0">
                <a:solidFill>
                  <a:srgbClr val="FF0000"/>
                </a:solidFill>
              </a:rPr>
              <a:t> q </a:t>
            </a:r>
            <a:r>
              <a:rPr lang="en-US" sz="2000" i="1" dirty="0" err="1">
                <a:solidFill>
                  <a:srgbClr val="FF0000"/>
                </a:solidFill>
              </a:rPr>
              <a:t>vào</a:t>
            </a:r>
            <a:r>
              <a:rPr lang="en-US" sz="2000" i="1" dirty="0">
                <a:solidFill>
                  <a:srgbClr val="FF0000"/>
                </a:solidFill>
              </a:rPr>
              <a:t> Open</a:t>
            </a:r>
            <a:r>
              <a:rPr lang="en-US" sz="2000" i="1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/>
              <a:t>				</a:t>
            </a:r>
            <a:r>
              <a:rPr lang="fr-FR" sz="2000" i="1" dirty="0" err="1"/>
              <a:t>Nút</a:t>
            </a:r>
            <a:r>
              <a:rPr lang="fr-FR" sz="2000" i="1" dirty="0"/>
              <a:t> </a:t>
            </a:r>
            <a:r>
              <a:rPr lang="fr-FR" sz="2000" i="1" dirty="0" err="1"/>
              <a:t>trước</a:t>
            </a:r>
            <a:r>
              <a:rPr lang="fr-FR" sz="2000" i="1" dirty="0"/>
              <a:t> </a:t>
            </a:r>
            <a:r>
              <a:rPr lang="fr-FR" sz="2000" i="1" dirty="0" err="1"/>
              <a:t>của</a:t>
            </a:r>
            <a:r>
              <a:rPr lang="fr-FR" sz="2000" i="1" dirty="0"/>
              <a:t> q là p;</a:t>
            </a:r>
            <a:endParaRPr lang="en-GB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8.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. </a:t>
            </a:r>
            <a:endParaRPr lang="en-GB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88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57"/>
            <a:ext cx="7772400" cy="304800"/>
          </a:xfrm>
        </p:spPr>
        <p:txBody>
          <a:bodyPr/>
          <a:lstStyle/>
          <a:p>
            <a:r>
              <a:rPr lang="en-US" sz="2600" dirty="0" err="1">
                <a:solidFill>
                  <a:srgbClr val="FF0000"/>
                </a:solidFill>
              </a:rPr>
              <a:t>Mã</a:t>
            </a:r>
            <a:r>
              <a:rPr lang="en-US" sz="2600" dirty="0">
                <a:solidFill>
                  <a:srgbClr val="FF0000"/>
                </a:solidFill>
              </a:rPr>
              <a:t> Python </a:t>
            </a:r>
            <a:r>
              <a:rPr lang="en-US" sz="2600" dirty="0" err="1">
                <a:solidFill>
                  <a:srgbClr val="FF0000"/>
                </a:solidFill>
              </a:rPr>
              <a:t>của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giải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thuật</a:t>
            </a:r>
            <a:r>
              <a:rPr lang="en-US" sz="2600" dirty="0">
                <a:solidFill>
                  <a:srgbClr val="FF0000"/>
                </a:solidFill>
              </a:rPr>
              <a:t>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6324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AStar</a:t>
            </a:r>
            <a:r>
              <a:rPr lang="en-US" sz="2000" dirty="0"/>
              <a:t>(start, goal):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OPEN = [start]          # Step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CLOSED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PREDECESSOR[start] =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GVALUE[start] = 0            # GVALUE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FVALUE[start] = f(start)      # FVALUE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global</a:t>
            </a:r>
            <a:r>
              <a:rPr lang="en-US" sz="2000" dirty="0"/>
              <a:t>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/>
              <a:t>    COUNT= 0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while</a:t>
            </a:r>
            <a:r>
              <a:rPr lang="en-US" sz="2000" dirty="0"/>
              <a:t> OPEN != []:                  # Step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n = </a:t>
            </a:r>
            <a:r>
              <a:rPr lang="en-US" sz="2000" dirty="0" err="1"/>
              <a:t>deleteMin</a:t>
            </a:r>
            <a:r>
              <a:rPr lang="en-US" sz="2000" dirty="0"/>
              <a:t>(OPEN, f)                # Step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dirty="0" err="1"/>
              <a:t>CLOSED.append</a:t>
            </a:r>
            <a:r>
              <a:rPr lang="en-US" sz="2000" dirty="0"/>
              <a:t>(n)                    # Step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COUNT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b="1" dirty="0"/>
              <a:t>if</a:t>
            </a:r>
            <a:r>
              <a:rPr lang="en-US" sz="2000" dirty="0"/>
              <a:t> n == goal: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en-US" sz="2000" dirty="0" err="1"/>
              <a:t>extractPath</a:t>
            </a:r>
            <a:r>
              <a:rPr lang="en-US" sz="2000" dirty="0"/>
              <a:t>(n)    # Step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</a:t>
            </a:r>
            <a:r>
              <a:rPr lang="en-US" sz="2000" dirty="0" err="1"/>
              <a:t>lst</a:t>
            </a:r>
            <a:r>
              <a:rPr lang="en-US" sz="2000" dirty="0"/>
              <a:t> = successors(n)            # Step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 for</a:t>
            </a:r>
            <a:r>
              <a:rPr lang="en-US" sz="2000" dirty="0"/>
              <a:t> </a:t>
            </a:r>
            <a:r>
              <a:rPr lang="en-US" sz="2000" dirty="0" err="1"/>
              <a:t>elt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</a:t>
            </a:r>
            <a:r>
              <a:rPr lang="en-US" sz="2000" dirty="0" err="1"/>
              <a:t>lst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b="1" dirty="0"/>
              <a:t>if not</a:t>
            </a:r>
            <a:r>
              <a:rPr lang="en-US" sz="2000" dirty="0"/>
              <a:t> ((</a:t>
            </a:r>
            <a:r>
              <a:rPr lang="en-US" sz="2000" dirty="0" err="1"/>
              <a:t>elt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OPEN) </a:t>
            </a:r>
            <a:r>
              <a:rPr lang="en-US" sz="2000" b="1" dirty="0"/>
              <a:t>or </a:t>
            </a:r>
            <a:r>
              <a:rPr lang="en-US" sz="2000" dirty="0"/>
              <a:t>(</a:t>
            </a:r>
            <a:r>
              <a:rPr lang="en-US" sz="2000" dirty="0" err="1"/>
              <a:t>elt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CLOSED)):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GVALUE[</a:t>
            </a:r>
            <a:r>
              <a:rPr lang="en-US" sz="2000" dirty="0" err="1"/>
              <a:t>elt</a:t>
            </a:r>
            <a:r>
              <a:rPr lang="en-US" sz="2000" dirty="0"/>
              <a:t>]=g(</a:t>
            </a:r>
            <a:r>
              <a:rPr lang="en-US" sz="2000" dirty="0" err="1"/>
              <a:t>elt,n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FVALUE[</a:t>
            </a:r>
            <a:r>
              <a:rPr lang="en-US" sz="2000" dirty="0" err="1"/>
              <a:t>elt</a:t>
            </a:r>
            <a:r>
              <a:rPr lang="en-US" sz="2000" dirty="0"/>
              <a:t>]=f(</a:t>
            </a:r>
            <a:r>
              <a:rPr lang="en-US" sz="2000" dirty="0" err="1"/>
              <a:t>elt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317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7772400" cy="5867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OPEN = insert(</a:t>
            </a:r>
            <a:r>
              <a:rPr lang="en-US" sz="2000" dirty="0" err="1"/>
              <a:t>elt</a:t>
            </a:r>
            <a:r>
              <a:rPr lang="en-US" sz="2000" dirty="0"/>
              <a:t>, OPEN)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PREDECESSOR[</a:t>
            </a:r>
            <a:r>
              <a:rPr lang="en-US" sz="2000" dirty="0" err="1"/>
              <a:t>elt</a:t>
            </a:r>
            <a:r>
              <a:rPr lang="en-US" sz="2000" dirty="0"/>
              <a:t>] =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</a:t>
            </a:r>
            <a:r>
              <a:rPr lang="en-US" sz="2000" b="1" dirty="0"/>
              <a:t>else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z = PREDECESSOR[</a:t>
            </a:r>
            <a:r>
              <a:rPr lang="en-US" sz="2000" dirty="0" err="1"/>
              <a:t>elt</a:t>
            </a:r>
            <a:r>
              <a:rPr lang="en-US" sz="20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</a:t>
            </a:r>
            <a:r>
              <a:rPr lang="en-US" sz="2000" b="1" dirty="0"/>
              <a:t>if</a:t>
            </a:r>
            <a:r>
              <a:rPr lang="en-US" sz="2000" dirty="0"/>
              <a:t> z: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temp = FVALUE[</a:t>
            </a:r>
            <a:r>
              <a:rPr lang="en-US" sz="2000" dirty="0" err="1"/>
              <a:t>elt</a:t>
            </a:r>
            <a:r>
              <a:rPr lang="en-US" sz="2000" dirty="0"/>
              <a:t>] - GVALUE[z] - </a:t>
            </a:r>
            <a:r>
              <a:rPr lang="en-US" sz="2000" dirty="0" err="1"/>
              <a:t>arcDist</a:t>
            </a:r>
            <a:r>
              <a:rPr lang="en-US" sz="2000" dirty="0"/>
              <a:t>(</a:t>
            </a:r>
            <a:r>
              <a:rPr lang="en-US" sz="2000" dirty="0" err="1"/>
              <a:t>z,elt</a:t>
            </a:r>
            <a:r>
              <a:rPr lang="en-US" sz="2000" dirty="0"/>
              <a:t>)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    + GVALUE[n] + </a:t>
            </a:r>
            <a:r>
              <a:rPr lang="en-US" sz="2000" dirty="0" err="1"/>
              <a:t>arcDist</a:t>
            </a:r>
            <a:r>
              <a:rPr lang="en-US" sz="2000" dirty="0"/>
              <a:t>(</a:t>
            </a:r>
            <a:r>
              <a:rPr lang="en-US" sz="2000" dirty="0" err="1"/>
              <a:t>n,elt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</a:t>
            </a:r>
            <a:r>
              <a:rPr lang="en-US" sz="2000" b="1" dirty="0"/>
              <a:t>else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temp = FVALUE[</a:t>
            </a:r>
            <a:r>
              <a:rPr lang="en-US" sz="2000" dirty="0" err="1"/>
              <a:t>elt</a:t>
            </a:r>
            <a:r>
              <a:rPr lang="en-US" sz="2000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</a:t>
            </a:r>
            <a:r>
              <a:rPr lang="en-US" sz="2000" b="1" dirty="0"/>
              <a:t>if</a:t>
            </a:r>
            <a:r>
              <a:rPr lang="en-US" sz="2000" dirty="0"/>
              <a:t> temp &lt; FVALUE[</a:t>
            </a:r>
            <a:r>
              <a:rPr lang="en-US" sz="2000" dirty="0" err="1"/>
              <a:t>elt</a:t>
            </a:r>
            <a:r>
              <a:rPr lang="en-US" sz="2000" dirty="0"/>
              <a:t>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GVALUE[</a:t>
            </a:r>
            <a:r>
              <a:rPr lang="en-US" sz="2000" dirty="0" err="1"/>
              <a:t>elt</a:t>
            </a:r>
            <a:r>
              <a:rPr lang="en-US" sz="2000" dirty="0"/>
              <a:t>] = GVALUE[</a:t>
            </a:r>
            <a:r>
              <a:rPr lang="en-US" sz="2000" dirty="0" err="1"/>
              <a:t>elt</a:t>
            </a:r>
            <a:r>
              <a:rPr lang="en-US" sz="2000" dirty="0"/>
              <a:t>] - FVALUE[</a:t>
            </a:r>
            <a:r>
              <a:rPr lang="en-US" sz="2000" dirty="0" err="1"/>
              <a:t>elt</a:t>
            </a:r>
            <a:r>
              <a:rPr lang="en-US" sz="2000" dirty="0"/>
              <a:t>] + temp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FVALUE[</a:t>
            </a:r>
            <a:r>
              <a:rPr lang="en-US" sz="2000" dirty="0" err="1"/>
              <a:t>elt</a:t>
            </a:r>
            <a:r>
              <a:rPr lang="en-US" sz="2000" dirty="0"/>
              <a:t>] = temp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 err="1"/>
              <a:t>elt</a:t>
            </a:r>
            <a:r>
              <a:rPr lang="en-US" sz="2000" dirty="0"/>
              <a:t> </a:t>
            </a:r>
            <a:r>
              <a:rPr lang="en-US" sz="2000" b="1" dirty="0"/>
              <a:t>in</a:t>
            </a:r>
            <a:r>
              <a:rPr lang="en-US" sz="2000" dirty="0"/>
              <a:t> OPEN: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</a:t>
            </a:r>
            <a:r>
              <a:rPr lang="en-US" sz="2000" dirty="0" err="1"/>
              <a:t>OPEN.remove</a:t>
            </a:r>
            <a:r>
              <a:rPr lang="en-US" sz="2000" dirty="0"/>
              <a:t>(</a:t>
            </a:r>
            <a:r>
              <a:rPr lang="en-US" sz="2000" dirty="0" err="1"/>
              <a:t>elt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OPEN = insert(</a:t>
            </a:r>
            <a:r>
              <a:rPr lang="en-US" sz="2000" dirty="0" err="1"/>
              <a:t>elt</a:t>
            </a:r>
            <a:r>
              <a:rPr lang="en-US" sz="2000" dirty="0"/>
              <a:t>, OPEN)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 err="1"/>
              <a:t>elt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CLOSED: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OPEN = insert(</a:t>
            </a:r>
            <a:r>
              <a:rPr lang="en-US" sz="2000" dirty="0" err="1"/>
              <a:t>elt</a:t>
            </a:r>
            <a:r>
              <a:rPr lang="en-US" sz="2000" dirty="0"/>
              <a:t>, OPEN)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                </a:t>
            </a:r>
            <a:r>
              <a:rPr lang="en-US" sz="2000" dirty="0" err="1"/>
              <a:t>CLOSED.remove</a:t>
            </a:r>
            <a:r>
              <a:rPr lang="en-US" sz="2000" dirty="0"/>
              <a:t>(</a:t>
            </a:r>
            <a:r>
              <a:rPr lang="en-US" sz="2000" dirty="0" err="1"/>
              <a:t>elt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 end of loop.  Step 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134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3048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hỗ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trợ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5334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f(n):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return</a:t>
            </a:r>
            <a:r>
              <a:rPr lang="en-US" sz="2000" dirty="0"/>
              <a:t> GVALUE[n] + h[n]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g(m, 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b="1" dirty="0"/>
              <a:t>return</a:t>
            </a:r>
            <a:r>
              <a:rPr lang="en-US" sz="2000" dirty="0"/>
              <a:t> GVALUE[n] + </a:t>
            </a:r>
            <a:r>
              <a:rPr lang="en-US" sz="2000" dirty="0" err="1"/>
              <a:t>arcDist</a:t>
            </a:r>
            <a:r>
              <a:rPr lang="en-US" sz="2000" dirty="0"/>
              <a:t>(n, 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,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cực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arcDist</a:t>
            </a:r>
            <a:r>
              <a:rPr lang="en-US" sz="2000" dirty="0"/>
              <a:t>(n1, n2):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b="1" dirty="0"/>
              <a:t>try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ad = DISTANCE[n1][n2]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b="1" dirty="0"/>
              <a:t>except</a:t>
            </a:r>
            <a:r>
              <a:rPr lang="en-US" sz="2000" dirty="0"/>
              <a:t> </a:t>
            </a:r>
            <a:r>
              <a:rPr lang="en-US" sz="2000" dirty="0" err="1"/>
              <a:t>KeyError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ad = 9999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b="1" dirty="0"/>
              <a:t>return</a:t>
            </a:r>
            <a:r>
              <a:rPr lang="en-US" sz="2000" dirty="0"/>
              <a:t> 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191000" y="4343400"/>
            <a:ext cx="4800600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+mn-lt"/>
              </a:rPr>
              <a:t>h </a:t>
            </a:r>
            <a:r>
              <a:rPr lang="en-US" sz="2000" dirty="0" err="1">
                <a:latin typeface="+mn-lt"/>
              </a:rPr>
              <a:t>là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một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tự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điển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chứa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hàm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đánh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giá</a:t>
            </a:r>
            <a:r>
              <a:rPr lang="en-US" sz="2000" dirty="0">
                <a:latin typeface="+mn-lt"/>
              </a:rPr>
              <a:t> 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+mn-lt"/>
              </a:rPr>
              <a:t>h = {’A’:14, ’B’:0, ’C’: 15, ’D’: 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+mn-lt"/>
              </a:rPr>
              <a:t>         ’E’: 8, ’F’:7, ’G’:12, ’H’:10,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+mn-lt"/>
              </a:rPr>
              <a:t>          ’I’:4, ’K’:4}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8153400" cy="5486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Astar</a:t>
            </a:r>
            <a:r>
              <a:rPr lang="en-US" sz="2000" dirty="0"/>
              <a:t>, </a:t>
            </a:r>
            <a:r>
              <a:rPr lang="en-US" sz="2000" dirty="0" err="1"/>
              <a:t>chúng</a:t>
            </a:r>
            <a:r>
              <a:rPr lang="en-US" sz="2000" dirty="0"/>
              <a:t> ta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test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b="1" dirty="0" err="1"/>
              <a:t>def</a:t>
            </a:r>
            <a:r>
              <a:rPr lang="en-US" sz="2200" dirty="0"/>
              <a:t> test():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start = ’A’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goal = ’B’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print("Starting an A* search from " + start)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path = </a:t>
            </a:r>
            <a:r>
              <a:rPr lang="en-US" sz="2200" dirty="0" err="1"/>
              <a:t>AStar</a:t>
            </a:r>
            <a:r>
              <a:rPr lang="en-US" sz="2200" dirty="0"/>
              <a:t>(start, goal)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print(path)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b="1" dirty="0"/>
              <a:t>global</a:t>
            </a:r>
            <a:r>
              <a:rPr lang="en-US" sz="2200" dirty="0"/>
              <a:t>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</a:t>
            </a:r>
            <a:r>
              <a:rPr lang="en-US" sz="2200" dirty="0" err="1"/>
              <a:t>str</a:t>
            </a:r>
            <a:r>
              <a:rPr lang="en-US" sz="2200" dirty="0"/>
              <a:t>(COUNT) + " nodes expanded during the search.")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print(’Total distance is ’ + </a:t>
            </a:r>
            <a:r>
              <a:rPr lang="en-US" sz="2200" dirty="0" err="1"/>
              <a:t>str</a:t>
            </a:r>
            <a:r>
              <a:rPr lang="en-US" sz="2200" dirty="0"/>
              <a:t>(FVALUE[goal]))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err="1"/>
              <a:t>Lối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  [‘A’, ‘D’, ‘E’, ‘I’, ‘B’]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COUNT  = 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lối</a:t>
            </a:r>
            <a:r>
              <a:rPr lang="en-US" sz="2200" dirty="0"/>
              <a:t> </a:t>
            </a:r>
            <a:r>
              <a:rPr lang="en-US" sz="2200" dirty="0" err="1"/>
              <a:t>đi</a:t>
            </a:r>
            <a:r>
              <a:rPr lang="en-US" sz="2200" dirty="0"/>
              <a:t> is 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43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94" y="-19843"/>
            <a:ext cx="7886700" cy="781844"/>
          </a:xfrm>
        </p:spPr>
        <p:txBody>
          <a:bodyPr/>
          <a:lstStyle/>
          <a:p>
            <a:r>
              <a:rPr lang="en-US" sz="3200" b="1" dirty="0" err="1"/>
              <a:t>Thuật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A* - </a:t>
            </a:r>
            <a:r>
              <a:rPr lang="en-US" sz="3200" b="1" dirty="0" err="1"/>
              <a:t>Ví</a:t>
            </a:r>
            <a:r>
              <a:rPr lang="en-US" sz="3200" b="1" dirty="0"/>
              <a:t> </a:t>
            </a:r>
            <a:r>
              <a:rPr lang="en-US" sz="3200" b="1" dirty="0" err="1"/>
              <a:t>dụ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86700" cy="804068"/>
          </a:xfrm>
        </p:spPr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A.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3" y="1981200"/>
            <a:ext cx="5419071" cy="3646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3276600"/>
            <a:ext cx="31688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đỉnh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hàm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+mn-lt"/>
                <a:cs typeface="Times New Roman" panose="02020603050405020304" pitchFamily="18" charset="0"/>
              </a:rPr>
              <a:t>h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tương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ứng</a:t>
            </a:r>
            <a:endParaRPr lang="en-US" sz="2200" dirty="0">
              <a:latin typeface="+mn-lt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tại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cạnh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dài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đường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đi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giữa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hai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n-lt"/>
                <a:cs typeface="Times New Roman" panose="02020603050405020304" pitchFamily="18" charset="0"/>
              </a:rPr>
              <a:t>đỉnh</a:t>
            </a:r>
            <a:r>
              <a:rPr lang="en-US" sz="2200" dirty="0">
                <a:latin typeface="+mn-lt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6C4-6752-4A98-AA34-F785B988B251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5401486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3.8</a:t>
            </a:r>
          </a:p>
        </p:txBody>
      </p:sp>
    </p:spTree>
    <p:extLst>
      <p:ext uri="{BB962C8B-B14F-4D97-AF65-F5344CB8AC3E}">
        <p14:creationId xmlns:p14="http://schemas.microsoft.com/office/powerpoint/2010/main" val="2753359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483" y="114587"/>
            <a:ext cx="7886700" cy="495014"/>
          </a:xfrm>
        </p:spPr>
        <p:txBody>
          <a:bodyPr/>
          <a:lstStyle/>
          <a:p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A* - </a:t>
            </a:r>
            <a:r>
              <a:rPr lang="en-US" sz="2800" b="1" dirty="0" err="1"/>
              <a:t>Ví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795" y="59086"/>
            <a:ext cx="2953205" cy="2285999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2197"/>
              </p:ext>
            </p:extLst>
          </p:nvPr>
        </p:nvGraphicFramePr>
        <p:xfrm>
          <a:off x="685800" y="2286000"/>
          <a:ext cx="7258052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đỉnh</a:t>
                      </a: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</a:t>
                      </a:r>
                      <a:r>
                        <a:rPr lang="en-US" sz="16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D,E,C,F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=9,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=24)</a:t>
                      </a: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=7,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=6,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=13)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=21)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=20,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=7,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=27)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400300" y="15240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00300" y="1953786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21214" y="1453634"/>
            <a:ext cx="302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Đỉnh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đã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có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trong</a:t>
            </a:r>
            <a:r>
              <a:rPr lang="en-US" i="1" dirty="0">
                <a:solidFill>
                  <a:srgbClr val="FF0000"/>
                </a:solidFill>
              </a:rPr>
              <a:t> Open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6800" y="1883420"/>
            <a:ext cx="3215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Đỉnh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đã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có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trong</a:t>
            </a:r>
            <a:r>
              <a:rPr lang="en-US" i="1" dirty="0">
                <a:solidFill>
                  <a:srgbClr val="7030A0"/>
                </a:solidFill>
              </a:rPr>
              <a:t> Closed</a:t>
            </a:r>
          </a:p>
        </p:txBody>
      </p:sp>
      <p:sp>
        <p:nvSpPr>
          <p:cNvPr id="13" name="Oval 12"/>
          <p:cNvSpPr/>
          <p:nvPr/>
        </p:nvSpPr>
        <p:spPr>
          <a:xfrm>
            <a:off x="4371974" y="4557514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7965" y="4454096"/>
            <a:ext cx="329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5" name="Oval 14"/>
          <p:cNvSpPr/>
          <p:nvPr/>
        </p:nvSpPr>
        <p:spPr>
          <a:xfrm>
            <a:off x="3514724" y="5776714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4" y="589684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8568" y="517878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8" name="Straight Arrow Connector 17"/>
          <p:cNvCxnSpPr>
            <a:stCxn id="13" idx="3"/>
            <a:endCxn id="15" idx="7"/>
          </p:cNvCxnSpPr>
          <p:nvPr/>
        </p:nvCxnSpPr>
        <p:spPr>
          <a:xfrm flipH="1">
            <a:off x="3904969" y="5077840"/>
            <a:ext cx="533961" cy="7881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028213" y="5896848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7318" y="571218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62220" y="5097032"/>
            <a:ext cx="332950" cy="90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43424" y="5483582"/>
            <a:ext cx="329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Oval 24"/>
          <p:cNvSpPr/>
          <p:nvPr/>
        </p:nvSpPr>
        <p:spPr>
          <a:xfrm>
            <a:off x="2429391" y="5592048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28800" y="5712182"/>
            <a:ext cx="643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27" name="Straight Arrow Connector 26"/>
          <p:cNvCxnSpPr>
            <a:stCxn id="13" idx="2"/>
            <a:endCxn id="25" idx="7"/>
          </p:cNvCxnSpPr>
          <p:nvPr/>
        </p:nvCxnSpPr>
        <p:spPr>
          <a:xfrm flipH="1">
            <a:off x="2819637" y="4862314"/>
            <a:ext cx="1552339" cy="81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8518" y="4938514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5991269" y="4780092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20374" y="4595426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31" name="Straight Arrow Connector 30"/>
          <p:cNvCxnSpPr>
            <a:stCxn id="13" idx="6"/>
            <a:endCxn id="29" idx="2"/>
          </p:cNvCxnSpPr>
          <p:nvPr/>
        </p:nvCxnSpPr>
        <p:spPr>
          <a:xfrm>
            <a:off x="4829176" y="4862314"/>
            <a:ext cx="1162094" cy="2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6C4-6752-4A98-AA34-F785B988B25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3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4" y="-7257"/>
            <a:ext cx="4012040" cy="616857"/>
          </a:xfrm>
        </p:spPr>
        <p:txBody>
          <a:bodyPr/>
          <a:lstStyle/>
          <a:p>
            <a:pPr algn="l"/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A* - </a:t>
            </a:r>
            <a:r>
              <a:rPr lang="en-US" sz="2800" b="1" dirty="0" err="1"/>
              <a:t>Ví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4" y="2"/>
            <a:ext cx="2953205" cy="2285999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14814"/>
              </p:ext>
            </p:extLst>
          </p:nvPr>
        </p:nvGraphicFramePr>
        <p:xfrm>
          <a:off x="228600" y="2286000"/>
          <a:ext cx="771525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5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đỉnh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(f=19) 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(f=24)</a:t>
                      </a:r>
                    </a:p>
                    <a:p>
                      <a:pPr algn="l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(f=25)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(f=27)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(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+kc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(D,E)=7+4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=8, 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=19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+kc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(D,H)=7+8,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=10,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=25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Callout 2 7"/>
          <p:cNvSpPr/>
          <p:nvPr/>
        </p:nvSpPr>
        <p:spPr>
          <a:xfrm>
            <a:off x="7903734" y="1295400"/>
            <a:ext cx="1240266" cy="990600"/>
          </a:xfrm>
          <a:prstGeom prst="borderCallout2">
            <a:avLst>
              <a:gd name="adj1" fmla="val 39824"/>
              <a:gd name="adj2" fmla="val 8174"/>
              <a:gd name="adj3" fmla="val 59659"/>
              <a:gd name="adj4" fmla="val -23843"/>
              <a:gd name="adj5" fmla="val 166836"/>
              <a:gd name="adj6" fmla="val -44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0300" y="15240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00300" y="1953786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21214" y="1453634"/>
            <a:ext cx="255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Đỉnh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đã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có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trong</a:t>
            </a:r>
            <a:r>
              <a:rPr lang="en-US" sz="2000" i="1" dirty="0">
                <a:solidFill>
                  <a:srgbClr val="FF0000"/>
                </a:solidFill>
              </a:rPr>
              <a:t> Open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57980" y="179070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7030A0"/>
                </a:solidFill>
              </a:rPr>
              <a:t>Đỉnh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đã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có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trong</a:t>
            </a:r>
            <a:r>
              <a:rPr lang="en-US" sz="2000" i="1" dirty="0">
                <a:solidFill>
                  <a:srgbClr val="7030A0"/>
                </a:solidFill>
              </a:rPr>
              <a:t> Closed</a:t>
            </a:r>
          </a:p>
        </p:txBody>
      </p:sp>
      <p:sp>
        <p:nvSpPr>
          <p:cNvPr id="13" name="Oval 12"/>
          <p:cNvSpPr/>
          <p:nvPr/>
        </p:nvSpPr>
        <p:spPr>
          <a:xfrm>
            <a:off x="4143374" y="3952240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9365" y="3848822"/>
            <a:ext cx="329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5" name="Oval 14"/>
          <p:cNvSpPr/>
          <p:nvPr/>
        </p:nvSpPr>
        <p:spPr>
          <a:xfrm>
            <a:off x="3286124" y="5171440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74716" y="5291574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9968" y="457350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8" name="Straight Arrow Connector 17"/>
          <p:cNvCxnSpPr>
            <a:stCxn id="13" idx="3"/>
            <a:endCxn id="15" idx="7"/>
          </p:cNvCxnSpPr>
          <p:nvPr/>
        </p:nvCxnSpPr>
        <p:spPr>
          <a:xfrm flipH="1">
            <a:off x="3676369" y="4472566"/>
            <a:ext cx="533961" cy="78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99613" y="5291574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28718" y="510690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6"/>
            <a:endCxn id="19" idx="2"/>
          </p:cNvCxnSpPr>
          <p:nvPr/>
        </p:nvCxnSpPr>
        <p:spPr>
          <a:xfrm>
            <a:off x="3743325" y="5476240"/>
            <a:ext cx="1056289" cy="12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37929" y="5199991"/>
            <a:ext cx="32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33620" y="4491758"/>
            <a:ext cx="332950" cy="90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12742" y="4878308"/>
            <a:ext cx="53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</a:t>
            </a:r>
          </a:p>
        </p:txBody>
      </p:sp>
      <p:sp>
        <p:nvSpPr>
          <p:cNvPr id="25" name="Oval 24"/>
          <p:cNvSpPr/>
          <p:nvPr/>
        </p:nvSpPr>
        <p:spPr>
          <a:xfrm>
            <a:off x="2200791" y="4986774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5106908"/>
            <a:ext cx="79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27" name="Straight Arrow Connector 26"/>
          <p:cNvCxnSpPr>
            <a:stCxn id="13" idx="2"/>
            <a:endCxn id="25" idx="7"/>
          </p:cNvCxnSpPr>
          <p:nvPr/>
        </p:nvCxnSpPr>
        <p:spPr>
          <a:xfrm flipH="1">
            <a:off x="2591037" y="4257040"/>
            <a:ext cx="1552339" cy="81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9918" y="433324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5762669" y="4174818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91774" y="399015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31" name="Straight Arrow Connector 30"/>
          <p:cNvCxnSpPr>
            <a:stCxn id="13" idx="6"/>
            <a:endCxn id="29" idx="2"/>
          </p:cNvCxnSpPr>
          <p:nvPr/>
        </p:nvCxnSpPr>
        <p:spPr>
          <a:xfrm>
            <a:off x="4600576" y="4257040"/>
            <a:ext cx="1162094" cy="2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14624" y="6132752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5715" y="6022053"/>
            <a:ext cx="66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4" name="Straight Arrow Connector 33"/>
          <p:cNvCxnSpPr>
            <a:stCxn id="15" idx="3"/>
            <a:endCxn id="32" idx="7"/>
          </p:cNvCxnSpPr>
          <p:nvPr/>
        </p:nvCxnSpPr>
        <p:spPr>
          <a:xfrm flipH="1">
            <a:off x="3104869" y="5691766"/>
            <a:ext cx="248211" cy="53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3822" y="583664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" name="Multiply 2"/>
          <p:cNvSpPr/>
          <p:nvPr/>
        </p:nvSpPr>
        <p:spPr>
          <a:xfrm>
            <a:off x="4406889" y="4461461"/>
            <a:ext cx="416753" cy="61562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6C4-6752-4A98-AA34-F785B988B25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3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1" y="74541"/>
            <a:ext cx="3920259" cy="687459"/>
          </a:xfrm>
        </p:spPr>
        <p:txBody>
          <a:bodyPr/>
          <a:lstStyle/>
          <a:p>
            <a:pPr algn="l"/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A* - </a:t>
            </a:r>
            <a:r>
              <a:rPr lang="en-US" sz="2800" b="1" dirty="0" err="1"/>
              <a:t>Ví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057" y="30057"/>
            <a:ext cx="2953205" cy="2285999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69146"/>
              </p:ext>
            </p:extLst>
          </p:nvPr>
        </p:nvGraphicFramePr>
        <p:xfrm>
          <a:off x="76201" y="2286000"/>
          <a:ext cx="830579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đỉnh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I, C,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H, F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+kc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(E,I)=11+3,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=18)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+kc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(E,K)=11+4,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=17)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400300" y="15240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00300" y="1953786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21214" y="1453634"/>
            <a:ext cx="255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Đỉnh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đã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có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trong</a:t>
            </a:r>
            <a:r>
              <a:rPr lang="en-US" sz="2000" i="1" dirty="0">
                <a:solidFill>
                  <a:srgbClr val="FF0000"/>
                </a:solidFill>
              </a:rPr>
              <a:t> Open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6800" y="188342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7030A0"/>
                </a:solidFill>
              </a:rPr>
              <a:t>Đỉnh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đã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có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trong</a:t>
            </a:r>
            <a:r>
              <a:rPr lang="en-US" sz="2000" i="1" dirty="0">
                <a:solidFill>
                  <a:srgbClr val="7030A0"/>
                </a:solidFill>
              </a:rPr>
              <a:t> Closed</a:t>
            </a:r>
          </a:p>
        </p:txBody>
      </p:sp>
      <p:sp>
        <p:nvSpPr>
          <p:cNvPr id="13" name="Oval 12"/>
          <p:cNvSpPr/>
          <p:nvPr/>
        </p:nvSpPr>
        <p:spPr>
          <a:xfrm>
            <a:off x="4114800" y="3532418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0791" y="3429000"/>
            <a:ext cx="83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5" name="Oval 14"/>
          <p:cNvSpPr/>
          <p:nvPr/>
        </p:nvSpPr>
        <p:spPr>
          <a:xfrm>
            <a:off x="3257550" y="4751618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8950" y="487175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71394" y="4153686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8" name="Straight Arrow Connector 17"/>
          <p:cNvCxnSpPr>
            <a:stCxn id="13" idx="3"/>
            <a:endCxn id="15" idx="7"/>
          </p:cNvCxnSpPr>
          <p:nvPr/>
        </p:nvCxnSpPr>
        <p:spPr>
          <a:xfrm flipH="1">
            <a:off x="3647795" y="4052744"/>
            <a:ext cx="533961" cy="7881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71039" y="4871752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0144" y="4687086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6"/>
            <a:endCxn id="19" idx="2"/>
          </p:cNvCxnSpPr>
          <p:nvPr/>
        </p:nvCxnSpPr>
        <p:spPr>
          <a:xfrm>
            <a:off x="3714751" y="5056418"/>
            <a:ext cx="1056289" cy="1201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09355" y="4780169"/>
            <a:ext cx="3291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2172217" y="4566952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71600" y="4687086"/>
            <a:ext cx="84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27" name="Straight Arrow Connector 26"/>
          <p:cNvCxnSpPr>
            <a:stCxn id="13" idx="2"/>
            <a:endCxn id="25" idx="7"/>
          </p:cNvCxnSpPr>
          <p:nvPr/>
        </p:nvCxnSpPr>
        <p:spPr>
          <a:xfrm flipH="1">
            <a:off x="2562462" y="3837218"/>
            <a:ext cx="1552339" cy="81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1344" y="391341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5734094" y="3754996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63200" y="357033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31" name="Straight Arrow Connector 30"/>
          <p:cNvCxnSpPr>
            <a:stCxn id="13" idx="6"/>
            <a:endCxn id="29" idx="2"/>
          </p:cNvCxnSpPr>
          <p:nvPr/>
        </p:nvCxnSpPr>
        <p:spPr>
          <a:xfrm>
            <a:off x="4572001" y="3837218"/>
            <a:ext cx="1162094" cy="2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686050" y="5712930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2217" y="5833064"/>
            <a:ext cx="55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4" name="Straight Arrow Connector 33"/>
          <p:cNvCxnSpPr>
            <a:stCxn id="15" idx="3"/>
            <a:endCxn id="32" idx="7"/>
          </p:cNvCxnSpPr>
          <p:nvPr/>
        </p:nvCxnSpPr>
        <p:spPr>
          <a:xfrm flipH="1">
            <a:off x="3076295" y="5271944"/>
            <a:ext cx="248211" cy="53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75247" y="541682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4000500" y="5666018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85694" y="578615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8" name="Straight Arrow Connector 37"/>
          <p:cNvCxnSpPr>
            <a:stCxn id="19" idx="3"/>
            <a:endCxn id="36" idx="7"/>
          </p:cNvCxnSpPr>
          <p:nvPr/>
        </p:nvCxnSpPr>
        <p:spPr>
          <a:xfrm flipH="1">
            <a:off x="4390746" y="5392078"/>
            <a:ext cx="447250" cy="36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71494" y="5270474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5395844" y="5639583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43094" y="5759717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2" name="Straight Arrow Connector 41"/>
          <p:cNvCxnSpPr>
            <a:stCxn id="19" idx="5"/>
            <a:endCxn id="40" idx="1"/>
          </p:cNvCxnSpPr>
          <p:nvPr/>
        </p:nvCxnSpPr>
        <p:spPr>
          <a:xfrm>
            <a:off x="5161283" y="5392080"/>
            <a:ext cx="301517" cy="3367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71594" y="528501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6C4-6752-4A98-AA34-F785B988B25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7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93" y="74541"/>
            <a:ext cx="3564252" cy="535059"/>
          </a:xfrm>
        </p:spPr>
        <p:txBody>
          <a:bodyPr/>
          <a:lstStyle/>
          <a:p>
            <a:pPr algn="l"/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A* - </a:t>
            </a:r>
            <a:r>
              <a:rPr lang="en-US" sz="2800" b="1" dirty="0" err="1"/>
              <a:t>Ví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21" y="2"/>
            <a:ext cx="2953205" cy="2285999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4862"/>
              </p:ext>
            </p:extLst>
          </p:nvPr>
        </p:nvGraphicFramePr>
        <p:xfrm>
          <a:off x="48852" y="2224674"/>
          <a:ext cx="85193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8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đỉnh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B,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H, F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+kc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(K,B)=15+6,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=21)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400300" y="15240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00300" y="1953786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21214" y="1453634"/>
            <a:ext cx="255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Đỉnh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đã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có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trong</a:t>
            </a:r>
            <a:r>
              <a:rPr lang="en-US" sz="2000" i="1" dirty="0">
                <a:solidFill>
                  <a:srgbClr val="FF0000"/>
                </a:solidFill>
              </a:rPr>
              <a:t> Open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4996" y="1782276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7030A0"/>
                </a:solidFill>
              </a:rPr>
              <a:t>Đỉnh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đã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có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trong</a:t>
            </a:r>
            <a:r>
              <a:rPr lang="en-US" sz="2000" i="1" dirty="0">
                <a:solidFill>
                  <a:srgbClr val="7030A0"/>
                </a:solidFill>
              </a:rPr>
              <a:t> Closed</a:t>
            </a:r>
          </a:p>
        </p:txBody>
      </p:sp>
      <p:sp>
        <p:nvSpPr>
          <p:cNvPr id="13" name="Oval 12"/>
          <p:cNvSpPr/>
          <p:nvPr/>
        </p:nvSpPr>
        <p:spPr>
          <a:xfrm>
            <a:off x="4180445" y="3048000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46436" y="2944582"/>
            <a:ext cx="329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5" name="Oval 14"/>
          <p:cNvSpPr/>
          <p:nvPr/>
        </p:nvSpPr>
        <p:spPr>
          <a:xfrm>
            <a:off x="3323195" y="4267200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4595" y="4387334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7039" y="366926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8" name="Straight Arrow Connector 17"/>
          <p:cNvCxnSpPr>
            <a:stCxn id="13" idx="3"/>
            <a:endCxn id="15" idx="7"/>
          </p:cNvCxnSpPr>
          <p:nvPr/>
        </p:nvCxnSpPr>
        <p:spPr>
          <a:xfrm flipH="1">
            <a:off x="3713439" y="3568326"/>
            <a:ext cx="533961" cy="7881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36683" y="4387334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5789" y="420266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6"/>
            <a:endCxn id="19" idx="2"/>
          </p:cNvCxnSpPr>
          <p:nvPr/>
        </p:nvCxnSpPr>
        <p:spPr>
          <a:xfrm>
            <a:off x="3780396" y="4572000"/>
            <a:ext cx="1056289" cy="1201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75000" y="4295751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2237861" y="4082534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6400" y="4202668"/>
            <a:ext cx="60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27" name="Straight Arrow Connector 26"/>
          <p:cNvCxnSpPr>
            <a:stCxn id="13" idx="2"/>
            <a:endCxn id="25" idx="7"/>
          </p:cNvCxnSpPr>
          <p:nvPr/>
        </p:nvCxnSpPr>
        <p:spPr>
          <a:xfrm flipH="1">
            <a:off x="2628107" y="3352800"/>
            <a:ext cx="1552339" cy="81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6989" y="342900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5799739" y="3270578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28844" y="308591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31" name="Straight Arrow Connector 30"/>
          <p:cNvCxnSpPr>
            <a:stCxn id="13" idx="6"/>
            <a:endCxn id="29" idx="2"/>
          </p:cNvCxnSpPr>
          <p:nvPr/>
        </p:nvCxnSpPr>
        <p:spPr>
          <a:xfrm>
            <a:off x="4637646" y="3352800"/>
            <a:ext cx="1162094" cy="2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51695" y="5228512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33600" y="5348646"/>
            <a:ext cx="66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4" name="Straight Arrow Connector 33"/>
          <p:cNvCxnSpPr>
            <a:stCxn id="15" idx="3"/>
            <a:endCxn id="32" idx="7"/>
          </p:cNvCxnSpPr>
          <p:nvPr/>
        </p:nvCxnSpPr>
        <p:spPr>
          <a:xfrm flipH="1">
            <a:off x="3141939" y="4787526"/>
            <a:ext cx="248211" cy="53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0892" y="493240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4066145" y="5181600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51339" y="5301734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8" name="Straight Arrow Connector 37"/>
          <p:cNvCxnSpPr>
            <a:stCxn id="19" idx="3"/>
            <a:endCxn id="36" idx="7"/>
          </p:cNvCxnSpPr>
          <p:nvPr/>
        </p:nvCxnSpPr>
        <p:spPr>
          <a:xfrm flipH="1">
            <a:off x="4456390" y="4907660"/>
            <a:ext cx="447250" cy="36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7139" y="4786056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5461489" y="5155165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08739" y="5275299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2" name="Straight Arrow Connector 41"/>
          <p:cNvCxnSpPr>
            <a:stCxn id="19" idx="5"/>
            <a:endCxn id="40" idx="1"/>
          </p:cNvCxnSpPr>
          <p:nvPr/>
        </p:nvCxnSpPr>
        <p:spPr>
          <a:xfrm>
            <a:off x="5226928" y="4907662"/>
            <a:ext cx="301517" cy="3367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37239" y="480060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Oval 43"/>
          <p:cNvSpPr/>
          <p:nvPr/>
        </p:nvSpPr>
        <p:spPr>
          <a:xfrm>
            <a:off x="5023901" y="6172200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09095" y="624840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7" name="Straight Arrow Connector 46"/>
          <p:cNvCxnSpPr>
            <a:stCxn id="36" idx="5"/>
            <a:endCxn id="44" idx="1"/>
          </p:cNvCxnSpPr>
          <p:nvPr/>
        </p:nvCxnSpPr>
        <p:spPr>
          <a:xfrm>
            <a:off x="4456389" y="5701926"/>
            <a:ext cx="634467" cy="55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33174" y="578508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6C4-6752-4A98-AA34-F785B988B25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1026" name="Picture 2" descr="E:\AI_Huflit\Di_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9657"/>
            <a:ext cx="73025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4191000"/>
            <a:ext cx="4038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Bài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toán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cần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tìm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đường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từ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thành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phố</a:t>
            </a:r>
            <a:r>
              <a:rPr lang="en-US" sz="2200" dirty="0">
                <a:latin typeface="+mn-lt"/>
              </a:rPr>
              <a:t> A </a:t>
            </a:r>
            <a:r>
              <a:rPr lang="en-US" sz="2200" dirty="0" err="1">
                <a:latin typeface="+mn-lt"/>
              </a:rPr>
              <a:t>đến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thành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phố</a:t>
            </a:r>
            <a:r>
              <a:rPr lang="en-US" sz="2200" dirty="0">
                <a:latin typeface="+mn-lt"/>
              </a:rPr>
              <a:t> B.</a:t>
            </a:r>
          </a:p>
          <a:p>
            <a:r>
              <a:rPr lang="en-US" sz="2200" dirty="0" err="1">
                <a:latin typeface="+mn-lt"/>
              </a:rPr>
              <a:t>Không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gian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thái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bài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toán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này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có</a:t>
            </a:r>
            <a:r>
              <a:rPr lang="en-US" sz="2200" dirty="0">
                <a:latin typeface="+mn-lt"/>
              </a:rPr>
              <a:t> A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trạng</a:t>
            </a:r>
            <a:r>
              <a:rPr lang="en-US" sz="2200" b="1" i="1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thái</a:t>
            </a:r>
            <a:r>
              <a:rPr lang="en-US" sz="2200" b="1" i="1" dirty="0">
                <a:latin typeface="+mn-lt"/>
              </a:rPr>
              <a:t> ban </a:t>
            </a:r>
            <a:r>
              <a:rPr lang="en-US" sz="2200" b="1" i="1" dirty="0" err="1">
                <a:latin typeface="+mn-lt"/>
              </a:rPr>
              <a:t>đầu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và</a:t>
            </a:r>
            <a:r>
              <a:rPr lang="en-US" sz="2200" dirty="0">
                <a:latin typeface="+mn-lt"/>
              </a:rPr>
              <a:t> B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trạng</a:t>
            </a:r>
            <a:r>
              <a:rPr lang="en-US" sz="2200" b="1" i="1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thái</a:t>
            </a:r>
            <a:r>
              <a:rPr lang="en-US" sz="2200" b="1" i="1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đích</a:t>
            </a:r>
            <a:endParaRPr lang="en-US" sz="2200" b="1" i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2286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3.1: </a:t>
            </a:r>
            <a:r>
              <a:rPr lang="en-US" sz="2200" dirty="0" err="1">
                <a:latin typeface="+mn-lt"/>
              </a:rPr>
              <a:t>Đồ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thị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thí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dụ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210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56" y="103046"/>
            <a:ext cx="7886700" cy="1325563"/>
          </a:xfrm>
        </p:spPr>
        <p:txBody>
          <a:bodyPr/>
          <a:lstStyle/>
          <a:p>
            <a:pPr algn="l"/>
            <a:r>
              <a:rPr lang="en-US" sz="3200" b="1" dirty="0" err="1"/>
              <a:t>Thuật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A* - </a:t>
            </a:r>
            <a:r>
              <a:rPr lang="en-US" sz="3200" b="1" dirty="0" err="1"/>
              <a:t>Ví</a:t>
            </a:r>
            <a:r>
              <a:rPr lang="en-US" sz="3200" b="1" dirty="0"/>
              <a:t> </a:t>
            </a:r>
            <a:r>
              <a:rPr lang="en-US" sz="3200" b="1" dirty="0" err="1"/>
              <a:t>dụ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035" y="59086"/>
            <a:ext cx="2953205" cy="2285999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38593"/>
              </p:ext>
            </p:extLst>
          </p:nvPr>
        </p:nvGraphicFramePr>
        <p:xfrm>
          <a:off x="76201" y="2286000"/>
          <a:ext cx="89915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đỉnh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H, F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(</a:t>
                      </a:r>
                      <a:r>
                        <a:rPr lang="en-US" sz="1800" dirty="0" err="1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800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 err="1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+kc</a:t>
                      </a:r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(I,K)=14+9)</a:t>
                      </a:r>
                      <a:r>
                        <a:rPr lang="en-US" sz="18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i="1" dirty="0" err="1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Giữ</a:t>
                      </a:r>
                      <a:r>
                        <a:rPr lang="en-US" sz="1800" i="1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K </a:t>
                      </a:r>
                      <a:r>
                        <a:rPr lang="en-US" sz="1800" i="1" baseline="0" dirty="0" err="1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trong</a:t>
                      </a:r>
                      <a:r>
                        <a:rPr lang="en-US" sz="1800" i="1" baseline="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Closed</a:t>
                      </a:r>
                      <a:endParaRPr lang="en-US" sz="1800" i="1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(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+kc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(I,B)=14+5,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=19)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400300" y="15240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00300" y="1953786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21214" y="1453634"/>
            <a:ext cx="255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Đỉnh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đã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có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trong</a:t>
            </a:r>
            <a:r>
              <a:rPr lang="en-US" sz="2000" i="1" dirty="0">
                <a:solidFill>
                  <a:srgbClr val="FF0000"/>
                </a:solidFill>
              </a:rPr>
              <a:t> Open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6800" y="188342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7030A0"/>
                </a:solidFill>
              </a:rPr>
              <a:t>Đỉnh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đã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có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trong</a:t>
            </a:r>
            <a:r>
              <a:rPr lang="en-US" sz="2000" i="1" dirty="0">
                <a:solidFill>
                  <a:srgbClr val="7030A0"/>
                </a:solidFill>
              </a:rPr>
              <a:t> Closed</a:t>
            </a:r>
          </a:p>
        </p:txBody>
      </p:sp>
      <p:sp>
        <p:nvSpPr>
          <p:cNvPr id="52" name="Oval 51"/>
          <p:cNvSpPr/>
          <p:nvPr/>
        </p:nvSpPr>
        <p:spPr>
          <a:xfrm>
            <a:off x="4180445" y="3456218"/>
            <a:ext cx="457200" cy="4861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662347" y="3229380"/>
            <a:ext cx="329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4" name="Oval 53"/>
          <p:cNvSpPr/>
          <p:nvPr/>
        </p:nvSpPr>
        <p:spPr>
          <a:xfrm>
            <a:off x="3323195" y="4294418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94595" y="441455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37039" y="3696486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57" name="Straight Arrow Connector 56"/>
          <p:cNvCxnSpPr>
            <a:stCxn id="52" idx="3"/>
            <a:endCxn id="54" idx="7"/>
          </p:cNvCxnSpPr>
          <p:nvPr/>
        </p:nvCxnSpPr>
        <p:spPr>
          <a:xfrm flipH="1">
            <a:off x="3713440" y="3871199"/>
            <a:ext cx="533960" cy="51249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36683" y="4414552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65789" y="4229886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0" name="Straight Arrow Connector 59"/>
          <p:cNvCxnSpPr>
            <a:stCxn id="54" idx="6"/>
            <a:endCxn id="58" idx="2"/>
          </p:cNvCxnSpPr>
          <p:nvPr/>
        </p:nvCxnSpPr>
        <p:spPr>
          <a:xfrm>
            <a:off x="3780396" y="4599218"/>
            <a:ext cx="1056289" cy="1201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75000" y="4322969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2237861" y="4109752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47800" y="4229886"/>
            <a:ext cx="832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66" name="Straight Arrow Connector 65"/>
          <p:cNvCxnSpPr>
            <a:stCxn id="52" idx="2"/>
            <a:endCxn id="64" idx="7"/>
          </p:cNvCxnSpPr>
          <p:nvPr/>
        </p:nvCxnSpPr>
        <p:spPr>
          <a:xfrm flipH="1">
            <a:off x="2628106" y="3699308"/>
            <a:ext cx="1552339" cy="49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36989" y="345621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Oval 67"/>
          <p:cNvSpPr/>
          <p:nvPr/>
        </p:nvSpPr>
        <p:spPr>
          <a:xfrm>
            <a:off x="5799739" y="3343962"/>
            <a:ext cx="457200" cy="563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128844" y="311313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70" name="Straight Arrow Connector 69"/>
          <p:cNvCxnSpPr>
            <a:stCxn id="52" idx="6"/>
            <a:endCxn id="68" idx="2"/>
          </p:cNvCxnSpPr>
          <p:nvPr/>
        </p:nvCxnSpPr>
        <p:spPr>
          <a:xfrm flipV="1">
            <a:off x="4637645" y="3625679"/>
            <a:ext cx="1162094" cy="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751695" y="5255730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65945" y="5375864"/>
            <a:ext cx="329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73" name="Straight Arrow Connector 72"/>
          <p:cNvCxnSpPr>
            <a:stCxn id="54" idx="3"/>
            <a:endCxn id="71" idx="7"/>
          </p:cNvCxnSpPr>
          <p:nvPr/>
        </p:nvCxnSpPr>
        <p:spPr>
          <a:xfrm flipH="1">
            <a:off x="3141939" y="4814744"/>
            <a:ext cx="248211" cy="53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40892" y="495962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5" name="Oval 74"/>
          <p:cNvSpPr/>
          <p:nvPr/>
        </p:nvSpPr>
        <p:spPr>
          <a:xfrm>
            <a:off x="4066145" y="5208818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51339" y="532895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7" name="Straight Arrow Connector 76"/>
          <p:cNvCxnSpPr>
            <a:stCxn id="58" idx="3"/>
            <a:endCxn id="75" idx="7"/>
          </p:cNvCxnSpPr>
          <p:nvPr/>
        </p:nvCxnSpPr>
        <p:spPr>
          <a:xfrm flipH="1">
            <a:off x="4456390" y="4934878"/>
            <a:ext cx="447250" cy="36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37139" y="4813274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9" name="Oval 78"/>
          <p:cNvSpPr/>
          <p:nvPr/>
        </p:nvSpPr>
        <p:spPr>
          <a:xfrm>
            <a:off x="5461489" y="5182383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08739" y="5302517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81" name="Straight Arrow Connector 80"/>
          <p:cNvCxnSpPr>
            <a:stCxn id="58" idx="5"/>
            <a:endCxn id="79" idx="1"/>
          </p:cNvCxnSpPr>
          <p:nvPr/>
        </p:nvCxnSpPr>
        <p:spPr>
          <a:xfrm>
            <a:off x="5226928" y="4934880"/>
            <a:ext cx="301517" cy="3367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337239" y="482781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3" name="Oval 82"/>
          <p:cNvSpPr/>
          <p:nvPr/>
        </p:nvSpPr>
        <p:spPr>
          <a:xfrm>
            <a:off x="5023901" y="6275618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09095" y="654815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85" name="Straight Arrow Connector 84"/>
          <p:cNvCxnSpPr>
            <a:stCxn id="79" idx="4"/>
            <a:endCxn id="83" idx="0"/>
          </p:cNvCxnSpPr>
          <p:nvPr/>
        </p:nvCxnSpPr>
        <p:spPr>
          <a:xfrm flipH="1">
            <a:off x="5252502" y="5791985"/>
            <a:ext cx="437588" cy="483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5"/>
            <a:endCxn id="83" idx="1"/>
          </p:cNvCxnSpPr>
          <p:nvPr/>
        </p:nvCxnSpPr>
        <p:spPr>
          <a:xfrm>
            <a:off x="4456389" y="5729144"/>
            <a:ext cx="634467" cy="63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498788" y="6031396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733174" y="581230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" name="Multiply 2"/>
          <p:cNvSpPr/>
          <p:nvPr/>
        </p:nvSpPr>
        <p:spPr>
          <a:xfrm>
            <a:off x="4248132" y="5749673"/>
            <a:ext cx="604064" cy="7358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6C4-6752-4A98-AA34-F785B988B25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5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90" y="92513"/>
            <a:ext cx="4010306" cy="517087"/>
          </a:xfrm>
        </p:spPr>
        <p:txBody>
          <a:bodyPr/>
          <a:lstStyle/>
          <a:p>
            <a:pPr algn="l"/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giải</a:t>
            </a:r>
            <a:r>
              <a:rPr lang="en-US" sz="2800" b="1" dirty="0"/>
              <a:t> A* - </a:t>
            </a:r>
            <a:r>
              <a:rPr lang="en-US" sz="2800" b="1" dirty="0" err="1"/>
              <a:t>Ví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906" y="0"/>
            <a:ext cx="2953205" cy="2285999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02802"/>
              </p:ext>
            </p:extLst>
          </p:nvPr>
        </p:nvGraphicFramePr>
        <p:xfrm>
          <a:off x="76201" y="2286000"/>
          <a:ext cx="78676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0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đỉnh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H, F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400300" y="1524000"/>
            <a:ext cx="2286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00300" y="1953786"/>
            <a:ext cx="2286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21214" y="1453634"/>
            <a:ext cx="255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Đỉnh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đã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có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trong</a:t>
            </a:r>
            <a:r>
              <a:rPr lang="en-US" sz="2000" i="1" dirty="0">
                <a:solidFill>
                  <a:srgbClr val="FF0000"/>
                </a:solidFill>
              </a:rPr>
              <a:t> Open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6800" y="188342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7030A0"/>
                </a:solidFill>
              </a:rPr>
              <a:t>Đỉnh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đã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có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  <a:r>
              <a:rPr lang="en-US" sz="2000" i="1" dirty="0" err="1">
                <a:solidFill>
                  <a:srgbClr val="7030A0"/>
                </a:solidFill>
              </a:rPr>
              <a:t>trong</a:t>
            </a:r>
            <a:r>
              <a:rPr lang="en-US" sz="2000" i="1" dirty="0">
                <a:solidFill>
                  <a:srgbClr val="7030A0"/>
                </a:solidFill>
              </a:rPr>
              <a:t> Closed</a:t>
            </a:r>
          </a:p>
        </p:txBody>
      </p:sp>
      <p:sp>
        <p:nvSpPr>
          <p:cNvPr id="13" name="Oval 12"/>
          <p:cNvSpPr/>
          <p:nvPr/>
        </p:nvSpPr>
        <p:spPr>
          <a:xfrm>
            <a:off x="4237595" y="3170282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1200" y="3092622"/>
            <a:ext cx="329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5" name="Oval 14"/>
          <p:cNvSpPr/>
          <p:nvPr/>
        </p:nvSpPr>
        <p:spPr>
          <a:xfrm>
            <a:off x="3380345" y="4234934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51745" y="435506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189" y="363700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8" name="Straight Arrow Connector 17"/>
          <p:cNvCxnSpPr>
            <a:stCxn id="13" idx="3"/>
            <a:endCxn id="15" idx="7"/>
          </p:cNvCxnSpPr>
          <p:nvPr/>
        </p:nvCxnSpPr>
        <p:spPr>
          <a:xfrm flipH="1">
            <a:off x="3770589" y="3690608"/>
            <a:ext cx="533961" cy="6336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93833" y="4355068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2939" y="417040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1" name="Straight Arrow Connector 20"/>
          <p:cNvCxnSpPr>
            <a:stCxn id="15" idx="6"/>
            <a:endCxn id="19" idx="2"/>
          </p:cNvCxnSpPr>
          <p:nvPr/>
        </p:nvCxnSpPr>
        <p:spPr>
          <a:xfrm>
            <a:off x="3837546" y="4539734"/>
            <a:ext cx="1056289" cy="1201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32150" y="4263485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2295011" y="4050268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2600" y="4170402"/>
            <a:ext cx="58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25" name="Straight Arrow Connector 24"/>
          <p:cNvCxnSpPr>
            <a:stCxn id="13" idx="2"/>
            <a:endCxn id="23" idx="7"/>
          </p:cNvCxnSpPr>
          <p:nvPr/>
        </p:nvCxnSpPr>
        <p:spPr>
          <a:xfrm flipH="1">
            <a:off x="2685256" y="3475082"/>
            <a:ext cx="1552339" cy="66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94139" y="3396734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Oval 26"/>
          <p:cNvSpPr/>
          <p:nvPr/>
        </p:nvSpPr>
        <p:spPr>
          <a:xfrm>
            <a:off x="5856889" y="3238312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85994" y="3053646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9" name="Straight Arrow Connector 28"/>
          <p:cNvCxnSpPr>
            <a:stCxn id="13" idx="6"/>
            <a:endCxn id="27" idx="2"/>
          </p:cNvCxnSpPr>
          <p:nvPr/>
        </p:nvCxnSpPr>
        <p:spPr>
          <a:xfrm>
            <a:off x="4694795" y="3475082"/>
            <a:ext cx="1162094" cy="6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08845" y="5196246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316380"/>
            <a:ext cx="64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2" name="Straight Arrow Connector 31"/>
          <p:cNvCxnSpPr>
            <a:stCxn id="15" idx="3"/>
            <a:endCxn id="30" idx="7"/>
          </p:cNvCxnSpPr>
          <p:nvPr/>
        </p:nvCxnSpPr>
        <p:spPr>
          <a:xfrm flipH="1">
            <a:off x="3199089" y="4755260"/>
            <a:ext cx="248211" cy="53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8042" y="4900136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Oval 33"/>
          <p:cNvSpPr/>
          <p:nvPr/>
        </p:nvSpPr>
        <p:spPr>
          <a:xfrm>
            <a:off x="4123295" y="5149334"/>
            <a:ext cx="457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08489" y="526946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19" idx="3"/>
            <a:endCxn id="34" idx="7"/>
          </p:cNvCxnSpPr>
          <p:nvPr/>
        </p:nvCxnSpPr>
        <p:spPr>
          <a:xfrm flipH="1">
            <a:off x="4513540" y="4875394"/>
            <a:ext cx="447250" cy="36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94289" y="4753790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5518639" y="5122899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65889" y="5243033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0" name="Straight Arrow Connector 39"/>
          <p:cNvCxnSpPr>
            <a:stCxn id="19" idx="5"/>
            <a:endCxn id="38" idx="1"/>
          </p:cNvCxnSpPr>
          <p:nvPr/>
        </p:nvCxnSpPr>
        <p:spPr>
          <a:xfrm>
            <a:off x="5284078" y="4875396"/>
            <a:ext cx="301517" cy="3367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94389" y="4768334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5081051" y="6216134"/>
            <a:ext cx="45720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66245" y="6488668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4" name="Straight Arrow Connector 43"/>
          <p:cNvCxnSpPr>
            <a:stCxn id="38" idx="4"/>
            <a:endCxn id="42" idx="0"/>
          </p:cNvCxnSpPr>
          <p:nvPr/>
        </p:nvCxnSpPr>
        <p:spPr>
          <a:xfrm flipH="1">
            <a:off x="5309652" y="5732501"/>
            <a:ext cx="437588" cy="483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5938" y="5971912"/>
            <a:ext cx="32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6C4-6752-4A98-AA34-F785B988B251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092622"/>
            <a:ext cx="123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13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686800" cy="533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7. </a:t>
            </a:r>
            <a:r>
              <a:rPr lang="en-US" sz="3200" dirty="0" err="1">
                <a:solidFill>
                  <a:srgbClr val="FF0000"/>
                </a:solidFill>
              </a:rPr>
              <a:t>Giải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bài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toán</a:t>
            </a:r>
            <a:r>
              <a:rPr lang="en-US" sz="3200" dirty="0">
                <a:solidFill>
                  <a:srgbClr val="FF0000"/>
                </a:solidFill>
              </a:rPr>
              <a:t> 8-puzzle </a:t>
            </a:r>
            <a:r>
              <a:rPr lang="en-US" sz="3200" dirty="0" err="1">
                <a:solidFill>
                  <a:srgbClr val="FF0000"/>
                </a:solidFill>
              </a:rPr>
              <a:t>bằng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giải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thuật</a:t>
            </a:r>
            <a:r>
              <a:rPr lang="en-US" sz="3200" dirty="0">
                <a:solidFill>
                  <a:srgbClr val="FF0000"/>
                </a:solidFill>
              </a:rPr>
              <a:t>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8-puzzle</a:t>
            </a:r>
          </a:p>
          <a:p>
            <a:pPr eaLnBrk="1" hangingPunct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dirty="0"/>
              <a:t>8-puzzle</a:t>
            </a:r>
            <a:r>
              <a:rPr lang="en-US" dirty="0"/>
              <a:t>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đố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8 </a:t>
            </a:r>
            <a:r>
              <a:rPr lang="en-US" dirty="0" err="1"/>
              <a:t>miếng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(tile).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8-Puzzle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cột</a:t>
            </a:r>
            <a:r>
              <a:rPr lang="en-US" dirty="0"/>
              <a:t>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8 </a:t>
            </a:r>
            <a:r>
              <a:rPr lang="en-US" dirty="0" err="1"/>
              <a:t>miếng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miếng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miếng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miếng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2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Bài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toán</a:t>
            </a:r>
            <a:r>
              <a:rPr lang="en-US" sz="2800" dirty="0">
                <a:solidFill>
                  <a:srgbClr val="FF0000"/>
                </a:solidFill>
              </a:rPr>
              <a:t> 8-Puzzle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  <a:endParaRPr lang="en-US" sz="2800" dirty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83541C0-93FA-47F8-B96C-739D797A9401}" type="slidenum">
              <a:rPr lang="en-GB" sz="1400" smtClean="0"/>
              <a:pPr eaLnBrk="1" hangingPunct="1"/>
              <a:t>53</a:t>
            </a:fld>
            <a:endParaRPr lang="en-GB" sz="1400"/>
          </a:p>
        </p:txBody>
      </p:sp>
      <p:pic>
        <p:nvPicPr>
          <p:cNvPr id="4100" name="Picture 4" descr="E:\Artificial_Intelligence\8_puzz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75762"/>
            <a:ext cx="49815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152400" y="2209800"/>
            <a:ext cx="2514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200" b="1" dirty="0" err="1"/>
              <a:t>Hình</a:t>
            </a:r>
            <a:r>
              <a:rPr lang="en-US" sz="2200" b="1" dirty="0"/>
              <a:t> 3.10. </a:t>
            </a:r>
            <a:r>
              <a:rPr lang="en-US" sz="2200" b="1" dirty="0" err="1"/>
              <a:t>Trạng</a:t>
            </a:r>
            <a:r>
              <a:rPr lang="en-US" sz="2200" b="1" dirty="0"/>
              <a:t> </a:t>
            </a:r>
            <a:r>
              <a:rPr lang="en-US" sz="2200" b="1" dirty="0" err="1"/>
              <a:t>thái</a:t>
            </a:r>
            <a:r>
              <a:rPr lang="en-US" sz="2200" b="1" dirty="0"/>
              <a:t> ban </a:t>
            </a:r>
            <a:r>
              <a:rPr lang="en-US" sz="2200" b="1" dirty="0" err="1"/>
              <a:t>đầu</a:t>
            </a:r>
            <a:r>
              <a:rPr lang="en-US" sz="2200" b="1" dirty="0"/>
              <a:t> </a:t>
            </a:r>
            <a:r>
              <a:rPr lang="en-US" sz="2200" b="1" dirty="0" err="1"/>
              <a:t>và</a:t>
            </a:r>
            <a:r>
              <a:rPr lang="en-US" sz="2200" b="1" dirty="0"/>
              <a:t> </a:t>
            </a:r>
            <a:r>
              <a:rPr lang="en-US" sz="2200" b="1" dirty="0" err="1"/>
              <a:t>trạng</a:t>
            </a:r>
            <a:r>
              <a:rPr lang="en-US" sz="2200" b="1" dirty="0"/>
              <a:t> </a:t>
            </a:r>
            <a:r>
              <a:rPr lang="en-US" sz="2200" b="1" dirty="0" err="1"/>
              <a:t>thái</a:t>
            </a:r>
            <a:r>
              <a:rPr lang="en-US" sz="2200" b="1" dirty="0"/>
              <a:t> </a:t>
            </a:r>
            <a:r>
              <a:rPr lang="en-US" sz="2200" b="1" dirty="0" err="1"/>
              <a:t>đích</a:t>
            </a:r>
            <a:r>
              <a:rPr lang="en-US" sz="2200" b="1" dirty="0"/>
              <a:t> </a:t>
            </a:r>
            <a:r>
              <a:rPr lang="en-US" sz="2200" b="1" dirty="0" err="1"/>
              <a:t>của</a:t>
            </a:r>
            <a:r>
              <a:rPr lang="en-US" sz="2200" b="1" dirty="0"/>
              <a:t> </a:t>
            </a:r>
            <a:r>
              <a:rPr lang="en-US" sz="2200" b="1" dirty="0" err="1"/>
              <a:t>bài</a:t>
            </a:r>
            <a:r>
              <a:rPr lang="en-US" sz="2200" b="1" dirty="0"/>
              <a:t> </a:t>
            </a:r>
            <a:r>
              <a:rPr lang="en-US" sz="2200" b="1" dirty="0" err="1"/>
              <a:t>toán</a:t>
            </a:r>
            <a:r>
              <a:rPr lang="en-US" sz="2200" b="1" dirty="0"/>
              <a:t> 8-Puzzle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371" y="4495800"/>
            <a:ext cx="8001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miếng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ban </a:t>
            </a:r>
            <a:r>
              <a:rPr lang="en-US" dirty="0" err="1">
                <a:latin typeface="+mn-lt"/>
              </a:rPr>
              <a:t>đầu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được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chuyển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ô </a:t>
            </a:r>
            <a:r>
              <a:rPr lang="en-US" dirty="0" err="1">
                <a:latin typeface="+mn-lt"/>
              </a:rPr>
              <a:t>trống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theo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nào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đạt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thái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đích</a:t>
            </a:r>
            <a:r>
              <a:rPr lang="en-US" dirty="0">
                <a:latin typeface="+mn-lt"/>
              </a:rPr>
              <a:t>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60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qui </a:t>
            </a:r>
            <a:r>
              <a:rPr lang="en-US" sz="2800" dirty="0" err="1">
                <a:solidFill>
                  <a:srgbClr val="FF0000"/>
                </a:solidFill>
              </a:rPr>
              <a:t>tắc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để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giải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bài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toán</a:t>
            </a:r>
            <a:r>
              <a:rPr lang="en-US" sz="2800" dirty="0">
                <a:solidFill>
                  <a:srgbClr val="FF0000"/>
                </a:solidFill>
              </a:rPr>
              <a:t> 8-puzzle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2590800"/>
            <a:ext cx="8382000" cy="3581400"/>
          </a:xfrm>
        </p:spPr>
        <p:txBody>
          <a:bodyPr/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miếng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ô </a:t>
            </a:r>
            <a:r>
              <a:rPr lang="en-US" dirty="0" err="1"/>
              <a:t>trống</a:t>
            </a:r>
            <a:r>
              <a:rPr lang="en-US" dirty="0"/>
              <a:t>. </a:t>
            </a:r>
          </a:p>
          <a:p>
            <a:r>
              <a:rPr lang="en-US" dirty="0"/>
              <a:t>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4 </a:t>
            </a:r>
            <a:r>
              <a:rPr lang="en-US" dirty="0" err="1"/>
              <a:t>hướng</a:t>
            </a:r>
            <a:r>
              <a:rPr lang="en-US" dirty="0"/>
              <a:t>:</a:t>
            </a:r>
          </a:p>
          <a:p>
            <a:pPr marL="457200" lvl="1" indent="0">
              <a:buFontTx/>
              <a:buNone/>
            </a:pPr>
            <a:r>
              <a:rPr lang="en-US" dirty="0"/>
              <a:t>1.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lên</a:t>
            </a:r>
            <a:br>
              <a:rPr lang="en-US" dirty="0"/>
            </a:br>
            <a:r>
              <a:rPr lang="en-US" dirty="0"/>
              <a:t>2.Đi </a:t>
            </a:r>
            <a:r>
              <a:rPr lang="en-US" dirty="0" err="1"/>
              <a:t>xuống</a:t>
            </a:r>
            <a:br>
              <a:rPr lang="en-US" dirty="0"/>
            </a:br>
            <a:r>
              <a:rPr lang="en-US" dirty="0"/>
              <a:t>3. Sang </a:t>
            </a:r>
            <a:r>
              <a:rPr lang="en-US" dirty="0" err="1"/>
              <a:t>phải</a:t>
            </a:r>
            <a:br>
              <a:rPr lang="en-US" dirty="0"/>
            </a:br>
            <a:r>
              <a:rPr lang="en-US" dirty="0"/>
              <a:t>4. Sang </a:t>
            </a:r>
            <a:r>
              <a:rPr lang="en-US" dirty="0" err="1"/>
              <a:t>trái</a:t>
            </a:r>
            <a:endParaRPr lang="en-US" dirty="0"/>
          </a:p>
          <a:p>
            <a:r>
              <a:rPr lang="en-US" dirty="0"/>
              <a:t>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273129-54FE-49CC-BB64-50D77A494AF3}" type="slidenum">
              <a:rPr lang="en-GB" sz="1400" smtClean="0"/>
              <a:pPr eaLnBrk="1" hangingPunct="1"/>
              <a:t>54</a:t>
            </a:fld>
            <a:endParaRPr lang="en-GB" sz="1400"/>
          </a:p>
        </p:txBody>
      </p:sp>
      <p:pic>
        <p:nvPicPr>
          <p:cNvPr id="2050" name="Picture 2" descr="E:\AI_Huflit\8-puzz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84200"/>
            <a:ext cx="2120900" cy="189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759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Giải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A* 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A*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list: ‘</a:t>
            </a:r>
            <a:r>
              <a:rPr lang="en-US" b="1" dirty="0"/>
              <a:t>open</a:t>
            </a:r>
            <a:r>
              <a:rPr lang="en-US" dirty="0"/>
              <a:t>‘ </a:t>
            </a:r>
            <a:r>
              <a:rPr lang="en-US" dirty="0" err="1"/>
              <a:t>và</a:t>
            </a:r>
            <a:r>
              <a:rPr lang="en-US" dirty="0"/>
              <a:t> ‘</a:t>
            </a:r>
            <a:r>
              <a:rPr lang="en-US" b="1" dirty="0"/>
              <a:t>closed </a:t>
            </a:r>
            <a:r>
              <a:rPr lang="en-US" dirty="0"/>
              <a:t>‘ </a:t>
            </a:r>
          </a:p>
          <a:p>
            <a:r>
              <a:rPr lang="en-US" dirty="0"/>
              <a:t>List </a:t>
            </a:r>
            <a:r>
              <a:rPr lang="en-US" b="1" dirty="0"/>
              <a:t>open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list </a:t>
            </a:r>
            <a:r>
              <a:rPr lang="en-US" b="1" dirty="0"/>
              <a:t>closed 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list </a:t>
            </a:r>
            <a:r>
              <a:rPr lang="en-US" b="1" dirty="0"/>
              <a:t>closed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list </a:t>
            </a:r>
            <a:r>
              <a:rPr lang="en-US" b="1" dirty="0"/>
              <a:t>open</a:t>
            </a:r>
            <a:r>
              <a:rPr lang="en-US" dirty="0"/>
              <a:t>. </a:t>
            </a: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cha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r>
              <a:rPr lang="en-US" dirty="0"/>
              <a:t>Ban </a:t>
            </a:r>
            <a:r>
              <a:rPr lang="en-US" dirty="0" err="1"/>
              <a:t>đầu</a:t>
            </a:r>
            <a:r>
              <a:rPr lang="en-US" dirty="0"/>
              <a:t>, list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b="1" dirty="0" err="1"/>
              <a:t>nút</a:t>
            </a:r>
            <a:r>
              <a:rPr lang="en-US" b="1" dirty="0"/>
              <a:t> </a:t>
            </a:r>
            <a:r>
              <a:rPr lang="en-US" b="1" dirty="0" err="1"/>
              <a:t>khởi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dirty="0"/>
              <a:t>(start node).</a:t>
            </a:r>
          </a:p>
          <a:p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C3BD5C-CA27-4590-AB57-3944D8061E8D}" type="slidenum">
              <a:rPr lang="en-GB" sz="1400" smtClean="0"/>
              <a:pPr eaLnBrk="1" hangingPunct="1"/>
              <a:t>55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3815660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f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105400"/>
          </a:xfrm>
        </p:spPr>
        <p:txBody>
          <a:bodyPr/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list open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f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f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                  f-score = h-score + g-score</a:t>
            </a:r>
            <a:endParaRPr lang="en-US" dirty="0"/>
          </a:p>
          <a:p>
            <a:r>
              <a:rPr lang="en-US" dirty="0"/>
              <a:t>A*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heuristic (</a:t>
            </a:r>
            <a:r>
              <a:rPr lang="en-US" b="1" dirty="0"/>
              <a:t>h-score</a:t>
            </a:r>
            <a:r>
              <a:rPr lang="en-US" dirty="0"/>
              <a:t>: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b="1" dirty="0"/>
              <a:t>g-score</a:t>
            </a:r>
            <a:r>
              <a:rPr lang="en-US" dirty="0"/>
              <a:t> (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).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8-Puzzle,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</a:t>
            </a:r>
          </a:p>
          <a:p>
            <a:pPr lvl="1"/>
            <a:r>
              <a:rPr lang="en-US" sz="2200" b="1" dirty="0"/>
              <a:t>h-score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ô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so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</a:t>
            </a:r>
            <a:r>
              <a:rPr lang="en-US" sz="2200" dirty="0" err="1"/>
              <a:t>đích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/>
              <a:t>g-score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nút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930A05-CFCE-4FAB-A7BC-4F7064A73340}" type="slidenum">
              <a:rPr lang="en-GB" sz="1400" smtClean="0"/>
              <a:pPr eaLnBrk="1" hangingPunct="1"/>
              <a:t>56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001687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2133600" cy="914400"/>
          </a:xfrm>
        </p:spPr>
        <p:txBody>
          <a:bodyPr/>
          <a:lstStyle/>
          <a:p>
            <a:pPr algn="l"/>
            <a:r>
              <a:rPr lang="en-US" sz="2800" dirty="0" err="1">
                <a:solidFill>
                  <a:srgbClr val="FF0000"/>
                </a:solidFill>
              </a:rPr>
              <a:t>Hàm</a:t>
            </a:r>
            <a:r>
              <a:rPr lang="en-US" sz="2800" dirty="0">
                <a:solidFill>
                  <a:srgbClr val="FF0000"/>
                </a:solidFill>
              </a:rPr>
              <a:t> f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19425"/>
            <a:ext cx="7772400" cy="2238376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3.10,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dirty="0"/>
              <a:t>h-score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miếng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b="1" dirty="0"/>
              <a:t>h-score</a:t>
            </a:r>
            <a:r>
              <a:rPr lang="en-US" dirty="0"/>
              <a:t> = 5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g-score </a:t>
            </a:r>
            <a:r>
              <a:rPr lang="en-US" dirty="0"/>
              <a:t>= 0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0.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67475F-126B-4F6D-8D6E-55387ECB516B}" type="slidenum">
              <a:rPr lang="en-GB" sz="1400" smtClean="0"/>
              <a:pPr eaLnBrk="1" hangingPunct="1"/>
              <a:t>57</a:t>
            </a:fld>
            <a:endParaRPr lang="en-GB" sz="1400"/>
          </a:p>
        </p:txBody>
      </p:sp>
      <p:pic>
        <p:nvPicPr>
          <p:cNvPr id="5" name="Picture 4" descr="E:\Artificial_Intelligence\8_puzz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49815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805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Cách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giải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thuật</a:t>
            </a:r>
            <a:r>
              <a:rPr lang="en-US" sz="2800" b="1" dirty="0">
                <a:solidFill>
                  <a:srgbClr val="FF0000"/>
                </a:solidFill>
              </a:rPr>
              <a:t> A* </a:t>
            </a:r>
            <a:r>
              <a:rPr lang="en-US" sz="2800" b="1" dirty="0" err="1">
                <a:solidFill>
                  <a:srgbClr val="FF0000"/>
                </a:solidFill>
              </a:rPr>
              <a:t>giải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bài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toán</a:t>
            </a:r>
            <a:r>
              <a:rPr lang="en-US" sz="2800" b="1" dirty="0">
                <a:solidFill>
                  <a:srgbClr val="FF0000"/>
                </a:solidFill>
              </a:rPr>
              <a:t> 8-Puzzle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5257800"/>
          </a:xfrm>
        </p:spPr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ô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list </a:t>
            </a:r>
            <a:r>
              <a:rPr lang="en-US" b="1" dirty="0"/>
              <a:t>closed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list </a:t>
            </a:r>
            <a:r>
              <a:rPr lang="en-US" b="1" dirty="0"/>
              <a:t>open</a:t>
            </a:r>
            <a:r>
              <a:rPr lang="en-US" dirty="0"/>
              <a:t> . </a:t>
            </a:r>
            <a:r>
              <a:rPr lang="en-US" dirty="0" err="1"/>
              <a:t>Trong</a:t>
            </a:r>
            <a:r>
              <a:rPr lang="en-US" dirty="0"/>
              <a:t> list </a:t>
            </a:r>
            <a:r>
              <a:rPr lang="en-US" b="1" dirty="0"/>
              <a:t>open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17FBF6-B8C5-4024-808E-7CCB17E0106D}" type="slidenum">
              <a:rPr lang="en-GB" sz="1400" smtClean="0"/>
              <a:pPr eaLnBrk="1" hangingPunct="1"/>
              <a:t>58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465379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71BAC2-888F-41B8-BA22-2F6C8DB05425}" type="slidenum">
              <a:rPr lang="en-GB" sz="1400" smtClean="0"/>
              <a:pPr eaLnBrk="1" hangingPunct="1"/>
              <a:t>59</a:t>
            </a:fld>
            <a:endParaRPr lang="en-GB" sz="1400"/>
          </a:p>
        </p:txBody>
      </p:sp>
      <p:pic>
        <p:nvPicPr>
          <p:cNvPr id="11267" name="Picture 4" descr="E:\Artificial_Intelligence\8_puzzle_A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25425"/>
            <a:ext cx="7408862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5867400" y="4648200"/>
            <a:ext cx="3048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200" b="1" dirty="0" err="1">
                <a:latin typeface="+mn-lt"/>
              </a:rPr>
              <a:t>Hình</a:t>
            </a:r>
            <a:r>
              <a:rPr lang="en-US" sz="2200" b="1" dirty="0">
                <a:latin typeface="+mn-lt"/>
              </a:rPr>
              <a:t> 3.11. </a:t>
            </a:r>
            <a:r>
              <a:rPr lang="en-US" sz="2200" b="1" dirty="0" err="1">
                <a:latin typeface="+mn-lt"/>
              </a:rPr>
              <a:t>Diễn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tiến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giải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thuật</a:t>
            </a:r>
            <a:r>
              <a:rPr lang="en-US" sz="2200" b="1" dirty="0">
                <a:latin typeface="+mn-lt"/>
              </a:rPr>
              <a:t> A* </a:t>
            </a:r>
            <a:r>
              <a:rPr lang="en-US" sz="2200" b="1" dirty="0" err="1">
                <a:latin typeface="+mn-lt"/>
              </a:rPr>
              <a:t>để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giải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bài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toán</a:t>
            </a:r>
            <a:r>
              <a:rPr lang="en-US" sz="2200" b="1" dirty="0">
                <a:latin typeface="+mn-lt"/>
              </a:rPr>
              <a:t> 8-puzzle.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22542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616805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26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Biểu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diễn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đồ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không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thái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" y="8382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i="1" dirty="0" err="1"/>
              <a:t>tập</a:t>
            </a:r>
            <a:r>
              <a:rPr lang="en-US" sz="2200" i="1" dirty="0"/>
              <a:t> </a:t>
            </a:r>
            <a:r>
              <a:rPr lang="en-US" sz="2200" i="1" dirty="0" err="1"/>
              <a:t>danh</a:t>
            </a:r>
            <a:r>
              <a:rPr lang="en-US" sz="2200" i="1" dirty="0"/>
              <a:t> </a:t>
            </a:r>
            <a:r>
              <a:rPr lang="en-US" sz="2200" i="1" dirty="0" err="1"/>
              <a:t>sách</a:t>
            </a:r>
            <a:r>
              <a:rPr lang="en-US" sz="2200" i="1" dirty="0"/>
              <a:t> </a:t>
            </a:r>
            <a:r>
              <a:rPr lang="en-US" sz="2200" i="1" dirty="0" err="1"/>
              <a:t>kề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ngôn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Python,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sách</a:t>
            </a:r>
            <a:r>
              <a:rPr lang="en-US" sz="2200" dirty="0"/>
              <a:t> </a:t>
            </a:r>
            <a:r>
              <a:rPr lang="en-US" sz="2200" dirty="0" err="1"/>
              <a:t>kề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dictionary ADJ.</a:t>
            </a:r>
          </a:p>
          <a:p>
            <a:pPr marL="0" indent="0">
              <a:buNone/>
            </a:pPr>
            <a:r>
              <a:rPr lang="en-US" sz="2000" dirty="0"/>
              <a:t>ADJ = {}</a:t>
            </a:r>
          </a:p>
          <a:p>
            <a:pPr marL="0" indent="0">
              <a:buNone/>
            </a:pPr>
            <a:r>
              <a:rPr lang="en-US" sz="2000" dirty="0"/>
              <a:t>ADJ[’A’] = [’C’, ’D’,’E’,’F’]</a:t>
            </a:r>
          </a:p>
          <a:p>
            <a:pPr marL="0" indent="0">
              <a:buNone/>
            </a:pPr>
            <a:r>
              <a:rPr lang="en-US" sz="2000" dirty="0"/>
              <a:t>ADJ[’B’] = []</a:t>
            </a:r>
          </a:p>
          <a:p>
            <a:pPr marL="0" indent="0">
              <a:buNone/>
            </a:pPr>
            <a:r>
              <a:rPr lang="en-US" sz="2000" dirty="0"/>
              <a:t>ADJ[’C’] = [’H’]</a:t>
            </a:r>
          </a:p>
          <a:p>
            <a:pPr marL="0" indent="0">
              <a:buNone/>
            </a:pPr>
            <a:r>
              <a:rPr lang="en-US" sz="2000" dirty="0"/>
              <a:t>ADJ[’D’] = [’E’,’H’]</a:t>
            </a:r>
          </a:p>
          <a:p>
            <a:pPr marL="0" indent="0">
              <a:buNone/>
            </a:pPr>
            <a:r>
              <a:rPr lang="en-US" sz="2000" dirty="0"/>
              <a:t>ADJ[’E’] = [’I’,’K’]</a:t>
            </a:r>
          </a:p>
          <a:p>
            <a:pPr marL="0" indent="0">
              <a:buNone/>
            </a:pPr>
            <a:r>
              <a:rPr lang="en-US" sz="2000" dirty="0"/>
              <a:t>ADJ[’F’] = [’G’,’I’]</a:t>
            </a:r>
          </a:p>
          <a:p>
            <a:pPr marL="0" indent="0">
              <a:buNone/>
            </a:pPr>
            <a:r>
              <a:rPr lang="en-US" sz="2000" dirty="0"/>
              <a:t>ADJ[’G’] = []</a:t>
            </a:r>
          </a:p>
          <a:p>
            <a:pPr marL="0" indent="0">
              <a:buNone/>
            </a:pPr>
            <a:r>
              <a:rPr lang="en-US" sz="2000" dirty="0"/>
              <a:t>ADJ[’H’] = [’K’]</a:t>
            </a:r>
          </a:p>
          <a:p>
            <a:pPr marL="0" indent="0">
              <a:buNone/>
            </a:pPr>
            <a:r>
              <a:rPr lang="en-US" sz="2000" dirty="0"/>
              <a:t>ADJ[’I’] = [’B’,’K’]</a:t>
            </a:r>
          </a:p>
          <a:p>
            <a:pPr marL="0" indent="0">
              <a:buNone/>
            </a:pPr>
            <a:r>
              <a:rPr lang="en-US" sz="2000" dirty="0"/>
              <a:t>ADJ[’K’] = [’B’]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5" name="Picture 2" descr="E:\AI_Huflit\Di_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48" y="1981200"/>
            <a:ext cx="5646552" cy="40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86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luận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AI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(DFS) and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(BFS)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mù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(best first search), uniform cost search </a:t>
            </a:r>
            <a:r>
              <a:rPr lang="en-US" dirty="0" err="1"/>
              <a:t>và</a:t>
            </a:r>
            <a:r>
              <a:rPr lang="en-US" dirty="0"/>
              <a:t> A*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heuristic,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0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>
                <a:solidFill>
                  <a:srgbClr val="FF0000"/>
                </a:solidFill>
              </a:rPr>
              <a:t>Phương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pháp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Tìm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Kiếm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trên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đồ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thị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không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gian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trạng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thái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/>
              <a:t>Uniform cost search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A*</a:t>
            </a:r>
          </a:p>
          <a:p>
            <a:pPr marL="0" indent="0"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kiếm</a:t>
            </a:r>
            <a:r>
              <a:rPr lang="en-US" i="1" dirty="0"/>
              <a:t> </a:t>
            </a:r>
            <a:r>
              <a:rPr lang="en-US" i="1" dirty="0" err="1"/>
              <a:t>mù</a:t>
            </a:r>
            <a:r>
              <a:rPr lang="en-US" i="1" dirty="0"/>
              <a:t> </a:t>
            </a:r>
            <a:r>
              <a:rPr lang="en-US" dirty="0"/>
              <a:t>(uninformed search)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kiếm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thông</a:t>
            </a:r>
            <a:r>
              <a:rPr lang="en-US" i="1" dirty="0"/>
              <a:t> tin </a:t>
            </a:r>
            <a:r>
              <a:rPr lang="en-US" dirty="0"/>
              <a:t>(informed search) hay </a:t>
            </a:r>
            <a:r>
              <a:rPr lang="en-US" i="1" dirty="0" err="1"/>
              <a:t>tìm</a:t>
            </a:r>
            <a:r>
              <a:rPr lang="en-US" i="1" dirty="0"/>
              <a:t> </a:t>
            </a:r>
            <a:r>
              <a:rPr lang="en-US" i="1" dirty="0" err="1"/>
              <a:t>kiếm</a:t>
            </a:r>
            <a:r>
              <a:rPr lang="en-US" i="1" dirty="0"/>
              <a:t> heuristic </a:t>
            </a:r>
            <a:r>
              <a:rPr lang="en-US" dirty="0"/>
              <a:t>(heuristic search)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3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E6AC97-01C0-4ACD-B3CD-C72CE08DD5A7}" type="slidenum">
              <a:rPr lang="en-GB" sz="1400" smtClean="0"/>
              <a:pPr eaLnBrk="1" hangingPunct="1"/>
              <a:t>8</a:t>
            </a:fld>
            <a:endParaRPr lang="en-GB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dirty="0" err="1">
                <a:solidFill>
                  <a:srgbClr val="FF0000"/>
                </a:solidFill>
              </a:rPr>
              <a:t>Phương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pháp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tìm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kiếm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>
                <a:solidFill>
                  <a:srgbClr val="FF0000"/>
                </a:solidFill>
              </a:rPr>
              <a:t>mù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chemeClr val="tx1"/>
              </a:buClr>
              <a:buSzPct val="120000"/>
            </a:pPr>
            <a:r>
              <a:rPr lang="en-GB" dirty="0" err="1">
                <a:solidFill>
                  <a:srgbClr val="0000FF"/>
                </a:solidFill>
              </a:rPr>
              <a:t>Tìm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kiếm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theo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chiều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rộng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trước</a:t>
            </a:r>
            <a:endParaRPr lang="en-GB" dirty="0"/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	</a:t>
            </a:r>
            <a:r>
              <a:rPr lang="en-GB" sz="2000" dirty="0" err="1"/>
              <a:t>Triển</a:t>
            </a:r>
            <a:r>
              <a:rPr lang="en-GB" sz="2000" dirty="0"/>
              <a:t> </a:t>
            </a:r>
            <a:r>
              <a:rPr lang="en-GB" sz="2000" dirty="0" err="1"/>
              <a:t>khai</a:t>
            </a:r>
            <a:r>
              <a:rPr lang="en-GB" sz="2000" dirty="0"/>
              <a:t> </a:t>
            </a:r>
            <a:r>
              <a:rPr lang="en-GB" sz="2000" dirty="0" err="1"/>
              <a:t>tất</a:t>
            </a:r>
            <a:r>
              <a:rPr lang="en-GB" sz="2000" dirty="0"/>
              <a:t> </a:t>
            </a:r>
            <a:r>
              <a:rPr lang="en-GB" sz="2000" dirty="0" err="1"/>
              <a:t>cả</a:t>
            </a:r>
            <a:r>
              <a:rPr lang="en-GB" sz="2000" dirty="0"/>
              <a:t> </a:t>
            </a:r>
            <a:r>
              <a:rPr lang="en-GB" sz="2000" dirty="0" err="1"/>
              <a:t>các</a:t>
            </a:r>
            <a:r>
              <a:rPr lang="en-GB" sz="2000" dirty="0"/>
              <a:t> </a:t>
            </a:r>
            <a:r>
              <a:rPr lang="en-GB" sz="2000" dirty="0" err="1"/>
              <a:t>nút</a:t>
            </a:r>
            <a:r>
              <a:rPr lang="en-GB" sz="2000" dirty="0"/>
              <a:t>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 err="1"/>
              <a:t>của</a:t>
            </a:r>
            <a:r>
              <a:rPr lang="en-GB" sz="2000" dirty="0"/>
              <a:t> </a:t>
            </a:r>
            <a:r>
              <a:rPr lang="en-GB" sz="2000" dirty="0" err="1"/>
              <a:t>một</a:t>
            </a:r>
            <a:r>
              <a:rPr lang="en-GB" sz="2000" dirty="0"/>
              <a:t> </a:t>
            </a:r>
            <a:r>
              <a:rPr lang="en-GB" sz="2000" dirty="0" err="1"/>
              <a:t>mức</a:t>
            </a:r>
            <a:r>
              <a:rPr lang="en-GB" sz="2000" dirty="0"/>
              <a:t> (level) </a:t>
            </a:r>
            <a:r>
              <a:rPr lang="en-GB" sz="2000" dirty="0" err="1"/>
              <a:t>trước</a:t>
            </a:r>
            <a:r>
              <a:rPr lang="en-GB" sz="2000" dirty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000" dirty="0"/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endParaRPr lang="en-GB" sz="2000" dirty="0"/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120000"/>
            </a:pPr>
            <a:r>
              <a:rPr lang="en-GB" dirty="0" err="1">
                <a:solidFill>
                  <a:srgbClr val="0000FF"/>
                </a:solidFill>
              </a:rPr>
              <a:t>Tìm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kiếm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theo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chiều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sâu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 err="1">
                <a:solidFill>
                  <a:srgbClr val="0000FF"/>
                </a:solidFill>
              </a:rPr>
              <a:t>trước</a:t>
            </a:r>
            <a:endParaRPr lang="en-GB" dirty="0"/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120000"/>
              <a:buFontTx/>
              <a:buNone/>
            </a:pPr>
            <a:r>
              <a:rPr lang="en-GB" dirty="0"/>
              <a:t>		</a:t>
            </a:r>
            <a:r>
              <a:rPr lang="en-GB" sz="2000" dirty="0" err="1"/>
              <a:t>Triển</a:t>
            </a:r>
            <a:r>
              <a:rPr lang="en-GB" sz="2000" dirty="0"/>
              <a:t> </a:t>
            </a:r>
            <a:r>
              <a:rPr lang="en-GB" sz="2000" dirty="0" err="1"/>
              <a:t>khai</a:t>
            </a:r>
            <a:r>
              <a:rPr lang="en-GB" sz="2000" dirty="0"/>
              <a:t> </a:t>
            </a:r>
            <a:r>
              <a:rPr lang="en-GB" sz="2000" dirty="0" err="1"/>
              <a:t>một</a:t>
            </a:r>
            <a:r>
              <a:rPr lang="en-GB" sz="2000" dirty="0"/>
              <a:t> </a:t>
            </a:r>
            <a:r>
              <a:rPr lang="en-GB" sz="2000" dirty="0" err="1"/>
              <a:t>trong</a:t>
            </a:r>
            <a:r>
              <a:rPr lang="en-GB" sz="2000" dirty="0"/>
              <a:t> </a:t>
            </a:r>
            <a:r>
              <a:rPr lang="en-GB" sz="2000" dirty="0" err="1"/>
              <a:t>những</a:t>
            </a:r>
            <a:r>
              <a:rPr lang="en-GB" sz="2000" dirty="0"/>
              <a:t> </a:t>
            </a:r>
            <a:r>
              <a:rPr lang="en-GB" sz="2000" dirty="0" err="1"/>
              <a:t>nút</a:t>
            </a:r>
            <a:r>
              <a:rPr lang="en-GB" sz="2000" dirty="0"/>
              <a:t> 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  <a:buFontTx/>
              <a:buNone/>
            </a:pPr>
            <a:r>
              <a:rPr lang="en-GB" sz="2000" dirty="0"/>
              <a:t>		</a:t>
            </a:r>
            <a:r>
              <a:rPr lang="en-GB" sz="2000" dirty="0" err="1"/>
              <a:t>tại</a:t>
            </a:r>
            <a:r>
              <a:rPr lang="en-GB" sz="2000" dirty="0"/>
              <a:t> </a:t>
            </a:r>
            <a:r>
              <a:rPr lang="en-GB" sz="2000" dirty="0" err="1"/>
              <a:t>mức</a:t>
            </a:r>
            <a:r>
              <a:rPr lang="en-GB" sz="2000" dirty="0"/>
              <a:t> </a:t>
            </a:r>
            <a:r>
              <a:rPr lang="en-GB" sz="2000" dirty="0" err="1"/>
              <a:t>sâu</a:t>
            </a:r>
            <a:r>
              <a:rPr lang="en-GB" sz="2000" dirty="0"/>
              <a:t> </a:t>
            </a:r>
            <a:r>
              <a:rPr lang="en-GB" sz="2000" dirty="0" err="1"/>
              <a:t>nhất</a:t>
            </a:r>
            <a:r>
              <a:rPr lang="en-GB" sz="2000" dirty="0"/>
              <a:t>.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6629400" y="2438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5867400" y="2895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6629400" y="2895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7391400" y="2895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5562600" y="3352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6172200" y="3352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9" name="AutoShape 10"/>
          <p:cNvCxnSpPr>
            <a:cxnSpLocks noChangeShapeType="1"/>
            <a:stCxn id="22533" idx="3"/>
            <a:endCxn id="22534" idx="7"/>
          </p:cNvCxnSpPr>
          <p:nvPr/>
        </p:nvCxnSpPr>
        <p:spPr bwMode="auto">
          <a:xfrm flipH="1">
            <a:off x="6062663" y="2633663"/>
            <a:ext cx="60007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0" name="AutoShape 11"/>
          <p:cNvCxnSpPr>
            <a:cxnSpLocks noChangeShapeType="1"/>
            <a:stCxn id="22534" idx="3"/>
            <a:endCxn id="22537" idx="0"/>
          </p:cNvCxnSpPr>
          <p:nvPr/>
        </p:nvCxnSpPr>
        <p:spPr bwMode="auto">
          <a:xfrm flipH="1">
            <a:off x="5676900" y="3090863"/>
            <a:ext cx="223838" cy="261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1" name="AutoShape 12"/>
          <p:cNvCxnSpPr>
            <a:cxnSpLocks noChangeShapeType="1"/>
            <a:stCxn id="22534" idx="5"/>
            <a:endCxn id="22538" idx="0"/>
          </p:cNvCxnSpPr>
          <p:nvPr/>
        </p:nvCxnSpPr>
        <p:spPr bwMode="auto">
          <a:xfrm>
            <a:off x="6062663" y="3090863"/>
            <a:ext cx="223837" cy="261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2" name="AutoShape 13"/>
          <p:cNvCxnSpPr>
            <a:cxnSpLocks noChangeShapeType="1"/>
            <a:stCxn id="22533" idx="4"/>
            <a:endCxn id="22535" idx="0"/>
          </p:cNvCxnSpPr>
          <p:nvPr/>
        </p:nvCxnSpPr>
        <p:spPr bwMode="auto">
          <a:xfrm>
            <a:off x="6743700" y="26670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3" name="AutoShape 14"/>
          <p:cNvCxnSpPr>
            <a:cxnSpLocks noChangeShapeType="1"/>
            <a:stCxn id="22533" idx="5"/>
            <a:endCxn id="22536" idx="1"/>
          </p:cNvCxnSpPr>
          <p:nvPr/>
        </p:nvCxnSpPr>
        <p:spPr bwMode="auto">
          <a:xfrm>
            <a:off x="6824663" y="2633663"/>
            <a:ext cx="60007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4" name="Oval 15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6"/>
          <p:cNvSpPr>
            <a:spLocks noChangeArrowheads="1"/>
          </p:cNvSpPr>
          <p:nvPr/>
        </p:nvSpPr>
        <p:spPr bwMode="auto">
          <a:xfrm>
            <a:off x="5867400" y="47244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Oval 17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Oval 18"/>
          <p:cNvSpPr>
            <a:spLocks noChangeArrowheads="1"/>
          </p:cNvSpPr>
          <p:nvPr/>
        </p:nvSpPr>
        <p:spPr bwMode="auto">
          <a:xfrm>
            <a:off x="7391400" y="47244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5562600" y="5181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Oval 20"/>
          <p:cNvSpPr>
            <a:spLocks noChangeArrowheads="1"/>
          </p:cNvSpPr>
          <p:nvPr/>
        </p:nvSpPr>
        <p:spPr bwMode="auto">
          <a:xfrm>
            <a:off x="6172200" y="51816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50" name="AutoShape 21"/>
          <p:cNvCxnSpPr>
            <a:cxnSpLocks noChangeShapeType="1"/>
            <a:stCxn id="22544" idx="3"/>
            <a:endCxn id="22545" idx="7"/>
          </p:cNvCxnSpPr>
          <p:nvPr/>
        </p:nvCxnSpPr>
        <p:spPr bwMode="auto">
          <a:xfrm flipH="1">
            <a:off x="6062663" y="4462463"/>
            <a:ext cx="60007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1" name="AutoShape 22"/>
          <p:cNvCxnSpPr>
            <a:cxnSpLocks noChangeShapeType="1"/>
            <a:stCxn id="22545" idx="3"/>
            <a:endCxn id="22548" idx="0"/>
          </p:cNvCxnSpPr>
          <p:nvPr/>
        </p:nvCxnSpPr>
        <p:spPr bwMode="auto">
          <a:xfrm flipH="1">
            <a:off x="5676900" y="4919663"/>
            <a:ext cx="223838" cy="261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2" name="AutoShape 23"/>
          <p:cNvCxnSpPr>
            <a:cxnSpLocks noChangeShapeType="1"/>
            <a:stCxn id="22545" idx="5"/>
            <a:endCxn id="22549" idx="0"/>
          </p:cNvCxnSpPr>
          <p:nvPr/>
        </p:nvCxnSpPr>
        <p:spPr bwMode="auto">
          <a:xfrm>
            <a:off x="6062663" y="4919663"/>
            <a:ext cx="223837" cy="261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3" name="AutoShape 24"/>
          <p:cNvCxnSpPr>
            <a:cxnSpLocks noChangeShapeType="1"/>
            <a:stCxn id="22544" idx="4"/>
            <a:endCxn id="22546" idx="0"/>
          </p:cNvCxnSpPr>
          <p:nvPr/>
        </p:nvCxnSpPr>
        <p:spPr bwMode="auto">
          <a:xfrm>
            <a:off x="6743700" y="4495800"/>
            <a:ext cx="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4" name="AutoShape 25"/>
          <p:cNvCxnSpPr>
            <a:cxnSpLocks noChangeShapeType="1"/>
            <a:stCxn id="22544" idx="5"/>
            <a:endCxn id="22547" idx="1"/>
          </p:cNvCxnSpPr>
          <p:nvPr/>
        </p:nvCxnSpPr>
        <p:spPr bwMode="auto">
          <a:xfrm>
            <a:off x="6824663" y="4462463"/>
            <a:ext cx="60007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09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3810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2. </a:t>
            </a:r>
            <a:r>
              <a:rPr lang="en-US" altLang="en-US" sz="3200" b="1" dirty="0" err="1">
                <a:solidFill>
                  <a:srgbClr val="FF0000"/>
                </a:solidFill>
              </a:rPr>
              <a:t>Tìm</a:t>
            </a:r>
            <a:r>
              <a:rPr lang="en-US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</a:rPr>
              <a:t>kiếm</a:t>
            </a:r>
            <a:r>
              <a:rPr lang="en-US" altLang="en-US" sz="3200" b="1" dirty="0">
                <a:solidFill>
                  <a:srgbClr val="FF0000"/>
                </a:solidFill>
              </a:rPr>
              <a:t> </a:t>
            </a:r>
            <a:r>
              <a:rPr lang="vi-VN" altLang="en-US" sz="3200" b="1" dirty="0">
                <a:solidFill>
                  <a:srgbClr val="FF0000"/>
                </a:solidFill>
              </a:rPr>
              <a:t>chiều </a:t>
            </a:r>
            <a:r>
              <a:rPr lang="en-US" altLang="en-US" sz="3200" b="1" dirty="0" err="1">
                <a:solidFill>
                  <a:srgbClr val="FF0000"/>
                </a:solidFill>
              </a:rPr>
              <a:t>sâu</a:t>
            </a:r>
            <a:r>
              <a:rPr lang="en-US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</a:rPr>
              <a:t>trước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334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i="1" dirty="0"/>
              <a:t>depth-first </a:t>
            </a:r>
            <a:r>
              <a:rPr lang="en-US" sz="2000" dirty="0"/>
              <a:t>search (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)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 </a:t>
            </a:r>
          </a:p>
          <a:p>
            <a:pPr marL="0" indent="0">
              <a:buNone/>
            </a:pPr>
            <a:r>
              <a:rPr lang="en-US" sz="2000" b="1" dirty="0"/>
              <a:t>1</a:t>
            </a:r>
            <a:r>
              <a:rPr lang="en-US" sz="2000" dirty="0"/>
              <a:t>.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list OPEN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2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OPEN </a:t>
            </a:r>
            <a:r>
              <a:rPr lang="en-US" sz="2000" dirty="0" err="1"/>
              <a:t>là</a:t>
            </a:r>
            <a:r>
              <a:rPr lang="en-US" sz="2000" dirty="0"/>
              <a:t> list </a:t>
            </a:r>
            <a:r>
              <a:rPr lang="en-US" sz="2000" dirty="0" err="1"/>
              <a:t>rỗng</a:t>
            </a:r>
            <a:r>
              <a:rPr lang="en-US" sz="2000" dirty="0"/>
              <a:t>, in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“FAILURE”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3</a:t>
            </a:r>
            <a:r>
              <a:rPr lang="en-US" sz="2000" dirty="0"/>
              <a:t>.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OPEN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N.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list OPEN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list CLOSED. </a:t>
            </a:r>
            <a:r>
              <a:rPr lang="en-US" sz="2000" dirty="0" err="1"/>
              <a:t>Nếu</a:t>
            </a:r>
            <a:r>
              <a:rPr lang="en-US" sz="2000" dirty="0"/>
              <a:t> 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đích</a:t>
            </a:r>
            <a:r>
              <a:rPr lang="en-US" sz="2000" dirty="0"/>
              <a:t>,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N.</a:t>
            </a:r>
          </a:p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sz="2000" dirty="0"/>
              <a:t>.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L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cận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L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CLOSED.</a:t>
            </a:r>
          </a:p>
          <a:p>
            <a:pPr marL="0" indent="0">
              <a:buNone/>
            </a:pPr>
            <a:r>
              <a:rPr lang="en-US" sz="2000" b="1" dirty="0"/>
              <a:t>5</a:t>
            </a:r>
            <a:r>
              <a:rPr lang="en-US" sz="2000" dirty="0"/>
              <a:t>.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OPEN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L. </a:t>
            </a:r>
            <a:r>
              <a:rPr lang="en-US" sz="2000" dirty="0" err="1"/>
              <a:t>Ghép</a:t>
            </a:r>
            <a:r>
              <a:rPr lang="en-US" sz="2000" dirty="0"/>
              <a:t> </a:t>
            </a:r>
            <a:r>
              <a:rPr lang="en-US" sz="2000" dirty="0" err="1"/>
              <a:t>kề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L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OPEN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L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gắn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N.</a:t>
            </a:r>
          </a:p>
          <a:p>
            <a:pPr marL="0" indent="0">
              <a:buNone/>
            </a:pPr>
            <a:r>
              <a:rPr lang="en-US" sz="2000" b="1" dirty="0"/>
              <a:t>6</a:t>
            </a:r>
            <a:r>
              <a:rPr lang="en-US" sz="2000" dirty="0"/>
              <a:t>. Quay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2.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u="sng" dirty="0" err="1"/>
              <a:t>Ghi</a:t>
            </a:r>
            <a:r>
              <a:rPr lang="en-US" sz="2000" b="1" u="sng" dirty="0"/>
              <a:t> </a:t>
            </a:r>
            <a:r>
              <a:rPr lang="en-US" sz="2000" b="1" u="sng" dirty="0" err="1"/>
              <a:t>chú</a:t>
            </a:r>
            <a:r>
              <a:rPr lang="en-US" sz="2000" dirty="0"/>
              <a:t>: List OPEN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List CLOSED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9959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8557</TotalTime>
  <Words>7021</Words>
  <Application>Microsoft Office PowerPoint</Application>
  <PresentationFormat>On-screen Show (4:3)</PresentationFormat>
  <Paragraphs>808</Paragraphs>
  <Slides>60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 Unicode MS</vt:lpstr>
      <vt:lpstr>Times New Roman</vt:lpstr>
      <vt:lpstr>Wingdings</vt:lpstr>
      <vt:lpstr>Default Design</vt:lpstr>
      <vt:lpstr>Tìm kiếm trên không gian trạng thái</vt:lpstr>
      <vt:lpstr>Nội dung</vt:lpstr>
      <vt:lpstr>1. Không gian trạng thái</vt:lpstr>
      <vt:lpstr>Cây tìm kiếm</vt:lpstr>
      <vt:lpstr>PowerPoint Presentation</vt:lpstr>
      <vt:lpstr>Biểu diễn đồ thị không gian trạng thái</vt:lpstr>
      <vt:lpstr>Phương pháp Tìm Kiếm trên đồ thị không gian trạng thái</vt:lpstr>
      <vt:lpstr>Phương pháp tìm kiếm mù</vt:lpstr>
      <vt:lpstr>2. Tìm kiếm chiều sâu trước</vt:lpstr>
      <vt:lpstr>DFS áp dụng vào đồ thị thí dụ</vt:lpstr>
      <vt:lpstr>Cây tìm kiếm (search tree) của DFS trên đồ thị thí dụ</vt:lpstr>
      <vt:lpstr>PowerPoint Presentation</vt:lpstr>
      <vt:lpstr>Các hàm hỗ trợ</vt:lpstr>
      <vt:lpstr>Hàm test</vt:lpstr>
      <vt:lpstr>3. Tìm kiếm chiều rộng trước</vt:lpstr>
      <vt:lpstr>PowerPoint Presentation</vt:lpstr>
      <vt:lpstr>BFS áp dụng vào đồ thị thí dụ</vt:lpstr>
      <vt:lpstr>Cây tìm kiếm của BFS trên đồ thị thí dụ</vt:lpstr>
      <vt:lpstr>So sánh DFS với BFS</vt:lpstr>
      <vt:lpstr>4. Tìm kiếm tốt nhất trước (Best-First Search)</vt:lpstr>
      <vt:lpstr>Ví dụ minh họa Best-first search</vt:lpstr>
      <vt:lpstr>PowerPoint Presentation</vt:lpstr>
      <vt:lpstr>Mã giả của Best-first-search</vt:lpstr>
      <vt:lpstr>PowerPoint Presentation</vt:lpstr>
      <vt:lpstr>Hàm deleteMin</vt:lpstr>
      <vt:lpstr>Hàm test</vt:lpstr>
      <vt:lpstr>Best First Search áp dụng vào đồ thị thí dụ</vt:lpstr>
      <vt:lpstr>Các bước của best-first-search trên đồ thị thí dụ</vt:lpstr>
      <vt:lpstr>PowerPoint Presentation</vt:lpstr>
      <vt:lpstr>5. Giải thuật Uniform Cost Search</vt:lpstr>
      <vt:lpstr>PowerPoint Presentation</vt:lpstr>
      <vt:lpstr>Biểu diễn đồ thị có trọng số</vt:lpstr>
      <vt:lpstr>Tác vụ then chốt trong Uniform cost search</vt:lpstr>
      <vt:lpstr>PowerPoint Presentation</vt:lpstr>
      <vt:lpstr>PowerPoint Presentation</vt:lpstr>
      <vt:lpstr>Các hàm hỗ trợ</vt:lpstr>
      <vt:lpstr>Hàm test</vt:lpstr>
      <vt:lpstr>Uniform Cost Search áp dụng vào đồ thị thí dụ</vt:lpstr>
      <vt:lpstr>6. Giải thuật A*</vt:lpstr>
      <vt:lpstr>Mã giả của giải thuật A*</vt:lpstr>
      <vt:lpstr>Mã Python của giải thuật A*</vt:lpstr>
      <vt:lpstr>PowerPoint Presentation</vt:lpstr>
      <vt:lpstr>Các hàm hỗ trợ</vt:lpstr>
      <vt:lpstr>Hàm test</vt:lpstr>
      <vt:lpstr>Thuật giải A* - Ví dụ</vt:lpstr>
      <vt:lpstr>Thuật giải A* - Ví dụ</vt:lpstr>
      <vt:lpstr>Thuật giải A* - Ví dụ</vt:lpstr>
      <vt:lpstr>Thuật giải A* - Ví dụ</vt:lpstr>
      <vt:lpstr>Thuật giải A* - Ví dụ</vt:lpstr>
      <vt:lpstr>Thuật giải A* - Ví dụ</vt:lpstr>
      <vt:lpstr>Thuật giải A* - Ví dụ</vt:lpstr>
      <vt:lpstr>7. Giải bài toán 8-puzzle bằng giải thuật A*</vt:lpstr>
      <vt:lpstr>Bài toán 8-Puzzle (tt.)</vt:lpstr>
      <vt:lpstr>Các qui tắc để giải bài toán 8-puzzle</vt:lpstr>
      <vt:lpstr>Giải thuật A*  </vt:lpstr>
      <vt:lpstr>Hàm f</vt:lpstr>
      <vt:lpstr>Hàm f</vt:lpstr>
      <vt:lpstr>Cách giải thuật A* giải bài toán 8-Puzzle</vt:lpstr>
      <vt:lpstr>PowerPoint Presentation</vt:lpstr>
      <vt:lpstr>Kết luận</vt:lpstr>
    </vt:vector>
  </TitlesOfParts>
  <Company>Truong Dai Hoc Bach Khoa TPHCM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Dương Tuấn Anh</cp:lastModifiedBy>
  <cp:revision>1962</cp:revision>
  <cp:lastPrinted>2021-09-30T03:04:30Z</cp:lastPrinted>
  <dcterms:created xsi:type="dcterms:W3CDTF">2004-02-07T23:51:55Z</dcterms:created>
  <dcterms:modified xsi:type="dcterms:W3CDTF">2023-06-15T22:54:56Z</dcterms:modified>
</cp:coreProperties>
</file>