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71" r:id="rId10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1" autoAdjust="0"/>
  </p:normalViewPr>
  <p:slideViewPr>
    <p:cSldViewPr>
      <p:cViewPr>
        <p:scale>
          <a:sx n="72" d="100"/>
          <a:sy n="72" d="100"/>
        </p:scale>
        <p:origin x="1762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D5B8E-92D1-4133-ABCA-FA98E4BEAD4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77534-C977-4A58-8A48-DE049CD1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46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76C5060-921E-4620-B971-1C9B49191B0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04BACC-CBAB-43D0-AEB0-A6C28815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6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4BACC-CBAB-43D0-AEB0-A6C288158D5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/>
              <a:t>The requirements for a system are the descriptions of what the system should do— the services that it provides and the constraints on its operation.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4BACC-CBAB-43D0-AEB0-A6C288158D5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4BACC-CBAB-43D0-AEB0-A6C288158D5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4BACC-CBAB-43D0-AEB0-A6C288158D5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4BACC-CBAB-43D0-AEB0-A6C288158D5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level</a:t>
            </a:r>
          </a:p>
          <a:p>
            <a:r>
              <a:rPr lang="en-US" dirty="0"/>
              <a:t> Define business problems to be solved or business opportunities to be addressed by the software product</a:t>
            </a:r>
          </a:p>
          <a:p>
            <a:r>
              <a:rPr lang="en-US" dirty="0"/>
              <a:t> Define why the software product is being developed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. HCVS offers customers an element of on-line fleet management, reporting and driver functionality, branded Capital Control. Linked to Capital Control are a number of bespoke customer driver web sites that have general driver information (for example car policy).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This offering has been developed and live for a number of years and was initially market leading. Over the past few years the competitors have developed better on-line capability that has leapfrogged the HCVS proposition.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This objective of the project is to provide a web-based </a:t>
            </a:r>
            <a:r>
              <a:rPr lang="en-US" dirty="0" err="1"/>
              <a:t>eCommerce</a:t>
            </a:r>
            <a:r>
              <a:rPr lang="en-US" dirty="0"/>
              <a:t> application and data warehouse to supersede Capital Control and Online Quoting tool and retake the market lead.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To achieve this business objective, the project will focus on the user experience.</a:t>
            </a:r>
          </a:p>
          <a:p>
            <a:endParaRPr lang="en-US" dirty="0"/>
          </a:p>
          <a:p>
            <a:r>
              <a:rPr lang="en-US" dirty="0"/>
              <a:t>User level (URD - could be use as part of a RFP (Request For Proposal) to open for contract bidding)</a:t>
            </a:r>
          </a:p>
          <a:p>
            <a:r>
              <a:rPr lang="en-US" dirty="0"/>
              <a:t>High-level descriptions of the system services and constraints</a:t>
            </a:r>
          </a:p>
          <a:p>
            <a:r>
              <a:rPr lang="en-US" dirty="0"/>
              <a:t>Focus on system’s functionality from user’s perspective</a:t>
            </a:r>
          </a:p>
          <a:p>
            <a:r>
              <a:rPr lang="en-US" dirty="0"/>
              <a:t>Define what system shall provide to achieve users’ objectives</a:t>
            </a:r>
          </a:p>
          <a:p>
            <a:r>
              <a:rPr lang="en-US" dirty="0"/>
              <a:t>Multiple user requirements to fulfill a single business requirements</a:t>
            </a:r>
          </a:p>
          <a:p>
            <a:r>
              <a:rPr lang="en-US" dirty="0"/>
              <a:t>Business rules are specific policies defining how users </a:t>
            </a:r>
            <a:br>
              <a:rPr lang="en-US" dirty="0"/>
            </a:br>
            <a:r>
              <a:rPr lang="en-US" dirty="0"/>
              <a:t>do business </a:t>
            </a:r>
          </a:p>
          <a:p>
            <a:r>
              <a:rPr lang="en-US" dirty="0"/>
              <a:t>Primarily for end-users and written in natural language (avoid technical terminologies) plus diagrams</a:t>
            </a:r>
          </a:p>
          <a:p>
            <a:endParaRPr lang="en-US" dirty="0"/>
          </a:p>
          <a:p>
            <a:r>
              <a:rPr lang="en-US" dirty="0"/>
              <a:t>Product level (Software requirement – SRS, could be use as part of a contract between client and contractor)</a:t>
            </a:r>
          </a:p>
          <a:p>
            <a:r>
              <a:rPr lang="en-US" dirty="0"/>
              <a:t>Detailed descriptions of the system services and constraints</a:t>
            </a:r>
          </a:p>
          <a:p>
            <a:r>
              <a:rPr lang="en-US" dirty="0"/>
              <a:t>Specify functionality that must be built into the software to accomplish users’ tasks</a:t>
            </a:r>
          </a:p>
          <a:p>
            <a:r>
              <a:rPr lang="en-US" dirty="0"/>
              <a:t>Multiple product-level requirements to fulfill a single user-level requirements</a:t>
            </a:r>
          </a:p>
          <a:p>
            <a:r>
              <a:rPr lang="en-US" dirty="0"/>
              <a:t>Primarily for engineers to start design</a:t>
            </a:r>
          </a:p>
          <a:p>
            <a:r>
              <a:rPr lang="en-US" dirty="0"/>
              <a:t>Written in structured natural plus diagrams and math 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4BACC-CBAB-43D0-AEB0-A6C288158D5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4BACC-CBAB-43D0-AEB0-A6C288158D5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04BACC-CBAB-43D0-AEB0-A6C288158D5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40751-D9BD-4C22-B2AE-6ED8EEC96B4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mytimemanagement.com/images/time_management_software_full_141775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98600" cy="130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9300" y="1219200"/>
            <a:ext cx="78613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algn="ctr"/>
            <a:r>
              <a:rPr lang="en-US" sz="6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6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8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4" name="Picture 10" descr="http://www.ecommercetimes.com/article_images/story_graphics_xlarge/xl-2016-software-development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281054"/>
            <a:ext cx="8229600" cy="211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392532"/>
            <a:ext cx="2133600" cy="365125"/>
          </a:xfrm>
        </p:spPr>
        <p:txBody>
          <a:bodyPr/>
          <a:lstStyle/>
          <a:p>
            <a:fld id="{4B9A7932-7D00-4812-AC9E-4BA57C2528B4}" type="slidenum">
              <a:rPr lang="en-US" sz="2000" b="1" smtClean="0">
                <a:solidFill>
                  <a:srgbClr val="FF0000"/>
                </a:solidFill>
              </a:rPr>
              <a:t>1</a:t>
            </a:fld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10" name="AutoShape 6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8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392532"/>
            <a:ext cx="2133600" cy="365125"/>
          </a:xfrm>
        </p:spPr>
        <p:txBody>
          <a:bodyPr/>
          <a:lstStyle/>
          <a:p>
            <a:fld id="{4B9A7932-7D00-4812-AC9E-4BA57C2528B4}" type="slidenum">
              <a:rPr lang="en-US" sz="2000" b="1" smtClean="0">
                <a:solidFill>
                  <a:srgbClr val="FF0000"/>
                </a:solidFill>
              </a:rPr>
              <a:t>2</a:t>
            </a:fld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777" y="1752600"/>
            <a:ext cx="784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0375" y="1524000"/>
            <a:ext cx="8226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khái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niệm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về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yêu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cầu</a:t>
            </a:r>
            <a:endParaRPr lang="en-US" sz="3200" dirty="0">
              <a:latin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Phân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loại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yêu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cầu</a:t>
            </a:r>
            <a:endParaRPr lang="en-US" sz="3200" dirty="0">
              <a:latin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Mô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hình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hóa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yêu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cầu</a:t>
            </a:r>
            <a:endParaRPr 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Khái niệm về yêu cầu</a:t>
            </a:r>
          </a:p>
        </p:txBody>
      </p:sp>
      <p:sp>
        <p:nvSpPr>
          <p:cNvPr id="10" name="AutoShape 6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8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392532"/>
            <a:ext cx="2133600" cy="365125"/>
          </a:xfrm>
        </p:spPr>
        <p:txBody>
          <a:bodyPr/>
          <a:lstStyle/>
          <a:p>
            <a:fld id="{4B9A7932-7D00-4812-AC9E-4BA57C2528B4}" type="slidenum">
              <a:rPr lang="en-US" sz="2000" b="1" smtClean="0">
                <a:solidFill>
                  <a:srgbClr val="FF0000"/>
                </a:solidFill>
              </a:rPr>
              <a:t>3</a:t>
            </a:fld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777" y="1752600"/>
            <a:ext cx="784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0375" y="1524000"/>
            <a:ext cx="822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Yêu cầu là gì 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2" y="2590800"/>
            <a:ext cx="362902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2277" y="2286000"/>
            <a:ext cx="46069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>
                <a:latin typeface="Arial" panose="020B0604020202020204" pitchFamily="34" charset="0"/>
              </a:rPr>
              <a:t> Là mô tả về những gì mà hệ thống nên làm – những </a:t>
            </a:r>
            <a:r>
              <a:rPr lang="en-US" sz="3200" u="sng">
                <a:solidFill>
                  <a:srgbClr val="FF0000"/>
                </a:solidFill>
                <a:latin typeface="Arial" panose="020B0604020202020204" pitchFamily="34" charset="0"/>
              </a:rPr>
              <a:t>services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>
                <a:latin typeface="Arial" panose="020B0604020202020204" pitchFamily="34" charset="0"/>
              </a:rPr>
              <a:t>mà nó cung cấp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612" y="4348103"/>
            <a:ext cx="46069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>
                <a:latin typeface="Arial" panose="020B0604020202020204" pitchFamily="34" charset="0"/>
              </a:rPr>
              <a:t> Là mô tả về những ràng buộc (</a:t>
            </a:r>
            <a:r>
              <a:rPr lang="en-US" sz="3200" u="sng">
                <a:solidFill>
                  <a:srgbClr val="FF0000"/>
                </a:solidFill>
                <a:latin typeface="Arial" panose="020B0604020202020204" pitchFamily="34" charset="0"/>
              </a:rPr>
              <a:t>constraints</a:t>
            </a:r>
            <a:r>
              <a:rPr lang="en-US" sz="3200">
                <a:latin typeface="Arial" panose="020B0604020202020204" pitchFamily="34" charset="0"/>
              </a:rPr>
              <a:t>) mà hệ thống phải thỏa mãn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Khái niệm về yêu cầu</a:t>
            </a:r>
          </a:p>
        </p:txBody>
      </p:sp>
      <p:sp>
        <p:nvSpPr>
          <p:cNvPr id="10" name="AutoShape 6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8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392532"/>
            <a:ext cx="2133600" cy="365125"/>
          </a:xfrm>
        </p:spPr>
        <p:txBody>
          <a:bodyPr/>
          <a:lstStyle/>
          <a:p>
            <a:fld id="{4B9A7932-7D00-4812-AC9E-4BA57C2528B4}" type="slidenum">
              <a:rPr lang="en-US" sz="2000" b="1" smtClean="0">
                <a:solidFill>
                  <a:srgbClr val="FF0000"/>
                </a:solidFill>
              </a:rPr>
              <a:t>4</a:t>
            </a:fld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777" y="1752600"/>
            <a:ext cx="784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8787" y="1352491"/>
            <a:ext cx="822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Tại sao ta lại cần định nghĩa yêu cầu 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" y="2121932"/>
            <a:ext cx="8074023" cy="458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Khái niệm về yêu cầu</a:t>
            </a:r>
          </a:p>
        </p:txBody>
      </p:sp>
      <p:sp>
        <p:nvSpPr>
          <p:cNvPr id="10" name="AutoShape 6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8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392532"/>
            <a:ext cx="2133600" cy="365125"/>
          </a:xfrm>
        </p:spPr>
        <p:txBody>
          <a:bodyPr/>
          <a:lstStyle/>
          <a:p>
            <a:fld id="{4B9A7932-7D00-4812-AC9E-4BA57C2528B4}" type="slidenum">
              <a:rPr lang="en-US" sz="2000" b="1" smtClean="0">
                <a:solidFill>
                  <a:srgbClr val="FF0000"/>
                </a:solidFill>
              </a:rPr>
              <a:t>5</a:t>
            </a:fld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777" y="1752600"/>
            <a:ext cx="784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8787" y="1352491"/>
            <a:ext cx="82264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Tại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sao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ta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lại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cần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yêu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cầu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cơ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sở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cho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quá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trình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đấu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thầu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hợp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đồng</a:t>
            </a:r>
            <a:r>
              <a:rPr lang="en-US" sz="3200" dirty="0">
                <a:latin typeface="Arial" panose="020B0604020202020204" pitchFamily="34" charset="0"/>
              </a:rPr>
              <a:t>, do </a:t>
            </a:r>
            <a:r>
              <a:rPr lang="en-US" sz="3200" dirty="0" err="1">
                <a:latin typeface="Arial" panose="020B0604020202020204" pitchFamily="34" charset="0"/>
              </a:rPr>
              <a:t>đó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cần</a:t>
            </a:r>
            <a:r>
              <a:rPr lang="en-US" sz="3200" dirty="0">
                <a:latin typeface="Arial" panose="020B0604020202020204" pitchFamily="34" charset="0"/>
              </a:rPr>
              <a:t> ở </a:t>
            </a:r>
            <a:r>
              <a:rPr lang="en-US" sz="3200" dirty="0" err="1">
                <a:latin typeface="Arial" panose="020B0604020202020204" pitchFamily="34" charset="0"/>
              </a:rPr>
              <a:t>mức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i="1" dirty="0">
                <a:solidFill>
                  <a:srgbClr val="FF0000"/>
                </a:solidFill>
                <a:latin typeface="Arial" panose="020B0604020202020204" pitchFamily="34" charset="0"/>
              </a:rPr>
              <a:t>high – level </a:t>
            </a:r>
            <a:r>
              <a:rPr lang="en-US" sz="3200" dirty="0" err="1">
                <a:latin typeface="Arial" panose="020B0604020202020204" pitchFamily="34" charset="0"/>
              </a:rPr>
              <a:t>để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thể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mở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rộng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cho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công</a:t>
            </a:r>
            <a:r>
              <a:rPr lang="en-US" sz="3200" dirty="0">
                <a:latin typeface="Arial" panose="020B0604020202020204" pitchFamily="34" charset="0"/>
              </a:rPr>
              <a:t> ty </a:t>
            </a:r>
            <a:r>
              <a:rPr lang="en-US" sz="3200" dirty="0" err="1">
                <a:latin typeface="Arial" panose="020B0604020202020204" pitchFamily="34" charset="0"/>
              </a:rPr>
              <a:t>đấu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thầu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cạnh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tranh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trình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bày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phương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án</a:t>
            </a: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anose="020B0604020202020204" pitchFamily="34" charset="0"/>
              </a:rPr>
              <a:t>Là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cơ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sở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cho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chính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bản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hợp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đồng</a:t>
            </a:r>
            <a:r>
              <a:rPr lang="en-US" sz="3200" dirty="0">
                <a:latin typeface="Arial" panose="020B0604020202020204" pitchFamily="34" charset="0"/>
              </a:rPr>
              <a:t> – </a:t>
            </a:r>
            <a:r>
              <a:rPr lang="en-US" sz="3200" dirty="0" err="1">
                <a:latin typeface="Arial" panose="020B0604020202020204" pitchFamily="34" charset="0"/>
              </a:rPr>
              <a:t>khi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nhà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thầu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đã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được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chấp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nhận</a:t>
            </a:r>
            <a:r>
              <a:rPr lang="en-US" sz="3200" dirty="0">
                <a:latin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</a:rPr>
              <a:t>họ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cần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phải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viết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lại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định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nghĩa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hệ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thống</a:t>
            </a:r>
            <a:r>
              <a:rPr lang="en-US" sz="3200" dirty="0">
                <a:latin typeface="Arial" panose="020B0604020202020204" pitchFamily="34" charset="0"/>
              </a:rPr>
              <a:t> ở </a:t>
            </a:r>
            <a:r>
              <a:rPr lang="en-US" sz="3200" dirty="0" err="1">
                <a:latin typeface="Arial" panose="020B0604020202020204" pitchFamily="34" charset="0"/>
              </a:rPr>
              <a:t>mức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độ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i="1" dirty="0">
                <a:solidFill>
                  <a:srgbClr val="FF0000"/>
                </a:solidFill>
                <a:latin typeface="Arial" panose="020B0604020202020204" pitchFamily="34" charset="0"/>
              </a:rPr>
              <a:t>chi </a:t>
            </a:r>
            <a:r>
              <a:rPr lang="en-US" sz="3200" i="1" dirty="0" err="1">
                <a:solidFill>
                  <a:srgbClr val="FF0000"/>
                </a:solidFill>
                <a:latin typeface="Arial" panose="020B0604020202020204" pitchFamily="34" charset="0"/>
              </a:rPr>
              <a:t>tiết</a:t>
            </a:r>
            <a:r>
              <a:rPr lang="en-US" sz="3200" i="1" dirty="0">
                <a:solidFill>
                  <a:srgbClr val="FF0000"/>
                </a:solidFill>
                <a:latin typeface="Arial" panose="020B0604020202020204" pitchFamily="34" charset="0"/>
              </a:rPr>
              <a:t> (detailed)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để</a:t>
            </a:r>
            <a:r>
              <a:rPr lang="en-US" sz="3200" dirty="0">
                <a:latin typeface="Arial" panose="020B0604020202020204" pitchFamily="34" charset="0"/>
              </a:rPr>
              <a:t> client </a:t>
            </a:r>
            <a:r>
              <a:rPr lang="en-US" sz="3200" dirty="0" err="1">
                <a:latin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thể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hiểu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được</a:t>
            </a:r>
            <a:endParaRPr lang="en-US" sz="3200" dirty="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" panose="020B0604020202020204" pitchFamily="34" charset="0"/>
              </a:rPr>
              <a:t>Như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vậy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yêu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cầu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thể</a:t>
            </a:r>
            <a:r>
              <a:rPr lang="en-US" sz="3200" dirty="0">
                <a:latin typeface="Arial" panose="020B0604020202020204" pitchFamily="34" charset="0"/>
              </a:rPr>
              <a:t> ở high level </a:t>
            </a:r>
            <a:r>
              <a:rPr lang="en-US" sz="3200" dirty="0" err="1">
                <a:latin typeface="Arial" panose="020B0604020202020204" pitchFamily="34" charset="0"/>
              </a:rPr>
              <a:t>hoặc</a:t>
            </a:r>
            <a:r>
              <a:rPr lang="en-US" sz="3200" dirty="0">
                <a:latin typeface="Arial" panose="020B0604020202020204" pitchFamily="34" charset="0"/>
              </a:rPr>
              <a:t> detailed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Khái niệm về yêu cầu</a:t>
            </a:r>
          </a:p>
        </p:txBody>
      </p:sp>
      <p:sp>
        <p:nvSpPr>
          <p:cNvPr id="10" name="AutoShape 6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8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392532"/>
            <a:ext cx="2133600" cy="365125"/>
          </a:xfrm>
        </p:spPr>
        <p:txBody>
          <a:bodyPr/>
          <a:lstStyle/>
          <a:p>
            <a:fld id="{4B9A7932-7D00-4812-AC9E-4BA57C2528B4}" type="slidenum">
              <a:rPr lang="en-US" sz="2000" b="1" smtClean="0">
                <a:solidFill>
                  <a:srgbClr val="FF0000"/>
                </a:solidFill>
              </a:rPr>
              <a:t>6</a:t>
            </a:fld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777" y="1752600"/>
            <a:ext cx="784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8787" y="1352491"/>
            <a:ext cx="82264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Những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gì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không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phải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là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yêu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cầu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 ?</a:t>
            </a:r>
          </a:p>
          <a:p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Chi </a:t>
            </a:r>
            <a:r>
              <a:rPr lang="en-US" sz="3200" dirty="0" err="1">
                <a:latin typeface="Arial" panose="020B0604020202020204" pitchFamily="34" charset="0"/>
              </a:rPr>
              <a:t>tiết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kế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hoặc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hiện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thực</a:t>
            </a:r>
            <a:r>
              <a:rPr lang="en-US" sz="3200" dirty="0">
                <a:latin typeface="Arial" panose="020B0604020202020204" pitchFamily="34" charset="0"/>
              </a:rPr>
              <a:t> (</a:t>
            </a:r>
            <a:r>
              <a:rPr lang="en-US" sz="3200" dirty="0" err="1">
                <a:latin typeface="Arial" panose="020B0604020202020204" pitchFamily="34" charset="0"/>
              </a:rPr>
              <a:t>trừ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ràng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buộc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đã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biết</a:t>
            </a:r>
            <a:r>
              <a:rPr lang="en-US" sz="3200" dirty="0">
                <a:latin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Project planning information (</a:t>
            </a:r>
            <a:r>
              <a:rPr lang="en-US" sz="3200" dirty="0" err="1">
                <a:latin typeface="Arial" panose="020B0604020202020204" pitchFamily="34" charset="0"/>
              </a:rPr>
              <a:t>kế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hoạch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dự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án</a:t>
            </a:r>
            <a:r>
              <a:rPr lang="en-US" sz="3200" dirty="0">
                <a:latin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</a:rPr>
              <a:t>Testing information (</a:t>
            </a:r>
            <a:r>
              <a:rPr lang="en-US" sz="3200" dirty="0" err="1">
                <a:latin typeface="Arial" panose="020B0604020202020204" pitchFamily="34" charset="0"/>
              </a:rPr>
              <a:t>thông</a:t>
            </a:r>
            <a:r>
              <a:rPr lang="en-US" sz="3200" dirty="0">
                <a:latin typeface="Arial" panose="020B0604020202020204" pitchFamily="34" charset="0"/>
              </a:rPr>
              <a:t> tin </a:t>
            </a:r>
            <a:r>
              <a:rPr lang="en-US" sz="3200" dirty="0" err="1">
                <a:latin typeface="Arial" panose="020B0604020202020204" pitchFamily="34" charset="0"/>
              </a:rPr>
              <a:t>kiểm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</a:rPr>
              <a:t>thử</a:t>
            </a:r>
            <a:r>
              <a:rPr lang="en-US" sz="3200" dirty="0">
                <a:latin typeface="Arial" panose="020B060402020202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Phân loại yêu cầu</a:t>
            </a:r>
          </a:p>
        </p:txBody>
      </p:sp>
      <p:sp>
        <p:nvSpPr>
          <p:cNvPr id="10" name="AutoShape 6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8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392532"/>
            <a:ext cx="2133600" cy="365125"/>
          </a:xfrm>
        </p:spPr>
        <p:txBody>
          <a:bodyPr/>
          <a:lstStyle/>
          <a:p>
            <a:fld id="{4B9A7932-7D00-4812-AC9E-4BA57C2528B4}" type="slidenum">
              <a:rPr lang="en-US" sz="2000" b="1" smtClean="0">
                <a:solidFill>
                  <a:srgbClr val="FF0000"/>
                </a:solidFill>
              </a:rPr>
              <a:t>7</a:t>
            </a:fld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8" y="1295400"/>
            <a:ext cx="851044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 hóa yêu cầu</a:t>
            </a:r>
          </a:p>
        </p:txBody>
      </p:sp>
      <p:sp>
        <p:nvSpPr>
          <p:cNvPr id="10" name="AutoShape 6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8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392532"/>
            <a:ext cx="2133600" cy="365125"/>
          </a:xfrm>
        </p:spPr>
        <p:txBody>
          <a:bodyPr/>
          <a:lstStyle/>
          <a:p>
            <a:fld id="{4B9A7932-7D00-4812-AC9E-4BA57C2528B4}" type="slidenum">
              <a:rPr lang="en-US" sz="2000" b="1" smtClean="0">
                <a:solidFill>
                  <a:srgbClr val="FF0000"/>
                </a:solidFill>
              </a:rPr>
              <a:t>8</a:t>
            </a:fld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787" y="1352491"/>
            <a:ext cx="82264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Arial" panose="020B0604020202020204" pitchFamily="34" charset="0"/>
              </a:rPr>
              <a:t>Mục tiêu</a:t>
            </a:r>
          </a:p>
          <a:p>
            <a:endParaRPr lang="en-US" sz="32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Arial" panose="020B0604020202020204" pitchFamily="34" charset="0"/>
              </a:rPr>
              <a:t>Hiểu rõ ràng các chức năng của hệ thống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Arial" panose="020B0604020202020204" pitchFamily="34" charset="0"/>
              </a:rPr>
              <a:t>Diễn tả hệ thống dưới các góc nhìn khác nhau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Arial" panose="020B0604020202020204" pitchFamily="34" charset="0"/>
              </a:rPr>
              <a:t>Một số công cụ hỗ trợ: lược đồ Usecase, DFD, ERD, 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 hóa yêu cầu</a:t>
            </a:r>
          </a:p>
        </p:txBody>
      </p:sp>
      <p:sp>
        <p:nvSpPr>
          <p:cNvPr id="10" name="AutoShape 6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8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392532"/>
            <a:ext cx="2133600" cy="365125"/>
          </a:xfrm>
        </p:spPr>
        <p:txBody>
          <a:bodyPr/>
          <a:lstStyle/>
          <a:p>
            <a:fld id="{4B9A7932-7D00-4812-AC9E-4BA57C2528B4}" type="slidenum">
              <a:rPr lang="en-US" sz="2000" b="1" smtClean="0">
                <a:solidFill>
                  <a:srgbClr val="FF0000"/>
                </a:solidFill>
              </a:rPr>
              <a:t>9</a:t>
            </a:fld>
            <a:endParaRPr lang="en-US" sz="2000" b="1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143000"/>
            <a:ext cx="8074025" cy="54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404</Words>
  <Application>Microsoft Office PowerPoint</Application>
  <PresentationFormat>On-screen Show (4:3)</PresentationFormat>
  <Paragraphs>75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CUONG</cp:lastModifiedBy>
  <cp:revision>45</cp:revision>
  <cp:lastPrinted>2019-02-28T01:57:19Z</cp:lastPrinted>
  <dcterms:created xsi:type="dcterms:W3CDTF">2016-08-01T09:56:00Z</dcterms:created>
  <dcterms:modified xsi:type="dcterms:W3CDTF">2023-01-31T23:38:57Z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