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2" r:id="rId3"/>
    <p:sldMasterId id="2147483664" r:id="rId4"/>
  </p:sldMasterIdLst>
  <p:notesMasterIdLst>
    <p:notesMasterId r:id="rId47"/>
  </p:notesMasterIdLst>
  <p:handoutMasterIdLst>
    <p:handoutMasterId r:id="rId48"/>
  </p:handoutMasterIdLst>
  <p:sldIdLst>
    <p:sldId id="257" r:id="rId5"/>
    <p:sldId id="1190" r:id="rId6"/>
    <p:sldId id="1127" r:id="rId7"/>
    <p:sldId id="1163" r:id="rId8"/>
    <p:sldId id="1239" r:id="rId9"/>
    <p:sldId id="1225" r:id="rId10"/>
    <p:sldId id="1130" r:id="rId11"/>
    <p:sldId id="1131" r:id="rId12"/>
    <p:sldId id="1132" r:id="rId13"/>
    <p:sldId id="1226" r:id="rId14"/>
    <p:sldId id="1138" r:id="rId15"/>
    <p:sldId id="1227" r:id="rId16"/>
    <p:sldId id="1228" r:id="rId17"/>
    <p:sldId id="1229" r:id="rId18"/>
    <p:sldId id="1230" r:id="rId19"/>
    <p:sldId id="1231" r:id="rId20"/>
    <p:sldId id="1232" r:id="rId21"/>
    <p:sldId id="1210" r:id="rId22"/>
    <p:sldId id="1212" r:id="rId23"/>
    <p:sldId id="1233" r:id="rId24"/>
    <p:sldId id="1234" r:id="rId25"/>
    <p:sldId id="1177" r:id="rId26"/>
    <p:sldId id="1235" r:id="rId27"/>
    <p:sldId id="1236" r:id="rId28"/>
    <p:sldId id="1237" r:id="rId29"/>
    <p:sldId id="1238" r:id="rId30"/>
    <p:sldId id="1160" r:id="rId31"/>
    <p:sldId id="1161" r:id="rId32"/>
    <p:sldId id="425" r:id="rId33"/>
    <p:sldId id="426" r:id="rId34"/>
    <p:sldId id="427" r:id="rId35"/>
    <p:sldId id="428" r:id="rId36"/>
    <p:sldId id="429" r:id="rId37"/>
    <p:sldId id="430" r:id="rId38"/>
    <p:sldId id="431" r:id="rId39"/>
    <p:sldId id="432" r:id="rId40"/>
    <p:sldId id="433" r:id="rId41"/>
    <p:sldId id="435" r:id="rId42"/>
    <p:sldId id="434" r:id="rId43"/>
    <p:sldId id="1240" r:id="rId44"/>
    <p:sldId id="436" r:id="rId45"/>
    <p:sldId id="310" r:id="rId46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68" autoAdjust="0"/>
  </p:normalViewPr>
  <p:slideViewPr>
    <p:cSldViewPr>
      <p:cViewPr varScale="1">
        <p:scale>
          <a:sx n="60" d="100"/>
          <a:sy n="60" d="100"/>
        </p:scale>
        <p:origin x="1454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180" y="0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7948F-04AD-4736-AF92-1E3BD64FD523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D467-CFD9-445D-A266-EEDDD0106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76C5060-921E-4620-B971-1C9B49191B05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304BACC-CBAB-43D0-AEB0-A6C288158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07189"/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512309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76" tIns="46436" rIns="92876" bIns="46436"/>
          <a:lstStyle/>
          <a:p>
            <a:pPr defTabSz="807189"/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182931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76" tIns="46436" rIns="92876" bIns="46436"/>
          <a:lstStyle/>
          <a:p>
            <a:pPr defTabSz="807189"/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815129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76" tIns="46436" rIns="92876" bIns="46436"/>
          <a:lstStyle/>
          <a:p>
            <a:pPr defTabSz="807189"/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553360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76" tIns="46436" rIns="92876" bIns="46436"/>
          <a:lstStyle/>
          <a:p>
            <a:pPr defTabSz="807189"/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152167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76" tIns="46436" rIns="92876" bIns="46436"/>
          <a:lstStyle/>
          <a:p>
            <a:pPr>
              <a:spcBef>
                <a:spcPts val="423"/>
              </a:spcBef>
            </a:pPr>
            <a:endParaRPr lang="de-AT" altLang="de-DE" sz="1100" dirty="0"/>
          </a:p>
        </p:txBody>
      </p:sp>
    </p:spTree>
    <p:extLst>
      <p:ext uri="{BB962C8B-B14F-4D97-AF65-F5344CB8AC3E}">
        <p14:creationId xmlns:p14="http://schemas.microsoft.com/office/powerpoint/2010/main" val="622373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2891330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900590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358686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561817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950055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76" tIns="46436" rIns="92876" bIns="46436"/>
          <a:lstStyle/>
          <a:p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2252105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1518722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4279162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4234958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8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113756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6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2248169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de-DE" dirty="0"/>
          </a:p>
        </p:txBody>
      </p:sp>
    </p:spTree>
    <p:extLst>
      <p:ext uri="{BB962C8B-B14F-4D97-AF65-F5344CB8AC3E}">
        <p14:creationId xmlns:p14="http://schemas.microsoft.com/office/powerpoint/2010/main" val="2204851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12D48-EB1D-4C38-ABBD-2CDE5BB583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000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12D48-EB1D-4C38-ABBD-2CDE5BB583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9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12D48-EB1D-4C38-ABBD-2CDE5BB583D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778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12D48-EB1D-4C38-ABBD-2CDE5BB583D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9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76" tIns="46436" rIns="92876" bIns="46436"/>
          <a:lstStyle/>
          <a:p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17163806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12D48-EB1D-4C38-ABBD-2CDE5BB583D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5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12D48-EB1D-4C38-ABBD-2CDE5BB583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47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12D48-EB1D-4C38-ABBD-2CDE5BB583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53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12D48-EB1D-4C38-ABBD-2CDE5BB583D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25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12D48-EB1D-4C38-ABBD-2CDE5BB583D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92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12D48-EB1D-4C38-ABBD-2CDE5BB583D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604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12D48-EB1D-4C38-ABBD-2CDE5BB583D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04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A12D48-EB1D-4C38-ABBD-2CDE5BB583D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0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71800" y="549275"/>
            <a:ext cx="36576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Nguồn:</a:t>
            </a:r>
            <a:r>
              <a:rPr lang="en-US" baseline="0"/>
              <a:t> www.clipartkid.com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37002-8C6A-41BC-A89D-EA5197A045A0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76" tIns="46436" rIns="92876" bIns="46436"/>
          <a:lstStyle/>
          <a:p>
            <a:pPr defTabSz="807189"/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170391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76" tIns="46436" rIns="92876" bIns="46436"/>
          <a:lstStyle/>
          <a:p>
            <a:pPr defTabSz="807189"/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23980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76" tIns="46436" rIns="92876" bIns="46436"/>
          <a:lstStyle/>
          <a:p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28576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76" tIns="46436" rIns="92876" bIns="46436"/>
          <a:lstStyle/>
          <a:p>
            <a:endParaRPr lang="de-AT" altLang="de-DE" sz="1100" dirty="0"/>
          </a:p>
        </p:txBody>
      </p:sp>
    </p:spTree>
    <p:extLst>
      <p:ext uri="{BB962C8B-B14F-4D97-AF65-F5344CB8AC3E}">
        <p14:creationId xmlns:p14="http://schemas.microsoft.com/office/powerpoint/2010/main" val="249124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807189"/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109747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76" tIns="46436" rIns="92876" bIns="46436"/>
          <a:lstStyle/>
          <a:p>
            <a:pPr defTabSz="807189"/>
            <a:endParaRPr lang="de-AT" altLang="de-DE" dirty="0"/>
          </a:p>
        </p:txBody>
      </p:sp>
    </p:spTree>
    <p:extLst>
      <p:ext uri="{BB962C8B-B14F-4D97-AF65-F5344CB8AC3E}">
        <p14:creationId xmlns:p14="http://schemas.microsoft.com/office/powerpoint/2010/main" val="342261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443780-57C9-4360-B69A-5F9AC7F58BC5}" type="slidenum">
              <a:rPr kumimoji="0" lang="de-DE" altLang="de-DE" sz="1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alt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0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Clr>
                <a:srgbClr val="FE8400"/>
              </a:buCl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ED204B-2EFF-4990-85E4-4BE1DAF5E390}" type="slidenum">
              <a:rPr kumimoji="0" lang="de-DE" altLang="de-DE" sz="1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alt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966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11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FE6440-8179-46ED-B032-0F05C77A2437}" type="slidenum">
              <a:rPr kumimoji="0" lang="de-DE" altLang="de-DE" sz="1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alt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0964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Untertitel und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41908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24000" y="571480"/>
            <a:ext cx="8534280" cy="357208"/>
          </a:xfrm>
        </p:spPr>
        <p:txBody>
          <a:bodyPr/>
          <a:lstStyle>
            <a:lvl1pPr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686C37-B7F3-4E7E-A624-401BE8AEA9F5}" type="slidenum">
              <a:rPr kumimoji="0" lang="de-DE" altLang="de-DE" sz="1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alt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36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mit Bulle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80" y="152400"/>
            <a:ext cx="8534400" cy="77627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24000" y="1144800"/>
            <a:ext cx="8534280" cy="4713092"/>
          </a:xfrm>
        </p:spPr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SzPct val="100000"/>
              <a:buFont typeface="Wingdings" pitchFamily="2" charset="2"/>
              <a:buChar char="§"/>
              <a:defRPr/>
            </a:lvl2pPr>
            <a:lvl3pPr marL="1076325" indent="-190500">
              <a:buSzPct val="100000"/>
              <a:buFont typeface="Wingdings" pitchFamily="2" charset="2"/>
              <a:buChar char="§"/>
              <a:defRPr/>
            </a:lvl3pPr>
            <a:lvl4pPr>
              <a:buFont typeface="Wingdings" pitchFamily="2" charset="2"/>
              <a:buChar char="§"/>
              <a:defRPr/>
            </a:lvl4pPr>
            <a:lvl5pPr>
              <a:buFont typeface="Wingdings" pitchFamily="2" charset="2"/>
              <a:buChar char="§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0C64C9-AEFA-48D5-A5B9-10D185EB2601}" type="slidenum">
              <a:rPr kumimoji="0" lang="de-DE" altLang="de-DE" sz="1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alt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5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1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324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6672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.jpeg"/><Relationship Id="rId5" Type="http://schemas.openxmlformats.org/officeDocument/2006/relationships/image" Target="../media/image1.jpeg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40751-D9BD-4C22-B2AE-6ED8EEC96B41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18FBB-6A95-4EB9-B788-BB7494B5DC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3076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7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9775"/>
            <a:ext cx="912018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D518DE9D-3AFD-4F03-88BC-1C4C2EC2EF4D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1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757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  <a:ea typeface="MS PGothic" pitchFamily="34" charset="-128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64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7412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D8A19DB4-E212-456F-BF51-68B30C2C9CD6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6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23850" y="6096000"/>
            <a:ext cx="68770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>
                <a:latin typeface="Arial" pitchFamily="34" charset="0"/>
              </a:defRPr>
            </a:lvl1pPr>
          </a:lstStyle>
          <a:p>
            <a:endParaRPr lang="de-AT" altLang="de-DE"/>
          </a:p>
        </p:txBody>
      </p:sp>
      <p:pic>
        <p:nvPicPr>
          <p:cNvPr id="17415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3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809625" indent="-266700" algn="l" defTabSz="809625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  <a:ea typeface="MS PGothic" pitchFamily="34" charset="-128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pic>
        <p:nvPicPr>
          <p:cNvPr id="10244" name="Picture 15" descr=" linie.jpg        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866775"/>
            <a:ext cx="9155113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19" descr="figur_einzeln.jpg                                              001DD8D5 mauseloch                      BCFBA33A: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042025"/>
            <a:ext cx="573088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375" y="6215063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fld id="{9B50ACC3-A7D1-43CA-A4F6-5DC38AFE58BC}" type="slidenum">
              <a:rPr lang="de-DE" altLang="de-DE"/>
              <a:pPr/>
              <a:t>‹#›</a:t>
            </a:fld>
            <a:endParaRPr lang="de-DE" altLang="de-DE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25700" y="6096000"/>
            <a:ext cx="4737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33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15000"/>
        </a:spcBef>
        <a:spcAft>
          <a:spcPct val="0"/>
        </a:spcAft>
        <a:buClr>
          <a:srgbClr val="FE8400"/>
        </a:buClr>
        <a:buFont typeface="Times" charset="0"/>
        <a:buAutoNum type="arabicPeriod"/>
        <a:defRPr sz="2000">
          <a:solidFill>
            <a:schemeClr val="tx2"/>
          </a:solidFill>
          <a:latin typeface="+mn-lt"/>
          <a:ea typeface="MS PGothic" pitchFamily="34" charset="-128"/>
          <a:cs typeface="ＭＳ Ｐゴシック" charset="0"/>
        </a:defRPr>
      </a:lvl1pPr>
      <a:lvl2pPr marL="809625" indent="-266700" algn="l" rtl="0" eaLnBrk="0" fontAlgn="base" hangingPunct="0">
        <a:spcBef>
          <a:spcPct val="15000"/>
        </a:spcBef>
        <a:spcAft>
          <a:spcPct val="0"/>
        </a:spcAft>
        <a:buClr>
          <a:schemeClr val="tx2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+mn-lt"/>
          <a:ea typeface="MS PGothic" pitchFamily="34" charset="-128"/>
        </a:defRPr>
      </a:lvl2pPr>
      <a:lvl3pPr marL="1074738" indent="-188913" algn="l" rtl="0" eaLnBrk="0" fontAlgn="base" hangingPunct="0">
        <a:spcBef>
          <a:spcPct val="15000"/>
        </a:spcBef>
        <a:spcAft>
          <a:spcPct val="0"/>
        </a:spcAft>
        <a:buClr>
          <a:schemeClr val="bg2"/>
        </a:buClr>
        <a:buSzPct val="145000"/>
        <a:buChar char="•"/>
        <a:defRPr sz="1600">
          <a:solidFill>
            <a:schemeClr val="tx1"/>
          </a:solidFill>
          <a:latin typeface="+mn-lt"/>
          <a:ea typeface="MS PGothic" pitchFamily="34" charset="-128"/>
        </a:defRPr>
      </a:lvl3pPr>
      <a:lvl4pPr marL="1430338" indent="-165100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MS PGothic" pitchFamily="34" charset="-128"/>
        </a:defRPr>
      </a:lvl4pPr>
      <a:lvl5pPr marL="1819275" indent="-163513" algn="l" rtl="0" eaLnBrk="0" fontAlgn="base" hangingPunct="0"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  <a:ea typeface="MS PGothic" pitchFamily="34" charset="-128"/>
        </a:defRPr>
      </a:lvl5pPr>
      <a:lvl6pPr marL="22764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6pPr>
      <a:lvl7pPr marL="27336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7pPr>
      <a:lvl8pPr marL="31908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8pPr>
      <a:lvl9pPr marL="3648075" indent="-163513" algn="l" rtl="0" eaLnBrk="1" fontAlgn="base" hangingPunct="1">
        <a:lnSpc>
          <a:spcPct val="120000"/>
        </a:lnSpc>
        <a:spcBef>
          <a:spcPct val="15000"/>
        </a:spcBef>
        <a:spcAft>
          <a:spcPct val="0"/>
        </a:spcAft>
        <a:buClr>
          <a:schemeClr val="folHlink"/>
        </a:buClr>
        <a:buFont typeface="Times" charset="0"/>
        <a:buChar char="•"/>
        <a:defRPr sz="13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9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ttp://www.mytimemanagement.com/images/time_management_software_full_1417754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"/>
            <a:ext cx="1498600" cy="130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49300" y="1219200"/>
            <a:ext cx="78613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66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endParaRPr lang="en-US" sz="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Use-case Diagram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4" name="Picture 10" descr="http://www.ecommercetimes.com/article_images/story_graphics_xlarge/xl-2016-software-development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281054"/>
            <a:ext cx="8229600" cy="211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1</a:t>
            </a:fld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r>
              <a:rPr lang="en-US" altLang="de-DE" dirty="0"/>
              <a:t>Quan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giữa</a:t>
            </a:r>
            <a:r>
              <a:rPr lang="en-US" altLang="de-DE" dirty="0"/>
              <a:t> Use Cases and Actors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8</a:t>
            </a:r>
          </a:p>
        </p:txBody>
      </p:sp>
      <p:pic>
        <p:nvPicPr>
          <p:cNvPr id="43011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721" y="2957059"/>
            <a:ext cx="58928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/>
              <a:t>Actors are connected with use cases via solid lines (</a:t>
            </a:r>
            <a:r>
              <a:rPr lang="en-US" altLang="de-DE" dirty="0" err="1"/>
              <a:t>quan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- </a:t>
            </a:r>
            <a:r>
              <a:rPr lang="en-US" altLang="de-DE" i="1" dirty="0"/>
              <a:t>associations</a:t>
            </a:r>
            <a:r>
              <a:rPr lang="en-US" altLang="de-DE" dirty="0"/>
              <a:t>).</a:t>
            </a:r>
          </a:p>
          <a:p>
            <a:r>
              <a:rPr lang="en-US" altLang="de-DE" dirty="0"/>
              <a:t>Every actor must communicate with at least one use case.</a:t>
            </a:r>
          </a:p>
          <a:p>
            <a:r>
              <a:rPr lang="en-US" altLang="de-DE" dirty="0"/>
              <a:t>An association is always binary.</a:t>
            </a:r>
          </a:p>
          <a:p>
            <a:r>
              <a:rPr lang="en-US" altLang="de-DE" dirty="0" err="1"/>
              <a:t>Chỉ</a:t>
            </a:r>
            <a:r>
              <a:rPr lang="en-US" altLang="de-DE" dirty="0"/>
              <a:t> </a:t>
            </a:r>
            <a:r>
              <a:rPr lang="en-US" altLang="de-DE" dirty="0" err="1"/>
              <a:t>số</a:t>
            </a:r>
            <a:r>
              <a:rPr lang="en-US" altLang="de-DE" dirty="0"/>
              <a:t> (Multiplicities) may be specified.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5"/>
          </p:nvPr>
        </p:nvSpPr>
        <p:spPr>
          <a:xfrm>
            <a:off x="7572375" y="6215063"/>
            <a:ext cx="10668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3536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DE" dirty="0" err="1"/>
              <a:t>Hành</a:t>
            </a:r>
            <a:r>
              <a:rPr lang="en-US" altLang="de-DE" dirty="0"/>
              <a:t> vi </a:t>
            </a:r>
            <a:r>
              <a:rPr lang="en-US" altLang="de-DE" dirty="0" err="1"/>
              <a:t>của</a:t>
            </a:r>
            <a:r>
              <a:rPr lang="en-US" altLang="de-DE" dirty="0"/>
              <a:t> 1 use case (use case đ</a:t>
            </a:r>
            <a:r>
              <a:rPr lang="vi-VN" altLang="de-DE" dirty="0"/>
              <a:t>ư</a:t>
            </a:r>
            <a:r>
              <a:rPr lang="en-US" altLang="de-DE" dirty="0" err="1"/>
              <a:t>ợc</a:t>
            </a:r>
            <a:r>
              <a:rPr lang="en-US" altLang="de-DE" dirty="0"/>
              <a:t> bao </a:t>
            </a:r>
            <a:r>
              <a:rPr lang="en-US" altLang="de-DE" dirty="0" err="1"/>
              <a:t>gồm</a:t>
            </a:r>
            <a:r>
              <a:rPr lang="en-US" altLang="de-DE" dirty="0"/>
              <a:t>) </a:t>
            </a:r>
            <a:r>
              <a:rPr lang="en-US" altLang="de-DE" dirty="0" err="1"/>
              <a:t>được</a:t>
            </a:r>
            <a:r>
              <a:rPr lang="en-US" altLang="de-DE" dirty="0"/>
              <a:t> </a:t>
            </a:r>
            <a:r>
              <a:rPr lang="en-US" altLang="de-DE" dirty="0" err="1"/>
              <a:t>tích</a:t>
            </a:r>
            <a:r>
              <a:rPr lang="en-US" altLang="de-DE" dirty="0"/>
              <a:t> </a:t>
            </a:r>
            <a:r>
              <a:rPr lang="en-US" altLang="de-DE" dirty="0" err="1"/>
              <a:t>hợp</a:t>
            </a:r>
            <a:r>
              <a:rPr lang="en-US" altLang="de-DE" dirty="0"/>
              <a:t> </a:t>
            </a:r>
            <a:r>
              <a:rPr lang="en-US" altLang="de-DE" dirty="0" err="1"/>
              <a:t>trong</a:t>
            </a:r>
            <a:r>
              <a:rPr lang="en-US" altLang="de-DE" dirty="0"/>
              <a:t> </a:t>
            </a:r>
            <a:r>
              <a:rPr lang="en-US" altLang="de-DE" dirty="0" err="1"/>
              <a:t>hành</a:t>
            </a:r>
            <a:r>
              <a:rPr lang="en-US" altLang="de-DE" dirty="0"/>
              <a:t> vi </a:t>
            </a:r>
            <a:r>
              <a:rPr lang="en-US" altLang="de-DE" dirty="0" err="1"/>
              <a:t>của</a:t>
            </a:r>
            <a:r>
              <a:rPr lang="en-US" altLang="de-DE" dirty="0"/>
              <a:t> 1 use case </a:t>
            </a:r>
            <a:r>
              <a:rPr lang="en-US" altLang="de-DE" dirty="0" err="1"/>
              <a:t>khác</a:t>
            </a:r>
            <a:r>
              <a:rPr lang="en-US" altLang="de-DE" dirty="0"/>
              <a:t> (use case c</a:t>
            </a:r>
            <a:r>
              <a:rPr lang="vi-VN" altLang="de-DE" dirty="0"/>
              <a:t>ơ</a:t>
            </a:r>
            <a:r>
              <a:rPr lang="en-US" altLang="de-DE" dirty="0"/>
              <a:t> </a:t>
            </a:r>
            <a:r>
              <a:rPr lang="en-US" altLang="de-DE" dirty="0" err="1"/>
              <a:t>bản</a:t>
            </a:r>
            <a:r>
              <a:rPr lang="en-US" altLang="de-DE" dirty="0"/>
              <a:t>)</a:t>
            </a:r>
          </a:p>
          <a:p>
            <a:endParaRPr lang="de-AT" altLang="de-DE" b="1" dirty="0"/>
          </a:p>
          <a:p>
            <a:endParaRPr lang="de-AT" altLang="de-DE" b="1" dirty="0"/>
          </a:p>
          <a:p>
            <a:endParaRPr lang="de-AT" altLang="de-DE" b="1" dirty="0"/>
          </a:p>
          <a:p>
            <a:endParaRPr lang="de-AT" altLang="de-DE" b="1" dirty="0"/>
          </a:p>
          <a:p>
            <a:pPr marL="0" indent="0">
              <a:buNone/>
            </a:pPr>
            <a:endParaRPr lang="de-AT" altLang="de-DE" b="1" dirty="0"/>
          </a:p>
          <a:p>
            <a:pPr marL="0" indent="0">
              <a:buNone/>
            </a:pPr>
            <a:endParaRPr lang="de-AT" altLang="de-DE" b="1" dirty="0"/>
          </a:p>
          <a:p>
            <a:r>
              <a:rPr lang="en-US" altLang="de-DE" dirty="0"/>
              <a:t>Example</a:t>
            </a:r>
            <a:r>
              <a:rPr lang="de-AT" altLang="de-DE" dirty="0"/>
              <a:t>:</a:t>
            </a:r>
            <a:endParaRPr lang="en-US" altLang="de-DE" dirty="0"/>
          </a:p>
          <a:p>
            <a:endParaRPr lang="en-US" dirty="0"/>
          </a:p>
        </p:txBody>
      </p:sp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Relationships between Use Cases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b="1" dirty="0">
                <a:solidFill>
                  <a:srgbClr val="FF0000"/>
                </a:solidFill>
                <a:latin typeface="Courier" charset="0"/>
              </a:rPr>
              <a:t>«include»</a:t>
            </a:r>
            <a:r>
              <a:rPr lang="en-US" altLang="de-DE" b="1" dirty="0">
                <a:solidFill>
                  <a:srgbClr val="FF0000"/>
                </a:solidFill>
              </a:rPr>
              <a:t> </a:t>
            </a:r>
            <a:r>
              <a:rPr lang="en-US" altLang="de-DE" dirty="0"/>
              <a:t>- Relationship</a:t>
            </a:r>
          </a:p>
          <a:p>
            <a:pPr lvl="1" eaLnBrk="1" hangingPunct="1"/>
            <a:endParaRPr lang="en-US" altLang="de-DE" dirty="0"/>
          </a:p>
          <a:p>
            <a:pPr eaLnBrk="1" hangingPunct="1"/>
            <a:endParaRPr lang="en-US" alt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10</a:t>
            </a:r>
          </a:p>
        </p:txBody>
      </p:sp>
      <p:sp>
        <p:nvSpPr>
          <p:cNvPr id="39941" name="Text Box 10"/>
          <p:cNvSpPr txBox="1">
            <a:spLocks noChangeArrowheads="1"/>
          </p:cNvSpPr>
          <p:nvPr/>
        </p:nvSpPr>
        <p:spPr bwMode="auto">
          <a:xfrm>
            <a:off x="3159125" y="1853301"/>
            <a:ext cx="4910137" cy="824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Base use 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dirty="0" err="1">
                <a:solidFill>
                  <a:srgbClr val="343434"/>
                </a:solidFill>
                <a:latin typeface="Arial"/>
                <a:ea typeface="MS PGothic" pitchFamily="34" charset="-128"/>
              </a:rPr>
              <a:t>Đòi</a:t>
            </a:r>
            <a:r>
              <a:rPr lang="en-US" altLang="de-DE" dirty="0">
                <a:solidFill>
                  <a:srgbClr val="343434"/>
                </a:solidFill>
                <a:latin typeface="Arial"/>
                <a:ea typeface="MS PGothic" pitchFamily="34" charset="-128"/>
              </a:rPr>
              <a:t> </a:t>
            </a:r>
            <a:r>
              <a:rPr lang="en-US" altLang="de-DE" dirty="0" err="1">
                <a:solidFill>
                  <a:srgbClr val="343434"/>
                </a:solidFill>
                <a:latin typeface="Arial"/>
                <a:ea typeface="MS PGothic" pitchFamily="34" charset="-128"/>
              </a:rPr>
              <a:t>hỏi</a:t>
            </a:r>
            <a:r>
              <a:rPr lang="en-US" altLang="de-DE" dirty="0">
                <a:solidFill>
                  <a:srgbClr val="343434"/>
                </a:solidFill>
                <a:latin typeface="Arial"/>
                <a:ea typeface="MS PGothic" pitchFamily="34" charset="-128"/>
              </a:rPr>
              <a:t> </a:t>
            </a:r>
            <a:r>
              <a:rPr lang="en-US" altLang="de-DE" dirty="0" err="1">
                <a:solidFill>
                  <a:srgbClr val="343434"/>
                </a:solidFill>
                <a:latin typeface="Arial"/>
                <a:ea typeface="MS PGothic" pitchFamily="34" charset="-128"/>
              </a:rPr>
              <a:t>sự</a:t>
            </a:r>
            <a:r>
              <a:rPr lang="en-US" altLang="de-DE" dirty="0">
                <a:solidFill>
                  <a:srgbClr val="343434"/>
                </a:solidFill>
                <a:latin typeface="Arial"/>
                <a:ea typeface="MS PGothic" pitchFamily="34" charset="-128"/>
              </a:rPr>
              <a:t> </a:t>
            </a:r>
            <a:r>
              <a:rPr lang="en-US" altLang="de-DE" dirty="0" err="1">
                <a:solidFill>
                  <a:srgbClr val="343434"/>
                </a:solidFill>
                <a:latin typeface="Arial"/>
                <a:ea typeface="MS PGothic" pitchFamily="34" charset="-128"/>
              </a:rPr>
              <a:t>hoạt</a:t>
            </a:r>
            <a:r>
              <a:rPr lang="en-US" altLang="de-DE" dirty="0">
                <a:solidFill>
                  <a:srgbClr val="343434"/>
                </a:solidFill>
                <a:latin typeface="Arial"/>
                <a:ea typeface="MS PGothic" pitchFamily="34" charset="-128"/>
              </a:rPr>
              <a:t> </a:t>
            </a:r>
            <a:r>
              <a:rPr lang="en-US" altLang="de-DE" dirty="0" err="1">
                <a:solidFill>
                  <a:srgbClr val="343434"/>
                </a:solidFill>
                <a:latin typeface="Arial"/>
                <a:ea typeface="MS PGothic" pitchFamily="34" charset="-128"/>
              </a:rPr>
              <a:t>động</a:t>
            </a:r>
            <a:r>
              <a:rPr lang="en-US" altLang="de-DE" dirty="0">
                <a:solidFill>
                  <a:srgbClr val="343434"/>
                </a:solidFill>
                <a:latin typeface="Arial"/>
                <a:ea typeface="MS PGothic" pitchFamily="34" charset="-128"/>
              </a:rPr>
              <a:t> </a:t>
            </a:r>
            <a:r>
              <a:rPr lang="en-US" altLang="de-DE" dirty="0" err="1">
                <a:solidFill>
                  <a:srgbClr val="343434"/>
                </a:solidFill>
                <a:latin typeface="Arial"/>
                <a:ea typeface="MS PGothic" pitchFamily="34" charset="-128"/>
              </a:rPr>
              <a:t>của</a:t>
            </a:r>
            <a:r>
              <a:rPr lang="en-US" altLang="de-DE" dirty="0">
                <a:solidFill>
                  <a:srgbClr val="343434"/>
                </a:solidFill>
                <a:latin typeface="Arial"/>
                <a:ea typeface="MS PGothic" pitchFamily="34" charset="-128"/>
              </a:rPr>
              <a:t> use case đ</a:t>
            </a:r>
            <a:r>
              <a:rPr lang="vi-VN" altLang="de-DE" dirty="0">
                <a:solidFill>
                  <a:srgbClr val="343434"/>
                </a:solidFill>
                <a:latin typeface="Arial"/>
                <a:ea typeface="MS PGothic" pitchFamily="34" charset="-128"/>
              </a:rPr>
              <a:t>ư</a:t>
            </a:r>
            <a:r>
              <a:rPr lang="en-US" altLang="de-DE" dirty="0" err="1">
                <a:solidFill>
                  <a:srgbClr val="343434"/>
                </a:solidFill>
                <a:latin typeface="Arial"/>
                <a:ea typeface="MS PGothic" pitchFamily="34" charset="-128"/>
              </a:rPr>
              <a:t>ợc</a:t>
            </a:r>
            <a:r>
              <a:rPr lang="en-US" altLang="de-DE" dirty="0">
                <a:solidFill>
                  <a:srgbClr val="343434"/>
                </a:solidFill>
                <a:latin typeface="Arial"/>
                <a:ea typeface="MS PGothic" pitchFamily="34" charset="-128"/>
              </a:rPr>
              <a:t> bao </a:t>
            </a:r>
            <a:r>
              <a:rPr lang="en-US" altLang="de-DE" dirty="0" err="1">
                <a:solidFill>
                  <a:srgbClr val="343434"/>
                </a:solidFill>
                <a:latin typeface="Arial"/>
                <a:ea typeface="MS PGothic" pitchFamily="34" charset="-128"/>
              </a:rPr>
              <a:t>gồm</a:t>
            </a:r>
            <a:endParaRPr kumimoji="0" lang="en-US" altLang="de-DE" sz="16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MS PGothic" pitchFamily="34" charset="-128"/>
              <a:cs typeface="+mn-cs"/>
            </a:endParaRPr>
          </a:p>
        </p:txBody>
      </p:sp>
      <p:sp>
        <p:nvSpPr>
          <p:cNvPr id="51205" name="Line 11"/>
          <p:cNvSpPr>
            <a:spLocks noChangeShapeType="1"/>
          </p:cNvSpPr>
          <p:nvPr/>
        </p:nvSpPr>
        <p:spPr bwMode="auto">
          <a:xfrm flipH="1">
            <a:off x="2940050" y="2091870"/>
            <a:ext cx="252413" cy="65088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39943" name="Text Box 12"/>
          <p:cNvSpPr txBox="1">
            <a:spLocks noChangeArrowheads="1"/>
          </p:cNvSpPr>
          <p:nvPr/>
        </p:nvSpPr>
        <p:spPr bwMode="auto">
          <a:xfrm>
            <a:off x="3159124" y="2816914"/>
            <a:ext cx="52117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Included use case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Có</a:t>
            </a: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thể</a:t>
            </a: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hoạt</a:t>
            </a: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đông</a:t>
            </a: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độc</a:t>
            </a: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</a:t>
            </a:r>
            <a:r>
              <a:rPr kumimoji="0" lang="en-US" alt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lập</a:t>
            </a:r>
            <a:endParaRPr kumimoji="0" lang="en-US" altLang="de-DE" sz="16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/>
              <a:ea typeface="MS PGothic" pitchFamily="34" charset="-128"/>
              <a:cs typeface="+mn-cs"/>
            </a:endParaRPr>
          </a:p>
        </p:txBody>
      </p:sp>
      <p:sp>
        <p:nvSpPr>
          <p:cNvPr id="51207" name="Line 13"/>
          <p:cNvSpPr>
            <a:spLocks noChangeShapeType="1"/>
          </p:cNvSpPr>
          <p:nvPr/>
        </p:nvSpPr>
        <p:spPr bwMode="auto">
          <a:xfrm flipH="1">
            <a:off x="2940050" y="3035074"/>
            <a:ext cx="269875" cy="10001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51208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3960813"/>
            <a:ext cx="5200650" cy="236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39" y="1984950"/>
            <a:ext cx="14446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323850"/>
            <a:ext cx="22621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2711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Relationships between Use Cases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b="1" dirty="0">
                <a:solidFill>
                  <a:srgbClr val="FF0000"/>
                </a:solidFill>
                <a:latin typeface="Courier" charset="0"/>
              </a:rPr>
              <a:t>«extend»</a:t>
            </a:r>
            <a:r>
              <a:rPr lang="en-US" altLang="de-DE" b="1" dirty="0">
                <a:solidFill>
                  <a:srgbClr val="FF0000"/>
                </a:solidFill>
              </a:rPr>
              <a:t> </a:t>
            </a:r>
            <a:r>
              <a:rPr lang="en-US" altLang="de-DE" dirty="0"/>
              <a:t>- Relationship</a:t>
            </a:r>
          </a:p>
          <a:p>
            <a:pPr lvl="1" eaLnBrk="1" hangingPunct="1"/>
            <a:endParaRPr lang="en-US" altLang="de-DE" dirty="0"/>
          </a:p>
          <a:p>
            <a:pPr eaLnBrk="1" hangingPunct="1"/>
            <a:endParaRPr lang="en-US" alt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11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951412"/>
          </a:xfrm>
        </p:spPr>
        <p:txBody>
          <a:bodyPr/>
          <a:lstStyle/>
          <a:p>
            <a:pPr eaLnBrk="1" hangingPunct="1"/>
            <a:r>
              <a:rPr lang="en-US" altLang="de-DE" dirty="0" err="1"/>
              <a:t>Hành</a:t>
            </a:r>
            <a:r>
              <a:rPr lang="en-US" altLang="de-DE" dirty="0"/>
              <a:t> vi </a:t>
            </a:r>
            <a:r>
              <a:rPr lang="en-US" altLang="de-DE" dirty="0" err="1"/>
              <a:t>của</a:t>
            </a:r>
            <a:r>
              <a:rPr lang="en-US" altLang="de-DE" dirty="0"/>
              <a:t> 1 use case (use case </a:t>
            </a:r>
            <a:r>
              <a:rPr lang="en-US" altLang="de-DE" dirty="0" err="1"/>
              <a:t>mở</a:t>
            </a:r>
            <a:r>
              <a:rPr lang="en-US" altLang="de-DE" dirty="0"/>
              <a:t> </a:t>
            </a:r>
            <a:r>
              <a:rPr lang="en-US" altLang="de-DE" dirty="0" err="1"/>
              <a:t>rộng</a:t>
            </a:r>
            <a:r>
              <a:rPr lang="en-US" altLang="de-DE" dirty="0"/>
              <a:t>) 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thể</a:t>
            </a:r>
            <a:r>
              <a:rPr lang="en-US" altLang="de-DE" dirty="0"/>
              <a:t> </a:t>
            </a:r>
            <a:r>
              <a:rPr lang="en-US" altLang="de-DE" dirty="0" err="1"/>
              <a:t>tích</a:t>
            </a:r>
            <a:r>
              <a:rPr lang="en-US" altLang="de-DE" dirty="0"/>
              <a:t> </a:t>
            </a:r>
            <a:r>
              <a:rPr lang="en-US" altLang="de-DE" dirty="0" err="1"/>
              <a:t>hợp</a:t>
            </a:r>
            <a:r>
              <a:rPr lang="en-US" altLang="de-DE" dirty="0"/>
              <a:t> </a:t>
            </a:r>
            <a:r>
              <a:rPr lang="en-US" altLang="de-DE" dirty="0" err="1"/>
              <a:t>vào</a:t>
            </a:r>
            <a:r>
              <a:rPr lang="en-US" altLang="de-DE" dirty="0"/>
              <a:t> </a:t>
            </a:r>
            <a:r>
              <a:rPr lang="en-US" altLang="de-DE" dirty="0" err="1"/>
              <a:t>hành</a:t>
            </a:r>
            <a:r>
              <a:rPr lang="en-US" altLang="de-DE" dirty="0"/>
              <a:t> vi </a:t>
            </a:r>
            <a:r>
              <a:rPr lang="en-US" altLang="de-DE" dirty="0" err="1"/>
              <a:t>của</a:t>
            </a:r>
            <a:r>
              <a:rPr lang="en-US" altLang="de-DE" dirty="0"/>
              <a:t> 1 use case </a:t>
            </a:r>
            <a:r>
              <a:rPr lang="en-US" altLang="de-DE" dirty="0" err="1"/>
              <a:t>khác</a:t>
            </a:r>
            <a:r>
              <a:rPr lang="en-US" altLang="de-DE" dirty="0"/>
              <a:t> (base use c</a:t>
            </a:r>
            <a:r>
              <a:rPr lang="vi-VN" altLang="de-DE" dirty="0"/>
              <a:t>ơ</a:t>
            </a:r>
            <a:r>
              <a:rPr lang="en-US" altLang="de-DE" dirty="0"/>
              <a:t> </a:t>
            </a:r>
            <a:r>
              <a:rPr lang="en-US" altLang="de-DE" dirty="0" err="1"/>
              <a:t>bản</a:t>
            </a:r>
            <a:r>
              <a:rPr lang="en-US" altLang="de-DE" dirty="0"/>
              <a:t>),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thể</a:t>
            </a:r>
            <a:r>
              <a:rPr lang="en-US" altLang="de-DE" dirty="0"/>
              <a:t> </a:t>
            </a:r>
            <a:r>
              <a:rPr lang="en-US" altLang="de-DE" dirty="0" err="1"/>
              <a:t>không</a:t>
            </a:r>
            <a:r>
              <a:rPr lang="en-US" altLang="de-DE" dirty="0"/>
              <a:t> </a:t>
            </a:r>
            <a:r>
              <a:rPr lang="en-US" altLang="de-DE" dirty="0" err="1"/>
              <a:t>bắt</a:t>
            </a:r>
            <a:r>
              <a:rPr lang="en-US" altLang="de-DE" dirty="0"/>
              <a:t> </a:t>
            </a:r>
            <a:r>
              <a:rPr lang="en-US" altLang="de-DE" dirty="0" err="1"/>
              <a:t>buộc</a:t>
            </a:r>
            <a:r>
              <a:rPr lang="en-US" altLang="de-DE" dirty="0"/>
              <a:t>.</a:t>
            </a:r>
          </a:p>
          <a:p>
            <a:r>
              <a:rPr lang="en-US" altLang="de-DE" dirty="0" err="1"/>
              <a:t>Cả</a:t>
            </a:r>
            <a:r>
              <a:rPr lang="en-US" altLang="de-DE" dirty="0"/>
              <a:t> </a:t>
            </a:r>
            <a:r>
              <a:rPr lang="en-US" altLang="de-DE" dirty="0" err="1"/>
              <a:t>hai</a:t>
            </a:r>
            <a:r>
              <a:rPr lang="en-US" altLang="de-DE" dirty="0"/>
              <a:t> use case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thể</a:t>
            </a:r>
            <a:r>
              <a:rPr lang="en-US" altLang="de-DE" dirty="0"/>
              <a:t> </a:t>
            </a:r>
            <a:r>
              <a:rPr lang="en-US" altLang="de-DE" dirty="0" err="1"/>
              <a:t>hoạt</a:t>
            </a:r>
            <a:r>
              <a:rPr lang="en-US" altLang="de-DE" dirty="0"/>
              <a:t> </a:t>
            </a:r>
            <a:r>
              <a:rPr lang="en-US" altLang="de-DE" dirty="0" err="1"/>
              <a:t>động</a:t>
            </a:r>
            <a:r>
              <a:rPr lang="en-US" altLang="de-DE" dirty="0"/>
              <a:t> </a:t>
            </a:r>
            <a:r>
              <a:rPr lang="en-US" altLang="de-DE" dirty="0" err="1"/>
              <a:t>độc</a:t>
            </a:r>
            <a:r>
              <a:rPr lang="en-US" altLang="de-DE" dirty="0"/>
              <a:t> </a:t>
            </a:r>
            <a:r>
              <a:rPr lang="en-US" altLang="de-DE" dirty="0" err="1"/>
              <a:t>lập</a:t>
            </a:r>
            <a:r>
              <a:rPr lang="en-US" altLang="de-DE" dirty="0"/>
              <a:t>.</a:t>
            </a:r>
          </a:p>
          <a:p>
            <a:pPr eaLnBrk="1" hangingPunct="1"/>
            <a:endParaRPr lang="en-US" altLang="de-DE" dirty="0"/>
          </a:p>
          <a:p>
            <a:pPr eaLnBrk="1" hangingPunct="1"/>
            <a:endParaRPr lang="en-US" altLang="de-DE" dirty="0"/>
          </a:p>
          <a:p>
            <a:pPr eaLnBrk="1" hangingPunct="1"/>
            <a:endParaRPr lang="en-US" altLang="de-DE" dirty="0"/>
          </a:p>
          <a:p>
            <a:pPr eaLnBrk="1" hangingPunct="1"/>
            <a:endParaRPr lang="en-US" altLang="de-DE" dirty="0"/>
          </a:p>
          <a:p>
            <a:pPr eaLnBrk="1" hangingPunct="1"/>
            <a:endParaRPr lang="en-US" altLang="de-DE" dirty="0"/>
          </a:p>
          <a:p>
            <a:pPr eaLnBrk="1" hangingPunct="1"/>
            <a:endParaRPr lang="en-US" altLang="de-DE" dirty="0"/>
          </a:p>
          <a:p>
            <a:pPr eaLnBrk="1" hangingPunct="1"/>
            <a:endParaRPr lang="en-US" altLang="de-DE" dirty="0"/>
          </a:p>
          <a:p>
            <a:pPr eaLnBrk="1" hangingPunct="1"/>
            <a:r>
              <a:rPr lang="en-US" altLang="de-DE" dirty="0">
                <a:latin typeface="Courier" charset="0"/>
              </a:rPr>
              <a:t>A</a:t>
            </a:r>
            <a:r>
              <a:rPr lang="en-US" altLang="de-DE" dirty="0"/>
              <a:t> </a:t>
            </a:r>
            <a:r>
              <a:rPr lang="en-US" altLang="de-DE" dirty="0" err="1"/>
              <a:t>quyết</a:t>
            </a:r>
            <a:r>
              <a:rPr lang="en-US" altLang="de-DE" dirty="0"/>
              <a:t> </a:t>
            </a:r>
            <a:r>
              <a:rPr lang="en-US" altLang="de-DE" dirty="0" err="1"/>
              <a:t>định</a:t>
            </a:r>
            <a:r>
              <a:rPr lang="en-US" altLang="de-DE" dirty="0"/>
              <a:t> </a:t>
            </a:r>
            <a:r>
              <a:rPr lang="en-US" altLang="de-DE" dirty="0" err="1"/>
              <a:t>xem</a:t>
            </a:r>
            <a:r>
              <a:rPr lang="en-US" altLang="de-DE" dirty="0"/>
              <a:t> </a:t>
            </a:r>
            <a:r>
              <a:rPr lang="en-US" altLang="de-DE" dirty="0">
                <a:latin typeface="Courier" charset="0"/>
              </a:rPr>
              <a:t>B</a:t>
            </a:r>
            <a:r>
              <a:rPr lang="en-US" altLang="de-DE" dirty="0"/>
              <a:t>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hoạt</a:t>
            </a:r>
            <a:r>
              <a:rPr lang="en-US" altLang="de-DE" dirty="0"/>
              <a:t> </a:t>
            </a:r>
            <a:r>
              <a:rPr lang="en-US" altLang="de-DE" dirty="0" err="1"/>
              <a:t>động</a:t>
            </a:r>
            <a:r>
              <a:rPr lang="en-US" altLang="de-DE" dirty="0"/>
              <a:t> hay </a:t>
            </a:r>
            <a:r>
              <a:rPr lang="en-US" altLang="de-DE" dirty="0" err="1"/>
              <a:t>không</a:t>
            </a:r>
            <a:r>
              <a:rPr lang="en-US" altLang="de-DE" dirty="0"/>
              <a:t>.</a:t>
            </a:r>
          </a:p>
          <a:p>
            <a:pPr eaLnBrk="1" hangingPunct="1"/>
            <a:r>
              <a:rPr lang="en-US" altLang="de-DE" dirty="0" err="1"/>
              <a:t>Điểm</a:t>
            </a:r>
            <a:r>
              <a:rPr lang="en-US" altLang="de-DE" dirty="0"/>
              <a:t> </a:t>
            </a:r>
            <a:r>
              <a:rPr lang="en-US" altLang="de-DE" dirty="0" err="1"/>
              <a:t>mở</a:t>
            </a:r>
            <a:r>
              <a:rPr lang="en-US" altLang="de-DE" dirty="0"/>
              <a:t> </a:t>
            </a:r>
            <a:r>
              <a:rPr lang="en-US" altLang="de-DE" dirty="0" err="1"/>
              <a:t>rộng</a:t>
            </a:r>
            <a:r>
              <a:rPr lang="en-US" altLang="de-DE" dirty="0"/>
              <a:t> (Extension points) </a:t>
            </a:r>
            <a:r>
              <a:rPr lang="en-US" altLang="de-DE" dirty="0" err="1"/>
              <a:t>được</a:t>
            </a:r>
            <a:r>
              <a:rPr lang="en-US" altLang="de-DE" dirty="0"/>
              <a:t> </a:t>
            </a:r>
            <a:r>
              <a:rPr lang="en-US" altLang="de-DE" dirty="0" err="1"/>
              <a:t>xác</a:t>
            </a:r>
            <a:r>
              <a:rPr lang="en-US" altLang="de-DE" dirty="0"/>
              <a:t> </a:t>
            </a:r>
            <a:r>
              <a:rPr lang="en-US" altLang="de-DE" dirty="0" err="1"/>
              <a:t>định</a:t>
            </a:r>
            <a:r>
              <a:rPr lang="en-US" altLang="de-DE" dirty="0"/>
              <a:t> tr</a:t>
            </a:r>
            <a:r>
              <a:rPr lang="vi-VN" altLang="de-DE" dirty="0"/>
              <a:t>ư</a:t>
            </a:r>
            <a:r>
              <a:rPr lang="en-US" altLang="de-DE" dirty="0" err="1"/>
              <a:t>ớc</a:t>
            </a:r>
            <a:r>
              <a:rPr lang="en-US" altLang="de-DE" dirty="0"/>
              <a:t>.</a:t>
            </a:r>
          </a:p>
          <a:p>
            <a:pPr eaLnBrk="1" hangingPunct="1"/>
            <a:r>
              <a:rPr lang="en-US" altLang="de-DE" dirty="0" err="1"/>
              <a:t>Điều</a:t>
            </a:r>
            <a:r>
              <a:rPr lang="en-US" altLang="de-DE" dirty="0"/>
              <a:t> </a:t>
            </a:r>
            <a:r>
              <a:rPr lang="en-US" altLang="de-DE" dirty="0" err="1"/>
              <a:t>kiện</a:t>
            </a:r>
            <a:r>
              <a:rPr lang="en-US" altLang="de-DE" dirty="0"/>
              <a:t> </a:t>
            </a:r>
            <a:r>
              <a:rPr lang="en-US" altLang="de-DE" dirty="0" err="1"/>
              <a:t>để</a:t>
            </a:r>
            <a:r>
              <a:rPr lang="en-US" altLang="de-DE" dirty="0"/>
              <a:t> </a:t>
            </a:r>
            <a:r>
              <a:rPr lang="en-US" altLang="de-DE" dirty="0" err="1"/>
              <a:t>gọi</a:t>
            </a:r>
            <a:r>
              <a:rPr lang="en-US" altLang="de-DE" dirty="0"/>
              <a:t> use case </a:t>
            </a:r>
            <a:r>
              <a:rPr lang="en-US" altLang="de-DE" dirty="0" err="1"/>
              <a:t>mở</a:t>
            </a:r>
            <a:r>
              <a:rPr lang="en-US" altLang="de-DE" dirty="0"/>
              <a:t> </a:t>
            </a:r>
            <a:r>
              <a:rPr lang="en-US" altLang="de-DE" dirty="0" err="1"/>
              <a:t>rộng</a:t>
            </a:r>
            <a:r>
              <a:rPr lang="en-US" altLang="de-DE" dirty="0"/>
              <a:t>.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3521075" y="2844800"/>
            <a:ext cx="346075" cy="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 flipH="1" flipV="1">
            <a:off x="3481388" y="4211638"/>
            <a:ext cx="385762" cy="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867150" y="2667000"/>
            <a:ext cx="49101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Base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endParaRPr kumimoji="0" lang="de-DE" altLang="de-DE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875088" y="4051300"/>
            <a:ext cx="52117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Extending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pic>
        <p:nvPicPr>
          <p:cNvPr id="19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84450"/>
            <a:ext cx="1652588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323850"/>
            <a:ext cx="22621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2740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Relationships between Use Cases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b="1" dirty="0">
                <a:solidFill>
                  <a:srgbClr val="FF0000"/>
                </a:solidFill>
                <a:latin typeface="Courier" charset="0"/>
              </a:rPr>
              <a:t>«extend»</a:t>
            </a:r>
            <a:r>
              <a:rPr lang="en-US" altLang="de-DE" b="1" dirty="0">
                <a:solidFill>
                  <a:srgbClr val="FF0000"/>
                </a:solidFill>
              </a:rPr>
              <a:t> </a:t>
            </a:r>
            <a:r>
              <a:rPr lang="en-US" altLang="de-DE" dirty="0"/>
              <a:t>- Relationship: Extension Points</a:t>
            </a:r>
          </a:p>
          <a:p>
            <a:pPr lvl="1" eaLnBrk="1" hangingPunct="1"/>
            <a:endParaRPr lang="en-US" altLang="de-DE" dirty="0"/>
          </a:p>
          <a:p>
            <a:pPr eaLnBrk="1" hangingPunct="1"/>
            <a:endParaRPr lang="en-US" alt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12</a:t>
            </a:r>
          </a:p>
        </p:txBody>
      </p:sp>
      <p:pic>
        <p:nvPicPr>
          <p:cNvPr id="20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323850"/>
            <a:ext cx="22621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de-DE"/>
              <a:t>Extension points are written directly within the use case.</a:t>
            </a:r>
          </a:p>
          <a:p>
            <a:r>
              <a:rPr lang="en-US" altLang="de-DE"/>
              <a:t>Specification of </a:t>
            </a:r>
            <a:r>
              <a:rPr lang="de-AT" altLang="de-DE"/>
              <a:t>multiple extension points is possible.</a:t>
            </a:r>
            <a:endParaRPr lang="en-US" altLang="de-DE"/>
          </a:p>
          <a:p>
            <a:endParaRPr lang="en-US" altLang="de-DE"/>
          </a:p>
          <a:p>
            <a:r>
              <a:rPr lang="en-US" altLang="de-DE"/>
              <a:t>Example:</a:t>
            </a:r>
          </a:p>
          <a:p>
            <a:pPr lvl="1" eaLnBrk="1" hangingPunct="1"/>
            <a:endParaRPr lang="en-US" altLang="de-DE"/>
          </a:p>
          <a:p>
            <a:pPr lvl="1" eaLnBrk="1" hangingPunct="1"/>
            <a:endParaRPr lang="en-US" altLang="de-DE"/>
          </a:p>
          <a:p>
            <a:pPr eaLnBrk="1" hangingPunct="1"/>
            <a:endParaRPr lang="en-US" altLang="de-DE"/>
          </a:p>
        </p:txBody>
      </p:sp>
      <p:pic>
        <p:nvPicPr>
          <p:cNvPr id="21" name="Grafik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2359025"/>
            <a:ext cx="5038725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6743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Relationships between Use Cases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b="1" dirty="0">
                <a:solidFill>
                  <a:srgbClr val="FF0000"/>
                </a:solidFill>
              </a:rPr>
              <a:t>Generalization</a:t>
            </a:r>
            <a:r>
              <a:rPr lang="en-US" altLang="de-DE" dirty="0"/>
              <a:t> of Use Cases</a:t>
            </a:r>
          </a:p>
          <a:p>
            <a:pPr lvl="1" eaLnBrk="1" hangingPunct="1"/>
            <a:endParaRPr lang="en-US" altLang="de-DE" dirty="0"/>
          </a:p>
          <a:p>
            <a:pPr eaLnBrk="1" hangingPunct="1"/>
            <a:endParaRPr lang="en-US" alt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13</a:t>
            </a:r>
          </a:p>
        </p:txBody>
      </p:sp>
      <p:pic>
        <p:nvPicPr>
          <p:cNvPr id="8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8" y="327025"/>
            <a:ext cx="226218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/>
              <a:t>Use case </a:t>
            </a:r>
            <a:r>
              <a:rPr lang="en-US" altLang="de-DE" b="1" dirty="0">
                <a:latin typeface="Courier" charset="0"/>
              </a:rPr>
              <a:t>A</a:t>
            </a:r>
            <a:r>
              <a:rPr lang="en-US" altLang="de-DE" dirty="0"/>
              <a:t> </a:t>
            </a:r>
            <a:r>
              <a:rPr lang="en-US" altLang="de-DE" dirty="0" err="1"/>
              <a:t>tổng</a:t>
            </a:r>
            <a:r>
              <a:rPr lang="en-US" altLang="de-DE" dirty="0"/>
              <a:t> </a:t>
            </a:r>
            <a:r>
              <a:rPr lang="en-US" altLang="de-DE" dirty="0" err="1"/>
              <a:t>quát</a:t>
            </a:r>
            <a:r>
              <a:rPr lang="en-US" altLang="de-DE" dirty="0"/>
              <a:t> </a:t>
            </a:r>
            <a:r>
              <a:rPr lang="en-US" altLang="de-DE" dirty="0" err="1"/>
              <a:t>hoá</a:t>
            </a:r>
            <a:r>
              <a:rPr lang="en-US" altLang="de-DE" dirty="0"/>
              <a:t> </a:t>
            </a:r>
            <a:r>
              <a:rPr lang="en-US" altLang="de-DE" dirty="0" err="1"/>
              <a:t>của</a:t>
            </a:r>
            <a:r>
              <a:rPr lang="en-US" altLang="de-DE" dirty="0"/>
              <a:t> use case </a:t>
            </a:r>
            <a:r>
              <a:rPr lang="en-US" altLang="de-DE" b="1" dirty="0">
                <a:latin typeface="Courier" charset="0"/>
              </a:rPr>
              <a:t>B</a:t>
            </a:r>
            <a:r>
              <a:rPr lang="en-US" altLang="de-DE" dirty="0">
                <a:latin typeface="+mj-lt"/>
              </a:rPr>
              <a:t>.</a:t>
            </a:r>
          </a:p>
          <a:p>
            <a:r>
              <a:rPr lang="en-US" altLang="de-DE" b="1" dirty="0">
                <a:latin typeface="Courier" charset="0"/>
              </a:rPr>
              <a:t>B</a:t>
            </a:r>
            <a:r>
              <a:rPr lang="en-US" altLang="de-DE" dirty="0"/>
              <a:t> </a:t>
            </a:r>
            <a:r>
              <a:rPr lang="en-US" altLang="de-DE" dirty="0" err="1"/>
              <a:t>kế</a:t>
            </a:r>
            <a:r>
              <a:rPr lang="en-US" altLang="de-DE" dirty="0"/>
              <a:t> </a:t>
            </a:r>
            <a:r>
              <a:rPr lang="en-US" altLang="de-DE" dirty="0" err="1"/>
              <a:t>thừa</a:t>
            </a:r>
            <a:r>
              <a:rPr lang="en-US" altLang="de-DE" dirty="0"/>
              <a:t> </a:t>
            </a:r>
            <a:r>
              <a:rPr lang="en-US" altLang="de-DE" dirty="0" err="1"/>
              <a:t>hành</a:t>
            </a:r>
            <a:r>
              <a:rPr lang="en-US" altLang="de-DE" dirty="0"/>
              <a:t> vi </a:t>
            </a:r>
            <a:r>
              <a:rPr lang="en-US" altLang="de-DE" dirty="0" err="1"/>
              <a:t>của</a:t>
            </a:r>
            <a:r>
              <a:rPr lang="en-US" altLang="de-DE" b="1" dirty="0"/>
              <a:t> </a:t>
            </a:r>
            <a:r>
              <a:rPr lang="en-US" altLang="de-DE" b="1" dirty="0">
                <a:latin typeface="Courier" charset="0"/>
              </a:rPr>
              <a:t>A</a:t>
            </a:r>
            <a:r>
              <a:rPr lang="en-US" altLang="de-DE" b="1" dirty="0"/>
              <a:t>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thể</a:t>
            </a:r>
            <a:r>
              <a:rPr lang="en-US" altLang="de-DE" dirty="0"/>
              <a:t> </a:t>
            </a:r>
            <a:r>
              <a:rPr lang="en-US" altLang="de-DE" dirty="0" err="1"/>
              <a:t>mở</a:t>
            </a:r>
            <a:r>
              <a:rPr lang="en-US" altLang="de-DE" dirty="0"/>
              <a:t> </a:t>
            </a:r>
            <a:r>
              <a:rPr lang="en-US" altLang="de-DE" dirty="0" err="1"/>
              <a:t>rộng</a:t>
            </a:r>
            <a:r>
              <a:rPr lang="en-US" altLang="de-DE" dirty="0"/>
              <a:t> hay </a:t>
            </a:r>
            <a:br>
              <a:rPr lang="en-US" altLang="de-DE" dirty="0"/>
            </a:br>
            <a:r>
              <a:rPr lang="en-US" altLang="de-DE" dirty="0" err="1"/>
              <a:t>ghi</a:t>
            </a:r>
            <a:r>
              <a:rPr lang="en-US" altLang="de-DE" dirty="0"/>
              <a:t> </a:t>
            </a:r>
            <a:r>
              <a:rPr lang="en-US" altLang="de-DE" dirty="0" err="1"/>
              <a:t>chồng</a:t>
            </a:r>
            <a:r>
              <a:rPr lang="en-US" altLang="de-DE" dirty="0"/>
              <a:t> (extend or overwrite).</a:t>
            </a:r>
          </a:p>
          <a:p>
            <a:r>
              <a:rPr lang="en-US" altLang="de-DE" b="1" dirty="0">
                <a:latin typeface="Courier" charset="0"/>
              </a:rPr>
              <a:t>B</a:t>
            </a:r>
            <a:r>
              <a:rPr lang="en-US" altLang="de-DE" dirty="0"/>
              <a:t> also inherits all relationships from </a:t>
            </a:r>
            <a:r>
              <a:rPr lang="en-US" altLang="de-DE" b="1" dirty="0">
                <a:latin typeface="Courier" charset="0"/>
              </a:rPr>
              <a:t>A</a:t>
            </a:r>
            <a:r>
              <a:rPr lang="en-US" altLang="de-DE" dirty="0">
                <a:latin typeface="+mj-lt"/>
              </a:rPr>
              <a:t>.</a:t>
            </a:r>
          </a:p>
          <a:p>
            <a:r>
              <a:rPr lang="en-US" altLang="de-DE" b="1" dirty="0">
                <a:latin typeface="Courier" charset="0"/>
              </a:rPr>
              <a:t>B</a:t>
            </a:r>
            <a:r>
              <a:rPr lang="en-US" altLang="de-DE" dirty="0"/>
              <a:t> adopts the basic functionality of</a:t>
            </a:r>
            <a:r>
              <a:rPr lang="en-US" altLang="de-DE" b="1" dirty="0"/>
              <a:t> </a:t>
            </a:r>
            <a:r>
              <a:rPr lang="en-US" altLang="de-DE" b="1" dirty="0">
                <a:latin typeface="Courier" charset="0"/>
              </a:rPr>
              <a:t>A</a:t>
            </a:r>
            <a:r>
              <a:rPr lang="en-US" altLang="de-DE" b="1" dirty="0"/>
              <a:t> </a:t>
            </a:r>
            <a:r>
              <a:rPr lang="en-US" altLang="de-DE" dirty="0"/>
              <a:t>but </a:t>
            </a:r>
            <a:br>
              <a:rPr lang="en-US" altLang="de-DE" dirty="0"/>
            </a:br>
            <a:r>
              <a:rPr lang="en-US" altLang="de-DE" dirty="0"/>
              <a:t>decides itself what part of </a:t>
            </a:r>
            <a:r>
              <a:rPr lang="en-US" altLang="de-DE" dirty="0">
                <a:latin typeface="Courier" charset="0"/>
              </a:rPr>
              <a:t>A</a:t>
            </a:r>
            <a:r>
              <a:rPr lang="en-US" altLang="de-DE" dirty="0"/>
              <a:t> is executed or changed.</a:t>
            </a:r>
          </a:p>
          <a:p>
            <a:r>
              <a:rPr lang="en-US" altLang="de-DE" b="1" dirty="0">
                <a:latin typeface="Courier" charset="0"/>
              </a:rPr>
              <a:t>A</a:t>
            </a:r>
            <a:r>
              <a:rPr lang="en-US" altLang="de-DE" dirty="0"/>
              <a:t> may be labeled </a:t>
            </a:r>
            <a:r>
              <a:rPr lang="en-US" altLang="de-DE" b="1" dirty="0">
                <a:latin typeface="Courier" charset="0"/>
              </a:rPr>
              <a:t>{abstract}</a:t>
            </a:r>
          </a:p>
          <a:p>
            <a:pPr lvl="1"/>
            <a:r>
              <a:rPr lang="en-US" altLang="de-DE" dirty="0"/>
              <a:t>Cannot be executed directly</a:t>
            </a:r>
          </a:p>
          <a:p>
            <a:pPr lvl="1"/>
            <a:r>
              <a:rPr lang="en-US" altLang="de-DE" dirty="0"/>
              <a:t>Only </a:t>
            </a:r>
            <a:r>
              <a:rPr lang="en-US" altLang="de-DE" b="1" dirty="0">
                <a:latin typeface="Courier" charset="0"/>
              </a:rPr>
              <a:t>B</a:t>
            </a:r>
            <a:r>
              <a:rPr lang="en-US" altLang="de-DE" dirty="0"/>
              <a:t> is executable</a:t>
            </a:r>
          </a:p>
          <a:p>
            <a:pPr eaLnBrk="1" hangingPunct="1"/>
            <a:r>
              <a:rPr lang="en-US" altLang="de-DE" dirty="0"/>
              <a:t>Example: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7354888" y="1522413"/>
            <a:ext cx="1985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Base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354888" y="2044700"/>
            <a:ext cx="17891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Sub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use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endParaRPr kumimoji="0" lang="de-DE" altLang="de-DE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H="1">
            <a:off x="7158038" y="2252663"/>
            <a:ext cx="217487" cy="144462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 flipH="1" flipV="1">
            <a:off x="7140575" y="1471613"/>
            <a:ext cx="252413" cy="15240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24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675" y="1089025"/>
            <a:ext cx="1444625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fik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4240213"/>
            <a:ext cx="389255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259347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Relationships between Actors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b="1" dirty="0">
                <a:solidFill>
                  <a:srgbClr val="FF0000"/>
                </a:solidFill>
              </a:rPr>
              <a:t>Generalization</a:t>
            </a:r>
            <a:r>
              <a:rPr lang="en-US" altLang="de-DE" dirty="0"/>
              <a:t> of Actors</a:t>
            </a:r>
          </a:p>
          <a:p>
            <a:pPr eaLnBrk="1" hangingPunct="1"/>
            <a:endParaRPr lang="en-US" alt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14</a:t>
            </a:r>
          </a:p>
        </p:txBody>
      </p:sp>
      <p:pic>
        <p:nvPicPr>
          <p:cNvPr id="13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38" y="204788"/>
            <a:ext cx="1481137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0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de-DE" dirty="0"/>
              <a:t>Actor </a:t>
            </a:r>
            <a:r>
              <a:rPr lang="en-US" altLang="de-DE" b="1" dirty="0">
                <a:latin typeface="Courier" charset="0"/>
              </a:rPr>
              <a:t>A</a:t>
            </a:r>
            <a:r>
              <a:rPr lang="en-US" altLang="de-DE" dirty="0"/>
              <a:t> </a:t>
            </a:r>
            <a:r>
              <a:rPr lang="en-US" altLang="de-DE" dirty="0" err="1"/>
              <a:t>kế</a:t>
            </a:r>
            <a:r>
              <a:rPr lang="en-US" altLang="de-DE" dirty="0"/>
              <a:t> </a:t>
            </a:r>
            <a:r>
              <a:rPr lang="en-US" altLang="de-DE" dirty="0" err="1"/>
              <a:t>thừa</a:t>
            </a:r>
            <a:r>
              <a:rPr lang="en-US" altLang="de-DE" dirty="0"/>
              <a:t> actor </a:t>
            </a:r>
            <a:r>
              <a:rPr lang="en-US" altLang="de-DE" b="1" dirty="0">
                <a:latin typeface="Courier" charset="0"/>
              </a:rPr>
              <a:t>B</a:t>
            </a:r>
            <a:r>
              <a:rPr lang="en-US" altLang="de-DE" dirty="0">
                <a:latin typeface="+mj-lt"/>
              </a:rPr>
              <a:t>.</a:t>
            </a:r>
          </a:p>
          <a:p>
            <a:pPr eaLnBrk="1" hangingPunct="1"/>
            <a:r>
              <a:rPr lang="en-US" altLang="de-DE" b="1" dirty="0">
                <a:latin typeface="Courier" charset="0"/>
              </a:rPr>
              <a:t>A</a:t>
            </a:r>
            <a:r>
              <a:rPr lang="en-US" altLang="de-DE" dirty="0"/>
              <a:t>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thể</a:t>
            </a:r>
            <a:r>
              <a:rPr lang="en-US" altLang="de-DE" dirty="0"/>
              <a:t> </a:t>
            </a:r>
            <a:r>
              <a:rPr lang="en-US" altLang="de-DE" dirty="0" err="1"/>
              <a:t>liên</a:t>
            </a:r>
            <a:r>
              <a:rPr lang="en-US" altLang="de-DE" dirty="0"/>
              <a:t> </a:t>
            </a:r>
            <a:r>
              <a:rPr lang="en-US" altLang="de-DE" dirty="0" err="1"/>
              <a:t>lạc</a:t>
            </a:r>
            <a:r>
              <a:rPr lang="en-US" altLang="de-DE" dirty="0"/>
              <a:t> </a:t>
            </a:r>
            <a:r>
              <a:rPr lang="en-US" altLang="de-DE" dirty="0" err="1"/>
              <a:t>với</a:t>
            </a:r>
            <a:r>
              <a:rPr lang="en-US" altLang="de-DE" dirty="0"/>
              <a:t> </a:t>
            </a:r>
            <a:r>
              <a:rPr lang="en-US" altLang="de-DE" b="1" dirty="0">
                <a:latin typeface="Courier" charset="0"/>
              </a:rPr>
              <a:t>X</a:t>
            </a:r>
            <a:r>
              <a:rPr lang="en-US" altLang="de-DE" dirty="0"/>
              <a:t> and </a:t>
            </a:r>
            <a:r>
              <a:rPr lang="en-US" altLang="de-DE" b="1" dirty="0">
                <a:latin typeface="Courier" charset="0"/>
              </a:rPr>
              <a:t>Y</a:t>
            </a:r>
            <a:r>
              <a:rPr lang="en-US" altLang="de-DE" dirty="0">
                <a:latin typeface="+mj-lt"/>
              </a:rPr>
              <a:t>.</a:t>
            </a:r>
          </a:p>
          <a:p>
            <a:pPr eaLnBrk="1" hangingPunct="1"/>
            <a:r>
              <a:rPr lang="en-US" altLang="de-DE" b="1" dirty="0">
                <a:latin typeface="Courier" charset="0"/>
              </a:rPr>
              <a:t>B</a:t>
            </a:r>
            <a:r>
              <a:rPr lang="en-US" altLang="de-DE" dirty="0"/>
              <a:t> </a:t>
            </a:r>
            <a:r>
              <a:rPr lang="en-US" altLang="de-DE" dirty="0" err="1"/>
              <a:t>chỉ</a:t>
            </a:r>
            <a:r>
              <a:rPr lang="en-US" altLang="de-DE" dirty="0"/>
              <a:t>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thể</a:t>
            </a:r>
            <a:r>
              <a:rPr lang="en-US" altLang="de-DE" dirty="0"/>
              <a:t> </a:t>
            </a:r>
            <a:r>
              <a:rPr lang="en-US" altLang="de-DE" dirty="0" err="1"/>
              <a:t>liên</a:t>
            </a:r>
            <a:r>
              <a:rPr lang="en-US" altLang="de-DE" dirty="0"/>
              <a:t> </a:t>
            </a:r>
            <a:r>
              <a:rPr lang="en-US" altLang="de-DE" dirty="0" err="1"/>
              <a:t>lạc</a:t>
            </a:r>
            <a:r>
              <a:rPr lang="en-US" altLang="de-DE" dirty="0"/>
              <a:t> </a:t>
            </a:r>
            <a:r>
              <a:rPr lang="en-US" altLang="de-DE" dirty="0" err="1"/>
              <a:t>với</a:t>
            </a:r>
            <a:r>
              <a:rPr lang="en-US" altLang="de-DE" dirty="0"/>
              <a:t> </a:t>
            </a:r>
            <a:r>
              <a:rPr lang="en-US" altLang="de-DE" b="1" dirty="0">
                <a:latin typeface="Courier" charset="0"/>
              </a:rPr>
              <a:t>Y</a:t>
            </a:r>
            <a:r>
              <a:rPr lang="en-US" altLang="de-DE" dirty="0">
                <a:latin typeface="+mj-lt"/>
              </a:rPr>
              <a:t>.</a:t>
            </a:r>
            <a:endParaRPr lang="en-US" altLang="de-DE" dirty="0"/>
          </a:p>
          <a:p>
            <a:pPr eaLnBrk="1" hangingPunct="1"/>
            <a:r>
              <a:rPr lang="en-US" altLang="de-DE" i="1" dirty="0" err="1"/>
              <a:t>Đa</a:t>
            </a:r>
            <a:r>
              <a:rPr lang="en-US" altLang="de-DE" i="1" dirty="0"/>
              <a:t> </a:t>
            </a:r>
            <a:r>
              <a:rPr lang="en-US" altLang="de-DE" i="1" dirty="0" err="1"/>
              <a:t>thừa</a:t>
            </a:r>
            <a:r>
              <a:rPr lang="en-US" altLang="de-DE" i="1" dirty="0"/>
              <a:t> </a:t>
            </a:r>
            <a:r>
              <a:rPr lang="en-US" altLang="de-DE" i="1" dirty="0" err="1"/>
              <a:t>kế</a:t>
            </a:r>
            <a:r>
              <a:rPr lang="en-US" altLang="de-DE" i="1" dirty="0"/>
              <a:t> (Multiple inheritance) </a:t>
            </a:r>
            <a:br>
              <a:rPr lang="en-US" altLang="de-DE" i="1" dirty="0"/>
            </a:br>
            <a:r>
              <a:rPr lang="en-US" altLang="de-DE" i="1" dirty="0" err="1"/>
              <a:t>được</a:t>
            </a:r>
            <a:r>
              <a:rPr lang="en-US" altLang="de-DE" i="1" dirty="0"/>
              <a:t> </a:t>
            </a:r>
            <a:r>
              <a:rPr lang="en-US" altLang="de-DE" i="1" dirty="0" err="1"/>
              <a:t>cho</a:t>
            </a:r>
            <a:r>
              <a:rPr lang="en-US" altLang="de-DE" i="1" dirty="0"/>
              <a:t> </a:t>
            </a:r>
            <a:r>
              <a:rPr lang="en-US" altLang="de-DE" i="1" dirty="0" err="1"/>
              <a:t>phép</a:t>
            </a:r>
            <a:r>
              <a:rPr lang="en-US" altLang="de-DE" dirty="0"/>
              <a:t>.</a:t>
            </a:r>
          </a:p>
          <a:p>
            <a:pPr eaLnBrk="1" hangingPunct="1"/>
            <a:r>
              <a:rPr lang="en-US" altLang="de-DE" i="1" dirty="0"/>
              <a:t>Actor </a:t>
            </a:r>
            <a:r>
              <a:rPr lang="en-US" altLang="de-DE" i="1" dirty="0" err="1"/>
              <a:t>trừu</a:t>
            </a:r>
            <a:r>
              <a:rPr lang="en-US" altLang="de-DE" i="1" dirty="0"/>
              <a:t> </a:t>
            </a:r>
            <a:r>
              <a:rPr lang="en-US" altLang="de-DE" i="1" dirty="0" err="1"/>
              <a:t>tượng</a:t>
            </a:r>
            <a:r>
              <a:rPr lang="en-US" altLang="de-DE" i="1" dirty="0"/>
              <a:t> (Abstract</a:t>
            </a:r>
            <a:r>
              <a:rPr lang="en-US" altLang="de-DE" dirty="0"/>
              <a:t> actors) </a:t>
            </a:r>
            <a:br>
              <a:rPr lang="en-US" altLang="de-DE" dirty="0"/>
            </a:br>
            <a:r>
              <a:rPr lang="en-US" altLang="de-DE" dirty="0" err="1"/>
              <a:t>cũng</a:t>
            </a:r>
            <a:r>
              <a:rPr lang="en-US" altLang="de-DE" dirty="0"/>
              <a:t>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thể</a:t>
            </a:r>
            <a:r>
              <a:rPr lang="en-US" altLang="de-DE" dirty="0"/>
              <a:t> đ</a:t>
            </a:r>
            <a:r>
              <a:rPr lang="vi-VN" altLang="de-DE" dirty="0"/>
              <a:t>ư</a:t>
            </a:r>
            <a:r>
              <a:rPr lang="en-US" altLang="de-DE" dirty="0" err="1"/>
              <a:t>ợc</a:t>
            </a:r>
            <a:r>
              <a:rPr lang="en-US" altLang="de-DE" dirty="0"/>
              <a:t> </a:t>
            </a:r>
            <a:r>
              <a:rPr lang="en-US" altLang="de-DE" dirty="0" err="1"/>
              <a:t>dùng</a:t>
            </a:r>
            <a:r>
              <a:rPr lang="en-US" altLang="de-DE" dirty="0"/>
              <a:t>.</a:t>
            </a:r>
          </a:p>
          <a:p>
            <a:pPr eaLnBrk="1" hangingPunct="1"/>
            <a:r>
              <a:rPr lang="de-AT" altLang="de-DE" dirty="0"/>
              <a:t>Example:</a:t>
            </a:r>
            <a:endParaRPr lang="en-US" altLang="de-DE" dirty="0"/>
          </a:p>
          <a:p>
            <a:pPr algn="r" eaLnBrk="1" hangingPunct="1"/>
            <a:endParaRPr lang="de-DE" altLang="de-DE" dirty="0"/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  <a:p>
            <a:pPr eaLnBrk="1" hangingPunct="1"/>
            <a:endParaRPr lang="en-US" altLang="de-DE" dirty="0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7263036" y="1663142"/>
            <a:ext cx="14366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Super-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actor</a:t>
            </a: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7263036" y="2185430"/>
            <a:ext cx="178911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Sub-</a:t>
            </a:r>
            <a:r>
              <a:rPr kumimoji="0" lang="de-DE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Verdana" panose="020B0604030504040204" pitchFamily="34" charset="0"/>
                <a:cs typeface="Verdana" panose="020B0604030504040204" pitchFamily="34" charset="0"/>
              </a:rPr>
              <a:t>actor</a:t>
            </a:r>
            <a:endParaRPr kumimoji="0" lang="de-DE" altLang="de-DE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H="1">
            <a:off x="7063011" y="2485467"/>
            <a:ext cx="217487" cy="144463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33" name="Line 13"/>
          <p:cNvSpPr>
            <a:spLocks noChangeShapeType="1"/>
          </p:cNvSpPr>
          <p:nvPr/>
        </p:nvSpPr>
        <p:spPr bwMode="auto">
          <a:xfrm flipH="1" flipV="1">
            <a:off x="7010623" y="1545667"/>
            <a:ext cx="252413" cy="152400"/>
          </a:xfrm>
          <a:prstGeom prst="line">
            <a:avLst/>
          </a:prstGeom>
          <a:noFill/>
          <a:ln w="12700">
            <a:solidFill>
              <a:srgbClr val="FE84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AT" sz="16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34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73" y="1156730"/>
            <a:ext cx="1517650" cy="180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 Box 138"/>
          <p:cNvSpPr txBox="1">
            <a:spLocks noChangeArrowheads="1"/>
          </p:cNvSpPr>
          <p:nvPr/>
        </p:nvSpPr>
        <p:spPr bwMode="auto">
          <a:xfrm>
            <a:off x="323850" y="5589551"/>
            <a:ext cx="3461782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  <a:cs typeface="+mn-cs"/>
              </a:rPr>
              <a:t>Professor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AND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  <a:cs typeface="+mn-cs"/>
              </a:rPr>
              <a:t>Assistant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needed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for executing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  <a:cs typeface="+mn-cs"/>
              </a:rPr>
              <a:t>Query student data</a:t>
            </a:r>
          </a:p>
        </p:txBody>
      </p:sp>
      <p:sp>
        <p:nvSpPr>
          <p:cNvPr id="36" name="Text Box 138"/>
          <p:cNvSpPr txBox="1">
            <a:spLocks noChangeArrowheads="1"/>
          </p:cNvSpPr>
          <p:nvPr/>
        </p:nvSpPr>
        <p:spPr bwMode="auto">
          <a:xfrm>
            <a:off x="4591050" y="5589551"/>
            <a:ext cx="3417923" cy="55399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  <a:cs typeface="+mn-cs"/>
              </a:rPr>
              <a:t>Professor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OR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  <a:cs typeface="+mn-cs"/>
              </a:rPr>
              <a:t>Assistant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 needed</a:t>
            </a:r>
            <a:b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</a:b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for executing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  <a:cs typeface="+mn-cs"/>
              </a:rPr>
              <a:t>Query student data</a:t>
            </a:r>
          </a:p>
        </p:txBody>
      </p:sp>
      <p:pic>
        <p:nvPicPr>
          <p:cNvPr id="38" name="Grafik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94" t="36052" r="50237" b="42143"/>
          <a:stretch>
            <a:fillRect/>
          </a:stretch>
        </p:blipFill>
        <p:spPr bwMode="auto">
          <a:xfrm>
            <a:off x="4098925" y="4328148"/>
            <a:ext cx="351675" cy="488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fik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33"/>
          <a:stretch>
            <a:fillRect/>
          </a:stretch>
        </p:blipFill>
        <p:spPr bwMode="auto">
          <a:xfrm>
            <a:off x="1249818" y="3605416"/>
            <a:ext cx="2091283" cy="193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uppieren 2"/>
          <p:cNvGrpSpPr>
            <a:grpSpLocks noChangeAspect="1"/>
          </p:cNvGrpSpPr>
          <p:nvPr/>
        </p:nvGrpSpPr>
        <p:grpSpPr bwMode="auto">
          <a:xfrm>
            <a:off x="5177154" y="3606583"/>
            <a:ext cx="2721452" cy="1931352"/>
            <a:chOff x="4597400" y="1684338"/>
            <a:chExt cx="3888369" cy="2759075"/>
          </a:xfrm>
        </p:grpSpPr>
        <p:pic>
          <p:nvPicPr>
            <p:cNvPr id="45" name="Grafik 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13"/>
            <a:stretch>
              <a:fillRect/>
            </a:stretch>
          </p:blipFill>
          <p:spPr bwMode="auto">
            <a:xfrm>
              <a:off x="4644191" y="1684338"/>
              <a:ext cx="3841578" cy="2759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Rechteck 1"/>
            <p:cNvSpPr>
              <a:spLocks noChangeArrowheads="1"/>
            </p:cNvSpPr>
            <p:nvPr/>
          </p:nvSpPr>
          <p:spPr bwMode="auto">
            <a:xfrm>
              <a:off x="4597400" y="2679032"/>
              <a:ext cx="455863" cy="60157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AT" altLang="de-DE" sz="2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Times" charset="0"/>
                <a:ea typeface="MS PGothic" pitchFamily="34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191043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r>
              <a:rPr lang="en-US" altLang="de-DE" dirty="0" err="1"/>
              <a:t>Mô</a:t>
            </a:r>
            <a:r>
              <a:rPr lang="en-US" altLang="de-DE" dirty="0"/>
              <a:t> </a:t>
            </a:r>
            <a:r>
              <a:rPr lang="en-US" altLang="de-DE" dirty="0" err="1"/>
              <a:t>tả</a:t>
            </a:r>
            <a:r>
              <a:rPr lang="en-US" altLang="de-DE" dirty="0"/>
              <a:t> </a:t>
            </a:r>
            <a:r>
              <a:rPr lang="en-US" altLang="de-DE" dirty="0" err="1"/>
              <a:t>của</a:t>
            </a:r>
            <a:r>
              <a:rPr lang="en-US" altLang="de-DE" dirty="0"/>
              <a:t> Use Cases</a:t>
            </a: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 err="1"/>
              <a:t>Cách</a:t>
            </a:r>
            <a:r>
              <a:rPr lang="en-US" altLang="de-DE" dirty="0"/>
              <a:t> </a:t>
            </a:r>
            <a:r>
              <a:rPr lang="en-US" altLang="de-DE" dirty="0" err="1"/>
              <a:t>tiếp</a:t>
            </a:r>
            <a:r>
              <a:rPr lang="en-US" altLang="de-DE" dirty="0"/>
              <a:t> </a:t>
            </a:r>
            <a:r>
              <a:rPr lang="en-US" altLang="de-DE" dirty="0" err="1"/>
              <a:t>cận</a:t>
            </a:r>
            <a:r>
              <a:rPr lang="en-US" altLang="de-DE" dirty="0"/>
              <a:t>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cấu</a:t>
            </a:r>
            <a:r>
              <a:rPr lang="en-US" altLang="de-DE" dirty="0"/>
              <a:t> </a:t>
            </a:r>
            <a:r>
              <a:rPr lang="en-US" altLang="de-DE" dirty="0" err="1"/>
              <a:t>trúc</a:t>
            </a:r>
            <a:endParaRPr lang="en-US" altLang="de-DE" dirty="0"/>
          </a:p>
          <a:p>
            <a:pPr lvl="1"/>
            <a:r>
              <a:rPr lang="en-US" altLang="de-DE" dirty="0"/>
              <a:t>Name (</a:t>
            </a:r>
            <a:r>
              <a:rPr lang="en-US" altLang="de-DE" dirty="0" err="1"/>
              <a:t>Tên</a:t>
            </a:r>
            <a:r>
              <a:rPr lang="en-US" altLang="de-DE" dirty="0"/>
              <a:t>)</a:t>
            </a:r>
          </a:p>
          <a:p>
            <a:pPr lvl="1"/>
            <a:r>
              <a:rPr lang="en-US" altLang="de-DE" dirty="0"/>
              <a:t>Short description (</a:t>
            </a:r>
            <a:r>
              <a:rPr lang="en-US" altLang="de-DE" dirty="0" err="1"/>
              <a:t>Mô</a:t>
            </a:r>
            <a:r>
              <a:rPr lang="en-US" altLang="de-DE" dirty="0"/>
              <a:t> </a:t>
            </a:r>
            <a:r>
              <a:rPr lang="en-US" altLang="de-DE" dirty="0" err="1"/>
              <a:t>tả</a:t>
            </a:r>
            <a:r>
              <a:rPr lang="en-US" altLang="de-DE" dirty="0"/>
              <a:t> </a:t>
            </a:r>
            <a:r>
              <a:rPr lang="en-US" altLang="de-DE" dirty="0" err="1"/>
              <a:t>ngắn</a:t>
            </a:r>
            <a:r>
              <a:rPr lang="en-US" altLang="de-DE" dirty="0"/>
              <a:t>)</a:t>
            </a:r>
          </a:p>
          <a:p>
            <a:pPr lvl="1"/>
            <a:r>
              <a:rPr lang="en-US" altLang="de-DE" dirty="0"/>
              <a:t>Precondition (</a:t>
            </a:r>
            <a:r>
              <a:rPr lang="en-US" altLang="de-DE" dirty="0" err="1"/>
              <a:t>Điều</a:t>
            </a:r>
            <a:r>
              <a:rPr lang="en-US" altLang="de-DE" dirty="0"/>
              <a:t> </a:t>
            </a:r>
            <a:r>
              <a:rPr lang="en-US" altLang="de-DE" dirty="0" err="1"/>
              <a:t>kiện</a:t>
            </a:r>
            <a:r>
              <a:rPr lang="en-US" altLang="de-DE" dirty="0"/>
              <a:t> </a:t>
            </a:r>
            <a:r>
              <a:rPr lang="en-US" altLang="de-DE" dirty="0" err="1"/>
              <a:t>đầu</a:t>
            </a:r>
            <a:r>
              <a:rPr lang="en-US" altLang="de-DE" dirty="0"/>
              <a:t> </a:t>
            </a:r>
            <a:r>
              <a:rPr lang="en-US" altLang="de-DE" dirty="0" err="1"/>
              <a:t>vào</a:t>
            </a:r>
            <a:r>
              <a:rPr lang="en-US" altLang="de-DE" dirty="0"/>
              <a:t>): prerequisite for successful execution</a:t>
            </a:r>
          </a:p>
          <a:p>
            <a:pPr lvl="1"/>
            <a:r>
              <a:rPr lang="en-US" altLang="de-DE" dirty="0"/>
              <a:t>Postcondition (</a:t>
            </a:r>
            <a:r>
              <a:rPr lang="en-US" altLang="de-DE" dirty="0" err="1"/>
              <a:t>Điều</a:t>
            </a:r>
            <a:r>
              <a:rPr lang="en-US" altLang="de-DE" dirty="0"/>
              <a:t> </a:t>
            </a:r>
            <a:r>
              <a:rPr lang="en-US" altLang="de-DE" dirty="0" err="1"/>
              <a:t>kiện</a:t>
            </a:r>
            <a:r>
              <a:rPr lang="en-US" altLang="de-DE" dirty="0"/>
              <a:t> </a:t>
            </a:r>
            <a:r>
              <a:rPr lang="en-US" altLang="de-DE" dirty="0" err="1"/>
              <a:t>đầu</a:t>
            </a:r>
            <a:r>
              <a:rPr lang="en-US" altLang="de-DE" dirty="0"/>
              <a:t> ra): system state after successful execution</a:t>
            </a:r>
          </a:p>
          <a:p>
            <a:pPr lvl="1"/>
            <a:r>
              <a:rPr lang="en-US" altLang="de-DE" dirty="0"/>
              <a:t>Error situations (</a:t>
            </a:r>
            <a:r>
              <a:rPr lang="en-US" altLang="de-DE" dirty="0" err="1"/>
              <a:t>tình</a:t>
            </a:r>
            <a:r>
              <a:rPr lang="en-US" altLang="de-DE" dirty="0"/>
              <a:t> </a:t>
            </a:r>
            <a:r>
              <a:rPr lang="en-US" altLang="de-DE" dirty="0" err="1"/>
              <a:t>huống</a:t>
            </a:r>
            <a:r>
              <a:rPr lang="en-US" altLang="de-DE" dirty="0"/>
              <a:t> </a:t>
            </a:r>
            <a:r>
              <a:rPr lang="en-US" altLang="de-DE" dirty="0" err="1"/>
              <a:t>lỗi</a:t>
            </a:r>
            <a:r>
              <a:rPr lang="en-US" altLang="de-DE" dirty="0"/>
              <a:t>): errors relevant to the problem domain</a:t>
            </a:r>
          </a:p>
          <a:p>
            <a:pPr lvl="1"/>
            <a:r>
              <a:rPr lang="en-US" altLang="de-DE" dirty="0"/>
              <a:t>System state on the occurrence of an error</a:t>
            </a:r>
          </a:p>
          <a:p>
            <a:pPr lvl="1"/>
            <a:r>
              <a:rPr lang="en-US" altLang="de-DE" dirty="0"/>
              <a:t>Actors that communicate with the use case</a:t>
            </a:r>
          </a:p>
          <a:p>
            <a:pPr lvl="1"/>
            <a:r>
              <a:rPr lang="en-US" altLang="de-DE" dirty="0"/>
              <a:t>Trigger: events which initiate/start the use case</a:t>
            </a:r>
          </a:p>
          <a:p>
            <a:pPr lvl="1"/>
            <a:r>
              <a:rPr lang="en-US" altLang="de-DE" dirty="0"/>
              <a:t>Standard process/flow: individual steps to be taken </a:t>
            </a:r>
          </a:p>
          <a:p>
            <a:pPr lvl="1"/>
            <a:r>
              <a:rPr lang="en-US" altLang="de-DE" dirty="0"/>
              <a:t>Alternative processes/flow: deviations from the standard process 		</a:t>
            </a:r>
            <a:br>
              <a:rPr lang="en-US" altLang="de-DE" dirty="0"/>
            </a:br>
            <a:br>
              <a:rPr lang="en-US" altLang="de-DE" dirty="0"/>
            </a:br>
            <a:r>
              <a:rPr lang="en-US" altLang="de-DE" dirty="0"/>
              <a:t>[A. Cockburn: Writing Effective Use Cases, </a:t>
            </a:r>
            <a:r>
              <a:rPr lang="en-US" dirty="0"/>
              <a:t>Addison Wesley, 2000</a:t>
            </a:r>
            <a:r>
              <a:rPr lang="en-US" altLang="de-DE" dirty="0"/>
              <a:t>]</a:t>
            </a:r>
          </a:p>
        </p:txBody>
      </p:sp>
      <p:sp>
        <p:nvSpPr>
          <p:cNvPr id="77827" name="Foliennummernplatzhalter 3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71488504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el 1"/>
          <p:cNvSpPr>
            <a:spLocks noGrp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r>
              <a:rPr lang="en-US" altLang="de-DE" dirty="0"/>
              <a:t>Description of Use Cases - Example</a:t>
            </a:r>
            <a:endParaRPr lang="de-AT" altLang="de-DE" dirty="0"/>
          </a:p>
        </p:txBody>
      </p:sp>
      <p:sp>
        <p:nvSpPr>
          <p:cNvPr id="79874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sz="1600" dirty="0"/>
              <a:t>Name: </a:t>
            </a:r>
            <a:r>
              <a:rPr lang="en-US" altLang="de-DE" sz="1600" b="1" dirty="0">
                <a:latin typeface="Courier" charset="0"/>
              </a:rPr>
              <a:t>Reserve lecture hall</a:t>
            </a:r>
          </a:p>
          <a:p>
            <a:r>
              <a:rPr lang="en-US" altLang="de-DE" sz="1600" dirty="0"/>
              <a:t>Short description: An employee reserves a lecture hall at the university for an event.</a:t>
            </a:r>
          </a:p>
          <a:p>
            <a:r>
              <a:rPr lang="en-US" altLang="de-DE" sz="1600" dirty="0"/>
              <a:t>Precondition: The employee is authorized to reserve lecture halls.</a:t>
            </a:r>
          </a:p>
          <a:p>
            <a:r>
              <a:rPr lang="en-US" altLang="de-DE" sz="1600" dirty="0" err="1"/>
              <a:t>Postcondition</a:t>
            </a:r>
            <a:r>
              <a:rPr lang="en-US" altLang="de-DE" sz="1600" dirty="0"/>
              <a:t>: A lecture hall is reserved.</a:t>
            </a:r>
          </a:p>
          <a:p>
            <a:r>
              <a:rPr lang="en-US" altLang="de-DE" sz="1600" dirty="0"/>
              <a:t>Error situations: There is no free lecture hall.</a:t>
            </a:r>
          </a:p>
          <a:p>
            <a:r>
              <a:rPr lang="en-US" altLang="de-DE" sz="1600" dirty="0"/>
              <a:t>System state in the event of an error: The employee has not reserved a lecture hall.</a:t>
            </a:r>
          </a:p>
          <a:p>
            <a:r>
              <a:rPr lang="en-US" altLang="de-DE" sz="1600" dirty="0"/>
              <a:t>Actors: </a:t>
            </a:r>
            <a:r>
              <a:rPr lang="en-US" altLang="de-DE" sz="1600" b="1" dirty="0">
                <a:latin typeface="Courier" charset="0"/>
              </a:rPr>
              <a:t>Employee</a:t>
            </a:r>
          </a:p>
          <a:p>
            <a:r>
              <a:rPr lang="en-US" altLang="de-DE" sz="1600" dirty="0"/>
              <a:t>Trigger: Employee requires a lecture hall.</a:t>
            </a:r>
          </a:p>
          <a:p>
            <a:r>
              <a:rPr lang="en-US" altLang="de-DE" sz="1600" dirty="0"/>
              <a:t>Standard process: (1) Employee logs in to the system.</a:t>
            </a:r>
          </a:p>
          <a:p>
            <a:pPr>
              <a:buFont typeface="Wingdings" pitchFamily="2" charset="2"/>
              <a:buNone/>
            </a:pPr>
            <a:r>
              <a:rPr lang="en-US" altLang="de-DE" sz="1600" dirty="0"/>
              <a:t>		   (2) Employee selects the lecture hall.</a:t>
            </a:r>
          </a:p>
          <a:p>
            <a:pPr>
              <a:buFont typeface="Wingdings" pitchFamily="2" charset="2"/>
              <a:buNone/>
            </a:pPr>
            <a:r>
              <a:rPr lang="en-US" altLang="de-DE" sz="1600" dirty="0"/>
              <a:t>		   (3) Employee selects the date.</a:t>
            </a:r>
          </a:p>
          <a:p>
            <a:pPr>
              <a:buFont typeface="Wingdings" pitchFamily="2" charset="2"/>
              <a:buNone/>
            </a:pPr>
            <a:r>
              <a:rPr lang="en-US" altLang="de-DE" sz="1600" dirty="0"/>
              <a:t>		   (4) System confirms that the lecture hall is free.</a:t>
            </a:r>
          </a:p>
          <a:p>
            <a:pPr>
              <a:buFont typeface="Wingdings" pitchFamily="2" charset="2"/>
              <a:buNone/>
            </a:pPr>
            <a:r>
              <a:rPr lang="en-US" altLang="de-DE" sz="1600" dirty="0"/>
              <a:t>		   (5) Employee confirms the reservation.</a:t>
            </a:r>
          </a:p>
          <a:p>
            <a:r>
              <a:rPr lang="en-US" altLang="de-DE" sz="1600" dirty="0"/>
              <a:t>Alternative processes: (4</a:t>
            </a:r>
            <a:r>
              <a:rPr lang="en-US" altLang="en-GB" sz="1600" dirty="0"/>
              <a:t>’</a:t>
            </a:r>
            <a:r>
              <a:rPr lang="en-US" altLang="de-DE" sz="1600" dirty="0"/>
              <a:t>) Lecture hall is not free.</a:t>
            </a:r>
          </a:p>
          <a:p>
            <a:pPr>
              <a:buFont typeface="Wingdings" pitchFamily="2" charset="2"/>
              <a:buNone/>
            </a:pPr>
            <a:r>
              <a:rPr lang="en-US" altLang="de-DE" sz="1600" dirty="0"/>
              <a:t>		         (5</a:t>
            </a:r>
            <a:r>
              <a:rPr lang="en-US" altLang="en-GB" sz="1600" dirty="0"/>
              <a:t>’</a:t>
            </a:r>
            <a:r>
              <a:rPr lang="en-US" altLang="de-DE" sz="1600" dirty="0"/>
              <a:t>) System proposes an alternative lecture hall.</a:t>
            </a:r>
          </a:p>
          <a:p>
            <a:pPr>
              <a:buFont typeface="Wingdings" pitchFamily="2" charset="2"/>
              <a:buNone/>
            </a:pPr>
            <a:r>
              <a:rPr lang="en-US" altLang="de-DE" sz="1600" dirty="0"/>
              <a:t>		         (6</a:t>
            </a:r>
            <a:r>
              <a:rPr lang="en-US" altLang="en-GB" sz="1600" dirty="0"/>
              <a:t>’</a:t>
            </a:r>
            <a:r>
              <a:rPr lang="en-US" altLang="de-DE" sz="1600" dirty="0"/>
              <a:t>) Employee selects alternative lecture hall and confirms the reservation.</a:t>
            </a:r>
            <a:endParaRPr lang="de-AT" altLang="de-DE" sz="1600" dirty="0"/>
          </a:p>
        </p:txBody>
      </p:sp>
      <p:sp>
        <p:nvSpPr>
          <p:cNvPr id="79875" name="Foliennummernplatzhalter 3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0344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Best Practices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de-DE" b="1" dirty="0">
                <a:solidFill>
                  <a:srgbClr val="FF0000"/>
                </a:solidFill>
                <a:latin typeface="Courier" charset="0"/>
              </a:rPr>
              <a:t>«include»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17</a:t>
            </a:r>
          </a:p>
        </p:txBody>
      </p:sp>
      <p:sp>
        <p:nvSpPr>
          <p:cNvPr id="52228" name="Text Box 138"/>
          <p:cNvSpPr txBox="1">
            <a:spLocks noChangeArrowheads="1"/>
          </p:cNvSpPr>
          <p:nvPr/>
        </p:nvSpPr>
        <p:spPr bwMode="auto">
          <a:xfrm>
            <a:off x="2106613" y="1243013"/>
            <a:ext cx="1470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UML </a:t>
            </a:r>
            <a:r>
              <a:rPr kumimoji="0" lang="de-AT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standard</a:t>
            </a:r>
            <a:endParaRPr kumimoji="0" lang="de-AT" altLang="de-DE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MS PGothic" pitchFamily="34" charset="-128"/>
              <a:cs typeface="+mn-cs"/>
            </a:endParaRPr>
          </a:p>
        </p:txBody>
      </p:sp>
      <p:sp>
        <p:nvSpPr>
          <p:cNvPr id="52229" name="Text Box 138"/>
          <p:cNvSpPr txBox="1">
            <a:spLocks noChangeArrowheads="1"/>
          </p:cNvSpPr>
          <p:nvPr/>
        </p:nvSpPr>
        <p:spPr bwMode="auto">
          <a:xfrm>
            <a:off x="6264275" y="1241425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Best </a:t>
            </a:r>
            <a:r>
              <a:rPr kumimoji="0" lang="de-AT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practice</a:t>
            </a:r>
            <a:endParaRPr kumimoji="0" lang="de-AT" altLang="de-DE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MS PGothic" pitchFamily="34" charset="-128"/>
              <a:cs typeface="+mn-cs"/>
            </a:endParaRPr>
          </a:p>
        </p:txBody>
      </p:sp>
      <p:cxnSp>
        <p:nvCxnSpPr>
          <p:cNvPr id="63493" name="Gerade Verbindung 10"/>
          <p:cNvCxnSpPr>
            <a:cxnSpLocks noChangeShapeType="1"/>
          </p:cNvCxnSpPr>
          <p:nvPr/>
        </p:nvCxnSpPr>
        <p:spPr bwMode="auto">
          <a:xfrm rot="5400000">
            <a:off x="2414587" y="3429001"/>
            <a:ext cx="431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3494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1892300"/>
            <a:ext cx="29051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888" y="1892300"/>
            <a:ext cx="29051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744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897063"/>
            <a:ext cx="2906713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8" name="Grafik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1897063"/>
            <a:ext cx="2906712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138"/>
          <p:cNvSpPr txBox="1">
            <a:spLocks noChangeArrowheads="1"/>
          </p:cNvSpPr>
          <p:nvPr/>
        </p:nvSpPr>
        <p:spPr bwMode="auto">
          <a:xfrm>
            <a:off x="2106613" y="1243013"/>
            <a:ext cx="1470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UML </a:t>
            </a:r>
            <a:r>
              <a:rPr kumimoji="0" lang="de-AT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standard</a:t>
            </a:r>
            <a:endParaRPr kumimoji="0" lang="de-AT" altLang="de-DE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MS PGothic" pitchFamily="34" charset="-128"/>
              <a:cs typeface="+mn-cs"/>
            </a:endParaRPr>
          </a:p>
        </p:txBody>
      </p:sp>
      <p:sp>
        <p:nvSpPr>
          <p:cNvPr id="14" name="Text Box 138"/>
          <p:cNvSpPr txBox="1">
            <a:spLocks noChangeArrowheads="1"/>
          </p:cNvSpPr>
          <p:nvPr/>
        </p:nvSpPr>
        <p:spPr bwMode="auto">
          <a:xfrm>
            <a:off x="6264275" y="1241425"/>
            <a:ext cx="1371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Best </a:t>
            </a:r>
            <a:r>
              <a:rPr kumimoji="0" lang="de-AT" altLang="de-DE" sz="1600" b="0" i="1" u="none" strike="noStrike" kern="1200" cap="none" spc="0" normalizeH="0" baseline="0" noProof="0" dirty="0" err="1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practice</a:t>
            </a:r>
            <a:endParaRPr kumimoji="0" lang="de-AT" altLang="de-DE" sz="1600" b="0" i="1" u="none" strike="noStrike" kern="1200" cap="none" spc="0" normalizeH="0" baseline="0" noProof="0" dirty="0">
              <a:ln>
                <a:noFill/>
              </a:ln>
              <a:solidFill>
                <a:srgbClr val="FE8400"/>
              </a:solidFill>
              <a:effectLst/>
              <a:uLnTx/>
              <a:uFillTx/>
              <a:latin typeface="Arial"/>
              <a:ea typeface="MS PGothic" pitchFamily="34" charset="-128"/>
              <a:cs typeface="+mn-cs"/>
            </a:endParaRPr>
          </a:p>
        </p:txBody>
      </p:sp>
      <p:sp>
        <p:nvSpPr>
          <p:cNvPr id="655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Best Practices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de-DE" b="1" dirty="0">
                <a:solidFill>
                  <a:srgbClr val="FF0000"/>
                </a:solidFill>
                <a:latin typeface="Courier" charset="0"/>
              </a:rPr>
              <a:t>«extend»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18</a:t>
            </a:r>
          </a:p>
        </p:txBody>
      </p:sp>
      <p:cxnSp>
        <p:nvCxnSpPr>
          <p:cNvPr id="65543" name="Gerade Verbindung 10"/>
          <p:cNvCxnSpPr>
            <a:cxnSpLocks noChangeShapeType="1"/>
          </p:cNvCxnSpPr>
          <p:nvPr/>
        </p:nvCxnSpPr>
        <p:spPr bwMode="auto">
          <a:xfrm rot="5400000">
            <a:off x="2414587" y="3429001"/>
            <a:ext cx="431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1293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/>
              <a:t>Content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Introduction</a:t>
            </a:r>
          </a:p>
          <a:p>
            <a:pPr eaLnBrk="1" hangingPunct="1"/>
            <a:r>
              <a:rPr lang="en-US" altLang="de-DE" dirty="0"/>
              <a:t>Use cases</a:t>
            </a:r>
          </a:p>
          <a:p>
            <a:pPr eaLnBrk="1" hangingPunct="1"/>
            <a:r>
              <a:rPr lang="en-US" altLang="de-DE" dirty="0"/>
              <a:t>Actors</a:t>
            </a:r>
          </a:p>
          <a:p>
            <a:pPr eaLnBrk="1" hangingPunct="1"/>
            <a:r>
              <a:rPr lang="en-US" altLang="de-DE" dirty="0"/>
              <a:t>Relationships between use cases and actors </a:t>
            </a:r>
          </a:p>
          <a:p>
            <a:pPr eaLnBrk="1" hangingPunct="1"/>
            <a:r>
              <a:rPr lang="en-US" altLang="de-DE" dirty="0"/>
              <a:t>Relationships between use cases</a:t>
            </a:r>
          </a:p>
          <a:p>
            <a:pPr eaLnBrk="1" hangingPunct="1"/>
            <a:r>
              <a:rPr lang="en-US" altLang="de-DE" dirty="0"/>
              <a:t>Relationships between actors</a:t>
            </a:r>
          </a:p>
          <a:p>
            <a:pPr eaLnBrk="1" hangingPunct="1"/>
            <a:r>
              <a:rPr lang="en-US" altLang="de-DE" dirty="0"/>
              <a:t>Description of use cases</a:t>
            </a:r>
          </a:p>
          <a:p>
            <a:pPr eaLnBrk="1" hangingPunct="1"/>
            <a:r>
              <a:rPr lang="en-US" altLang="de-DE" dirty="0"/>
              <a:t>Best practices</a:t>
            </a:r>
          </a:p>
          <a:p>
            <a:pPr eaLnBrk="1" hangingPunct="1"/>
            <a:r>
              <a:rPr lang="en-US" altLang="de-DE" dirty="0"/>
              <a:t>Typical errors</a:t>
            </a:r>
          </a:p>
          <a:p>
            <a:pPr eaLnBrk="1" hangingPunct="1"/>
            <a:r>
              <a:rPr lang="en-US" altLang="de-DE" dirty="0"/>
              <a:t>Notation elements</a:t>
            </a:r>
          </a:p>
          <a:p>
            <a:pPr eaLnBrk="1" hangingPunct="1"/>
            <a:endParaRPr lang="en-US" alt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6014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Best Practices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de-DE" b="1" dirty="0">
                <a:solidFill>
                  <a:srgbClr val="FF0000"/>
                </a:solidFill>
              </a:rPr>
              <a:t>Identifying Actors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19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/>
              <a:t>Who uses the main use cases? (Ai </a:t>
            </a:r>
            <a:r>
              <a:rPr lang="en-US" altLang="de-DE" dirty="0" err="1"/>
              <a:t>sử</a:t>
            </a:r>
            <a:r>
              <a:rPr lang="en-US" altLang="de-DE" dirty="0"/>
              <a:t> </a:t>
            </a:r>
            <a:r>
              <a:rPr lang="en-US" altLang="de-DE" dirty="0" err="1"/>
              <a:t>dụng</a:t>
            </a:r>
            <a:r>
              <a:rPr lang="en-US" altLang="de-DE" dirty="0"/>
              <a:t> </a:t>
            </a:r>
            <a:r>
              <a:rPr lang="en-US" altLang="de-DE" dirty="0" err="1"/>
              <a:t>những</a:t>
            </a:r>
            <a:r>
              <a:rPr lang="en-US" altLang="de-DE" dirty="0"/>
              <a:t> use case </a:t>
            </a:r>
            <a:r>
              <a:rPr lang="en-US" altLang="de-DE" dirty="0" err="1"/>
              <a:t>chính</a:t>
            </a:r>
            <a:r>
              <a:rPr lang="en-US" altLang="de-DE" dirty="0"/>
              <a:t>?)</a:t>
            </a:r>
          </a:p>
          <a:p>
            <a:r>
              <a:rPr lang="en-US" altLang="de-DE" dirty="0"/>
              <a:t>Who needs support for their daily work? (Ai </a:t>
            </a:r>
            <a:r>
              <a:rPr lang="en-US" altLang="de-DE" dirty="0" err="1"/>
              <a:t>cần</a:t>
            </a:r>
            <a:r>
              <a:rPr lang="en-US" altLang="de-DE" dirty="0"/>
              <a:t> </a:t>
            </a:r>
            <a:r>
              <a:rPr lang="en-US" altLang="de-DE" dirty="0" err="1"/>
              <a:t>hỗ</a:t>
            </a:r>
            <a:r>
              <a:rPr lang="en-US" altLang="de-DE" dirty="0"/>
              <a:t> </a:t>
            </a:r>
            <a:r>
              <a:rPr lang="en-US" altLang="de-DE" dirty="0" err="1"/>
              <a:t>trợ</a:t>
            </a:r>
            <a:r>
              <a:rPr lang="en-US" altLang="de-DE" dirty="0"/>
              <a:t> </a:t>
            </a:r>
            <a:r>
              <a:rPr lang="en-US" altLang="de-DE" dirty="0" err="1"/>
              <a:t>cho</a:t>
            </a:r>
            <a:r>
              <a:rPr lang="en-US" altLang="de-DE" dirty="0"/>
              <a:t> </a:t>
            </a:r>
            <a:r>
              <a:rPr lang="en-US" altLang="de-DE" dirty="0" err="1"/>
              <a:t>công</a:t>
            </a:r>
            <a:r>
              <a:rPr lang="en-US" altLang="de-DE" dirty="0"/>
              <a:t> </a:t>
            </a:r>
            <a:r>
              <a:rPr lang="en-US" altLang="de-DE" dirty="0" err="1"/>
              <a:t>việc</a:t>
            </a:r>
            <a:r>
              <a:rPr lang="en-US" altLang="de-DE" dirty="0"/>
              <a:t> </a:t>
            </a:r>
            <a:r>
              <a:rPr lang="en-US" altLang="de-DE" dirty="0" err="1"/>
              <a:t>hàng</a:t>
            </a:r>
            <a:r>
              <a:rPr lang="en-US" altLang="de-DE" dirty="0"/>
              <a:t> </a:t>
            </a:r>
            <a:r>
              <a:rPr lang="en-US" altLang="de-DE" dirty="0" err="1"/>
              <a:t>ngày</a:t>
            </a:r>
            <a:r>
              <a:rPr lang="en-US" altLang="de-DE" dirty="0"/>
              <a:t>?)</a:t>
            </a:r>
          </a:p>
          <a:p>
            <a:r>
              <a:rPr lang="en-US" altLang="de-DE" dirty="0"/>
              <a:t>Who is responsible for system administration? (Ai </a:t>
            </a:r>
            <a:r>
              <a:rPr lang="en-US" altLang="de-DE" dirty="0" err="1"/>
              <a:t>chịu</a:t>
            </a:r>
            <a:r>
              <a:rPr lang="en-US" altLang="de-DE" dirty="0"/>
              <a:t> </a:t>
            </a:r>
            <a:r>
              <a:rPr lang="en-US" altLang="de-DE" dirty="0" err="1"/>
              <a:t>trách</a:t>
            </a:r>
            <a:r>
              <a:rPr lang="en-US" altLang="de-DE" dirty="0"/>
              <a:t> </a:t>
            </a:r>
            <a:r>
              <a:rPr lang="en-US" altLang="de-DE" dirty="0" err="1"/>
              <a:t>nhiệm</a:t>
            </a:r>
            <a:r>
              <a:rPr lang="en-US" altLang="de-DE" dirty="0"/>
              <a:t> </a:t>
            </a:r>
            <a:r>
              <a:rPr lang="en-US" altLang="de-DE" dirty="0" err="1"/>
              <a:t>quản</a:t>
            </a:r>
            <a:r>
              <a:rPr lang="en-US" altLang="de-DE" dirty="0"/>
              <a:t> </a:t>
            </a:r>
            <a:r>
              <a:rPr lang="en-US" altLang="de-DE" dirty="0" err="1"/>
              <a:t>trị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?)</a:t>
            </a:r>
          </a:p>
          <a:p>
            <a:r>
              <a:rPr lang="en-US" altLang="de-DE" dirty="0"/>
              <a:t>What are the external devices/(software) systems with which the system must communicate? (</a:t>
            </a:r>
            <a:r>
              <a:rPr lang="en-US" altLang="de-DE" dirty="0" err="1"/>
              <a:t>Những</a:t>
            </a:r>
            <a:r>
              <a:rPr lang="en-US" altLang="de-DE" dirty="0"/>
              <a:t> </a:t>
            </a:r>
            <a:r>
              <a:rPr lang="en-US" altLang="de-DE" dirty="0" err="1"/>
              <a:t>thiết</a:t>
            </a:r>
            <a:r>
              <a:rPr lang="en-US" altLang="de-DE" dirty="0"/>
              <a:t> </a:t>
            </a:r>
            <a:r>
              <a:rPr lang="en-US" altLang="de-DE" dirty="0" err="1"/>
              <a:t>bị</a:t>
            </a:r>
            <a:r>
              <a:rPr lang="en-US" altLang="de-DE" dirty="0"/>
              <a:t> </a:t>
            </a:r>
            <a:r>
              <a:rPr lang="en-US" altLang="de-DE" dirty="0" err="1"/>
              <a:t>ngoại</a:t>
            </a:r>
            <a:r>
              <a:rPr lang="en-US" altLang="de-DE" dirty="0"/>
              <a:t> vi hay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/</a:t>
            </a:r>
            <a:r>
              <a:rPr lang="en-US" altLang="de-DE" dirty="0" err="1"/>
              <a:t>phần</a:t>
            </a:r>
            <a:r>
              <a:rPr lang="en-US" altLang="de-DE" dirty="0"/>
              <a:t> </a:t>
            </a:r>
            <a:r>
              <a:rPr lang="en-US" altLang="de-DE" dirty="0" err="1"/>
              <a:t>mềm</a:t>
            </a:r>
            <a:r>
              <a:rPr lang="en-US" altLang="de-DE" dirty="0"/>
              <a:t> </a:t>
            </a:r>
            <a:r>
              <a:rPr lang="en-US" altLang="de-DE" dirty="0" err="1"/>
              <a:t>nào</a:t>
            </a:r>
            <a:r>
              <a:rPr lang="en-US" altLang="de-DE" dirty="0"/>
              <a:t> </a:t>
            </a:r>
            <a:r>
              <a:rPr lang="en-US" altLang="de-DE" dirty="0" err="1"/>
              <a:t>mà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 </a:t>
            </a:r>
            <a:r>
              <a:rPr lang="en-US" altLang="de-DE" dirty="0" err="1"/>
              <a:t>đang</a:t>
            </a:r>
            <a:r>
              <a:rPr lang="en-US" altLang="de-DE" dirty="0"/>
              <a:t> </a:t>
            </a:r>
            <a:r>
              <a:rPr lang="en-US" altLang="de-DE" dirty="0" err="1"/>
              <a:t>thiết</a:t>
            </a:r>
            <a:r>
              <a:rPr lang="en-US" altLang="de-DE" dirty="0"/>
              <a:t> </a:t>
            </a:r>
            <a:r>
              <a:rPr lang="en-US" altLang="de-DE" dirty="0" err="1"/>
              <a:t>kế</a:t>
            </a:r>
            <a:r>
              <a:rPr lang="en-US" altLang="de-DE" dirty="0"/>
              <a:t> </a:t>
            </a:r>
            <a:r>
              <a:rPr lang="en-US" altLang="de-DE" dirty="0" err="1"/>
              <a:t>phải</a:t>
            </a:r>
            <a:r>
              <a:rPr lang="en-US" altLang="de-DE" dirty="0"/>
              <a:t> </a:t>
            </a:r>
            <a:r>
              <a:rPr lang="en-US" altLang="de-DE" dirty="0" err="1"/>
              <a:t>liên</a:t>
            </a:r>
            <a:r>
              <a:rPr lang="en-US" altLang="de-DE" dirty="0"/>
              <a:t> </a:t>
            </a:r>
            <a:r>
              <a:rPr lang="en-US" altLang="de-DE" dirty="0" err="1"/>
              <a:t>lạc</a:t>
            </a:r>
            <a:r>
              <a:rPr lang="en-US" altLang="de-DE" dirty="0"/>
              <a:t>?)</a:t>
            </a:r>
          </a:p>
          <a:p>
            <a:r>
              <a:rPr lang="en-US" altLang="de-DE" dirty="0"/>
              <a:t>Who is interested in the results of the system? (Ai </a:t>
            </a:r>
            <a:r>
              <a:rPr lang="en-US" altLang="de-DE" dirty="0" err="1"/>
              <a:t>quan</a:t>
            </a:r>
            <a:r>
              <a:rPr lang="en-US" altLang="de-DE" dirty="0"/>
              <a:t> </a:t>
            </a:r>
            <a:r>
              <a:rPr lang="en-US" altLang="de-DE" dirty="0" err="1"/>
              <a:t>tâm</a:t>
            </a:r>
            <a:r>
              <a:rPr lang="en-US" altLang="de-DE" dirty="0"/>
              <a:t> </a:t>
            </a:r>
            <a:r>
              <a:rPr lang="en-US" altLang="de-DE" dirty="0" err="1"/>
              <a:t>đến</a:t>
            </a:r>
            <a:r>
              <a:rPr lang="en-US" altLang="de-DE" dirty="0"/>
              <a:t> </a:t>
            </a:r>
            <a:r>
              <a:rPr lang="en-US" altLang="de-DE" dirty="0" err="1"/>
              <a:t>kết</a:t>
            </a:r>
            <a:r>
              <a:rPr lang="en-US" altLang="de-DE" dirty="0"/>
              <a:t> </a:t>
            </a:r>
            <a:r>
              <a:rPr lang="en-US" altLang="de-DE" dirty="0" err="1"/>
              <a:t>quả</a:t>
            </a:r>
            <a:r>
              <a:rPr lang="en-US" altLang="de-DE" dirty="0"/>
              <a:t> </a:t>
            </a:r>
            <a:r>
              <a:rPr lang="en-US" altLang="de-DE" dirty="0" err="1"/>
              <a:t>của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49150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Best Practices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de-DE" b="1" dirty="0">
                <a:solidFill>
                  <a:srgbClr val="FF0000"/>
                </a:solidFill>
              </a:rPr>
              <a:t>Identifying Use Cases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20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/>
              <a:t>What are the main tasks that an actor must perform? (</a:t>
            </a:r>
            <a:r>
              <a:rPr lang="en-US" altLang="de-DE" dirty="0" err="1"/>
              <a:t>Các</a:t>
            </a:r>
            <a:r>
              <a:rPr lang="en-US" altLang="de-DE" dirty="0"/>
              <a:t> </a:t>
            </a:r>
            <a:r>
              <a:rPr lang="en-US" altLang="de-DE" dirty="0" err="1"/>
              <a:t>công</a:t>
            </a:r>
            <a:r>
              <a:rPr lang="en-US" altLang="de-DE" dirty="0"/>
              <a:t> </a:t>
            </a:r>
            <a:r>
              <a:rPr lang="en-US" altLang="de-DE" dirty="0" err="1"/>
              <a:t>việc</a:t>
            </a:r>
            <a:r>
              <a:rPr lang="en-US" altLang="de-DE" dirty="0"/>
              <a:t> </a:t>
            </a:r>
            <a:r>
              <a:rPr lang="en-US" altLang="de-DE" dirty="0" err="1"/>
              <a:t>chính</a:t>
            </a:r>
            <a:r>
              <a:rPr lang="en-US" altLang="de-DE" dirty="0"/>
              <a:t> </a:t>
            </a:r>
            <a:r>
              <a:rPr lang="en-US" altLang="de-DE" dirty="0" err="1"/>
              <a:t>mà</a:t>
            </a:r>
            <a:r>
              <a:rPr lang="en-US" altLang="de-DE" dirty="0"/>
              <a:t> 1 actor </a:t>
            </a:r>
            <a:r>
              <a:rPr lang="en-US" altLang="de-DE" dirty="0" err="1"/>
              <a:t>phải</a:t>
            </a:r>
            <a:r>
              <a:rPr lang="en-US" altLang="de-DE" dirty="0"/>
              <a:t> </a:t>
            </a:r>
            <a:r>
              <a:rPr lang="en-US" altLang="de-DE" dirty="0" err="1"/>
              <a:t>thực</a:t>
            </a:r>
            <a:r>
              <a:rPr lang="en-US" altLang="de-DE" dirty="0"/>
              <a:t> </a:t>
            </a:r>
            <a:r>
              <a:rPr lang="en-US" altLang="de-DE" dirty="0" err="1"/>
              <a:t>hiện</a:t>
            </a:r>
            <a:r>
              <a:rPr lang="en-US" altLang="de-DE" dirty="0"/>
              <a:t>?) </a:t>
            </a:r>
          </a:p>
          <a:p>
            <a:r>
              <a:rPr lang="en-US" altLang="de-DE" dirty="0"/>
              <a:t>Does an actor want to query or even modify information contained in </a:t>
            </a:r>
            <a:r>
              <a:rPr lang="de-AT" altLang="de-DE" dirty="0"/>
              <a:t>the system? (Actor có muốn truy xuất hay sửa ch</a:t>
            </a:r>
            <a:r>
              <a:rPr lang="en-US" altLang="de-DE" dirty="0" err="1"/>
              <a:t>ữa</a:t>
            </a:r>
            <a:r>
              <a:rPr lang="en-US" altLang="de-DE" dirty="0"/>
              <a:t> </a:t>
            </a:r>
            <a:r>
              <a:rPr lang="en-US" altLang="de-DE" dirty="0" err="1"/>
              <a:t>thông</a:t>
            </a:r>
            <a:r>
              <a:rPr lang="en-US" altLang="de-DE" dirty="0"/>
              <a:t> tin </a:t>
            </a:r>
            <a:r>
              <a:rPr lang="en-US" altLang="de-DE" dirty="0" err="1"/>
              <a:t>trong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?)</a:t>
            </a:r>
            <a:endParaRPr lang="de-AT" altLang="de-DE" dirty="0"/>
          </a:p>
          <a:p>
            <a:r>
              <a:rPr lang="en-US" altLang="de-DE" dirty="0"/>
              <a:t>Does an actor want to inform the system about changes in other systems? (Actor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muốn</a:t>
            </a:r>
            <a:r>
              <a:rPr lang="en-US" altLang="de-DE" dirty="0"/>
              <a:t> </a:t>
            </a:r>
            <a:r>
              <a:rPr lang="en-US" altLang="de-DE" dirty="0" err="1"/>
              <a:t>xác</a:t>
            </a:r>
            <a:r>
              <a:rPr lang="en-US" altLang="de-DE" dirty="0"/>
              <a:t> </a:t>
            </a:r>
            <a:r>
              <a:rPr lang="en-US" altLang="de-DE" dirty="0" err="1"/>
              <a:t>nhận</a:t>
            </a:r>
            <a:r>
              <a:rPr lang="en-US" altLang="de-DE" dirty="0"/>
              <a:t> </a:t>
            </a:r>
            <a:r>
              <a:rPr lang="en-US" altLang="de-DE" dirty="0" err="1"/>
              <a:t>cho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 </a:t>
            </a:r>
            <a:r>
              <a:rPr lang="en-US" altLang="de-DE" dirty="0" err="1"/>
              <a:t>về</a:t>
            </a:r>
            <a:r>
              <a:rPr lang="en-US" altLang="de-DE" dirty="0"/>
              <a:t> </a:t>
            </a:r>
            <a:r>
              <a:rPr lang="en-US" altLang="de-DE" dirty="0" err="1"/>
              <a:t>sự</a:t>
            </a:r>
            <a:r>
              <a:rPr lang="en-US" altLang="de-DE" dirty="0"/>
              <a:t> </a:t>
            </a:r>
            <a:r>
              <a:rPr lang="en-US" altLang="de-DE" dirty="0" err="1"/>
              <a:t>thay</a:t>
            </a:r>
            <a:r>
              <a:rPr lang="en-US" altLang="de-DE" dirty="0"/>
              <a:t> </a:t>
            </a:r>
            <a:r>
              <a:rPr lang="en-US" altLang="de-DE" dirty="0" err="1"/>
              <a:t>đổi</a:t>
            </a:r>
            <a:r>
              <a:rPr lang="en-US" altLang="de-DE" dirty="0"/>
              <a:t> </a:t>
            </a:r>
            <a:r>
              <a:rPr lang="en-US" altLang="de-DE" dirty="0" err="1"/>
              <a:t>trong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 </a:t>
            </a:r>
            <a:r>
              <a:rPr lang="en-US" altLang="de-DE" dirty="0" err="1"/>
              <a:t>khác</a:t>
            </a:r>
            <a:r>
              <a:rPr lang="en-US" altLang="de-DE" dirty="0"/>
              <a:t>?)</a:t>
            </a:r>
          </a:p>
          <a:p>
            <a:r>
              <a:rPr lang="en-US" altLang="de-DE" dirty="0"/>
              <a:t>Should an actor be informed about unexpected events within the system? (1 Actor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phải</a:t>
            </a:r>
            <a:r>
              <a:rPr lang="en-US" altLang="de-DE" dirty="0"/>
              <a:t> </a:t>
            </a:r>
            <a:r>
              <a:rPr lang="en-US" altLang="de-DE" dirty="0" err="1"/>
              <a:t>xác</a:t>
            </a:r>
            <a:r>
              <a:rPr lang="en-US" altLang="de-DE" dirty="0"/>
              <a:t> </a:t>
            </a:r>
            <a:r>
              <a:rPr lang="en-US" altLang="de-DE" dirty="0" err="1"/>
              <a:t>nhận</a:t>
            </a:r>
            <a:r>
              <a:rPr lang="en-US" altLang="de-DE" dirty="0"/>
              <a:t> </a:t>
            </a:r>
            <a:r>
              <a:rPr lang="en-US" altLang="de-DE" dirty="0" err="1"/>
              <a:t>về</a:t>
            </a:r>
            <a:r>
              <a:rPr lang="en-US" altLang="de-DE" dirty="0"/>
              <a:t> </a:t>
            </a:r>
            <a:r>
              <a:rPr lang="en-US" altLang="de-DE" dirty="0" err="1"/>
              <a:t>một</a:t>
            </a:r>
            <a:r>
              <a:rPr lang="en-US" altLang="de-DE" dirty="0"/>
              <a:t> </a:t>
            </a:r>
            <a:r>
              <a:rPr lang="en-US" altLang="de-DE" dirty="0" err="1"/>
              <a:t>sự</a:t>
            </a:r>
            <a:r>
              <a:rPr lang="en-US" altLang="de-DE" dirty="0"/>
              <a:t> </a:t>
            </a:r>
            <a:r>
              <a:rPr lang="en-US" altLang="de-DE" dirty="0" err="1"/>
              <a:t>kiện</a:t>
            </a:r>
            <a:r>
              <a:rPr lang="en-US" altLang="de-DE" dirty="0"/>
              <a:t> </a:t>
            </a:r>
            <a:r>
              <a:rPr lang="en-US" altLang="de-DE" dirty="0" err="1"/>
              <a:t>không</a:t>
            </a:r>
            <a:r>
              <a:rPr lang="en-US" altLang="de-DE" dirty="0"/>
              <a:t> </a:t>
            </a:r>
            <a:r>
              <a:rPr lang="en-US" altLang="de-DE" dirty="0" err="1"/>
              <a:t>mong</a:t>
            </a:r>
            <a:r>
              <a:rPr lang="en-US" altLang="de-DE" dirty="0"/>
              <a:t> </a:t>
            </a:r>
            <a:r>
              <a:rPr lang="en-US" altLang="de-DE" dirty="0" err="1"/>
              <a:t>đợi</a:t>
            </a:r>
            <a:r>
              <a:rPr lang="en-US" altLang="de-DE" dirty="0"/>
              <a:t> </a:t>
            </a:r>
            <a:r>
              <a:rPr lang="en-US" altLang="de-DE" dirty="0" err="1"/>
              <a:t>trong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133617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de-DE" dirty="0"/>
              <a:t>Best Practices</a:t>
            </a:r>
            <a:endParaRPr lang="en-US" altLang="de-DE" dirty="0"/>
          </a:p>
        </p:txBody>
      </p:sp>
      <p:sp>
        <p:nvSpPr>
          <p:cNvPr id="84993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Typical Errors To Avoid (1/5)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de-DE" dirty="0"/>
              <a:t>Use case diagrams </a:t>
            </a:r>
            <a:r>
              <a:rPr lang="en-US" altLang="de-DE" dirty="0" err="1"/>
              <a:t>không</a:t>
            </a:r>
            <a:r>
              <a:rPr lang="en-US" altLang="de-DE" dirty="0"/>
              <a:t> </a:t>
            </a:r>
            <a:r>
              <a:rPr lang="en-US" altLang="de-DE" dirty="0" err="1"/>
              <a:t>mô</a:t>
            </a:r>
            <a:r>
              <a:rPr lang="en-US" altLang="de-DE" dirty="0"/>
              <a:t> </a:t>
            </a:r>
            <a:r>
              <a:rPr lang="en-US" altLang="de-DE" dirty="0" err="1"/>
              <a:t>hình</a:t>
            </a:r>
            <a:r>
              <a:rPr lang="en-US" altLang="de-DE" dirty="0"/>
              <a:t> </a:t>
            </a:r>
            <a:r>
              <a:rPr lang="en-US" altLang="de-DE" dirty="0" err="1"/>
              <a:t>hóa</a:t>
            </a:r>
            <a:r>
              <a:rPr lang="en-US" altLang="de-DE" dirty="0"/>
              <a:t> </a:t>
            </a:r>
            <a:r>
              <a:rPr lang="en-US" altLang="de-DE" dirty="0" err="1"/>
              <a:t>tiến</a:t>
            </a:r>
            <a:r>
              <a:rPr lang="en-US" altLang="de-DE" dirty="0"/>
              <a:t> </a:t>
            </a:r>
            <a:r>
              <a:rPr lang="en-US" altLang="de-DE" dirty="0" err="1"/>
              <a:t>trình</a:t>
            </a:r>
            <a:r>
              <a:rPr lang="en-US" altLang="de-DE" dirty="0"/>
              <a:t> hay </a:t>
            </a:r>
            <a:r>
              <a:rPr lang="en-US" altLang="de-DE" dirty="0" err="1"/>
              <a:t>chuỗi</a:t>
            </a:r>
            <a:r>
              <a:rPr lang="en-US" altLang="de-DE" dirty="0"/>
              <a:t> </a:t>
            </a:r>
            <a:r>
              <a:rPr lang="en-US" altLang="de-DE" dirty="0" err="1"/>
              <a:t>công</a:t>
            </a:r>
            <a:r>
              <a:rPr lang="en-US" altLang="de-DE" dirty="0"/>
              <a:t> </a:t>
            </a:r>
            <a:r>
              <a:rPr lang="en-US" altLang="de-DE" dirty="0" err="1"/>
              <a:t>việc</a:t>
            </a:r>
            <a:r>
              <a:rPr lang="en-US" altLang="de-DE" dirty="0"/>
              <a:t>.</a:t>
            </a:r>
          </a:p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21</a:t>
            </a:r>
          </a:p>
        </p:txBody>
      </p:sp>
      <p:pic>
        <p:nvPicPr>
          <p:cNvPr id="84996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2852738"/>
            <a:ext cx="71786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Gerade Verbindung 3"/>
          <p:cNvCxnSpPr/>
          <p:nvPr/>
        </p:nvCxnSpPr>
        <p:spPr bwMode="auto">
          <a:xfrm>
            <a:off x="982663" y="2018371"/>
            <a:ext cx="7090820" cy="2832409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rgbClr val="FF3300">
                <a:alpha val="4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07599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de-DE" dirty="0"/>
              <a:t>Best Practices</a:t>
            </a:r>
            <a:endParaRPr lang="en-US" altLang="de-DE" dirty="0"/>
          </a:p>
        </p:txBody>
      </p:sp>
      <p:sp>
        <p:nvSpPr>
          <p:cNvPr id="84993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Typical Errors To Avoid (2/5)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22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de-DE" dirty="0"/>
              <a:t>Actors </a:t>
            </a:r>
            <a:r>
              <a:rPr lang="en-US" altLang="de-DE" dirty="0" err="1"/>
              <a:t>không</a:t>
            </a:r>
            <a:r>
              <a:rPr lang="en-US" altLang="de-DE" dirty="0"/>
              <a:t> </a:t>
            </a:r>
            <a:r>
              <a:rPr lang="en-US" altLang="de-DE" dirty="0" err="1"/>
              <a:t>phải</a:t>
            </a:r>
            <a:r>
              <a:rPr lang="en-US" altLang="de-DE" dirty="0"/>
              <a:t> </a:t>
            </a:r>
            <a:r>
              <a:rPr lang="en-US" altLang="de-DE" dirty="0" err="1"/>
              <a:t>là</a:t>
            </a:r>
            <a:r>
              <a:rPr lang="en-US" altLang="de-DE" dirty="0"/>
              <a:t> </a:t>
            </a:r>
            <a:r>
              <a:rPr lang="en-US" altLang="de-DE" dirty="0" err="1"/>
              <a:t>thành</a:t>
            </a:r>
            <a:r>
              <a:rPr lang="en-US" altLang="de-DE" dirty="0"/>
              <a:t> </a:t>
            </a:r>
            <a:r>
              <a:rPr lang="en-US" altLang="de-DE" dirty="0" err="1"/>
              <a:t>phần</a:t>
            </a:r>
            <a:r>
              <a:rPr lang="en-US" altLang="de-DE" dirty="0"/>
              <a:t> </a:t>
            </a:r>
            <a:r>
              <a:rPr lang="en-US" altLang="de-DE" dirty="0" err="1"/>
              <a:t>của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 </a:t>
            </a:r>
            <a:r>
              <a:rPr lang="en-US" altLang="de-DE" dirty="0" err="1"/>
              <a:t>nên</a:t>
            </a:r>
            <a:r>
              <a:rPr lang="en-US" altLang="de-DE" dirty="0"/>
              <a:t> </a:t>
            </a:r>
            <a:r>
              <a:rPr lang="en-US" altLang="de-DE" dirty="0" err="1"/>
              <a:t>phải</a:t>
            </a:r>
            <a:r>
              <a:rPr lang="en-US" altLang="de-DE" dirty="0"/>
              <a:t> </a:t>
            </a:r>
            <a:r>
              <a:rPr lang="en-US" altLang="de-DE" dirty="0" err="1"/>
              <a:t>nằm</a:t>
            </a:r>
            <a:r>
              <a:rPr lang="en-US" altLang="de-DE" dirty="0"/>
              <a:t> </a:t>
            </a:r>
            <a:r>
              <a:rPr lang="en-US" altLang="de-DE" dirty="0" err="1"/>
              <a:t>ngoài</a:t>
            </a:r>
            <a:r>
              <a:rPr lang="en-US" altLang="de-DE" dirty="0"/>
              <a:t> </a:t>
            </a:r>
            <a:r>
              <a:rPr lang="en-US" altLang="de-DE" dirty="0" err="1"/>
              <a:t>biên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.</a:t>
            </a:r>
          </a:p>
        </p:txBody>
      </p:sp>
      <p:pic>
        <p:nvPicPr>
          <p:cNvPr id="11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2416175"/>
            <a:ext cx="4181475" cy="202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Gerade Verbindung 12"/>
          <p:cNvCxnSpPr/>
          <p:nvPr/>
        </p:nvCxnSpPr>
        <p:spPr bwMode="auto">
          <a:xfrm>
            <a:off x="1739590" y="2416175"/>
            <a:ext cx="5341434" cy="2025650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rgbClr val="FF3300">
                <a:alpha val="4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71689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de-DE" dirty="0"/>
              <a:t>Best Practices</a:t>
            </a:r>
            <a:endParaRPr lang="en-US" altLang="de-DE" dirty="0"/>
          </a:p>
        </p:txBody>
      </p:sp>
      <p:sp>
        <p:nvSpPr>
          <p:cNvPr id="84993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Typical Errors To Avoid (3/5)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23</a:t>
            </a:r>
          </a:p>
        </p:txBody>
      </p:sp>
      <p:sp>
        <p:nvSpPr>
          <p:cNvPr id="10" name="Textplatzhalter 2"/>
          <p:cNvSpPr txBox="1">
            <a:spLocks/>
          </p:cNvSpPr>
          <p:nvPr/>
        </p:nvSpPr>
        <p:spPr bwMode="auto">
          <a:xfrm>
            <a:off x="323850" y="1277938"/>
            <a:ext cx="8534400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rgbClr val="FE8400"/>
              </a:buClr>
              <a:buFont typeface="Wingdings" pitchFamily="2" charset="2"/>
              <a:buChar char="§"/>
              <a:defRPr sz="2000">
                <a:solidFill>
                  <a:schemeClr val="tx2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809625" indent="-2667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76325" indent="-1905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30338" indent="-16510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819275" indent="-163513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13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76475" indent="-163513" algn="l" rtl="0" eaLnBrk="1" fontAlgn="base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1300">
                <a:solidFill>
                  <a:schemeClr val="tx1"/>
                </a:solidFill>
                <a:latin typeface="+mn-lt"/>
              </a:defRPr>
            </a:lvl6pPr>
            <a:lvl7pPr marL="2733675" indent="-163513" algn="l" rtl="0" eaLnBrk="1" fontAlgn="base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1300">
                <a:solidFill>
                  <a:schemeClr val="tx1"/>
                </a:solidFill>
                <a:latin typeface="+mn-lt"/>
              </a:defRPr>
            </a:lvl7pPr>
            <a:lvl8pPr marL="3190875" indent="-163513" algn="l" rtl="0" eaLnBrk="1" fontAlgn="base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1300">
                <a:solidFill>
                  <a:schemeClr val="tx1"/>
                </a:solidFill>
                <a:latin typeface="+mn-lt"/>
              </a:defRPr>
            </a:lvl8pPr>
            <a:lvl9pPr marL="3648075" indent="-163513" algn="l" rtl="0" eaLnBrk="1" fontAlgn="base" hangingPunct="1">
              <a:lnSpc>
                <a:spcPct val="12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Font typeface="Times" charset="0"/>
              <a:buChar char="•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287338" marR="0" lvl="0" indent="-287338" algn="l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>
                <a:srgbClr val="FE84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Use case </a:t>
            </a: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</a:rPr>
              <a:t>Issue information </a:t>
            </a: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needs  </a:t>
            </a: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EITHER</a:t>
            </a: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 one actor </a:t>
            </a: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</a:rPr>
              <a:t>Assistant</a:t>
            </a: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 </a:t>
            </a: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OR </a:t>
            </a: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one actor </a:t>
            </a:r>
            <a:r>
              <a:rPr kumimoji="0" lang="en-US" alt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Courier" pitchFamily="49" charset="0"/>
                <a:ea typeface="MS PGothic" pitchFamily="34" charset="-128"/>
              </a:rPr>
              <a:t>Professor</a:t>
            </a:r>
            <a:r>
              <a:rPr kumimoji="0" lang="en-US" alt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075590"/>
                </a:solidFill>
                <a:effectLst/>
                <a:uLnTx/>
                <a:uFillTx/>
                <a:latin typeface="Arial"/>
                <a:ea typeface="MS PGothic" pitchFamily="34" charset="-128"/>
              </a:rPr>
              <a:t> for execution</a:t>
            </a:r>
          </a:p>
        </p:txBody>
      </p:sp>
      <p:pic>
        <p:nvPicPr>
          <p:cNvPr id="13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48"/>
          <a:stretch>
            <a:fillRect/>
          </a:stretch>
        </p:blipFill>
        <p:spPr bwMode="auto">
          <a:xfrm>
            <a:off x="1712913" y="2486315"/>
            <a:ext cx="22574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2"/>
          <a:stretch>
            <a:fillRect/>
          </a:stretch>
        </p:blipFill>
        <p:spPr bwMode="auto">
          <a:xfrm>
            <a:off x="4772025" y="2486315"/>
            <a:ext cx="286702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Gerade Verbindung 15"/>
          <p:cNvCxnSpPr/>
          <p:nvPr/>
        </p:nvCxnSpPr>
        <p:spPr bwMode="auto">
          <a:xfrm>
            <a:off x="1550020" y="2486315"/>
            <a:ext cx="2776653" cy="3171825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rgbClr val="FF3300">
                <a:alpha val="4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feld 6"/>
          <p:cNvSpPr txBox="1"/>
          <p:nvPr/>
        </p:nvSpPr>
        <p:spPr>
          <a:xfrm>
            <a:off x="7194056" y="4950405"/>
            <a:ext cx="8899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  <a:sym typeface="Wingdings"/>
              </a:rPr>
              <a:t>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66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de-DE" dirty="0"/>
              <a:t>Best Practices</a:t>
            </a:r>
            <a:endParaRPr lang="en-US" altLang="de-DE" dirty="0"/>
          </a:p>
        </p:txBody>
      </p:sp>
      <p:sp>
        <p:nvSpPr>
          <p:cNvPr id="84993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Typical Errors To Avoid (4/5)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24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84214" y="956799"/>
            <a:ext cx="8509000" cy="2024062"/>
          </a:xfrm>
        </p:spPr>
        <p:txBody>
          <a:bodyPr/>
          <a:lstStyle/>
          <a:p>
            <a:pPr marL="0" indent="0">
              <a:buNone/>
            </a:pPr>
            <a:endParaRPr lang="en-US" altLang="de-DE" dirty="0"/>
          </a:p>
          <a:p>
            <a:r>
              <a:rPr lang="en-US" altLang="de-DE" dirty="0" err="1"/>
              <a:t>Nhiều</a:t>
            </a:r>
            <a:r>
              <a:rPr lang="en-US" altLang="de-DE" dirty="0"/>
              <a:t> use case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cùng</a:t>
            </a:r>
            <a:r>
              <a:rPr lang="en-US" altLang="de-DE" dirty="0"/>
              <a:t> </a:t>
            </a:r>
            <a:r>
              <a:rPr lang="en-US" altLang="de-DE" dirty="0" err="1"/>
              <a:t>chung</a:t>
            </a:r>
            <a:r>
              <a:rPr lang="en-US" altLang="de-DE" dirty="0"/>
              <a:t> </a:t>
            </a:r>
            <a:r>
              <a:rPr lang="en-US" altLang="de-DE" dirty="0" err="1"/>
              <a:t>mục</a:t>
            </a:r>
            <a:r>
              <a:rPr lang="en-US" altLang="de-DE" dirty="0"/>
              <a:t> </a:t>
            </a:r>
            <a:r>
              <a:rPr lang="en-US" altLang="de-DE" dirty="0" err="1"/>
              <a:t>tiêu</a:t>
            </a:r>
            <a:r>
              <a:rPr lang="en-US" altLang="de-DE" dirty="0"/>
              <a:t>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thể</a:t>
            </a:r>
            <a:r>
              <a:rPr lang="en-US" altLang="de-DE" dirty="0"/>
              <a:t> </a:t>
            </a:r>
            <a:r>
              <a:rPr lang="en-US" altLang="de-DE" dirty="0" err="1"/>
              <a:t>nhóm</a:t>
            </a:r>
            <a:r>
              <a:rPr lang="en-US" altLang="de-DE" dirty="0"/>
              <a:t> </a:t>
            </a:r>
            <a:r>
              <a:rPr lang="en-US" altLang="de-DE" dirty="0" err="1"/>
              <a:t>thành</a:t>
            </a:r>
            <a:r>
              <a:rPr lang="en-US" altLang="de-DE" dirty="0"/>
              <a:t> 1 use case. </a:t>
            </a:r>
          </a:p>
        </p:txBody>
      </p:sp>
      <p:pic>
        <p:nvPicPr>
          <p:cNvPr id="11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778"/>
          <a:stretch>
            <a:fillRect/>
          </a:stretch>
        </p:blipFill>
        <p:spPr bwMode="auto">
          <a:xfrm>
            <a:off x="1033463" y="2412357"/>
            <a:ext cx="2640012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4"/>
          <a:stretch>
            <a:fillRect/>
          </a:stretch>
        </p:blipFill>
        <p:spPr bwMode="auto">
          <a:xfrm>
            <a:off x="4532313" y="2420295"/>
            <a:ext cx="2366962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Gerade Verbindung 16"/>
          <p:cNvCxnSpPr/>
          <p:nvPr/>
        </p:nvCxnSpPr>
        <p:spPr bwMode="auto">
          <a:xfrm>
            <a:off x="903248" y="2575907"/>
            <a:ext cx="3334215" cy="2971763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rgbClr val="FF3300">
                <a:alpha val="4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feld 17"/>
          <p:cNvSpPr txBox="1"/>
          <p:nvPr/>
        </p:nvSpPr>
        <p:spPr>
          <a:xfrm>
            <a:off x="6558436" y="4689010"/>
            <a:ext cx="8899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  <a:sym typeface="Wingdings"/>
              </a:rPr>
              <a:t>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5541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AT" altLang="de-DE" dirty="0"/>
              <a:t>Best Practices</a:t>
            </a:r>
            <a:endParaRPr lang="en-US" altLang="de-DE" dirty="0"/>
          </a:p>
        </p:txBody>
      </p:sp>
      <p:sp>
        <p:nvSpPr>
          <p:cNvPr id="84993" name="Rectangle 3"/>
          <p:cNvSpPr>
            <a:spLocks noGrp="1" noChangeArrowheads="1"/>
          </p:cNvSpPr>
          <p:nvPr>
            <p:ph type="body" sz="quarter" idx="12"/>
          </p:nvPr>
        </p:nvSpPr>
        <p:spPr/>
        <p:txBody>
          <a:bodyPr/>
          <a:lstStyle/>
          <a:p>
            <a:pPr eaLnBrk="1" hangingPunct="1"/>
            <a:r>
              <a:rPr lang="en-US" altLang="de-DE" dirty="0"/>
              <a:t>Typical Errors To Avoid (5/5)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25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 err="1"/>
              <a:t>Các</a:t>
            </a:r>
            <a:r>
              <a:rPr lang="en-US" altLang="de-DE" dirty="0"/>
              <a:t> b</a:t>
            </a:r>
            <a:r>
              <a:rPr lang="vi-VN" altLang="de-DE" dirty="0"/>
              <a:t>ư</a:t>
            </a:r>
            <a:r>
              <a:rPr lang="en-US" altLang="de-DE" dirty="0" err="1"/>
              <a:t>ớc</a:t>
            </a:r>
            <a:r>
              <a:rPr lang="en-US" altLang="de-DE" dirty="0"/>
              <a:t> </a:t>
            </a:r>
            <a:r>
              <a:rPr lang="en-US" altLang="de-DE" dirty="0" err="1"/>
              <a:t>khác</a:t>
            </a:r>
            <a:r>
              <a:rPr lang="en-US" altLang="de-DE" dirty="0"/>
              <a:t> </a:t>
            </a:r>
            <a:r>
              <a:rPr lang="en-US" altLang="de-DE" dirty="0" err="1"/>
              <a:t>nhau</a:t>
            </a:r>
            <a:r>
              <a:rPr lang="en-US" altLang="de-DE" dirty="0"/>
              <a:t> </a:t>
            </a:r>
            <a:r>
              <a:rPr lang="en-US" altLang="de-DE" dirty="0" err="1"/>
              <a:t>là</a:t>
            </a:r>
            <a:r>
              <a:rPr lang="en-US" altLang="de-DE" dirty="0"/>
              <a:t> </a:t>
            </a:r>
            <a:r>
              <a:rPr lang="en-US" altLang="de-DE" dirty="0" err="1"/>
              <a:t>thành</a:t>
            </a:r>
            <a:r>
              <a:rPr lang="en-US" altLang="de-DE" dirty="0"/>
              <a:t> </a:t>
            </a:r>
            <a:r>
              <a:rPr lang="en-US" altLang="de-DE" dirty="0" err="1"/>
              <a:t>phần</a:t>
            </a:r>
            <a:r>
              <a:rPr lang="en-US" altLang="de-DE" dirty="0"/>
              <a:t> </a:t>
            </a:r>
            <a:r>
              <a:rPr lang="en-US" altLang="de-DE" dirty="0" err="1"/>
              <a:t>của</a:t>
            </a:r>
            <a:r>
              <a:rPr lang="en-US" altLang="de-DE" dirty="0"/>
              <a:t> use case, </a:t>
            </a:r>
            <a:r>
              <a:rPr lang="en-US" altLang="de-DE" dirty="0" err="1"/>
              <a:t>không</a:t>
            </a:r>
            <a:r>
              <a:rPr lang="en-US" altLang="de-DE" dirty="0"/>
              <a:t> </a:t>
            </a:r>
            <a:r>
              <a:rPr lang="en-US" altLang="de-DE" dirty="0" err="1"/>
              <a:t>nên</a:t>
            </a:r>
            <a:r>
              <a:rPr lang="en-US" altLang="de-DE" dirty="0"/>
              <a:t> </a:t>
            </a:r>
            <a:r>
              <a:rPr lang="en-US" altLang="de-DE" dirty="0" err="1"/>
              <a:t>phân</a:t>
            </a:r>
            <a:r>
              <a:rPr lang="en-US" altLang="de-DE" dirty="0"/>
              <a:t> </a:t>
            </a:r>
            <a:r>
              <a:rPr lang="en-US" altLang="de-DE" dirty="0" err="1"/>
              <a:t>tách</a:t>
            </a:r>
            <a:r>
              <a:rPr lang="en-US" altLang="de-DE" dirty="0"/>
              <a:t> </a:t>
            </a:r>
            <a:r>
              <a:rPr lang="en-US" altLang="de-DE" dirty="0" err="1"/>
              <a:t>thành</a:t>
            </a:r>
            <a:r>
              <a:rPr lang="en-US" altLang="de-DE" dirty="0"/>
              <a:t> </a:t>
            </a:r>
            <a:r>
              <a:rPr lang="en-US" altLang="de-DE" dirty="0" err="1"/>
              <a:t>các</a:t>
            </a:r>
            <a:r>
              <a:rPr lang="en-US" altLang="de-DE" dirty="0"/>
              <a:t> use case </a:t>
            </a:r>
            <a:r>
              <a:rPr lang="en-US" altLang="de-DE" dirty="0" err="1"/>
              <a:t>thành</a:t>
            </a:r>
            <a:r>
              <a:rPr lang="en-US" altLang="de-DE" dirty="0"/>
              <a:t> </a:t>
            </a:r>
            <a:r>
              <a:rPr lang="en-US" altLang="de-DE" dirty="0" err="1"/>
              <a:t>phần</a:t>
            </a:r>
            <a:endParaRPr lang="en-US" altLang="de-DE" dirty="0"/>
          </a:p>
        </p:txBody>
      </p:sp>
      <p:pic>
        <p:nvPicPr>
          <p:cNvPr id="13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478974"/>
            <a:ext cx="622935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Gerade Verbindung 14"/>
          <p:cNvCxnSpPr/>
          <p:nvPr/>
        </p:nvCxnSpPr>
        <p:spPr bwMode="auto">
          <a:xfrm>
            <a:off x="1457325" y="2383761"/>
            <a:ext cx="3334215" cy="2971763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rgbClr val="FF3300">
                <a:alpha val="42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feld 16"/>
          <p:cNvSpPr txBox="1"/>
          <p:nvPr/>
        </p:nvSpPr>
        <p:spPr>
          <a:xfrm>
            <a:off x="7241680" y="4034259"/>
            <a:ext cx="8899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MS PGothic" pitchFamily="34" charset="-128"/>
                <a:cs typeface="+mn-cs"/>
                <a:sym typeface="Wingdings"/>
              </a:rPr>
              <a:t></a:t>
            </a:r>
            <a:endParaRPr kumimoji="0" lang="en-US" sz="7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Verdana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351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7059" name="Group 3"/>
          <p:cNvGraphicFramePr>
            <a:graphicFrameLocks noGrp="1"/>
          </p:cNvGraphicFramePr>
          <p:nvPr>
            <p:ph idx="4294967295"/>
          </p:nvPr>
        </p:nvGraphicFramePr>
        <p:xfrm>
          <a:off x="431800" y="1254125"/>
          <a:ext cx="8324850" cy="4679949"/>
        </p:xfrm>
        <a:graphic>
          <a:graphicData uri="http://schemas.openxmlformats.org/drawingml/2006/table">
            <a:tbl>
              <a:tblPr/>
              <a:tblGrid>
                <a:gridCol w="2137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7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Name</a:t>
                      </a:r>
                    </a:p>
                  </a:txBody>
                  <a:tcPr marL="94298" marR="94298" marT="45714" marB="45714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Notation</a:t>
                      </a:r>
                    </a:p>
                  </a:txBody>
                  <a:tcPr marL="94298" marR="9429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Description</a:t>
                      </a:r>
                    </a:p>
                  </a:txBody>
                  <a:tcPr marL="94298" marR="9429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90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System</a:t>
                      </a:r>
                    </a:p>
                  </a:txBody>
                  <a:tcPr marL="94298" marR="94298"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4298" marR="9429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Boundaries between the system and the users of the system</a:t>
                      </a:r>
                    </a:p>
                  </a:txBody>
                  <a:tcPr marL="94298" marR="94298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7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Use case</a:t>
                      </a:r>
                    </a:p>
                  </a:txBody>
                  <a:tcPr marL="94298" marR="94298"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4298" marR="9429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Unit of functionality of the system</a:t>
                      </a:r>
                    </a:p>
                  </a:txBody>
                  <a:tcPr marL="94298" marR="94298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pitchFamily="34" charset="0"/>
                        </a:rPr>
                        <a:t>Actor</a:t>
                      </a:r>
                    </a:p>
                  </a:txBody>
                  <a:tcPr marL="94298" marR="94298" marT="45714" marB="45714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94298" marR="94298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Role of the users of the system</a:t>
                      </a:r>
                    </a:p>
                  </a:txBody>
                  <a:tcPr marL="94298" marR="94298"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54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altLang="de-DE"/>
              <a:t>Notation Elements (1/2)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40</a:t>
            </a:r>
          </a:p>
        </p:txBody>
      </p:sp>
      <p:pic>
        <p:nvPicPr>
          <p:cNvPr id="107543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8" y="1795463"/>
            <a:ext cx="1484312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44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35363"/>
            <a:ext cx="649288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45" name="Grafik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716463"/>
            <a:ext cx="34448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771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8083" name="Group 3"/>
          <p:cNvGraphicFramePr>
            <a:graphicFrameLocks noGrp="1"/>
          </p:cNvGraphicFramePr>
          <p:nvPr>
            <p:ph idx="4294967295"/>
          </p:nvPr>
        </p:nvGraphicFramePr>
        <p:xfrm>
          <a:off x="431800" y="1252538"/>
          <a:ext cx="8289925" cy="4799013"/>
        </p:xfrm>
        <a:graphic>
          <a:graphicData uri="http://schemas.openxmlformats.org/drawingml/2006/table">
            <a:tbl>
              <a:tblPr/>
              <a:tblGrid>
                <a:gridCol w="219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Name</a:t>
                      </a:r>
                    </a:p>
                  </a:txBody>
                  <a:tcPr marL="91884" marR="91884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Notation</a:t>
                      </a:r>
                    </a:p>
                  </a:txBody>
                  <a:tcPr marL="91884" marR="91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Description</a:t>
                      </a:r>
                    </a:p>
                  </a:txBody>
                  <a:tcPr marL="91884" marR="91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Association</a:t>
                      </a:r>
                    </a:p>
                  </a:txBody>
                  <a:tcPr marL="91884" marR="9188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L="91884" marR="91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Relationship between use cases and actors</a:t>
                      </a:r>
                    </a:p>
                  </a:txBody>
                  <a:tcPr marL="91884" marR="918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Generalization</a:t>
                      </a:r>
                    </a:p>
                  </a:txBody>
                  <a:tcPr marL="91884" marR="9188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L="91884" marR="91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Inheritance relationship between actors or use cases</a:t>
                      </a:r>
                    </a:p>
                  </a:txBody>
                  <a:tcPr marL="91884" marR="918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Extend relationship</a:t>
                      </a:r>
                    </a:p>
                  </a:txBody>
                  <a:tcPr marL="91884" marR="9188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L="91884" marR="91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 extends A: optional use of use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case B by use case A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L="91884" marR="918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de-A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Include relationship</a:t>
                      </a:r>
                    </a:p>
                  </a:txBody>
                  <a:tcPr marL="91884" marR="91884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endParaRPr kumimoji="0" lang="de-AT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L="91884" marR="918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 includes B: required use of use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9900"/>
                        </a:buClr>
                        <a:buSzPct val="8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case B by use case A</a:t>
                      </a:r>
                      <a:endParaRPr kumimoji="0" lang="de-AT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L="91884" marR="918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95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altLang="de-DE"/>
              <a:t>Notation Elements (2/2)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41</a:t>
            </a:r>
          </a:p>
        </p:txBody>
      </p:sp>
      <p:pic>
        <p:nvPicPr>
          <p:cNvPr id="109595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3240088"/>
            <a:ext cx="175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6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4287838"/>
            <a:ext cx="175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7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213" y="5357813"/>
            <a:ext cx="17573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9598" name="Gruppierung 2"/>
          <p:cNvGrpSpPr>
            <a:grpSpLocks/>
          </p:cNvGrpSpPr>
          <p:nvPr/>
        </p:nvGrpSpPr>
        <p:grpSpPr bwMode="auto">
          <a:xfrm>
            <a:off x="2828925" y="1903413"/>
            <a:ext cx="1495425" cy="898525"/>
            <a:chOff x="2716214" y="1890046"/>
            <a:chExt cx="1495371" cy="899114"/>
          </a:xfrm>
        </p:grpSpPr>
        <p:pic>
          <p:nvPicPr>
            <p:cNvPr id="109599" name="Grafik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252" b="-3944"/>
            <a:stretch>
              <a:fillRect/>
            </a:stretch>
          </p:blipFill>
          <p:spPr bwMode="auto">
            <a:xfrm>
              <a:off x="2716214" y="2151062"/>
              <a:ext cx="1197322" cy="349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600" name="Grafik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027" y="1890046"/>
              <a:ext cx="301558" cy="899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2105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1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60959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Phần mềm quản lý máy bán Soda: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248275" cy="4477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224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r>
              <a:rPr lang="en-US" altLang="de-DE" dirty="0"/>
              <a:t>Introduction 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/>
              <a:t>Use case </a:t>
            </a:r>
            <a:r>
              <a:rPr lang="en-US" altLang="de-DE" dirty="0" err="1"/>
              <a:t>là</a:t>
            </a:r>
            <a:r>
              <a:rPr lang="en-US" altLang="de-DE" dirty="0"/>
              <a:t> </a:t>
            </a:r>
            <a:r>
              <a:rPr lang="en-US" altLang="de-DE" dirty="0" err="1"/>
              <a:t>khái</a:t>
            </a:r>
            <a:r>
              <a:rPr lang="en-US" altLang="de-DE" dirty="0"/>
              <a:t> </a:t>
            </a:r>
            <a:r>
              <a:rPr lang="en-US" altLang="de-DE" dirty="0" err="1"/>
              <a:t>niệm</a:t>
            </a:r>
            <a:r>
              <a:rPr lang="en-US" altLang="de-DE" dirty="0"/>
              <a:t> c</a:t>
            </a:r>
            <a:r>
              <a:rPr lang="vi-VN" altLang="de-DE" dirty="0"/>
              <a:t>ơ</a:t>
            </a:r>
            <a:r>
              <a:rPr lang="en-US" altLang="de-DE" dirty="0"/>
              <a:t> </a:t>
            </a:r>
            <a:r>
              <a:rPr lang="en-US" altLang="de-DE" dirty="0" err="1"/>
              <a:t>bản</a:t>
            </a:r>
            <a:r>
              <a:rPr lang="en-US" altLang="de-DE" dirty="0"/>
              <a:t> </a:t>
            </a:r>
            <a:r>
              <a:rPr lang="en-US" altLang="de-DE" dirty="0" err="1"/>
              <a:t>của</a:t>
            </a:r>
            <a:r>
              <a:rPr lang="en-US" altLang="de-DE" dirty="0"/>
              <a:t> </a:t>
            </a:r>
            <a:r>
              <a:rPr lang="en-US" altLang="de-DE" dirty="0" err="1"/>
              <a:t>các</a:t>
            </a:r>
            <a:r>
              <a:rPr lang="en-US" altLang="de-DE" dirty="0"/>
              <a:t> </a:t>
            </a:r>
            <a:r>
              <a:rPr lang="en-US" altLang="de-DE" dirty="0" err="1"/>
              <a:t>ph</a:t>
            </a:r>
            <a:r>
              <a:rPr lang="vi-VN" altLang="de-DE" dirty="0"/>
              <a:t>ư</a:t>
            </a:r>
            <a:r>
              <a:rPr lang="en-US" altLang="de-DE" dirty="0" err="1"/>
              <a:t>ơng</a:t>
            </a:r>
            <a:r>
              <a:rPr lang="en-US" altLang="de-DE" dirty="0"/>
              <a:t> </a:t>
            </a:r>
            <a:r>
              <a:rPr lang="en-US" altLang="de-DE" dirty="0" err="1"/>
              <a:t>pháp</a:t>
            </a:r>
            <a:r>
              <a:rPr lang="en-US" altLang="de-DE" dirty="0"/>
              <a:t> </a:t>
            </a:r>
            <a:r>
              <a:rPr lang="en-US" altLang="de-DE" dirty="0" err="1"/>
              <a:t>phát</a:t>
            </a:r>
            <a:r>
              <a:rPr lang="en-US" altLang="de-DE" dirty="0"/>
              <a:t> </a:t>
            </a:r>
            <a:r>
              <a:rPr lang="en-US" altLang="de-DE" dirty="0" err="1"/>
              <a:t>triển</a:t>
            </a:r>
            <a:r>
              <a:rPr lang="en-US" altLang="de-DE" dirty="0"/>
              <a:t> </a:t>
            </a:r>
            <a:r>
              <a:rPr lang="en-US" altLang="de-DE" dirty="0" err="1"/>
              <a:t>phần</a:t>
            </a:r>
            <a:r>
              <a:rPr lang="en-US" altLang="de-DE" dirty="0"/>
              <a:t> </a:t>
            </a:r>
            <a:r>
              <a:rPr lang="en-US" altLang="de-DE" dirty="0" err="1"/>
              <a:t>mềm</a:t>
            </a:r>
            <a:r>
              <a:rPr lang="en-US" altLang="de-DE" dirty="0"/>
              <a:t> h</a:t>
            </a:r>
            <a:r>
              <a:rPr lang="vi-VN" altLang="de-DE" dirty="0"/>
              <a:t>ư</a:t>
            </a:r>
            <a:r>
              <a:rPr lang="en-US" altLang="de-DE" dirty="0" err="1"/>
              <a:t>ớng</a:t>
            </a:r>
            <a:r>
              <a:rPr lang="en-US" altLang="de-DE" dirty="0"/>
              <a:t> </a:t>
            </a:r>
            <a:r>
              <a:rPr lang="en-US" altLang="de-DE" dirty="0" err="1"/>
              <a:t>đối</a:t>
            </a:r>
            <a:r>
              <a:rPr lang="en-US" altLang="de-DE" dirty="0"/>
              <a:t> </a:t>
            </a:r>
            <a:r>
              <a:rPr lang="en-US" altLang="de-DE" dirty="0" err="1"/>
              <a:t>tượng</a:t>
            </a:r>
            <a:r>
              <a:rPr lang="de-AT" altLang="de-DE" dirty="0"/>
              <a:t>.</a:t>
            </a:r>
          </a:p>
          <a:p>
            <a:r>
              <a:rPr lang="en-US" altLang="de-DE" dirty="0"/>
              <a:t>Use case diagrams </a:t>
            </a:r>
            <a:r>
              <a:rPr lang="en-US" altLang="de-DE" dirty="0" err="1"/>
              <a:t>biểu</a:t>
            </a:r>
            <a:r>
              <a:rPr lang="en-US" altLang="de-DE" dirty="0"/>
              <a:t> </a:t>
            </a:r>
            <a:r>
              <a:rPr lang="en-US" altLang="de-DE" dirty="0" err="1"/>
              <a:t>diễn</a:t>
            </a:r>
            <a:r>
              <a:rPr lang="en-US" altLang="de-DE" dirty="0"/>
              <a:t> “</a:t>
            </a:r>
            <a:r>
              <a:rPr lang="en-US" altLang="de-DE" dirty="0" err="1"/>
              <a:t>mong</a:t>
            </a:r>
            <a:r>
              <a:rPr lang="en-US" altLang="de-DE" dirty="0"/>
              <a:t> </a:t>
            </a:r>
            <a:r>
              <a:rPr lang="en-US" altLang="de-DE" dirty="0" err="1"/>
              <a:t>đợi</a:t>
            </a:r>
            <a:r>
              <a:rPr lang="en-US" altLang="de-DE" dirty="0"/>
              <a:t>” (expectations) </a:t>
            </a:r>
            <a:r>
              <a:rPr lang="en-US" altLang="de-DE" dirty="0" err="1"/>
              <a:t>của</a:t>
            </a:r>
            <a:r>
              <a:rPr lang="en-US" altLang="de-DE" dirty="0"/>
              <a:t> ng</a:t>
            </a:r>
            <a:r>
              <a:rPr lang="vi-VN" altLang="de-DE" dirty="0"/>
              <a:t>ư</a:t>
            </a:r>
            <a:r>
              <a:rPr lang="en-US" altLang="de-DE" dirty="0" err="1"/>
              <a:t>ời</a:t>
            </a:r>
            <a:r>
              <a:rPr lang="en-US" altLang="de-DE" dirty="0"/>
              <a:t> dung hay </a:t>
            </a:r>
            <a:r>
              <a:rPr lang="en-US" altLang="de-DE" dirty="0" err="1"/>
              <a:t>chủ</a:t>
            </a:r>
            <a:r>
              <a:rPr lang="en-US" altLang="de-DE" dirty="0"/>
              <a:t> </a:t>
            </a:r>
            <a:r>
              <a:rPr lang="en-US" altLang="de-DE" dirty="0" err="1"/>
              <a:t>đầu</a:t>
            </a:r>
            <a:r>
              <a:rPr lang="en-US" altLang="de-DE" dirty="0"/>
              <a:t> t</a:t>
            </a:r>
            <a:r>
              <a:rPr lang="vi-VN" altLang="de-DE" dirty="0"/>
              <a:t>ư</a:t>
            </a:r>
            <a:endParaRPr lang="en-US" altLang="de-DE" dirty="0"/>
          </a:p>
          <a:p>
            <a:pPr lvl="1"/>
            <a:r>
              <a:rPr lang="en-US" altLang="de-DE" dirty="0" err="1"/>
              <a:t>Thiết</a:t>
            </a:r>
            <a:r>
              <a:rPr lang="en-US" altLang="de-DE" dirty="0"/>
              <a:t> </a:t>
            </a:r>
            <a:r>
              <a:rPr lang="en-US" altLang="de-DE" dirty="0" err="1"/>
              <a:t>yếu</a:t>
            </a:r>
            <a:r>
              <a:rPr lang="en-US" altLang="de-DE" dirty="0"/>
              <a:t> </a:t>
            </a:r>
            <a:r>
              <a:rPr lang="en-US" altLang="de-DE" dirty="0" err="1"/>
              <a:t>cho</a:t>
            </a:r>
            <a:r>
              <a:rPr lang="en-US" altLang="de-DE" dirty="0"/>
              <a:t> </a:t>
            </a:r>
            <a:r>
              <a:rPr lang="en-US" altLang="de-DE" dirty="0" err="1"/>
              <a:t>thiết</a:t>
            </a:r>
            <a:r>
              <a:rPr lang="en-US" altLang="de-DE" dirty="0"/>
              <a:t> </a:t>
            </a:r>
            <a:r>
              <a:rPr lang="en-US" altLang="de-DE" dirty="0" err="1"/>
              <a:t>kế</a:t>
            </a:r>
            <a:r>
              <a:rPr lang="en-US" altLang="de-DE" dirty="0"/>
              <a:t> chi </a:t>
            </a:r>
            <a:r>
              <a:rPr lang="en-US" altLang="de-DE" dirty="0" err="1"/>
              <a:t>tiết</a:t>
            </a:r>
            <a:endParaRPr lang="en-US" altLang="de-DE" dirty="0"/>
          </a:p>
          <a:p>
            <a:r>
              <a:rPr lang="en-US" altLang="de-DE" dirty="0"/>
              <a:t>The use case diagram đ</a:t>
            </a:r>
            <a:r>
              <a:rPr lang="vi-VN" altLang="de-DE" dirty="0"/>
              <a:t>ư</a:t>
            </a:r>
            <a:r>
              <a:rPr lang="en-US" altLang="de-DE" dirty="0" err="1"/>
              <a:t>ợc</a:t>
            </a:r>
            <a:r>
              <a:rPr lang="en-US" altLang="de-DE" dirty="0"/>
              <a:t> </a:t>
            </a:r>
            <a:r>
              <a:rPr lang="en-US" altLang="de-DE" dirty="0" err="1"/>
              <a:t>sử</a:t>
            </a:r>
            <a:r>
              <a:rPr lang="en-US" altLang="de-DE" dirty="0"/>
              <a:t> </a:t>
            </a:r>
            <a:r>
              <a:rPr lang="en-US" altLang="de-DE" dirty="0" err="1"/>
              <a:t>dụng</a:t>
            </a:r>
            <a:r>
              <a:rPr lang="en-US" altLang="de-DE" dirty="0"/>
              <a:t> </a:t>
            </a:r>
            <a:r>
              <a:rPr lang="en-US" altLang="de-DE" dirty="0" err="1"/>
              <a:t>trong</a:t>
            </a:r>
            <a:r>
              <a:rPr lang="en-US" altLang="de-DE" dirty="0"/>
              <a:t> </a:t>
            </a:r>
            <a:r>
              <a:rPr lang="en-US" altLang="de-DE" dirty="0" err="1"/>
              <a:t>suốt</a:t>
            </a:r>
            <a:r>
              <a:rPr lang="en-US" altLang="de-DE" dirty="0"/>
              <a:t> </a:t>
            </a:r>
            <a:r>
              <a:rPr lang="en-US" altLang="de-DE" dirty="0" err="1"/>
              <a:t>quá</a:t>
            </a:r>
            <a:r>
              <a:rPr lang="en-US" altLang="de-DE" dirty="0"/>
              <a:t> </a:t>
            </a:r>
            <a:r>
              <a:rPr lang="en-US" altLang="de-DE" dirty="0" err="1"/>
              <a:t>trình</a:t>
            </a:r>
            <a:r>
              <a:rPr lang="en-US" altLang="de-DE" dirty="0"/>
              <a:t> </a:t>
            </a:r>
            <a:r>
              <a:rPr lang="en-US" altLang="de-DE" dirty="0" err="1"/>
              <a:t>phân</a:t>
            </a:r>
            <a:r>
              <a:rPr lang="en-US" altLang="de-DE" dirty="0"/>
              <a:t> </a:t>
            </a:r>
            <a:r>
              <a:rPr lang="en-US" altLang="de-DE" dirty="0" err="1"/>
              <a:t>tích</a:t>
            </a:r>
            <a:r>
              <a:rPr lang="en-US" altLang="de-DE" dirty="0"/>
              <a:t> </a:t>
            </a:r>
            <a:r>
              <a:rPr lang="en-US" altLang="de-DE" dirty="0" err="1"/>
              <a:t>và</a:t>
            </a:r>
            <a:r>
              <a:rPr lang="en-US" altLang="de-DE" dirty="0"/>
              <a:t> </a:t>
            </a:r>
            <a:r>
              <a:rPr lang="en-US" altLang="de-DE" dirty="0" err="1"/>
              <a:t>thiết</a:t>
            </a:r>
            <a:r>
              <a:rPr lang="en-US" altLang="de-DE" dirty="0"/>
              <a:t> </a:t>
            </a:r>
            <a:r>
              <a:rPr lang="en-US" altLang="de-DE" dirty="0" err="1"/>
              <a:t>kế</a:t>
            </a:r>
            <a:r>
              <a:rPr lang="en-US" altLang="de-DE" dirty="0"/>
              <a:t>.</a:t>
            </a:r>
          </a:p>
          <a:p>
            <a:r>
              <a:rPr lang="en-US" altLang="de-DE" dirty="0" err="1"/>
              <a:t>Chúng</a:t>
            </a:r>
            <a:r>
              <a:rPr lang="en-US" altLang="de-DE" dirty="0"/>
              <a:t> ta </a:t>
            </a:r>
            <a:r>
              <a:rPr lang="en-US" altLang="de-DE" dirty="0" err="1"/>
              <a:t>sử</a:t>
            </a:r>
            <a:r>
              <a:rPr lang="en-US" altLang="de-DE" dirty="0"/>
              <a:t> </a:t>
            </a:r>
            <a:r>
              <a:rPr lang="en-US" altLang="de-DE" dirty="0" err="1"/>
              <a:t>dụng</a:t>
            </a:r>
            <a:r>
              <a:rPr lang="en-US" altLang="de-DE" dirty="0"/>
              <a:t> use case diagram </a:t>
            </a:r>
            <a:r>
              <a:rPr lang="en-US" altLang="de-DE" dirty="0" err="1"/>
              <a:t>để</a:t>
            </a:r>
            <a:r>
              <a:rPr lang="en-US" altLang="de-DE" dirty="0"/>
              <a:t> </a:t>
            </a:r>
            <a:r>
              <a:rPr lang="en-US" altLang="de-DE" dirty="0" err="1"/>
              <a:t>trả</a:t>
            </a:r>
            <a:r>
              <a:rPr lang="en-US" altLang="de-DE" dirty="0"/>
              <a:t> </a:t>
            </a:r>
            <a:r>
              <a:rPr lang="en-US" altLang="de-DE" dirty="0" err="1"/>
              <a:t>lời</a:t>
            </a:r>
            <a:r>
              <a:rPr lang="en-US" altLang="de-DE" dirty="0"/>
              <a:t> </a:t>
            </a:r>
            <a:r>
              <a:rPr lang="en-US" altLang="de-DE" dirty="0" err="1"/>
              <a:t>các</a:t>
            </a:r>
            <a:r>
              <a:rPr lang="en-US" altLang="de-DE" dirty="0"/>
              <a:t> </a:t>
            </a:r>
            <a:r>
              <a:rPr lang="en-US" altLang="de-DE" dirty="0" err="1"/>
              <a:t>câu</a:t>
            </a:r>
            <a:r>
              <a:rPr lang="en-US" altLang="de-DE" dirty="0"/>
              <a:t> </a:t>
            </a:r>
            <a:r>
              <a:rPr lang="en-US" altLang="de-DE" dirty="0" err="1"/>
              <a:t>hỏi</a:t>
            </a:r>
            <a:r>
              <a:rPr lang="en-US" altLang="de-DE" dirty="0"/>
              <a:t> </a:t>
            </a:r>
            <a:r>
              <a:rPr lang="en-US" altLang="de-DE" dirty="0" err="1"/>
              <a:t>sau</a:t>
            </a:r>
            <a:r>
              <a:rPr lang="en-US" altLang="de-DE" dirty="0"/>
              <a:t>:</a:t>
            </a:r>
          </a:p>
          <a:p>
            <a:pPr lvl="1"/>
            <a:r>
              <a:rPr lang="en-US" altLang="de-DE" dirty="0" err="1"/>
              <a:t>Cái</a:t>
            </a:r>
            <a:r>
              <a:rPr lang="en-US" altLang="de-DE" dirty="0"/>
              <a:t> </a:t>
            </a:r>
            <a:r>
              <a:rPr lang="en-US" altLang="de-DE" dirty="0" err="1"/>
              <a:t>gì</a:t>
            </a:r>
            <a:r>
              <a:rPr lang="en-US" altLang="de-DE" dirty="0"/>
              <a:t> </a:t>
            </a:r>
            <a:r>
              <a:rPr lang="en-US" altLang="de-DE" dirty="0" err="1"/>
              <a:t>đang</a:t>
            </a:r>
            <a:r>
              <a:rPr lang="en-US" altLang="de-DE" dirty="0"/>
              <a:t> đ</a:t>
            </a:r>
            <a:r>
              <a:rPr lang="vi-VN" altLang="de-DE" dirty="0"/>
              <a:t>ư</a:t>
            </a:r>
            <a:r>
              <a:rPr lang="en-US" altLang="de-DE" dirty="0" err="1"/>
              <a:t>ợc</a:t>
            </a:r>
            <a:r>
              <a:rPr lang="en-US" altLang="de-DE" dirty="0"/>
              <a:t> </a:t>
            </a:r>
            <a:r>
              <a:rPr lang="en-US" altLang="de-DE" dirty="0" err="1"/>
              <a:t>mô</a:t>
            </a:r>
            <a:r>
              <a:rPr lang="en-US" altLang="de-DE" dirty="0"/>
              <a:t> </a:t>
            </a:r>
            <a:r>
              <a:rPr lang="en-US" altLang="de-DE" dirty="0" err="1"/>
              <a:t>tả</a:t>
            </a:r>
            <a:r>
              <a:rPr lang="en-US" altLang="de-DE" dirty="0"/>
              <a:t>? (What is being described?) (The system.)</a:t>
            </a:r>
          </a:p>
          <a:p>
            <a:pPr lvl="1"/>
            <a:r>
              <a:rPr lang="en-US" altLang="de-DE" dirty="0"/>
              <a:t>Ai </a:t>
            </a:r>
            <a:r>
              <a:rPr lang="en-US" altLang="de-DE" dirty="0" err="1"/>
              <a:t>đang</a:t>
            </a:r>
            <a:r>
              <a:rPr lang="en-US" altLang="de-DE" dirty="0"/>
              <a:t> </a:t>
            </a:r>
            <a:r>
              <a:rPr lang="en-US" altLang="de-DE" dirty="0" err="1"/>
              <a:t>tư</a:t>
            </a:r>
            <a:r>
              <a:rPr lang="vi-VN" altLang="de-DE" dirty="0"/>
              <a:t>ơ</a:t>
            </a:r>
            <a:r>
              <a:rPr lang="en-US" altLang="de-DE" dirty="0"/>
              <a:t>ng </a:t>
            </a:r>
            <a:r>
              <a:rPr lang="en-US" altLang="de-DE" dirty="0" err="1"/>
              <a:t>tác</a:t>
            </a:r>
            <a:r>
              <a:rPr lang="en-US" altLang="de-DE" dirty="0"/>
              <a:t> </a:t>
            </a:r>
            <a:r>
              <a:rPr lang="en-US" altLang="de-DE" dirty="0" err="1"/>
              <a:t>với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? (Who interacts with the system?) (The actors.)</a:t>
            </a:r>
          </a:p>
          <a:p>
            <a:pPr lvl="1"/>
            <a:r>
              <a:rPr lang="en-US" altLang="de-DE" dirty="0" err="1"/>
              <a:t>Những</a:t>
            </a:r>
            <a:r>
              <a:rPr lang="en-US" altLang="de-DE" dirty="0"/>
              <a:t> </a:t>
            </a:r>
            <a:r>
              <a:rPr lang="en-US" altLang="de-DE" dirty="0" err="1"/>
              <a:t>gì</a:t>
            </a:r>
            <a:r>
              <a:rPr lang="en-US" altLang="de-DE" dirty="0"/>
              <a:t> </a:t>
            </a:r>
            <a:r>
              <a:rPr lang="en-US" altLang="de-DE" dirty="0" err="1"/>
              <a:t>tác</a:t>
            </a:r>
            <a:r>
              <a:rPr lang="en-US" altLang="de-DE" dirty="0"/>
              <a:t> </a:t>
            </a:r>
            <a:r>
              <a:rPr lang="en-US" altLang="de-DE" dirty="0" err="1"/>
              <a:t>nhân</a:t>
            </a:r>
            <a:r>
              <a:rPr lang="en-US" altLang="de-DE" dirty="0"/>
              <a:t>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thể</a:t>
            </a:r>
            <a:r>
              <a:rPr lang="en-US" altLang="de-DE" dirty="0"/>
              <a:t> </a:t>
            </a:r>
            <a:r>
              <a:rPr lang="en-US" altLang="de-DE" dirty="0" err="1"/>
              <a:t>làm</a:t>
            </a:r>
            <a:r>
              <a:rPr lang="en-US" altLang="de-DE" dirty="0"/>
              <a:t>? (What can the actors do?) (The use cases.)</a:t>
            </a:r>
          </a:p>
        </p:txBody>
      </p:sp>
      <p:sp>
        <p:nvSpPr>
          <p:cNvPr id="32771" name="Foliennummernplatzhalter 3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596020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533399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Mô tả: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Một khách hàng đến và mua một ly soda. 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Một người cung cấp hàng (supplier) có thể đến và đưa thêm soda vào máy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Một người thu tiền (collector) có thể đến và lấy tiền từ máy ra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Biết rằng để lấy tiền hoặc thêm soda thì đều phải thực hiện 2 hành vi là “mở máy soda” và “đóng máy soda” lại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8711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68579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Xác định các Actor ?: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38400"/>
            <a:ext cx="321508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918" y="874032"/>
            <a:ext cx="2993424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10" y="3595914"/>
            <a:ext cx="2559241" cy="279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375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236219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Gồm 3 Actor chính: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Khách hàng (Customer)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Người cung cấp hàng (Supplier)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Người thu tiền (Collector)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88884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68579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Xác định các Use Case?: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438400"/>
            <a:ext cx="3215081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918" y="874032"/>
            <a:ext cx="2993424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010" y="3595914"/>
            <a:ext cx="2559241" cy="279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94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68579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Xác định các Use Case?: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458279" cy="465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7342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434339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Gồm 3 Use Cases chính: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Mua soda (Buy soda)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Đưa soda vào máy (Restock)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Thu tiền (Collect)</a:t>
            </a:r>
          </a:p>
          <a:p>
            <a:pPr marL="0" indent="0" algn="just">
              <a:buNone/>
            </a:pPr>
            <a:r>
              <a:rPr lang="en-US" b="1">
                <a:solidFill>
                  <a:srgbClr val="00B050"/>
                </a:solidFill>
              </a:rPr>
              <a:t>Gồm 2 Use Cases phụ: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Mở máy (Expose the inside)</a:t>
            </a:r>
          </a:p>
          <a:p>
            <a:pPr algn="just">
              <a:buFont typeface="Wingdings" pitchFamily="2" charset="2"/>
              <a:buChar char="Ø"/>
            </a:pPr>
            <a:r>
              <a:rPr lang="en-US">
                <a:latin typeface="Calibri" pitchFamily="34" charset="0"/>
              </a:rPr>
              <a:t>Đóng máy (Unexpose the inside)</a:t>
            </a:r>
            <a:endParaRPr lang="en-US" b="1">
              <a:solidFill>
                <a:srgbClr val="00B050"/>
              </a:solidFill>
            </a:endParaRPr>
          </a:p>
          <a:p>
            <a:pPr algn="just">
              <a:buFont typeface="Wingdings" pitchFamily="2" charset="2"/>
              <a:buChar char="Ø"/>
            </a:pPr>
            <a:endParaRPr lang="en-US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51649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382000" cy="68579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Xác định các Mối liên hệ?: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88565"/>
            <a:ext cx="5181600" cy="495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9632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382000" cy="68579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Xác định các Mối liên hệ?: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4819650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5762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121919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Giả sử ta có thêm chức năng là thêm soda dựa trên doanh thu của một sản phẩm nào đó</a:t>
            </a:r>
          </a:p>
          <a:p>
            <a:pPr algn="just">
              <a:buFont typeface="Wingdings" pitchFamily="2" charset="2"/>
              <a:buChar char="Ø"/>
            </a:pPr>
            <a:endParaRPr lang="en-US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85912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0" y="838200"/>
            <a:ext cx="8382000" cy="685799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Xác định các Mối liên hệ?: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49" y="1371600"/>
            <a:ext cx="6531051" cy="48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7354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br>
              <a:rPr lang="en-US" altLang="de-DE"/>
            </a:br>
            <a:r>
              <a:rPr lang="en-US" altLang="de-DE"/>
              <a:t>Example: Student Administration System</a:t>
            </a:r>
          </a:p>
        </p:txBody>
      </p:sp>
      <p:sp>
        <p:nvSpPr>
          <p:cNvPr id="38914" name="Rectangle 22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de-DE" b="1" dirty="0" err="1"/>
              <a:t>Hệ</a:t>
            </a:r>
            <a:r>
              <a:rPr lang="en-US" altLang="de-DE" b="1" dirty="0"/>
              <a:t> </a:t>
            </a:r>
            <a:r>
              <a:rPr lang="en-US" altLang="de-DE" b="1" dirty="0" err="1"/>
              <a:t>thống</a:t>
            </a:r>
            <a:r>
              <a:rPr lang="en-US" altLang="de-DE" b="1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de-DE" b="1" dirty="0"/>
              <a:t>	</a:t>
            </a:r>
            <a:r>
              <a:rPr lang="en-US" altLang="de-DE" dirty="0"/>
              <a:t>(what is being described?) </a:t>
            </a:r>
          </a:p>
          <a:p>
            <a:pPr lvl="1" eaLnBrk="1" hangingPunct="1"/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quản</a:t>
            </a:r>
            <a:r>
              <a:rPr lang="en-US" altLang="de-DE" dirty="0"/>
              <a:t> </a:t>
            </a:r>
            <a:r>
              <a:rPr lang="en-US" altLang="de-DE" dirty="0" err="1"/>
              <a:t>trị</a:t>
            </a:r>
            <a:r>
              <a:rPr lang="en-US" altLang="de-DE" dirty="0"/>
              <a:t> </a:t>
            </a:r>
            <a:r>
              <a:rPr lang="en-US" altLang="de-DE" dirty="0" err="1"/>
              <a:t>sinh</a:t>
            </a:r>
            <a:r>
              <a:rPr lang="en-US" altLang="de-DE" dirty="0"/>
              <a:t> </a:t>
            </a:r>
            <a:r>
              <a:rPr lang="en-US" altLang="de-DE" dirty="0" err="1"/>
              <a:t>viên</a:t>
            </a:r>
            <a:endParaRPr lang="en-US" altLang="de-DE" dirty="0"/>
          </a:p>
          <a:p>
            <a:pPr lvl="1" eaLnBrk="1" hangingPunct="1"/>
            <a:r>
              <a:rPr lang="en-US" altLang="de-DE" dirty="0"/>
              <a:t>(Student administration system)</a:t>
            </a:r>
          </a:p>
          <a:p>
            <a:pPr eaLnBrk="1" hangingPunct="1"/>
            <a:r>
              <a:rPr lang="en-US" altLang="de-DE" b="1" dirty="0"/>
              <a:t>Actors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de-DE" b="1" dirty="0"/>
              <a:t>	</a:t>
            </a:r>
            <a:r>
              <a:rPr lang="en-US" altLang="de-DE" dirty="0"/>
              <a:t>(who interacts with the system?) </a:t>
            </a:r>
          </a:p>
          <a:p>
            <a:pPr lvl="1" eaLnBrk="1" hangingPunct="1"/>
            <a:r>
              <a:rPr lang="en-US" altLang="de-DE" dirty="0" err="1"/>
              <a:t>Giáo</a:t>
            </a:r>
            <a:r>
              <a:rPr lang="en-US" altLang="de-DE" dirty="0"/>
              <a:t> s</a:t>
            </a:r>
            <a:r>
              <a:rPr lang="vi-VN" altLang="de-DE" dirty="0"/>
              <a:t>ư</a:t>
            </a:r>
            <a:r>
              <a:rPr lang="en-US" altLang="de-DE" dirty="0"/>
              <a:t>/</a:t>
            </a:r>
            <a:r>
              <a:rPr lang="en-US" altLang="de-DE" dirty="0" err="1"/>
              <a:t>Giảng</a:t>
            </a:r>
            <a:r>
              <a:rPr lang="en-US" altLang="de-DE" dirty="0"/>
              <a:t> </a:t>
            </a:r>
            <a:r>
              <a:rPr lang="en-US" altLang="de-DE" dirty="0" err="1"/>
              <a:t>viên</a:t>
            </a:r>
            <a:endParaRPr lang="en-US" altLang="de-DE" dirty="0"/>
          </a:p>
          <a:p>
            <a:pPr lvl="1" eaLnBrk="1" hangingPunct="1"/>
            <a:r>
              <a:rPr lang="en-US" altLang="de-DE" dirty="0"/>
              <a:t>(Professor)</a:t>
            </a:r>
          </a:p>
          <a:p>
            <a:pPr eaLnBrk="1" hangingPunct="1"/>
            <a:r>
              <a:rPr lang="en-US" altLang="de-DE" b="1" dirty="0"/>
              <a:t>Use cases</a:t>
            </a:r>
            <a:br>
              <a:rPr lang="en-US" altLang="de-DE" b="1" dirty="0"/>
            </a:br>
            <a:r>
              <a:rPr lang="en-US" altLang="de-DE" dirty="0"/>
              <a:t>(what can the actors do?)</a:t>
            </a:r>
          </a:p>
          <a:p>
            <a:pPr lvl="1"/>
            <a:r>
              <a:rPr lang="en-US" altLang="de-DE" dirty="0" err="1"/>
              <a:t>Truy</a:t>
            </a:r>
            <a:r>
              <a:rPr lang="en-US" altLang="de-DE" dirty="0"/>
              <a:t> </a:t>
            </a:r>
            <a:r>
              <a:rPr lang="en-US" altLang="de-DE" dirty="0" err="1"/>
              <a:t>xuất</a:t>
            </a:r>
            <a:r>
              <a:rPr lang="en-US" altLang="de-DE" dirty="0"/>
              <a:t> </a:t>
            </a:r>
            <a:r>
              <a:rPr lang="en-US" altLang="de-DE" dirty="0" err="1"/>
              <a:t>dữ</a:t>
            </a:r>
            <a:r>
              <a:rPr lang="en-US" altLang="de-DE" dirty="0"/>
              <a:t> </a:t>
            </a:r>
            <a:r>
              <a:rPr lang="en-US" altLang="de-DE" dirty="0" err="1"/>
              <a:t>liệu</a:t>
            </a:r>
            <a:r>
              <a:rPr lang="en-US" altLang="de-DE" dirty="0"/>
              <a:t> </a:t>
            </a:r>
            <a:r>
              <a:rPr lang="en-US" altLang="de-DE" dirty="0" err="1"/>
              <a:t>sinh</a:t>
            </a:r>
            <a:r>
              <a:rPr lang="en-US" altLang="de-DE" dirty="0"/>
              <a:t> </a:t>
            </a:r>
            <a:r>
              <a:rPr lang="en-US" altLang="de-DE" dirty="0" err="1"/>
              <a:t>viên</a:t>
            </a:r>
            <a:r>
              <a:rPr lang="en-US" altLang="de-DE" dirty="0"/>
              <a:t> (Query student data)</a:t>
            </a:r>
          </a:p>
          <a:p>
            <a:pPr lvl="1"/>
            <a:r>
              <a:rPr lang="en-US" altLang="de-DE" dirty="0" err="1"/>
              <a:t>Cung</a:t>
            </a:r>
            <a:r>
              <a:rPr lang="en-US" altLang="de-DE" dirty="0"/>
              <a:t> </a:t>
            </a:r>
            <a:r>
              <a:rPr lang="en-US" altLang="de-DE" dirty="0" err="1"/>
              <a:t>cấp</a:t>
            </a:r>
            <a:r>
              <a:rPr lang="en-US" altLang="de-DE" dirty="0"/>
              <a:t> </a:t>
            </a:r>
            <a:r>
              <a:rPr lang="en-US" altLang="de-DE" dirty="0" err="1"/>
              <a:t>giấy</a:t>
            </a:r>
            <a:r>
              <a:rPr lang="en-US" altLang="de-DE" dirty="0"/>
              <a:t> </a:t>
            </a:r>
            <a:r>
              <a:rPr lang="en-US" altLang="de-DE" dirty="0" err="1"/>
              <a:t>chứng</a:t>
            </a:r>
            <a:r>
              <a:rPr lang="en-US" altLang="de-DE" dirty="0"/>
              <a:t> </a:t>
            </a:r>
            <a:r>
              <a:rPr lang="en-US" altLang="de-DE" dirty="0" err="1"/>
              <a:t>nhận</a:t>
            </a:r>
            <a:r>
              <a:rPr lang="en-US" altLang="de-DE" dirty="0"/>
              <a:t> (Issue certificate)</a:t>
            </a:r>
          </a:p>
          <a:p>
            <a:pPr lvl="1"/>
            <a:r>
              <a:rPr lang="en-US" altLang="de-DE" dirty="0" err="1"/>
              <a:t>Thông</a:t>
            </a:r>
            <a:r>
              <a:rPr lang="en-US" altLang="de-DE" dirty="0"/>
              <a:t> </a:t>
            </a:r>
            <a:r>
              <a:rPr lang="en-US" altLang="de-DE" dirty="0" err="1"/>
              <a:t>báo</a:t>
            </a:r>
            <a:r>
              <a:rPr lang="en-US" altLang="de-DE" dirty="0"/>
              <a:t> </a:t>
            </a:r>
            <a:r>
              <a:rPr lang="en-US" altLang="de-DE" dirty="0" err="1"/>
              <a:t>bài</a:t>
            </a:r>
            <a:r>
              <a:rPr lang="en-US" altLang="de-DE" dirty="0"/>
              <a:t> </a:t>
            </a:r>
            <a:r>
              <a:rPr lang="en-US" altLang="de-DE" dirty="0" err="1"/>
              <a:t>kiểm</a:t>
            </a:r>
            <a:r>
              <a:rPr lang="en-US" altLang="de-DE" dirty="0"/>
              <a:t> </a:t>
            </a:r>
            <a:r>
              <a:rPr lang="en-US" altLang="de-DE" dirty="0" err="1"/>
              <a:t>tra</a:t>
            </a:r>
            <a:r>
              <a:rPr lang="en-US" altLang="de-DE" dirty="0"/>
              <a:t> (Announce exam)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4</a:t>
            </a:r>
          </a:p>
        </p:txBody>
      </p:sp>
      <p:pic>
        <p:nvPicPr>
          <p:cNvPr id="38916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8800"/>
            <a:ext cx="4084637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0468733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Nội</a:t>
            </a:r>
            <a:r>
              <a:rPr lang="en-US" b="1" dirty="0">
                <a:solidFill>
                  <a:srgbClr val="00B050"/>
                </a:solidFill>
              </a:rPr>
              <a:t> dung: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Vẽ</a:t>
            </a:r>
            <a:r>
              <a:rPr lang="en-US" dirty="0">
                <a:latin typeface="Calibri" pitchFamily="34" charset="0"/>
              </a:rPr>
              <a:t> use-case diagram </a:t>
            </a:r>
            <a:r>
              <a:rPr lang="en-US" dirty="0" err="1">
                <a:latin typeface="Calibri" pitchFamily="34" charset="0"/>
              </a:rPr>
              <a:t>cho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máy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rút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tiền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tự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động</a:t>
            </a:r>
            <a:r>
              <a:rPr lang="en-US">
                <a:latin typeface="Calibri" pitchFamily="34" charset="0"/>
              </a:rPr>
              <a:t> ATM.</a:t>
            </a:r>
            <a:endParaRPr lang="en-US" dirty="0">
              <a:latin typeface="Calibri" pitchFamily="34" charset="0"/>
            </a:endParaRPr>
          </a:p>
          <a:p>
            <a:pPr marL="0" indent="0" algn="just">
              <a:buNone/>
            </a:pPr>
            <a:endParaRPr lang="en-US" dirty="0">
              <a:latin typeface="Calibri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1 </a:t>
            </a:r>
            <a:r>
              <a:rPr lang="en-US" dirty="0" err="1">
                <a:latin typeface="Calibri" pitchFamily="34" charset="0"/>
              </a:rPr>
              <a:t>nhóm</a:t>
            </a:r>
            <a:r>
              <a:rPr lang="en-US" dirty="0">
                <a:latin typeface="Calibri" pitchFamily="34" charset="0"/>
              </a:rPr>
              <a:t> 2 ng</a:t>
            </a:r>
            <a:r>
              <a:rPr lang="vi-VN" dirty="0">
                <a:latin typeface="Calibri" pitchFamily="34" charset="0"/>
              </a:rPr>
              <a:t>ư</a:t>
            </a:r>
            <a:r>
              <a:rPr lang="en-US" dirty="0" err="1">
                <a:latin typeface="Calibri" pitchFamily="34" charset="0"/>
              </a:rPr>
              <a:t>ời</a:t>
            </a:r>
            <a:endParaRPr lang="en-US" dirty="0">
              <a:latin typeface="Calibri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Làm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trong</a:t>
            </a:r>
            <a:r>
              <a:rPr lang="en-US" dirty="0">
                <a:latin typeface="Calibri" pitchFamily="34" charset="0"/>
              </a:rPr>
              <a:t> 60 </a:t>
            </a:r>
            <a:r>
              <a:rPr lang="en-US" dirty="0" err="1">
                <a:latin typeface="Calibri" pitchFamily="34" charset="0"/>
              </a:rPr>
              <a:t>phút</a:t>
            </a:r>
            <a:endParaRPr lang="en-US" dirty="0">
              <a:latin typeface="Calibri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Ít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nhất</a:t>
            </a:r>
            <a:r>
              <a:rPr lang="en-US" dirty="0">
                <a:latin typeface="Calibri" pitchFamily="34" charset="0"/>
              </a:rPr>
              <a:t> 2 actors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Mỗi</a:t>
            </a:r>
            <a:r>
              <a:rPr lang="en-US" dirty="0">
                <a:latin typeface="Calibri" pitchFamily="34" charset="0"/>
              </a:rPr>
              <a:t> actor </a:t>
            </a:r>
            <a:r>
              <a:rPr lang="en-US" dirty="0" err="1">
                <a:latin typeface="Calibri" pitchFamily="34" charset="0"/>
              </a:rPr>
              <a:t>có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ít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nhất</a:t>
            </a:r>
            <a:r>
              <a:rPr lang="en-US" dirty="0">
                <a:latin typeface="Calibri" pitchFamily="34" charset="0"/>
              </a:rPr>
              <a:t> 2 use cases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Mỗi</a:t>
            </a:r>
            <a:r>
              <a:rPr lang="en-US" dirty="0">
                <a:latin typeface="Calibri" pitchFamily="34" charset="0"/>
              </a:rPr>
              <a:t> use case </a:t>
            </a:r>
            <a:r>
              <a:rPr lang="en-US" dirty="0" err="1">
                <a:latin typeface="Calibri" pitchFamily="34" charset="0"/>
              </a:rPr>
              <a:t>có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ít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nhất</a:t>
            </a:r>
            <a:r>
              <a:rPr lang="en-US" dirty="0">
                <a:latin typeface="Calibri" pitchFamily="34" charset="0"/>
              </a:rPr>
              <a:t> 2 flows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Mỗi</a:t>
            </a:r>
            <a:r>
              <a:rPr lang="en-US" dirty="0">
                <a:latin typeface="Calibri" pitchFamily="34" charset="0"/>
              </a:rPr>
              <a:t> actor </a:t>
            </a:r>
            <a:r>
              <a:rPr lang="en-US" dirty="0" err="1">
                <a:latin typeface="Calibri" pitchFamily="34" charset="0"/>
              </a:rPr>
              <a:t>có</a:t>
            </a:r>
            <a:r>
              <a:rPr lang="en-US" dirty="0">
                <a:latin typeface="Calibri" pitchFamily="34" charset="0"/>
              </a:rPr>
              <a:t> 1 </a:t>
            </a:r>
            <a:r>
              <a:rPr lang="en-US" dirty="0" err="1">
                <a:latin typeface="Calibri" pitchFamily="34" charset="0"/>
              </a:rPr>
              <a:t>cặp</a:t>
            </a:r>
            <a:r>
              <a:rPr lang="en-US" dirty="0">
                <a:latin typeface="Calibri" pitchFamily="34" charset="0"/>
              </a:rPr>
              <a:t> use case </a:t>
            </a:r>
            <a:r>
              <a:rPr lang="en-US" dirty="0" err="1">
                <a:latin typeface="Calibri" pitchFamily="34" charset="0"/>
              </a:rPr>
              <a:t>sử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dụng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quan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hệ</a:t>
            </a:r>
            <a:r>
              <a:rPr lang="en-US" dirty="0">
                <a:latin typeface="Calibri" pitchFamily="34" charset="0"/>
              </a:rPr>
              <a:t> include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Mỗi</a:t>
            </a:r>
            <a:r>
              <a:rPr lang="en-US" dirty="0">
                <a:latin typeface="Calibri" pitchFamily="34" charset="0"/>
              </a:rPr>
              <a:t> actor </a:t>
            </a:r>
            <a:r>
              <a:rPr lang="en-US" dirty="0" err="1">
                <a:latin typeface="Calibri" pitchFamily="34" charset="0"/>
              </a:rPr>
              <a:t>có</a:t>
            </a:r>
            <a:r>
              <a:rPr lang="en-US" dirty="0">
                <a:latin typeface="Calibri" pitchFamily="34" charset="0"/>
              </a:rPr>
              <a:t> 1 </a:t>
            </a:r>
            <a:r>
              <a:rPr lang="en-US" dirty="0" err="1">
                <a:latin typeface="Calibri" pitchFamily="34" charset="0"/>
              </a:rPr>
              <a:t>cặp</a:t>
            </a:r>
            <a:r>
              <a:rPr lang="en-US" dirty="0">
                <a:latin typeface="Calibri" pitchFamily="34" charset="0"/>
              </a:rPr>
              <a:t> use case </a:t>
            </a:r>
            <a:r>
              <a:rPr lang="en-US" dirty="0" err="1">
                <a:latin typeface="Calibri" pitchFamily="34" charset="0"/>
              </a:rPr>
              <a:t>sử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dụng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quan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hệ</a:t>
            </a:r>
            <a:r>
              <a:rPr lang="en-US" dirty="0">
                <a:latin typeface="Calibri" pitchFamily="34" charset="0"/>
              </a:rPr>
              <a:t> extend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Viết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đầy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đủ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bảng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mô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tả</a:t>
            </a:r>
            <a:r>
              <a:rPr lang="en-US" dirty="0">
                <a:latin typeface="Calibri" pitchFamily="34" charset="0"/>
              </a:rPr>
              <a:t> use case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9674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2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04800" y="1066801"/>
            <a:ext cx="8382000" cy="5257799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Nội</a:t>
            </a:r>
            <a:r>
              <a:rPr lang="en-US" b="1" dirty="0">
                <a:solidFill>
                  <a:srgbClr val="00B050"/>
                </a:solidFill>
              </a:rPr>
              <a:t> dung:</a:t>
            </a:r>
          </a:p>
          <a:p>
            <a:pPr marL="0" indent="0" algn="just">
              <a:buNone/>
            </a:pPr>
            <a:r>
              <a:rPr lang="en-US" dirty="0">
                <a:latin typeface="Calibri" pitchFamily="34" charset="0"/>
              </a:rPr>
              <a:t>	</a:t>
            </a:r>
            <a:r>
              <a:rPr lang="en-US" dirty="0" err="1">
                <a:latin typeface="Calibri" pitchFamily="34" charset="0"/>
              </a:rPr>
              <a:t>Vẽ</a:t>
            </a:r>
            <a:r>
              <a:rPr lang="en-US" dirty="0">
                <a:latin typeface="Calibri" pitchFamily="34" charset="0"/>
              </a:rPr>
              <a:t> use-case diagram </a:t>
            </a:r>
            <a:r>
              <a:rPr lang="en-US" dirty="0" err="1">
                <a:latin typeface="Calibri" pitchFamily="34" charset="0"/>
              </a:rPr>
              <a:t>cho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một</a:t>
            </a:r>
            <a:r>
              <a:rPr lang="en-US" dirty="0">
                <a:latin typeface="Calibri" pitchFamily="34" charset="0"/>
              </a:rPr>
              <a:t> thang </a:t>
            </a:r>
            <a:r>
              <a:rPr lang="en-US" dirty="0" err="1">
                <a:latin typeface="Calibri" pitchFamily="34" charset="0"/>
              </a:rPr>
              <a:t>máy</a:t>
            </a:r>
            <a:r>
              <a:rPr lang="en-US" dirty="0">
                <a:latin typeface="Calibri" pitchFamily="34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Calibri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Calibri" pitchFamily="34" charset="0"/>
              </a:rPr>
              <a:t>1 </a:t>
            </a:r>
            <a:r>
              <a:rPr lang="en-US" dirty="0" err="1">
                <a:latin typeface="Calibri" pitchFamily="34" charset="0"/>
              </a:rPr>
              <a:t>nhóm</a:t>
            </a:r>
            <a:r>
              <a:rPr lang="en-US" dirty="0">
                <a:latin typeface="Calibri" pitchFamily="34" charset="0"/>
              </a:rPr>
              <a:t> 2 ng</a:t>
            </a:r>
            <a:r>
              <a:rPr lang="vi-VN" dirty="0">
                <a:latin typeface="Calibri" pitchFamily="34" charset="0"/>
              </a:rPr>
              <a:t>ư</a:t>
            </a:r>
            <a:r>
              <a:rPr lang="en-US" dirty="0" err="1">
                <a:latin typeface="Calibri" pitchFamily="34" charset="0"/>
              </a:rPr>
              <a:t>ời</a:t>
            </a:r>
            <a:endParaRPr lang="en-US" dirty="0">
              <a:latin typeface="Calibri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Làm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trong</a:t>
            </a:r>
            <a:r>
              <a:rPr lang="en-US" dirty="0">
                <a:latin typeface="Calibri" pitchFamily="34" charset="0"/>
              </a:rPr>
              <a:t> 60 </a:t>
            </a:r>
            <a:r>
              <a:rPr lang="en-US" dirty="0" err="1">
                <a:latin typeface="Calibri" pitchFamily="34" charset="0"/>
              </a:rPr>
              <a:t>phút</a:t>
            </a:r>
            <a:endParaRPr lang="en-US" dirty="0">
              <a:latin typeface="Calibri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Ít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nhất</a:t>
            </a:r>
            <a:r>
              <a:rPr lang="en-US" dirty="0">
                <a:latin typeface="Calibri" pitchFamily="34" charset="0"/>
              </a:rPr>
              <a:t> 2 actors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Mỗi</a:t>
            </a:r>
            <a:r>
              <a:rPr lang="en-US" dirty="0">
                <a:latin typeface="Calibri" pitchFamily="34" charset="0"/>
              </a:rPr>
              <a:t> actor </a:t>
            </a:r>
            <a:r>
              <a:rPr lang="en-US" dirty="0" err="1">
                <a:latin typeface="Calibri" pitchFamily="34" charset="0"/>
              </a:rPr>
              <a:t>có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ít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nhất</a:t>
            </a:r>
            <a:r>
              <a:rPr lang="en-US" dirty="0">
                <a:latin typeface="Calibri" pitchFamily="34" charset="0"/>
              </a:rPr>
              <a:t> 2 use cases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Mỗi</a:t>
            </a:r>
            <a:r>
              <a:rPr lang="en-US" dirty="0">
                <a:latin typeface="Calibri" pitchFamily="34" charset="0"/>
              </a:rPr>
              <a:t> use case </a:t>
            </a:r>
            <a:r>
              <a:rPr lang="en-US" dirty="0" err="1">
                <a:latin typeface="Calibri" pitchFamily="34" charset="0"/>
              </a:rPr>
              <a:t>có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ít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nhất</a:t>
            </a:r>
            <a:r>
              <a:rPr lang="en-US" dirty="0">
                <a:latin typeface="Calibri" pitchFamily="34" charset="0"/>
              </a:rPr>
              <a:t> 2 flows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Mỗi</a:t>
            </a:r>
            <a:r>
              <a:rPr lang="en-US" dirty="0">
                <a:latin typeface="Calibri" pitchFamily="34" charset="0"/>
              </a:rPr>
              <a:t> actor </a:t>
            </a:r>
            <a:r>
              <a:rPr lang="en-US" dirty="0" err="1">
                <a:latin typeface="Calibri" pitchFamily="34" charset="0"/>
              </a:rPr>
              <a:t>có</a:t>
            </a:r>
            <a:r>
              <a:rPr lang="en-US" dirty="0">
                <a:latin typeface="Calibri" pitchFamily="34" charset="0"/>
              </a:rPr>
              <a:t> 1 </a:t>
            </a:r>
            <a:r>
              <a:rPr lang="en-US" dirty="0" err="1">
                <a:latin typeface="Calibri" pitchFamily="34" charset="0"/>
              </a:rPr>
              <a:t>cặp</a:t>
            </a:r>
            <a:r>
              <a:rPr lang="en-US" dirty="0">
                <a:latin typeface="Calibri" pitchFamily="34" charset="0"/>
              </a:rPr>
              <a:t> use case </a:t>
            </a:r>
            <a:r>
              <a:rPr lang="en-US" dirty="0" err="1">
                <a:latin typeface="Calibri" pitchFamily="34" charset="0"/>
              </a:rPr>
              <a:t>sử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dụng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quan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hệ</a:t>
            </a:r>
            <a:r>
              <a:rPr lang="en-US" dirty="0">
                <a:latin typeface="Calibri" pitchFamily="34" charset="0"/>
              </a:rPr>
              <a:t> include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Mỗi</a:t>
            </a:r>
            <a:r>
              <a:rPr lang="en-US" dirty="0">
                <a:latin typeface="Calibri" pitchFamily="34" charset="0"/>
              </a:rPr>
              <a:t> actor </a:t>
            </a:r>
            <a:r>
              <a:rPr lang="en-US" dirty="0" err="1">
                <a:latin typeface="Calibri" pitchFamily="34" charset="0"/>
              </a:rPr>
              <a:t>có</a:t>
            </a:r>
            <a:r>
              <a:rPr lang="en-US" dirty="0">
                <a:latin typeface="Calibri" pitchFamily="34" charset="0"/>
              </a:rPr>
              <a:t> 1 </a:t>
            </a:r>
            <a:r>
              <a:rPr lang="en-US" dirty="0" err="1">
                <a:latin typeface="Calibri" pitchFamily="34" charset="0"/>
              </a:rPr>
              <a:t>cặp</a:t>
            </a:r>
            <a:r>
              <a:rPr lang="en-US" dirty="0">
                <a:latin typeface="Calibri" pitchFamily="34" charset="0"/>
              </a:rPr>
              <a:t> use case </a:t>
            </a:r>
            <a:r>
              <a:rPr lang="en-US" dirty="0" err="1">
                <a:latin typeface="Calibri" pitchFamily="34" charset="0"/>
              </a:rPr>
              <a:t>sử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dụng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quan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hệ</a:t>
            </a:r>
            <a:r>
              <a:rPr lang="en-US" dirty="0">
                <a:latin typeface="Calibri" pitchFamily="34" charset="0"/>
              </a:rPr>
              <a:t> extend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Calibri" pitchFamily="34" charset="0"/>
              </a:rPr>
              <a:t>Viết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đầy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đủ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bảng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mô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tả</a:t>
            </a:r>
            <a:r>
              <a:rPr lang="en-US" dirty="0">
                <a:latin typeface="Calibri" pitchFamily="34" charset="0"/>
              </a:rPr>
              <a:t> use case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82461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ipartkid.com/images/459/question-and-answer-images-clipart-panda-free-clipart-images-EodNcb-clipa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79911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4800" b="1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Câu hỏi ?</a:t>
            </a:r>
          </a:p>
        </p:txBody>
      </p:sp>
      <p:sp>
        <p:nvSpPr>
          <p:cNvPr id="10" name="AutoShape 6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8" descr="data:image/jpeg;base64,/9j/4AAQSkZJRgABAQAAAQABAAD/2wCEAAkGBxMTEhUREhMVFhUVFx4ZFxcXGBobFxgeIRgYHRoYGxgYHiogGhomIBoaITEhJSktLi4uGR8zODMsNygtLy0BCgoKDg0OGxAQGy0mHyYtLS8vLS8tLS0tLS0tLS0tLS0tLS0tLS0tLy0tLS0tLS0tLS0tLS0vLS0tLS0tLS0tLf/AABEIAJ8BPgMBEQACEQEDEQH/xAAbAAEAAgMBAQAAAAAAAAAAAAAABQYDBAcCAf/EADwQAAIBAgQDBQUGBgICAwAAAAECEQADBBIhMQUGQRMiUWFxBzJCgZEUI1KhwdEzYnKCsfAV4ZKyQ2PC/8QAGgEBAAMBAQEAAAAAAAAAAAAAAAIDBAEFBv/EADURAAICAQMCAgkEAgICAwAAAAABAgMRBCExEkEFURMiMmFxkaHB8IGx0eEU8SNCUnIGFTT/2gAMAwEAAhEDEQA/AO40AoBQCgFAKAUAoBQCgFAKAUAoBQCgFAKAUAoBQCgFAKAUAoBQCgFAKAUAoBQCgFAKAUAoBQCgFAKAUAoBQCgFAKAUAoBQCgFAKAUAoBQCgFAKAjeL8dw+GE37qp4LMufRB3j8hUJ2Rh7TNGn0l17xXFv9vnwUnintLZpXCWP773+cimY8yR6Vhs16/wCiPdo8BS3vn+i/l/wX7heMF6zbvLs6ho8JGo9QdPlW6E1OKku58/dU6rJVvs8G1UyoUAoBQCgFAKAUAoBQCgFAKAUAoBQCgFAKAUAoBQCgFAKAUAoBQCgFAKAUAoBQCgFAKA5Fzbwq1Z4i5uIXF8G4ihoLNBlc2/vAgAfiWvLupXpt90z6rRaqdmjSi8dLw3zt54/OGeHvLZDW7l020Zu+vZhBlykFMinM7S5+8UPrbXWpdCimm9vh+fMnFStanCOWuHnO+ec8Jbey8bMsHsk4ublq7h2Mm0wZT/K86f8AkCf7qv0j9Xp8jF4/p1G2Nsf+yw/iv6OgVrPnxQHntBOWRO8Tr9Kj1xz053B6qQFAKAUAoBQCgFAKAUAoBQCgFAKAUAoBQCgFAKAUAoBQCgFAKAUAoCs828Zv2GQWcgBEsWWeukaiIj8xWmiqM08nleI62zTtKGP1I61zC5VS+LRGIkgWZjcb69Qam6N9o/Uzx8TTinKxJ/Ak+U+MPda5auurspzKwAXMp6wPkf7hVd9Sik0afD9a7pShJ5a4+H5+5YL10KJNYb7o0wc5M9WMXJ4RGXsVcPxgeQGo+s14dms1VjSjNLOeFusfHPw/MGqMILsQnOHLN3HWbRRlS9auSjsSO6YzaqJBkKwj8Ir06YW2VL0nPZ+40aPWR01ktsxa3RDPyXgsDb+0Y+699ifdEgO3gFBzMfHM0eMVqp0fXLHLJ6rx61R9T1V9fz4I9Pxt3tKtkDB2GkILaqG3IALDZmg922JEe9rXq1aeFbxjOPl+fH5HzWo1llvrSk1n5/j93zJ7lPi7FThXbNdRM1svM3F6TOsjSesEHXeqdZU0nZWv9ndJc3/xy57e9HjC4y7iCQ2JCQJKqCsfPSfqd6+Ureo1bxK3p80lj6/2butdjXvX7WGvW3tsXX4nJkHWGgjQwPWorT16a+M6235t9+zKp3JF2Br6MtFAKAUAoBQCgFAKAUAoBQCgFAKAUAoBQCgFAKAUAoBQCgFAKA8G4o3I+tQdkVy0dwz4L6bZl+oqPp6846l80d6ZeRAc9YUNhmuHTs5JPgOv5gH5Vt08+mR5XitHpaG/I5fc4orqioh7oIJUMSxJ3M7eg862q1Jt5PmJaeycYpQxj47lg5WxN5sbZKYd0WMrdxwmUKZJZp16jzAFUWzi4NZyeloablqYzUelYw+eMe8tvHcViBeCrZdlGqFQSvmSQNDPQ18p4hXqLL00tluts/q/efY1OCjubHCMLdfW9bKR4kd7wEA6DyqzR6Oec2L+/lwvccssWMRJ6vZM5DczcNt4mybLMqvvbJIkN0+R2I8DVlc3CWUQsq644OUniPYlrGIDW8pYSsZh4qT8MHXMsnbcaH14x611wPDb6JdE/wBGWHgfAsRiL2HvoDYtWTm7RlyvcJMtltklsreLH4juNKosvhCEovdv5L9f4NdemlKcZrZL5v8APeZOP8LxNvEXjbVFssdLjuApzalFQS5aZEKs6V8xLRSc5dPD+5pnTZKT6eDe4Lyil1c92+7eKouTpsS2pHyFWx0EY+0x/hY9tl6tJlAUbAQK2pY2NSWNj1XTooBQCgFAKAUAoBQCgFAKAUAoBQCgFAKAUAoBQCgPjGgII8XvdFSfCD+9WdKL/RRNW1zUqXzaxFy0gCkzMd6RA3O4JqcaJyWYpsz220w2ctzcu83YJZzYm2I330/Kn+Ldz0sp/wAmrOOpEFgsTZuloggMxzDqATsfPT6edfHPT1TslCSw05NvG+E3n7du3vPUVkkk0yQRUBRhsYInfeDUKqa43Vyhnplus87fTnyOucnFplmdwNyB6mK+seyyzCRuI45bUwsN5yAPqd68q/xauDxCLl8OPmXx07a3aRsY7itmzZ+0XbipaABzk6a7AeJPQDU16lb60mu5Q9uTlHHPafi77P8A8ci27NuC1y6oLtroQpMKp2jVoPw9NCrS5IOXkdKt8wK+HtX0XN2q5lE6A/EGPkdNPCquncsiuohLy3LrFrrZtDA2Rf6VHXzmfM1NJF8YxN/hXBtmAyj8XU+n7/5o5YJzsUdkSlzgWHa/9qa0rXQAAx1iNiFOgbpmiYAE1z0klHpzsYfRx6urG5n4liCtt+zym4FLKp6x5bmoE8rOCvWAboF0kuzDfcgHppoBPhpVqwjUsJbEnw++FvFBAB0HqOvz1+tRa2ITi3DJM1AoFAKAUAoBQCgFAKAUAoBQCgFAKAUAoBQCgFAKAUAoBQFUHaqpAtNm1hsrSJ36a/pVmxrfS+5WV7uJYFCLoCkBg05SYZgF1EDSfOvQr3pXllnhaz/9UseS/NiI5kvA4TM6w2UopIuA+4QBNzUjSfrV9axNpfb7GOTfSm/v9yycp8p3RZtX1vrFxFuKMpkBgGAOuu8V8nqNBP07nCWHl9j6Ku1dCTRZf+CuHVro6fD/AN1QvDrXarLJ5x7ifpY9OEjkvtNwKPxK410AtlTpsMukT9a9jQyscH6TnL+Xb6Ga7Cl6vGDT47wHCKUNq2otMpCXA6uLmWAWICgo+oLKdia2RnLzKWkdKv8ACxjeFthRHaKue1/UCSvpOqnyavOr1OdVbW/+rXyaX3LlD/iizkHDccEIVggRoFwXFYrod8q94MPLXU1vkilM6b7Kbk4e+t9Iwtu6WsXbhAUgyHUGYIEA5hoS7a6VVNbrHJbB4RO4/nPh9mezHbMOllA30doQ/JqshpLpdsfEqnrK49/kSWN5rw9vBpjWJyXFBtrpnYkSEAmM289BB8Kz2J1txlyiUroxh1vg5ri+b2uh3uX3ztMWkLhFEQq6EAj+cmdzGwqnq8zzJ6xSi23+m5M+zbl9zdGMMqqkwetwkEESdSonc9R6xyCy8lPhtNllnp3st8e8s+H4fdS69tAwUNKNssHWJ8tq0prG59NCcencmcFwxU7zd5vyHoP1rjlkjO1y2Rv1EqFAKAUAoBQCgFAKAUAoBQCgFAKAUAoBQCgFAKAUAoBQFT5m5hxVrECxhrFu592HJdo3cpA1AmcoGsktAFRbedjBqNXOFno4Ry8Z59+DmvM3GcRdurinti2/ZCMh0Ky0EqwO8nQ7gDSr69bOutw6U0edZqeuxTaw8fQt3EeRLd4Lmv3isAgL2SDUDYLagnzNXx1kktkvqem9LCWMtltwV77PYS0qErZthRLSxCLAnugTA8qyyzJ5ZqTUVglsNezorxGZQ0HcSJqJNHN/aJyPexOK+1W7ttUKKhDZpBGbXQHTaqtRrVpq+pxbWewVLslsyNxPIXEcSFzXcOFQQIBRSTGZ8q2/eaASY1gVLS61WrqUJJe/H85Izpa7o6RwXh64ayouFc4WGbofIT/po6q/SytS3lz+fodi2oKLfBWE9nGCv4p8Wzs6NcL9gIVMx1YN8RBaWjTeNRV/pHjBDoWckDzHwwrj7gvTcVVz2EiVCwAiLbEDKplYG+XWZNb6bP8AiXTt5s8+6L9K1LfukeR2b/dlbYYHKrd3NsWUxaXQFQxhvwjqZqxOUfWX58ymXreq/wC/dx9zb5IsWMdYu8Pvg5bVwX7QBggNOYA+AYtPlcqjxGndT8/t/Rbo3G+t1y7FuwnIvD7W2HVj/wDYWefk5I/KvN6EbY6SlcRIbmj2iWMIxwmEti5eTuEAZbNmNIJ0zEfhXTSCVq2MG0W5jFYRW8HzTxHCYh7+Kd79pjlcBCtoeHZSBljodm6k6ET6YtbHHJo6rwfitrE2lvWHDo3XqD1UjcMPA1U008Mmnk3a4dFAKAUAoBQCgFAKAUAoBQCgFAfJoDx2y6iRpv8ASf1rmUd6WeTiV8a51I70SPJxY6A1zrR30bMNzHx4D1qDtwWKkxW+LCQGiDpPhXFcs4ZJ6d4yiTq8zCgFAKA557Qbl+3i7V2zbdgbQUlbRuARczDSIzA5WHmBVcm0zyddGxWxsgu2Htnvkq/HcT2thkGGurczQn3WoUZgvf8AeJyZEy7d2ai3sZbH1xx0POdtvv8ADY6Vg7xVLWYEHskkEQwPZiZB2I/Sr1we0nssnvE3hlMGe6QZHr+/5V062VfhfNmNMoLVvKhKqcjklQYBJDRMCvF1es1NU2oRyvg/sWxxg+8w85Y2zazpbtlpAjI3+M3Xb51HReIXXXejsikv1yWVOt2whL/s8c4xs39joNpyVDQQSAYO402PmK9orexFY3DmczEsPPp8q6VsjzdNs50aG8IMEeB/36V0ZIrnPAXcZatYjDWyb9l8pWR3lYCYJIBAMegLVp0tkYtxnwzNqapWJShyjBwzlTGMJYWsMxXKSrZ48xbQASNYl2idtoslqK0+7/PP+jkKJtdkRWLu4fg1xksK97FlAM93u2rYMHQLBaYGk9PeGoqu7UzvWHwer4V4JGT687fUreOu3sTcV72ILYhgGtIQYWYZFUju22IggAR7uYgzEI1pbvg+ppprpi8Q9VbN/R7d0v8ASJDmHlprlgcUwYLpeBuYi0JLI8ntXTqVzZiV6bjT3Skk+lnyWt0zoulDyf07ERypwXFY1XtYdFFlyO0ulQF0ZWA7SMzQVnIJ31HUSk1HdmRJvg7Tyhy3bwFjsUYsWbO7kAZmgDQdBAECTWec+p5Lox6UTlRJCgFAKAUAoBQCgFAKAUAoBQCgNP7ZXcA0Dcl39R/6is0vaZrj7KPRB6GuHcruamIxDKNYNVuTRZGMWQONZm1zGOlZ3vyalhcHnCYsspRjr0P70T7HGu5bOX8dmUWn0ZRp5jy8f98K20WZXS+Tz9RVh9S4JitBmFAcZxGAa5dvFb98uL7oQuYxDxJY3F0E/Ia7Ax47jZJtqT5f5yfaRthXCCcI46U8vHl/6v8Avjk+cvcVGF4hZ7XFubBVwxuO4QzbVkJRiYMkADea0aVy62m8mHxaEHQpqCi89sdnjlcls594/ZuYJvs9+WzL7jEEidRpGnlXqVRUpYZ5/gtcbNUoyWdn+xRkxN1CthcTiFutEa/dZmAITUz1AzbT0jWrvRrnse3bo6rE7fRxcVn44Xfy9+PLuTPKPE8TdwmMYubjo1vKW1KK0hiAOuhPlv0is98XBPD7fY8jX6Kiq5RxhdLf6pZRvcv8ZXD240clyYzEEaDWcpBBM+eleLTq3VF53yz5mOpikfOIcZAvreKm6q3g2W2MxYAEKFDRJ2jbao6duWrcs8lU7szi1vv2+DNjjXPV8gC1Yu2AfiupDH0B7o/OvUv02rm8Uyil8d/22LJeIVw9uMl+hbOVuJfacMrsQXHdfbcdSBpqCD86aecpQxLlbP4o1QkrIqS4e5kucIDOSTlXwG5/Yf7pV+R0lW5m4ljLWKGGwTW7dtbSsQ4WMzOV95tZJKj1NVycs7GK66xW+jrxxnf44IleeOIoFLpYIaYlCCYOU+6+moI26HwqHVJGR+JWxx1Jb/bbzPnONtsZgrWPKKryUbLMQGbKdekyPV60aezufU//AB3xBzxKW2SE4IHu3LLYOyzYm33bpP8ACK9mqAuZ7ogNppOu5irJS8+D6DUNVwnG6XqPjzznO38ltwGO/wCMtHBI/wBqxlxs/ZrJS0WA94+9Gkxu28AEmuRg5vPCPlfFvE42WdUY78Jd2WDlLH3jmsYgW1dQHUWwFXKd4AJGh6jx3O9StrSSlHg8zSamc5yrsxlbrHkyyVQbxQCgFAKAUAoBQCgFAKAUAoBQCgK41+pHSJxXEMt1vRT+UfpWG/aZuoWYGK9x5h7oqlzkuC5Vx7mqceXGuh61FyyWdK7GnhMeQ7Kehgj6H9aiGfMV3buYHuuNPIjcf4P18KI6b2FxzAiNwZXyPh6GuptPJxxUk0y+8Nxq3rYdfmPA9RXpQmpLKPJsrcJYZgxvF1ttkKsSPCP1NeXq/GKtNb6KUW2vLH8ltemlOPUjmXFuFMb7ZbzImJxBKq9lGQPcJgHvt6ZstU6bXU6mbjBtN74a/EfQ169QhFTqy4xSypY2XyNbmj2f4kI2Jv3rb5CpbKDmaSqjTKAI0Py+derVTKMupsw67xKm+hVVxax+e8xJwFWUdnlDBY8iQwE6ToQfqDWmLw8mHw/Ux016slws8e9ErwTBY2+wu2hZJsWzYGYkGCGIOxBIz6bbDSp9SPXev0MoSh6yUpdT2XO3v9xZPZ5y5fwhxDXgg7XJlCtJ7ueSYECcwjXx2rknkw+K6yrUSi687f0UXjHtF4z22J+z4C1dsWb72gexuue45XdXEnTWBAmq8I8jCMGBxt/EZsXdRbNyMz24yhW9wBbdwk67xrvW6quvpjtu/cfN6qyyF9ji8KPw7ryJK7irrWA1wAoXhDlRZIVs3ugTEjfxq+MIKWEYbdRdOpSnxnbhfHgn/Z0l612t24MmGZQc7nLLA6FQdxBOvXSJrw64SjbN9m2fS6By9DHPGETWJ50trcCpbLJIDOTlgTqwWJIG+sVpwbOrcp/O/FWtcTaGUDJbBzLmAEhg2XqVIDCPCqZPDPG1lsq9TleS7Z/MGDF8Sw9yw7DKHEqgIPa6Pb7MgxGXILhbX3mPiK5kzai2mypvbPbz5WP0xnPvL1yZg0fh1q3cUMrZpB2P3jEfpU6/ZR6/heYaaDXv/ckeDXcIubD4VrINs963bKyD1JA1nzqeT0LLJ2S6pvLOZHDHCYy7aAOcXDkMSWFzZjM5mhtZ3Nb6WpQwz5nXKdVylHlvHzJTla7dOKRlzPcFxhdB2CEAFmc+c6eK+dSvcejHbsZvD/S/5Clu5ZfV8Pe/idOrzj6wUAoBQCgFAKAUAoBQCgFAKAUAoCoE10kV7jj/AHnyA/z+9YtR7Zs0/smrilMAjYRP+/7tVDRqieA8a/7vFRZ0wYt5K3ZgAhbhAJMT3WgHWNj6jwqOWdZvXLqsvZpm1El2ABnpGvu/Q/owyMc53MNvEaBjpG/lU8Eiz8h8Ql7iH4+8Plvp6H8q0aeW7Rk1cPVUvI3OMYtUxaq5AVlXNJjTUb+GleRrYx/zl1+y0s/Df+i/TVOembit03grnNmJRblnsiGVcXh2Ugz/APIoOvzNV6WiqvW4qeY9t8+RclNUOU1h4Za+JXrty0UuWbb233HaMvUEAlQSDtX1GDwOruRXB+GYe5dewbLW2VA+l0upBJG7KDOnhUnBqPURjapTcO+Mlo4Xwq3YDC2D3zLEmZMQPIaVAtN6gOT2LiYZ8bbv4fEKz4rEtavpZBKJdI1RyQQZGbTTRaAqnC8Gq3cHh0xD35uXe3zW2Q5SqdkgzEkwQ50PxRtFTVk0sJmS3Q6e2XVOOX+p1bC8g4Zc2dneTI1yhR0XTf1P5UrutjHEpZfnhIzf/T6XyfzZr8WwGR1Q5mtqsW0kwsaAD5RruZ1JrnJujFQSiuEQmNRZyFcjH3fA+VdJPyLdyhj0xWFAcBmtHs3DAHUARv4qV+c1yccM5CUZoh+JcU4OL/YNatO8wzW7YyqZiGdYE+OunWKyztqi8Pk2V+Byvg7FUsfov9kHxnjV+4fsio2DsgEKigZ216sDGU6+6dT1NaEsbGaMVFYitjQ4fw1QBkEEah9VK+Yg7/MihIsnE+AG9aGLxF82ewRs9xklmtrDBtCCCvf1OpkVZXZ0GTVaRXrGcEbwD2q8FsWxbttetjcl7TFmPixSZNRlJyeWW0UQpj0wX9nR+E8UtYi2t6y2ZWAIkFTBEiVYAjTXUVEuNygFAQ/FCRdBuJcezk07MFoaTJdF1bTLGhiG8a6gecHjURXNpzdDOFS2ZzIxGqEv3lHxQRoJjoKA2WxtwEo1tQ5UskOShiMwLZAQRIMQZ+scBF8Hu3gcKMqw9hnabjEufuJdpT39dp+I6+PQb5413LLZNbhh1zfw9Qrk6d7K7Kp23npTAMz49izqlvNkcJJaBJUMxJgwoBGuskxpXAa78ayi4Cqs1trQi20g9o4QbjRgZ7p8tddO4BlfiL5uzyW84UM03SFAJOUBskljBJEaeO1cBt4DFC6mcCNSCN4Kkqwkb6g69aA2KAUAoCj4DObaZ/fyjNHjGtCbNbFcKd7u05yACNh0E+G1Zp1ylLJqrtjGJKX+VCVAW6oMa939fD5V10e8itTvuinX8LesXnsXu9BkMNmBnXbb9ZHSs9kcPDNcJRmso2LOBdswVSwgggddPPSq+hvgl1pclf4jzCtuUFthcGhziI/t3ny0qfQcUtyM/wCeDWuydVzSGDjRpHQnqpkiNtj0rvS0X9MJrbkmeXOKEXFcNGU+OvpUXlPJVjKwzp3DuLpdHeUMPMA/5rRGxS9pGSyhw9l4JD/jsM3eFm1mGoORZB6HbfzqyFNXV1KKz8DPO67pcXJ4+LIizxNFy5iAe7mBkEhiQykHciJnzre6m+Dy1qYrGfcYuCXgeIuAZAw8SP5bx/eu2RapWfP7EKZqWqeP/H9mW6sp6IoBQHwqN4oD7QELzTgy9ksgJZdQAJJjcADcxPzAqUOSq3PTlFfwHKb3jmvZrVoMGW3P3u2st8AJ1jf+mpuSjxuVRrlPd7L6lW41xPE3XbAYe39msqzL2aGHuQTma5c00MEnXxktXjX6uyc+iB9poPC9Np6lfY87Z92/7v7mvhOBqqOgt3GuAhR3Sqg5Wb3CMxGirmMAdoDGk1RHT5Tzlv8APzJvnrH1ReUo8+bxlLlbJ8vCzx+he+Xey4hg0cxnXuPpPeA97yJENp+KvVon1wWeT5bxTSf42plDtyvg/wCOCW4Py+lqGeHceXdX0Hj5n8quPPKx7TeP2lezgbj5Vb769oTKqfu7ZygxmcZj0i0QfeoDny4QYq+1omzdtOykZVDvbs24kvdZc/a3CUXc6Z/AUB3PguC7K0AR3jq3r4fIaUBv0AoDRvYe4Lhu22UhlCsjkgaEwysJynvEHQzA2igNd+FuzNdLKLpKFYBKrkzQDMFpzuCdNCIiKAzrhbjOLlzKMqsqqpJEtEsWIE7QBGknedAMWH4e6fZyCpNq12TSSJB7OWUxuOz2O87igPI4PLX5YZLikIBumfW4Z8S0N8q7kGN+EubVtWyXGW4blxWkW7hbPI2OgLAiQfdHqAPLcJuFmb7tQxsnKswvZXs8DQZpE6wNelMg2sTgD2puqttsyhWV/ImGDAHxgiNYG3XgNrA2CiBWIJkkkAKNSTAA2AmB1gazQGxQCgFAQeFsKuwk+JruDrZtF66cPiYnodK4dwUiziHx+Le6pP2e13EA2bxbzk6+kVkm+uR6NcFXDflklxRntITbA01gaE+lQllcFlajJ7nLudOI9qVPZkt+PYjyk7ikE29xZhbIqDXmBgg1d05KVZgmcDfgB8yrHvAsAT6DxqvofBa7Y85LzgecMN2aqcRZtuvVnTaNoVpnb86ejlngi7oZ5JDC8/YO3PaY5G/pt3W/9VqarkiqdsGuCSX2rcPiO1uXPSw//wCgKvWxjkk+xrt7V8Is9nh8UZ3y2UH+XrrZBQS4Rib2rT7mFv8A9+RR84nSmSWDofA+IfaMPav5SnaIGykzEjaeo8+tDjN6gFAKAUAoDm/tJwjWbi4m2B3iCf6ljQ+REaeTV5Wqr6LlNd/3X8o+p8DtjdXKib4/Z/w/sVnh9t8bdFjDkWraIBLvmZUgKYG8HLqEABPvE6VZGErPZ2Rsv1FOjWbmpTbzhLG/OX9m+OyOn8E4Th+HYdsrEg953YyXMQIA08gB+davUog2+D5fV6u3WWdUv0XkVnjXGMS57QXGtBtLdsEgx+Ix9ST5R0nyr7b3H0spdK7R7st0tEZz6Es+b7G5wbgS423ONTtlH8N2Zhcn4gGUg5PKYkVq8OsunFynx28/9DxGumuSjD2u/wCeZ94Nwrhdm/Fi8VZSJU3CUYjYZnBzEHwb9a9I8zKLwKHRQCgFAKAUAoBQCgFAKAUAoBQCgIRLi/CQakD67mgK5zvxfscKyqYe73AfCR3j9JHqRVdssIvoh1T3K1yzxbsraroBWLqwz03FSRaL+KW9bZe0KllIkASJESAeo3qSlkpcMbHCcdwhrTFLzLmBOpchT5gkx8prTGalwY51yjsz3wvlq7iZ7C0rAaZmcqpP8pkk+u1cc0tjsKZyWcE1wX2e3buftWtYco2WGTtSdu9owAGump+VcdqLY6WbWSO4nwM2MR9kUpcukiCtvKpU7MWO3prtXetdOSt0S6+gnm5DxKW+17ayYElFzTHWCYEx41H0qLHpmRmAwFy43uPlO+uv0ijuiji0kmdYw3srwsAtcdvy/Wr0YtyWwXs9wNv/AOPN/VB/SR8jQFpRAAFAAAEADYDoKA9UAoBQCgFAYMZg7d1cl1FdT8LAEfQ+tRlCMliSyTrtnXLqg2n7iM4zyxh8QqAr2bWv4Vy13HteGRl2HSNompLbgjKTk8vkrnF+HX7dofa8UmW3I7RkCod++0HKHjQ6AbwNa+f8UWqdy6YOUe2Prlef2NWnlXFesYeXeXM7y5m3ocwOlwbjIfw+Y/ztHSaSd7TsTUV2ez+H9nqW66umpei9p/Q98ycXuEdiUNm17oXbMNoLKYI/lBA8Sa+jjHbCPnZ2ZeZFds4UuwVFDSYjKDP9BVtf+utaq6Mrqlsjz79Zh9EFl/nkdJ5U4Y+Hsdm56yFmcug0n89NNaqulGUvVNOkrshD/ke7+hM1SahQCgFAKAUAoBQCgFAKAUAoBQHKsLzFhWjLfUE7CSp+jVImiVwnFwTpdU+TGPpO9cGCA53s373ZPbtm6iZswtwxE5IOWZOx2qqyLZfRNRzkhrmCdFVsjqp/ErL8oYVlcWuTWrE+D6uJaNzUcE+rJW+K8Na9diYHU/t5/tVkZYKpx6i98FwiW7cDQKoCqNAPCarzndlqs6Ekjb4Enag3XWM0GASQNAN+u1dSWTsr5pbGviOBdpjHvMIGVVU9AANp9ST86N52K4zx63cuvC+XAUliwkaTv/1V0Kdtyi3WNvCN/ActWLWyz61ZGmKKZ6mySxkmatM4oBQCgFAKAUAoBQCgPLoCCCAQdwdjQFUxXLd3DE3eHMACSzYVyRZcnUlGGtlz4jQyZBruc8gw2eLris1tVCX0/i4a8oDkaa6aMvg6yNdYO0JdS3iSiq3tMw8v4wWLhQ2jm+KYzgdPVfMaGo2auycvW48iynw3T1QzW8vzZb7GPRtvzorEzkqZI2QasKgzRqaDk0MVxm0gkuNOs6fWqZXRRdGicjXscVL6gQDtpqR4war9O2Xf48USGHxQbT4vD9RV0LFIzzrcfgbFWFYoBQCgFAKAUAoBQHO8N7MES8ri7mtiZBWHGnQjQ/QVLqO5LMvKWGHwsfU/sK5k71M2bXLuGXa2Pqf3rhzqZuJw+0AQLawRB0BkeBncUayMsqfGeQ0YlsOcp/A3u/I7j0NUSp8jRDUNe0VR+XnRm7VcrToOsDr5666VQ4tcmtWRa2JK1hRADeFRwRciS5e4KSFQSoG56R41ZXBsqsswW/A8NS3tJPienpWmMFEyym5G7UyAoBQCgFAKAUAoBQCgFAKAUAoDnnPvLxz/AGi2DM5gQSrI3VluDW2x11GhnUGKpk5QeVwzVX0WR6Zc+ZD4PmUXF7DHhjGgxKDLetHabiJtrHfSV7wzKIJqa6bFsRlCyh57fQseFuvYtqc/2iyVBGIBU/Nsvwn8QkeMVRKDjwXwtjZzySdnjotoLj6Ididj6Hauxm4nJ0qfBTOP87PiG7GyrFpJCqM227EeA6k6Cq5SlMsrqjXuz1ZvlO9cYM43bovks7f1b+m1VblredkbWGD3hnclVnuiYkfi9P8ANcOcEsMeqBQAwI+KDU1LBFxyXC3eBVW8QD9RXoLdHmNYZkVwaHD1QCgFAKAUAoBQCgFAKAUAoDzcthhDAEeBE0GTXXhtkHMLSA+OUVHoj5EuuXGTaqREUAoBQCgFAKAUAoBQCgFAKAUAoBQHxlBEHUUByTmXC22vxquS44BAhlHeUQem/wC9YW8S2PSrliO+5FcPx2JwbM1hlZM3fTXsXO5JUfwnM/xE0k94ECtELs7S+ZVbp0/Wr+X8EpfTD8SUiy72r6rm+yuwCsPG22oKGR3k02kLXZ090V1alx2lwUm5j8bhme1bw92yfdcC0xLeTOAc4101I103qpQaNyurfZMl+XbtzKXxSXEYGLYuIyKYElxmAzEaeQ38IhODRFTi+CwriHds7kqu4Q+8x118k2InvHXpBNOOx1bIz2+Zwn3ZUkHrpH08KllnHFHQMBila1bI2KKR81FejH2UeZP2mbQqRELfrgMD4piWVNI2aJA2kR1qSiDGmOuW47WGU7Og0HqKdPkCTRwRIMg9agD1QCgFAKAUAoBQCgFAKAUAoBQCgFAKAUAoBQCgFAKAUAoBQCgFAVvmjgBu/eWVXPBzDbNtB8J/eqLa294miq1LaRzbiPD3VWQBg7SDMgzrJis62e5qW5ScBgrtoAAHKplRJUoZ962w71tvNfmDWlXYKZURZ0Tl7np0hcYDdtqdLwH3tuOt22vvCfjTykTVqcZ8cmecJQ+BfsS1rF2N0u23GZLgCuFPwuOkg6yPyrskpLDIxk4vKKJxDB4lbgtDDu9xj7w/hR+I3DpHrr030rH6GWcYN6ui1nJB3cG9zS0GZixDAwMpBgg+AHiaejecHZWLGS2cd4zfwHDrN23aF1reS05M5EhSA7RrlkKOnvCYratlg8+W7LFhuZbf2G3jcVGHDIrOCT3STAjrqYjyIoRNzhHFLOJtres3M1ttmgwYMH0IOkGugq91M95rhxFy4hacqXWVUk7DsyIjx3qR0krWNfD3CGJey+oncTv5SD08xtUsZOFgwLIRnssMp3X4fp8JqDQJFLgPkfCoYB7oBQCgFAKAUAoBQCgFAKAUAoBQCgFAKAUAoBQCgFAKAUAoBQCgMOIwqPo6Kw/mAP8AmuNJ8nU2uDRucvYVt7Fv/wAaj0R8iXpJeZWOdOULS4c3cJbCXbZnQ7iQD7x6b/lXHBcosrsbeJEDh+DYnDMb2DdUJMtaP8G5r+Ee4/8AMvlOgq7OeSlryMNz2klL7W8VhuyUASVfOVMak5RBX01HgZ0lFJ7EctHvF882HYCzlJBIYEOJ+eXfzqOCWSa4FzDbc5QpVm0ytqp9CP1ArnAN3jvD7OMtPh70w8baEEEFSD4ggb0AwHDreAwRs2S2S2rGTqxZjqxiBMnYQK6jhp8Esl1zljl+BdNANAYiJ6/Opg3G6pow6gj/AB4HzmgPWFUIZRntt8mB8iOvzoCwYTF5oDaN5bH08K4DeW5UXEGUVEH/2Q==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858000" y="6392532"/>
            <a:ext cx="2133600" cy="365125"/>
          </a:xfrm>
        </p:spPr>
        <p:txBody>
          <a:bodyPr/>
          <a:lstStyle/>
          <a:p>
            <a:fld id="{4B9A7932-7D00-4812-AC9E-4BA57C2528B4}" type="slidenum">
              <a:rPr lang="en-US" sz="2000" b="1" smtClean="0">
                <a:solidFill>
                  <a:srgbClr val="FF0000"/>
                </a:solidFill>
              </a:rPr>
              <a:t>42</a:t>
            </a:fld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2777" y="1752600"/>
            <a:ext cx="78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" name="AutoShape 2" descr="http://www.skipprichard.com/wp-content/uploads/2015/09/bigstock-D-Knob-Maximize-Efficiency-82341836-583x443.jpg"/>
          <p:cNvSpPr>
            <a:spLocks noChangeAspect="1" noChangeArrowheads="1"/>
          </p:cNvSpPr>
          <p:nvPr/>
        </p:nvSpPr>
        <p:spPr bwMode="auto">
          <a:xfrm>
            <a:off x="460375" y="168275"/>
            <a:ext cx="296863" cy="29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BF1C-7640-4B25-A133-01F8B88D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EA159-27F9-486D-9AC2-CFFE38B258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49E12-AF6C-4317-BDBD-4365B584FD8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ED204B-2EFF-4990-85E4-4BE1DAF5E390}" type="slidenum">
              <a:rPr kumimoji="0" lang="de-DE" alt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altLang="de-DE" sz="1400" b="0" i="0" u="none" strike="noStrike" kern="1200" cap="none" spc="0" normalizeH="0" baseline="0" noProof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C250252-8CA1-4CAE-B44E-A3F1F717E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10" y="1190089"/>
            <a:ext cx="5428340" cy="49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045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altLang="de-DE" dirty="0"/>
              <a:t>Use Case (Tr</a:t>
            </a:r>
            <a:r>
              <a:rPr lang="vi-VN" altLang="de-DE" dirty="0"/>
              <a:t>ư</a:t>
            </a:r>
            <a:r>
              <a:rPr lang="en-US" altLang="de-DE" dirty="0" err="1"/>
              <a:t>ờng</a:t>
            </a:r>
            <a:r>
              <a:rPr lang="en-US" altLang="de-DE" dirty="0"/>
              <a:t> </a:t>
            </a:r>
            <a:r>
              <a:rPr lang="en-US" altLang="de-DE" dirty="0" err="1"/>
              <a:t>hợp</a:t>
            </a:r>
            <a:r>
              <a:rPr lang="en-US" altLang="de-DE" dirty="0"/>
              <a:t> </a:t>
            </a:r>
            <a:r>
              <a:rPr lang="en-US" altLang="de-DE" dirty="0" err="1"/>
              <a:t>sử</a:t>
            </a:r>
            <a:r>
              <a:rPr lang="en-US" altLang="de-DE" dirty="0"/>
              <a:t> </a:t>
            </a:r>
            <a:r>
              <a:rPr lang="en-US" altLang="de-DE" dirty="0" err="1"/>
              <a:t>dụng</a:t>
            </a:r>
            <a:r>
              <a:rPr lang="en-US" altLang="de-DE" dirty="0"/>
              <a:t>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 err="1"/>
              <a:t>Mô</a:t>
            </a:r>
            <a:r>
              <a:rPr lang="en-US" altLang="de-DE" dirty="0"/>
              <a:t> </a:t>
            </a:r>
            <a:r>
              <a:rPr lang="en-US" altLang="de-DE" dirty="0" err="1"/>
              <a:t>tả</a:t>
            </a:r>
            <a:r>
              <a:rPr lang="en-US" altLang="de-DE" dirty="0"/>
              <a:t> </a:t>
            </a:r>
            <a:r>
              <a:rPr lang="en-US" altLang="de-DE" dirty="0" err="1"/>
              <a:t>chức</a:t>
            </a:r>
            <a:r>
              <a:rPr lang="en-US" altLang="de-DE" dirty="0"/>
              <a:t> </a:t>
            </a:r>
            <a:r>
              <a:rPr lang="en-US" altLang="de-DE" dirty="0" err="1"/>
              <a:t>năng</a:t>
            </a:r>
            <a:r>
              <a:rPr lang="en-US" altLang="de-DE" dirty="0"/>
              <a:t> </a:t>
            </a:r>
            <a:r>
              <a:rPr lang="en-US" altLang="de-DE" dirty="0" err="1"/>
              <a:t>mong</a:t>
            </a:r>
            <a:r>
              <a:rPr lang="en-US" altLang="de-DE" dirty="0"/>
              <a:t> </a:t>
            </a:r>
            <a:r>
              <a:rPr lang="en-US" altLang="de-DE" dirty="0" err="1"/>
              <a:t>đợi</a:t>
            </a:r>
            <a:r>
              <a:rPr lang="en-US" altLang="de-DE" dirty="0"/>
              <a:t> </a:t>
            </a:r>
            <a:r>
              <a:rPr lang="en-US" altLang="de-DE" dirty="0" err="1"/>
              <a:t>có</a:t>
            </a:r>
            <a:r>
              <a:rPr lang="en-US" altLang="de-DE" dirty="0"/>
              <a:t> đ</a:t>
            </a:r>
            <a:r>
              <a:rPr lang="vi-VN" altLang="de-DE" dirty="0"/>
              <a:t>ư</a:t>
            </a:r>
            <a:r>
              <a:rPr lang="en-US" altLang="de-DE" dirty="0" err="1"/>
              <a:t>ợc</a:t>
            </a:r>
            <a:r>
              <a:rPr lang="en-US" altLang="de-DE" dirty="0"/>
              <a:t> </a:t>
            </a:r>
            <a:r>
              <a:rPr lang="en-US" altLang="de-DE" dirty="0" err="1"/>
              <a:t>trên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 </a:t>
            </a:r>
            <a:r>
              <a:rPr lang="en-US" altLang="de-DE" dirty="0" err="1"/>
              <a:t>đang</a:t>
            </a:r>
            <a:r>
              <a:rPr lang="en-US" altLang="de-DE" dirty="0"/>
              <a:t> đ</a:t>
            </a:r>
            <a:r>
              <a:rPr lang="vi-VN" altLang="de-DE" dirty="0"/>
              <a:t>ư</a:t>
            </a:r>
            <a:r>
              <a:rPr lang="en-US" altLang="de-DE" dirty="0" err="1"/>
              <a:t>ợc</a:t>
            </a:r>
            <a:r>
              <a:rPr lang="en-US" altLang="de-DE" dirty="0"/>
              <a:t> </a:t>
            </a:r>
            <a:r>
              <a:rPr lang="en-US" altLang="de-DE" dirty="0" err="1"/>
              <a:t>phát</a:t>
            </a:r>
            <a:r>
              <a:rPr lang="en-US" altLang="de-DE" dirty="0"/>
              <a:t> </a:t>
            </a:r>
            <a:r>
              <a:rPr lang="en-US" altLang="de-DE" dirty="0" err="1"/>
              <a:t>triển</a:t>
            </a:r>
            <a:r>
              <a:rPr lang="en-US" altLang="de-DE" dirty="0"/>
              <a:t>.</a:t>
            </a:r>
          </a:p>
          <a:p>
            <a:r>
              <a:rPr lang="en-US" altLang="de-DE" dirty="0" err="1"/>
              <a:t>Cung</a:t>
            </a:r>
            <a:r>
              <a:rPr lang="en-US" altLang="de-DE" dirty="0"/>
              <a:t> </a:t>
            </a:r>
            <a:r>
              <a:rPr lang="en-US" altLang="de-DE" dirty="0" err="1"/>
              <a:t>cấp</a:t>
            </a:r>
            <a:r>
              <a:rPr lang="en-US" altLang="de-DE" dirty="0"/>
              <a:t> </a:t>
            </a:r>
            <a:r>
              <a:rPr lang="en-US" altLang="de-DE" dirty="0" err="1"/>
              <a:t>lợi</a:t>
            </a:r>
            <a:r>
              <a:rPr lang="en-US" altLang="de-DE" dirty="0"/>
              <a:t> </a:t>
            </a:r>
            <a:r>
              <a:rPr lang="en-US" altLang="de-DE" dirty="0" err="1"/>
              <a:t>ích</a:t>
            </a:r>
            <a:r>
              <a:rPr lang="en-US" altLang="de-DE" dirty="0"/>
              <a:t> </a:t>
            </a:r>
            <a:r>
              <a:rPr lang="en-US" altLang="de-DE" dirty="0" err="1"/>
              <a:t>cụ</a:t>
            </a:r>
            <a:r>
              <a:rPr lang="en-US" altLang="de-DE" dirty="0"/>
              <a:t> </a:t>
            </a:r>
            <a:r>
              <a:rPr lang="en-US" altLang="de-DE" dirty="0" err="1"/>
              <a:t>thể</a:t>
            </a:r>
            <a:r>
              <a:rPr lang="en-US" altLang="de-DE" dirty="0"/>
              <a:t> </a:t>
            </a:r>
            <a:r>
              <a:rPr lang="en-US" altLang="de-DE" dirty="0" err="1"/>
              <a:t>cho</a:t>
            </a:r>
            <a:r>
              <a:rPr lang="en-US" altLang="de-DE" dirty="0"/>
              <a:t> 1 hay </a:t>
            </a:r>
            <a:r>
              <a:rPr lang="en-US" altLang="de-DE" dirty="0" err="1"/>
              <a:t>nhiều</a:t>
            </a:r>
            <a:r>
              <a:rPr lang="en-US" altLang="de-DE" dirty="0"/>
              <a:t> </a:t>
            </a:r>
            <a:r>
              <a:rPr lang="en-US" altLang="de-DE" dirty="0" err="1"/>
              <a:t>tác</a:t>
            </a:r>
            <a:r>
              <a:rPr lang="en-US" altLang="de-DE" dirty="0"/>
              <a:t> </a:t>
            </a:r>
            <a:r>
              <a:rPr lang="en-US" altLang="de-DE" dirty="0" err="1"/>
              <a:t>nhân</a:t>
            </a:r>
            <a:r>
              <a:rPr lang="en-US" altLang="de-DE" dirty="0"/>
              <a:t> </a:t>
            </a:r>
            <a:r>
              <a:rPr lang="en-US" altLang="de-DE" dirty="0" err="1"/>
              <a:t>khi</a:t>
            </a:r>
            <a:r>
              <a:rPr lang="en-US" altLang="de-DE" dirty="0"/>
              <a:t> t</a:t>
            </a:r>
            <a:r>
              <a:rPr lang="vi-VN" altLang="de-DE" dirty="0"/>
              <a:t>ư</a:t>
            </a:r>
            <a:r>
              <a:rPr lang="en-US" altLang="de-DE" dirty="0" err="1"/>
              <a:t>ơng</a:t>
            </a:r>
            <a:r>
              <a:rPr lang="en-US" altLang="de-DE" dirty="0"/>
              <a:t> </a:t>
            </a:r>
            <a:r>
              <a:rPr lang="en-US" altLang="de-DE" dirty="0" err="1"/>
              <a:t>tác</a:t>
            </a:r>
            <a:r>
              <a:rPr lang="en-US" altLang="de-DE" dirty="0"/>
              <a:t> </a:t>
            </a:r>
            <a:r>
              <a:rPr lang="en-US" altLang="de-DE" dirty="0" err="1"/>
              <a:t>với</a:t>
            </a:r>
            <a:r>
              <a:rPr lang="en-US" altLang="de-DE" dirty="0"/>
              <a:t> use case.</a:t>
            </a:r>
          </a:p>
          <a:p>
            <a:r>
              <a:rPr lang="en-US" altLang="de-DE" dirty="0" err="1"/>
              <a:t>Rút</a:t>
            </a:r>
            <a:r>
              <a:rPr lang="en-US" altLang="de-DE" dirty="0"/>
              <a:t> ra </a:t>
            </a:r>
            <a:r>
              <a:rPr lang="en-US" altLang="de-DE" dirty="0" err="1"/>
              <a:t>từ</a:t>
            </a:r>
            <a:r>
              <a:rPr lang="en-US" altLang="de-DE" dirty="0"/>
              <a:t> </a:t>
            </a:r>
            <a:r>
              <a:rPr lang="en-US" altLang="de-DE" dirty="0" err="1"/>
              <a:t>những</a:t>
            </a:r>
            <a:r>
              <a:rPr lang="en-US" altLang="de-DE" dirty="0"/>
              <a:t> </a:t>
            </a:r>
            <a:r>
              <a:rPr lang="en-US" altLang="de-DE" dirty="0" err="1"/>
              <a:t>mong</a:t>
            </a:r>
            <a:r>
              <a:rPr lang="en-US" altLang="de-DE" dirty="0"/>
              <a:t> </a:t>
            </a:r>
            <a:r>
              <a:rPr lang="en-US" altLang="de-DE" dirty="0" err="1"/>
              <a:t>muốn</a:t>
            </a:r>
            <a:r>
              <a:rPr lang="en-US" altLang="de-DE" dirty="0"/>
              <a:t> </a:t>
            </a:r>
            <a:r>
              <a:rPr lang="en-US" altLang="de-DE" dirty="0" err="1"/>
              <a:t>của</a:t>
            </a:r>
            <a:r>
              <a:rPr lang="en-US" altLang="de-DE" dirty="0"/>
              <a:t> </a:t>
            </a:r>
            <a:r>
              <a:rPr lang="en-US" altLang="de-DE" dirty="0" err="1"/>
              <a:t>người</a:t>
            </a:r>
            <a:r>
              <a:rPr lang="en-US" altLang="de-DE" dirty="0"/>
              <a:t> dung </a:t>
            </a:r>
            <a:r>
              <a:rPr lang="en-US" altLang="de-DE" dirty="0" err="1"/>
              <a:t>đã</a:t>
            </a:r>
            <a:r>
              <a:rPr lang="en-US" altLang="de-DE" dirty="0"/>
              <a:t> đ</a:t>
            </a:r>
            <a:r>
              <a:rPr lang="vi-VN" altLang="de-DE" dirty="0"/>
              <a:t>ư</a:t>
            </a:r>
            <a:r>
              <a:rPr lang="en-US" altLang="de-DE" dirty="0" err="1"/>
              <a:t>ợc</a:t>
            </a:r>
            <a:r>
              <a:rPr lang="en-US" altLang="de-DE" dirty="0"/>
              <a:t> </a:t>
            </a:r>
            <a:r>
              <a:rPr lang="en-US" altLang="de-DE" dirty="0" err="1"/>
              <a:t>thu</a:t>
            </a:r>
            <a:r>
              <a:rPr lang="en-US" altLang="de-DE" dirty="0"/>
              <a:t> </a:t>
            </a:r>
            <a:r>
              <a:rPr lang="en-US" altLang="de-DE" dirty="0" err="1"/>
              <a:t>thập</a:t>
            </a:r>
            <a:r>
              <a:rPr lang="en-US" altLang="de-DE" dirty="0"/>
              <a:t>.</a:t>
            </a:r>
          </a:p>
          <a:p>
            <a:r>
              <a:rPr lang="en-US" altLang="de-DE" dirty="0" err="1"/>
              <a:t>Tập</a:t>
            </a:r>
            <a:r>
              <a:rPr lang="en-US" altLang="de-DE" dirty="0"/>
              <a:t> </a:t>
            </a:r>
            <a:r>
              <a:rPr lang="en-US" altLang="de-DE" dirty="0" err="1"/>
              <a:t>hợp</a:t>
            </a:r>
            <a:r>
              <a:rPr lang="en-US" altLang="de-DE" dirty="0"/>
              <a:t> </a:t>
            </a:r>
            <a:r>
              <a:rPr lang="en-US" altLang="de-DE" dirty="0" err="1"/>
              <a:t>các</a:t>
            </a:r>
            <a:r>
              <a:rPr lang="en-US" altLang="de-DE" dirty="0"/>
              <a:t> use cases </a:t>
            </a:r>
            <a:r>
              <a:rPr lang="en-US" altLang="de-DE" dirty="0" err="1"/>
              <a:t>mô</a:t>
            </a:r>
            <a:r>
              <a:rPr lang="en-US" altLang="de-DE" dirty="0"/>
              <a:t> </a:t>
            </a:r>
            <a:r>
              <a:rPr lang="en-US" altLang="de-DE" dirty="0" err="1"/>
              <a:t>tả</a:t>
            </a:r>
            <a:r>
              <a:rPr lang="en-US" altLang="de-DE" dirty="0"/>
              <a:t> </a:t>
            </a:r>
            <a:r>
              <a:rPr lang="en-US" altLang="de-DE" dirty="0" err="1"/>
              <a:t>chức</a:t>
            </a:r>
            <a:r>
              <a:rPr lang="en-US" altLang="de-DE" dirty="0"/>
              <a:t> </a:t>
            </a:r>
            <a:r>
              <a:rPr lang="en-US" altLang="de-DE" dirty="0" err="1"/>
              <a:t>năng</a:t>
            </a:r>
            <a:r>
              <a:rPr lang="en-US" altLang="de-DE" dirty="0"/>
              <a:t> </a:t>
            </a:r>
            <a:r>
              <a:rPr lang="en-US" altLang="de-DE" dirty="0" err="1"/>
              <a:t>mà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 </a:t>
            </a:r>
            <a:r>
              <a:rPr lang="en-US" altLang="de-DE" dirty="0" err="1"/>
              <a:t>cung</a:t>
            </a:r>
            <a:r>
              <a:rPr lang="en-US" altLang="de-DE" dirty="0"/>
              <a:t> </a:t>
            </a:r>
            <a:r>
              <a:rPr lang="en-US" altLang="de-DE" dirty="0" err="1"/>
              <a:t>cấp</a:t>
            </a:r>
            <a:r>
              <a:rPr lang="en-US" altLang="de-DE" dirty="0"/>
              <a:t>.</a:t>
            </a:r>
          </a:p>
          <a:p>
            <a:pPr eaLnBrk="1" hangingPunct="1"/>
            <a:r>
              <a:rPr lang="en-US" altLang="de-DE" dirty="0" err="1"/>
              <a:t>Các</a:t>
            </a:r>
            <a:r>
              <a:rPr lang="en-US" altLang="de-DE" dirty="0"/>
              <a:t> </a:t>
            </a:r>
            <a:r>
              <a:rPr lang="en-US" altLang="de-DE" dirty="0" err="1"/>
              <a:t>cách</a:t>
            </a:r>
            <a:r>
              <a:rPr lang="en-US" altLang="de-DE" dirty="0"/>
              <a:t> </a:t>
            </a:r>
            <a:r>
              <a:rPr lang="en-US" altLang="de-DE" dirty="0" err="1"/>
              <a:t>biểu</a:t>
            </a:r>
            <a:r>
              <a:rPr lang="en-US" altLang="de-DE" dirty="0"/>
              <a:t> </a:t>
            </a:r>
            <a:r>
              <a:rPr lang="en-US" altLang="de-DE" dirty="0" err="1"/>
              <a:t>diễn</a:t>
            </a:r>
            <a:r>
              <a:rPr lang="en-US" altLang="de-DE" dirty="0"/>
              <a:t> use case:</a:t>
            </a:r>
          </a:p>
          <a:p>
            <a:pPr eaLnBrk="1" hangingPunct="1"/>
            <a:endParaRPr lang="en-US" alt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5</a:t>
            </a:r>
          </a:p>
        </p:txBody>
      </p:sp>
      <p:pic>
        <p:nvPicPr>
          <p:cNvPr id="49156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88" y="323850"/>
            <a:ext cx="6492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2" y="4089854"/>
            <a:ext cx="5197475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17991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br>
              <a:rPr lang="en-US" altLang="de-DE" dirty="0"/>
            </a:br>
            <a:r>
              <a:rPr lang="en-US" altLang="de-DE" dirty="0"/>
              <a:t>Actor (</a:t>
            </a:r>
            <a:r>
              <a:rPr lang="en-US" altLang="de-DE" dirty="0" err="1"/>
              <a:t>Tác</a:t>
            </a:r>
            <a:r>
              <a:rPr lang="en-US" altLang="de-DE" dirty="0"/>
              <a:t> </a:t>
            </a:r>
            <a:r>
              <a:rPr lang="en-US" altLang="de-DE" dirty="0" err="1"/>
              <a:t>nhân</a:t>
            </a:r>
            <a:r>
              <a:rPr lang="en-US" altLang="de-DE" dirty="0"/>
              <a:t>) (1/3)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 err="1"/>
              <a:t>Tác</a:t>
            </a:r>
            <a:r>
              <a:rPr lang="en-US" altLang="de-DE" dirty="0"/>
              <a:t> </a:t>
            </a:r>
            <a:r>
              <a:rPr lang="en-US" altLang="de-DE" dirty="0" err="1"/>
              <a:t>nhân</a:t>
            </a:r>
            <a:r>
              <a:rPr lang="en-US" altLang="de-DE" dirty="0"/>
              <a:t> t</a:t>
            </a:r>
            <a:r>
              <a:rPr lang="vi-VN" altLang="de-DE" dirty="0"/>
              <a:t>ư</a:t>
            </a:r>
            <a:r>
              <a:rPr lang="en-US" altLang="de-DE" dirty="0" err="1"/>
              <a:t>ơng</a:t>
            </a:r>
            <a:r>
              <a:rPr lang="en-US" altLang="de-DE" dirty="0"/>
              <a:t> </a:t>
            </a:r>
            <a:r>
              <a:rPr lang="en-US" altLang="de-DE" dirty="0" err="1"/>
              <a:t>tác</a:t>
            </a:r>
            <a:r>
              <a:rPr lang="en-US" altLang="de-DE" dirty="0"/>
              <a:t> </a:t>
            </a:r>
            <a:r>
              <a:rPr lang="en-US" altLang="de-DE" dirty="0" err="1"/>
              <a:t>với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 </a:t>
            </a:r>
            <a:r>
              <a:rPr lang="en-US" altLang="de-DE" dirty="0" err="1"/>
              <a:t>bằng</a:t>
            </a:r>
            <a:r>
              <a:rPr lang="en-US" altLang="de-DE" dirty="0"/>
              <a:t> </a:t>
            </a:r>
            <a:r>
              <a:rPr lang="en-US" altLang="de-DE" dirty="0" err="1"/>
              <a:t>cách</a:t>
            </a:r>
            <a:r>
              <a:rPr lang="en-US" altLang="de-DE" dirty="0"/>
              <a:t>:</a:t>
            </a:r>
          </a:p>
          <a:p>
            <a:pPr lvl="1"/>
            <a:r>
              <a:rPr lang="en-US" altLang="de-DE" dirty="0" err="1"/>
              <a:t>Sử</a:t>
            </a:r>
            <a:r>
              <a:rPr lang="en-US" altLang="de-DE" dirty="0"/>
              <a:t> </a:t>
            </a:r>
            <a:r>
              <a:rPr lang="en-US" altLang="de-DE" dirty="0" err="1"/>
              <a:t>dụng</a:t>
            </a:r>
            <a:r>
              <a:rPr lang="en-US" altLang="de-DE" dirty="0"/>
              <a:t> use case: </a:t>
            </a:r>
            <a:r>
              <a:rPr lang="en-US" altLang="de-DE" dirty="0" err="1"/>
              <a:t>kích</a:t>
            </a:r>
            <a:r>
              <a:rPr lang="en-US" altLang="de-DE" dirty="0"/>
              <a:t> </a:t>
            </a:r>
            <a:r>
              <a:rPr lang="en-US" altLang="de-DE" dirty="0" err="1"/>
              <a:t>khởi</a:t>
            </a:r>
            <a:r>
              <a:rPr lang="en-US" altLang="de-DE" dirty="0"/>
              <a:t> </a:t>
            </a:r>
            <a:r>
              <a:rPr lang="en-US" altLang="de-DE" dirty="0" err="1"/>
              <a:t>hoạt</a:t>
            </a:r>
            <a:r>
              <a:rPr lang="en-US" altLang="de-DE" dirty="0"/>
              <a:t> </a:t>
            </a:r>
            <a:r>
              <a:rPr lang="en-US" altLang="de-DE" dirty="0" err="1"/>
              <a:t>động</a:t>
            </a:r>
            <a:r>
              <a:rPr lang="en-US" altLang="de-DE" dirty="0"/>
              <a:t> </a:t>
            </a:r>
            <a:r>
              <a:rPr lang="en-US" altLang="de-DE" dirty="0" err="1"/>
              <a:t>của</a:t>
            </a:r>
            <a:r>
              <a:rPr lang="en-US" altLang="de-DE" dirty="0"/>
              <a:t> use case.</a:t>
            </a:r>
          </a:p>
          <a:p>
            <a:pPr lvl="1"/>
            <a:r>
              <a:rPr lang="en-US" altLang="de-DE" dirty="0" err="1"/>
              <a:t>Được</a:t>
            </a:r>
            <a:r>
              <a:rPr lang="en-US" altLang="de-DE" dirty="0"/>
              <a:t> </a:t>
            </a:r>
            <a:r>
              <a:rPr lang="en-US" altLang="de-DE" dirty="0" err="1"/>
              <a:t>sử</a:t>
            </a:r>
            <a:r>
              <a:rPr lang="en-US" altLang="de-DE" dirty="0"/>
              <a:t> </a:t>
            </a:r>
            <a:r>
              <a:rPr lang="en-US" altLang="de-DE" dirty="0" err="1"/>
              <a:t>dụng</a:t>
            </a:r>
            <a:r>
              <a:rPr lang="en-US" altLang="de-DE" dirty="0"/>
              <a:t> </a:t>
            </a:r>
            <a:r>
              <a:rPr lang="en-US" altLang="de-DE" dirty="0" err="1"/>
              <a:t>bởi</a:t>
            </a:r>
            <a:r>
              <a:rPr lang="en-US" altLang="de-DE" dirty="0"/>
              <a:t> </a:t>
            </a:r>
            <a:r>
              <a:rPr lang="en-US" altLang="de-DE" dirty="0" err="1"/>
              <a:t>các</a:t>
            </a:r>
            <a:r>
              <a:rPr lang="en-US" altLang="de-DE" dirty="0"/>
              <a:t> use cases </a:t>
            </a:r>
            <a:r>
              <a:rPr lang="en-US" altLang="de-DE" dirty="0" err="1"/>
              <a:t>khác</a:t>
            </a:r>
            <a:r>
              <a:rPr lang="en-US" altLang="de-DE" dirty="0"/>
              <a:t>: </a:t>
            </a:r>
            <a:r>
              <a:rPr lang="en-US" altLang="de-DE" dirty="0" err="1"/>
              <a:t>tác</a:t>
            </a:r>
            <a:r>
              <a:rPr lang="en-US" altLang="de-DE" dirty="0"/>
              <a:t> </a:t>
            </a:r>
            <a:r>
              <a:rPr lang="en-US" altLang="de-DE" dirty="0" err="1"/>
              <a:t>nhân</a:t>
            </a:r>
            <a:r>
              <a:rPr lang="en-US" altLang="de-DE" dirty="0"/>
              <a:t> </a:t>
            </a:r>
            <a:r>
              <a:rPr lang="en-US" altLang="de-DE" dirty="0" err="1"/>
              <a:t>cung</a:t>
            </a:r>
            <a:r>
              <a:rPr lang="en-US" altLang="de-DE" dirty="0"/>
              <a:t> </a:t>
            </a:r>
            <a:r>
              <a:rPr lang="en-US" altLang="de-DE" dirty="0" err="1"/>
              <a:t>cấp</a:t>
            </a:r>
            <a:r>
              <a:rPr lang="en-US" altLang="de-DE" dirty="0"/>
              <a:t> </a:t>
            </a:r>
            <a:r>
              <a:rPr lang="en-US" altLang="de-DE" dirty="0" err="1"/>
              <a:t>chức</a:t>
            </a:r>
            <a:r>
              <a:rPr lang="en-US" altLang="de-DE" dirty="0"/>
              <a:t> </a:t>
            </a:r>
            <a:r>
              <a:rPr lang="en-US" altLang="de-DE" dirty="0" err="1"/>
              <a:t>năng</a:t>
            </a:r>
            <a:r>
              <a:rPr lang="en-US" altLang="de-DE" dirty="0"/>
              <a:t> </a:t>
            </a:r>
            <a:r>
              <a:rPr lang="en-US" altLang="de-DE" dirty="0" err="1"/>
              <a:t>cho</a:t>
            </a:r>
            <a:r>
              <a:rPr lang="en-US" altLang="de-DE" dirty="0"/>
              <a:t> </a:t>
            </a:r>
            <a:r>
              <a:rPr lang="en-US" altLang="de-DE" dirty="0" err="1"/>
              <a:t>hoạt</a:t>
            </a:r>
            <a:r>
              <a:rPr lang="en-US" altLang="de-DE" dirty="0"/>
              <a:t> </a:t>
            </a:r>
            <a:r>
              <a:rPr lang="en-US" altLang="de-DE" dirty="0" err="1"/>
              <a:t>động</a:t>
            </a:r>
            <a:r>
              <a:rPr lang="en-US" altLang="de-DE" dirty="0"/>
              <a:t> </a:t>
            </a:r>
            <a:r>
              <a:rPr lang="en-US" altLang="de-DE" dirty="0" err="1"/>
              <a:t>của</a:t>
            </a:r>
            <a:r>
              <a:rPr lang="en-US" altLang="de-DE" dirty="0"/>
              <a:t> use cases.</a:t>
            </a:r>
          </a:p>
          <a:p>
            <a:r>
              <a:rPr lang="en-US" altLang="de-DE" dirty="0" err="1"/>
              <a:t>Tác</a:t>
            </a:r>
            <a:r>
              <a:rPr lang="en-US" altLang="de-DE" dirty="0"/>
              <a:t> </a:t>
            </a:r>
            <a:r>
              <a:rPr lang="en-US" altLang="de-DE" dirty="0" err="1"/>
              <a:t>nhân</a:t>
            </a:r>
            <a:r>
              <a:rPr lang="en-US" altLang="de-DE" dirty="0"/>
              <a:t> </a:t>
            </a:r>
            <a:r>
              <a:rPr lang="en-US" altLang="de-DE" dirty="0" err="1"/>
              <a:t>biểu</a:t>
            </a:r>
            <a:r>
              <a:rPr lang="en-US" altLang="de-DE" dirty="0"/>
              <a:t> </a:t>
            </a:r>
            <a:r>
              <a:rPr lang="en-US" altLang="de-DE" dirty="0" err="1"/>
              <a:t>diễn</a:t>
            </a:r>
            <a:r>
              <a:rPr lang="en-US" altLang="de-DE" dirty="0"/>
              <a:t> “</a:t>
            </a:r>
            <a:r>
              <a:rPr lang="en-US" altLang="de-DE" dirty="0" err="1"/>
              <a:t>vai</a:t>
            </a:r>
            <a:r>
              <a:rPr lang="en-US" altLang="de-DE" dirty="0"/>
              <a:t> </a:t>
            </a:r>
            <a:r>
              <a:rPr lang="en-US" altLang="de-DE" dirty="0" err="1"/>
              <a:t>trò</a:t>
            </a:r>
            <a:r>
              <a:rPr lang="en-US" altLang="de-DE" dirty="0"/>
              <a:t>” (role) </a:t>
            </a:r>
            <a:r>
              <a:rPr lang="en-US" altLang="de-DE" dirty="0" err="1"/>
              <a:t>mà</a:t>
            </a:r>
            <a:r>
              <a:rPr lang="en-US" altLang="de-DE" dirty="0"/>
              <a:t> ng</a:t>
            </a:r>
            <a:r>
              <a:rPr lang="vi-VN" altLang="de-DE" dirty="0"/>
              <a:t>ư</a:t>
            </a:r>
            <a:r>
              <a:rPr lang="en-US" altLang="de-DE" dirty="0" err="1"/>
              <a:t>ời</a:t>
            </a:r>
            <a:r>
              <a:rPr lang="en-US" altLang="de-DE" dirty="0"/>
              <a:t> </a:t>
            </a:r>
            <a:r>
              <a:rPr lang="en-US" altLang="de-DE" dirty="0" err="1"/>
              <a:t>dùng</a:t>
            </a:r>
            <a:r>
              <a:rPr lang="en-US" altLang="de-DE" dirty="0"/>
              <a:t>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thể</a:t>
            </a:r>
            <a:r>
              <a:rPr lang="en-US" altLang="de-DE" dirty="0"/>
              <a:t> </a:t>
            </a:r>
            <a:r>
              <a:rPr lang="en-US" altLang="de-DE" dirty="0" err="1"/>
              <a:t>đóng</a:t>
            </a:r>
            <a:r>
              <a:rPr lang="en-US" altLang="de-DE" dirty="0"/>
              <a:t> </a:t>
            </a:r>
            <a:r>
              <a:rPr lang="en-US" altLang="de-DE" dirty="0" err="1"/>
              <a:t>vai</a:t>
            </a:r>
            <a:r>
              <a:rPr lang="en-US" altLang="de-DE" dirty="0"/>
              <a:t> (</a:t>
            </a:r>
            <a:r>
              <a:rPr lang="en-US" altLang="de-DE" dirty="0" err="1"/>
              <a:t>khi</a:t>
            </a:r>
            <a:r>
              <a:rPr lang="en-US" altLang="de-DE" dirty="0"/>
              <a:t> </a:t>
            </a:r>
            <a:r>
              <a:rPr lang="en-US" altLang="de-DE" dirty="0" err="1"/>
              <a:t>sử</a:t>
            </a:r>
            <a:r>
              <a:rPr lang="en-US" altLang="de-DE" dirty="0"/>
              <a:t> </a:t>
            </a:r>
            <a:r>
              <a:rPr lang="en-US" altLang="de-DE" dirty="0" err="1"/>
              <a:t>dụng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)</a:t>
            </a:r>
          </a:p>
          <a:p>
            <a:pPr lvl="1"/>
            <a:r>
              <a:rPr lang="en-US" altLang="de-DE" dirty="0" err="1"/>
              <a:t>Một</a:t>
            </a:r>
            <a:r>
              <a:rPr lang="en-US" altLang="de-DE" dirty="0"/>
              <a:t> ng</a:t>
            </a:r>
            <a:r>
              <a:rPr lang="vi-VN" altLang="de-DE" dirty="0"/>
              <a:t>ư</a:t>
            </a:r>
            <a:r>
              <a:rPr lang="en-US" altLang="de-DE" dirty="0" err="1"/>
              <a:t>ời</a:t>
            </a:r>
            <a:r>
              <a:rPr lang="en-US" altLang="de-DE" dirty="0"/>
              <a:t> </a:t>
            </a:r>
            <a:r>
              <a:rPr lang="en-US" altLang="de-DE" dirty="0" err="1"/>
              <a:t>dùng</a:t>
            </a:r>
            <a:r>
              <a:rPr lang="en-US" altLang="de-DE" dirty="0"/>
              <a:t> </a:t>
            </a:r>
            <a:r>
              <a:rPr lang="en-US" altLang="de-DE" dirty="0" err="1"/>
              <a:t>cụ</a:t>
            </a:r>
            <a:r>
              <a:rPr lang="en-US" altLang="de-DE" dirty="0"/>
              <a:t> </a:t>
            </a:r>
            <a:r>
              <a:rPr lang="en-US" altLang="de-DE" dirty="0" err="1"/>
              <a:t>thể</a:t>
            </a:r>
            <a:r>
              <a:rPr lang="en-US" altLang="de-DE" dirty="0"/>
              <a:t> </a:t>
            </a:r>
            <a:r>
              <a:rPr lang="en-US" altLang="de-DE" dirty="0" err="1"/>
              <a:t>có</a:t>
            </a:r>
            <a:r>
              <a:rPr lang="en-US" altLang="de-DE" dirty="0"/>
              <a:t> </a:t>
            </a:r>
            <a:r>
              <a:rPr lang="en-US" altLang="de-DE" dirty="0" err="1"/>
              <a:t>thể</a:t>
            </a:r>
            <a:r>
              <a:rPr lang="en-US" altLang="de-DE" dirty="0"/>
              <a:t> </a:t>
            </a:r>
            <a:r>
              <a:rPr lang="en-US" altLang="de-DE" dirty="0" err="1"/>
              <a:t>đóng</a:t>
            </a:r>
            <a:r>
              <a:rPr lang="en-US" altLang="de-DE" dirty="0"/>
              <a:t> </a:t>
            </a:r>
            <a:r>
              <a:rPr lang="en-US" altLang="de-DE" dirty="0" err="1"/>
              <a:t>nhiều</a:t>
            </a:r>
            <a:r>
              <a:rPr lang="en-US" altLang="de-DE" dirty="0"/>
              <a:t> </a:t>
            </a:r>
            <a:r>
              <a:rPr lang="en-US" altLang="de-DE" dirty="0" err="1"/>
              <a:t>vai</a:t>
            </a:r>
            <a:r>
              <a:rPr lang="en-US" altLang="de-DE" dirty="0"/>
              <a:t> </a:t>
            </a:r>
            <a:r>
              <a:rPr lang="en-US" altLang="de-DE" dirty="0" err="1"/>
              <a:t>một</a:t>
            </a:r>
            <a:r>
              <a:rPr lang="en-US" altLang="de-DE" dirty="0"/>
              <a:t> </a:t>
            </a:r>
            <a:r>
              <a:rPr lang="en-US" altLang="de-DE" dirty="0" err="1"/>
              <a:t>cách</a:t>
            </a:r>
            <a:r>
              <a:rPr lang="en-US" altLang="de-DE" dirty="0"/>
              <a:t> </a:t>
            </a:r>
            <a:r>
              <a:rPr lang="en-US" altLang="de-DE" dirty="0" err="1"/>
              <a:t>đồng</a:t>
            </a:r>
            <a:r>
              <a:rPr lang="en-US" altLang="de-DE" dirty="0"/>
              <a:t> </a:t>
            </a:r>
            <a:r>
              <a:rPr lang="en-US" altLang="de-DE" dirty="0" err="1"/>
              <a:t>thời</a:t>
            </a:r>
            <a:r>
              <a:rPr lang="en-US" altLang="de-DE" dirty="0"/>
              <a:t>.</a:t>
            </a:r>
          </a:p>
          <a:p>
            <a:r>
              <a:rPr lang="en-US" altLang="de-DE" dirty="0" err="1"/>
              <a:t>Tác</a:t>
            </a:r>
            <a:r>
              <a:rPr lang="en-US" altLang="de-DE" dirty="0"/>
              <a:t> </a:t>
            </a:r>
            <a:r>
              <a:rPr lang="en-US" altLang="de-DE" dirty="0" err="1"/>
              <a:t>nhân</a:t>
            </a:r>
            <a:r>
              <a:rPr lang="en-US" altLang="de-DE" dirty="0"/>
              <a:t> </a:t>
            </a:r>
            <a:r>
              <a:rPr lang="en-US" altLang="de-DE" b="1" u="sng" dirty="0" err="1"/>
              <a:t>không</a:t>
            </a:r>
            <a:r>
              <a:rPr lang="en-US" altLang="de-DE" b="1" u="sng" dirty="0"/>
              <a:t> </a:t>
            </a:r>
            <a:r>
              <a:rPr lang="en-US" altLang="de-DE" b="1" u="sng" dirty="0" err="1"/>
              <a:t>là</a:t>
            </a:r>
            <a:r>
              <a:rPr lang="en-US" altLang="de-DE" b="1" u="sng" dirty="0"/>
              <a:t> </a:t>
            </a:r>
            <a:r>
              <a:rPr lang="en-US" altLang="de-DE" b="1" u="sng" dirty="0" err="1"/>
              <a:t>một</a:t>
            </a:r>
            <a:r>
              <a:rPr lang="en-US" altLang="de-DE" b="1" u="sng" dirty="0"/>
              <a:t> </a:t>
            </a:r>
            <a:r>
              <a:rPr lang="en-US" altLang="de-DE" b="1" u="sng" dirty="0" err="1"/>
              <a:t>thành</a:t>
            </a:r>
            <a:r>
              <a:rPr lang="en-US" altLang="de-DE" b="1" u="sng" dirty="0"/>
              <a:t> </a:t>
            </a:r>
            <a:r>
              <a:rPr lang="en-US" altLang="de-DE" b="1" u="sng" dirty="0" err="1"/>
              <a:t>phần</a:t>
            </a:r>
            <a:r>
              <a:rPr lang="en-US" altLang="de-DE" dirty="0"/>
              <a:t> </a:t>
            </a:r>
            <a:r>
              <a:rPr lang="en-US" altLang="de-DE" dirty="0" err="1"/>
              <a:t>của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, </a:t>
            </a:r>
            <a:r>
              <a:rPr lang="en-US" altLang="de-DE" dirty="0" err="1"/>
              <a:t>và</a:t>
            </a:r>
            <a:r>
              <a:rPr lang="en-US" altLang="de-DE" dirty="0"/>
              <a:t> </a:t>
            </a:r>
            <a:r>
              <a:rPr lang="en-US" altLang="de-DE" dirty="0" err="1"/>
              <a:t>nằm</a:t>
            </a:r>
            <a:r>
              <a:rPr lang="en-US" altLang="de-DE" dirty="0"/>
              <a:t> </a:t>
            </a:r>
            <a:r>
              <a:rPr lang="en-US" altLang="de-DE" dirty="0" err="1"/>
              <a:t>ngoài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.</a:t>
            </a:r>
          </a:p>
          <a:p>
            <a:r>
              <a:rPr lang="en-US" altLang="de-DE" dirty="0" err="1"/>
              <a:t>Các</a:t>
            </a:r>
            <a:r>
              <a:rPr lang="en-US" altLang="de-DE" dirty="0"/>
              <a:t> </a:t>
            </a:r>
            <a:r>
              <a:rPr lang="en-US" altLang="de-DE" dirty="0" err="1"/>
              <a:t>cách</a:t>
            </a:r>
            <a:r>
              <a:rPr lang="en-US" altLang="de-DE" dirty="0"/>
              <a:t> </a:t>
            </a:r>
            <a:r>
              <a:rPr lang="en-US" altLang="de-DE" dirty="0" err="1"/>
              <a:t>biểu</a:t>
            </a:r>
            <a:r>
              <a:rPr lang="en-US" altLang="de-DE" dirty="0"/>
              <a:t> </a:t>
            </a:r>
            <a:r>
              <a:rPr lang="en-US" altLang="de-DE" dirty="0" err="1"/>
              <a:t>diễn</a:t>
            </a:r>
            <a:r>
              <a:rPr lang="en-US" altLang="de-DE" dirty="0"/>
              <a:t>:</a:t>
            </a:r>
          </a:p>
        </p:txBody>
      </p:sp>
      <p:sp>
        <p:nvSpPr>
          <p:cNvPr id="40963" name="Foliennummernplatzhalter 11"/>
          <p:cNvSpPr>
            <a:spLocks noGrp="1"/>
          </p:cNvSpPr>
          <p:nvPr>
            <p:ph type="sldNum" sz="quarter" idx="1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6</a:t>
            </a:r>
          </a:p>
        </p:txBody>
      </p:sp>
      <p:pic>
        <p:nvPicPr>
          <p:cNvPr id="40964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692" y="4612481"/>
            <a:ext cx="56261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200025"/>
            <a:ext cx="228600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06077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r>
              <a:rPr lang="en-US" altLang="de-DE" dirty="0"/>
              <a:t>Actor (2/3)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r>
              <a:rPr lang="en-US" altLang="de-DE" dirty="0" err="1"/>
              <a:t>Thông</a:t>
            </a:r>
            <a:r>
              <a:rPr lang="en-US" altLang="de-DE" dirty="0"/>
              <a:t> </a:t>
            </a:r>
            <a:r>
              <a:rPr lang="en-US" altLang="de-DE" dirty="0" err="1"/>
              <a:t>th</a:t>
            </a:r>
            <a:r>
              <a:rPr lang="vi-VN" altLang="de-DE" dirty="0"/>
              <a:t>ư</a:t>
            </a:r>
            <a:r>
              <a:rPr lang="en-US" altLang="de-DE" dirty="0" err="1"/>
              <a:t>ờng</a:t>
            </a:r>
            <a:r>
              <a:rPr lang="en-US" altLang="de-DE" dirty="0"/>
              <a:t>, </a:t>
            </a:r>
            <a:r>
              <a:rPr lang="en-US" altLang="de-DE" dirty="0" err="1"/>
              <a:t>thông</a:t>
            </a:r>
            <a:r>
              <a:rPr lang="en-US" altLang="de-DE" dirty="0"/>
              <a:t> tin </a:t>
            </a:r>
            <a:r>
              <a:rPr lang="en-US" altLang="de-DE" dirty="0" err="1"/>
              <a:t>về</a:t>
            </a:r>
            <a:r>
              <a:rPr lang="en-US" altLang="de-DE" dirty="0"/>
              <a:t> ng</a:t>
            </a:r>
            <a:r>
              <a:rPr lang="vi-VN" altLang="de-DE" dirty="0"/>
              <a:t>ư</a:t>
            </a:r>
            <a:r>
              <a:rPr lang="en-US" altLang="de-DE" dirty="0" err="1"/>
              <a:t>ời</a:t>
            </a:r>
            <a:r>
              <a:rPr lang="en-US" altLang="de-DE" dirty="0"/>
              <a:t> </a:t>
            </a:r>
            <a:r>
              <a:rPr lang="en-US" altLang="de-DE" dirty="0" err="1"/>
              <a:t>dùng</a:t>
            </a:r>
            <a:r>
              <a:rPr lang="en-US" altLang="de-DE" dirty="0"/>
              <a:t> đ</a:t>
            </a:r>
            <a:r>
              <a:rPr lang="vi-VN" altLang="de-DE" dirty="0"/>
              <a:t>ư</a:t>
            </a:r>
            <a:r>
              <a:rPr lang="en-US" altLang="de-DE" dirty="0" err="1"/>
              <a:t>ợc</a:t>
            </a:r>
            <a:r>
              <a:rPr lang="en-US" altLang="de-DE" dirty="0"/>
              <a:t> </a:t>
            </a:r>
            <a:r>
              <a:rPr lang="en-US" altLang="de-DE" dirty="0" err="1"/>
              <a:t>quản</a:t>
            </a:r>
            <a:r>
              <a:rPr lang="en-US" altLang="de-DE" dirty="0"/>
              <a:t> </a:t>
            </a:r>
            <a:r>
              <a:rPr lang="en-US" altLang="de-DE" dirty="0" err="1"/>
              <a:t>lý</a:t>
            </a:r>
            <a:r>
              <a:rPr lang="en-US" altLang="de-DE" dirty="0"/>
              <a:t> </a:t>
            </a:r>
            <a:r>
              <a:rPr lang="en-US" altLang="de-DE" dirty="0" err="1"/>
              <a:t>bên</a:t>
            </a:r>
            <a:r>
              <a:rPr lang="en-US" altLang="de-DE" dirty="0"/>
              <a:t> </a:t>
            </a:r>
            <a:r>
              <a:rPr lang="en-US" altLang="de-DE" dirty="0" err="1"/>
              <a:t>trong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. </a:t>
            </a:r>
            <a:r>
              <a:rPr lang="en-US" altLang="de-DE" dirty="0" err="1"/>
              <a:t>Thông</a:t>
            </a:r>
            <a:r>
              <a:rPr lang="en-US" altLang="de-DE" dirty="0"/>
              <a:t> tin </a:t>
            </a:r>
            <a:r>
              <a:rPr lang="en-US" altLang="de-DE" dirty="0" err="1"/>
              <a:t>về</a:t>
            </a:r>
            <a:r>
              <a:rPr lang="en-US" altLang="de-DE" dirty="0"/>
              <a:t> ng</a:t>
            </a:r>
            <a:r>
              <a:rPr lang="vi-VN" altLang="de-DE" dirty="0"/>
              <a:t>ư</a:t>
            </a:r>
            <a:r>
              <a:rPr lang="en-US" altLang="de-DE" dirty="0" err="1"/>
              <a:t>ời</a:t>
            </a:r>
            <a:r>
              <a:rPr lang="en-US" altLang="de-DE" dirty="0"/>
              <a:t> </a:t>
            </a:r>
            <a:r>
              <a:rPr lang="en-US" altLang="de-DE" dirty="0" err="1"/>
              <a:t>dùng</a:t>
            </a:r>
            <a:r>
              <a:rPr lang="en-US" altLang="de-DE" dirty="0"/>
              <a:t> đ</a:t>
            </a:r>
            <a:r>
              <a:rPr lang="vi-VN" altLang="de-DE" dirty="0"/>
              <a:t>ư</a:t>
            </a:r>
            <a:r>
              <a:rPr lang="en-US" altLang="de-DE" dirty="0" err="1"/>
              <a:t>ợc</a:t>
            </a:r>
            <a:r>
              <a:rPr lang="en-US" altLang="de-DE" dirty="0"/>
              <a:t> </a:t>
            </a:r>
            <a:r>
              <a:rPr lang="en-US" altLang="de-DE" dirty="0" err="1"/>
              <a:t>mô</a:t>
            </a:r>
            <a:r>
              <a:rPr lang="en-US" altLang="de-DE" dirty="0"/>
              <a:t> </a:t>
            </a:r>
            <a:r>
              <a:rPr lang="en-US" altLang="de-DE" dirty="0" err="1"/>
              <a:t>hình</a:t>
            </a:r>
            <a:r>
              <a:rPr lang="en-US" altLang="de-DE" dirty="0"/>
              <a:t> </a:t>
            </a:r>
            <a:r>
              <a:rPr lang="en-US" altLang="de-DE" dirty="0" err="1"/>
              <a:t>trong</a:t>
            </a:r>
            <a:r>
              <a:rPr lang="en-US" altLang="de-DE" dirty="0"/>
              <a:t> </a:t>
            </a:r>
            <a:r>
              <a:rPr lang="en-US" altLang="de-DE" dirty="0" err="1"/>
              <a:t>hệ</a:t>
            </a:r>
            <a:r>
              <a:rPr lang="en-US" altLang="de-DE" dirty="0"/>
              <a:t> </a:t>
            </a:r>
            <a:r>
              <a:rPr lang="en-US" altLang="de-DE" dirty="0" err="1"/>
              <a:t>thống</a:t>
            </a:r>
            <a:r>
              <a:rPr lang="en-US" altLang="de-DE" dirty="0"/>
              <a:t> ở </a:t>
            </a:r>
            <a:r>
              <a:rPr lang="en-US" altLang="de-DE" dirty="0" err="1"/>
              <a:t>dạng</a:t>
            </a:r>
            <a:r>
              <a:rPr lang="en-US" altLang="de-DE" dirty="0"/>
              <a:t> </a:t>
            </a:r>
            <a:r>
              <a:rPr lang="en-US" altLang="de-DE" dirty="0" err="1"/>
              <a:t>các</a:t>
            </a:r>
            <a:r>
              <a:rPr lang="en-US" altLang="de-DE" dirty="0"/>
              <a:t> </a:t>
            </a:r>
            <a:r>
              <a:rPr lang="en-US" altLang="de-DE" dirty="0" err="1"/>
              <a:t>đối</a:t>
            </a:r>
            <a:r>
              <a:rPr lang="en-US" altLang="de-DE" dirty="0"/>
              <a:t> t</a:t>
            </a:r>
            <a:r>
              <a:rPr lang="vi-VN" altLang="de-DE" dirty="0"/>
              <a:t>ư</a:t>
            </a:r>
            <a:r>
              <a:rPr lang="en-US" altLang="de-DE" dirty="0" err="1"/>
              <a:t>ợng</a:t>
            </a:r>
            <a:r>
              <a:rPr lang="en-US" altLang="de-DE" dirty="0"/>
              <a:t> </a:t>
            </a:r>
            <a:r>
              <a:rPr lang="en-US" altLang="de-DE" dirty="0" err="1"/>
              <a:t>và</a:t>
            </a:r>
            <a:r>
              <a:rPr lang="en-US" altLang="de-DE" dirty="0"/>
              <a:t> </a:t>
            </a:r>
            <a:r>
              <a:rPr lang="en-US" altLang="de-DE" dirty="0" err="1"/>
              <a:t>lớp</a:t>
            </a:r>
            <a:r>
              <a:rPr lang="en-US" altLang="de-DE" dirty="0"/>
              <a:t>.</a:t>
            </a:r>
          </a:p>
          <a:p>
            <a:r>
              <a:rPr lang="en-US" altLang="de-DE" dirty="0"/>
              <a:t>Example: actor </a:t>
            </a:r>
            <a:r>
              <a:rPr lang="en-US" altLang="de-DE" b="1" dirty="0">
                <a:latin typeface="Courier" charset="0"/>
              </a:rPr>
              <a:t>Assistant</a:t>
            </a:r>
          </a:p>
          <a:p>
            <a:pPr lvl="1"/>
            <a:r>
              <a:rPr lang="en-US" altLang="de-DE" dirty="0"/>
              <a:t>The actor </a:t>
            </a:r>
            <a:r>
              <a:rPr lang="en-US" altLang="de-DE" b="1" dirty="0">
                <a:latin typeface="Courier" charset="0"/>
              </a:rPr>
              <a:t>Assistant</a:t>
            </a:r>
            <a:r>
              <a:rPr lang="en-US" altLang="de-DE" dirty="0"/>
              <a:t> interacts with the system </a:t>
            </a:r>
            <a:r>
              <a:rPr lang="en-US" altLang="de-DE" b="1" dirty="0">
                <a:latin typeface="Courier" charset="0"/>
              </a:rPr>
              <a:t>Laboratory Assignment </a:t>
            </a:r>
            <a:r>
              <a:rPr lang="en-US" altLang="de-DE" dirty="0"/>
              <a:t>by using it.</a:t>
            </a:r>
          </a:p>
          <a:p>
            <a:pPr lvl="1"/>
            <a:r>
              <a:rPr lang="en-US" altLang="de-DE" dirty="0"/>
              <a:t>The class </a:t>
            </a:r>
            <a:r>
              <a:rPr lang="en-US" altLang="de-DE" b="1" dirty="0">
                <a:latin typeface="Courier" charset="0"/>
              </a:rPr>
              <a:t>Assistant</a:t>
            </a:r>
            <a:r>
              <a:rPr lang="en-US" altLang="de-DE" dirty="0"/>
              <a:t> describes objects representing user data (e.g., name, </a:t>
            </a:r>
            <a:r>
              <a:rPr lang="en-US" altLang="de-DE" dirty="0" err="1"/>
              <a:t>ssNr</a:t>
            </a:r>
            <a:r>
              <a:rPr lang="en-US" altLang="de-DE" dirty="0"/>
              <a:t>, …).</a:t>
            </a:r>
          </a:p>
        </p:txBody>
      </p:sp>
      <p:sp>
        <p:nvSpPr>
          <p:cNvPr id="45059" name="Foliennummernplatzhalter 3"/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t>7</a:t>
            </a:r>
          </a:p>
        </p:txBody>
      </p:sp>
      <p:pic>
        <p:nvPicPr>
          <p:cNvPr id="5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10000"/>
            <a:ext cx="3876203" cy="217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2791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52400"/>
            <a:ext cx="8534400" cy="776288"/>
          </a:xfrm>
        </p:spPr>
        <p:txBody>
          <a:bodyPr/>
          <a:lstStyle/>
          <a:p>
            <a:pPr eaLnBrk="1" hangingPunct="1"/>
            <a:r>
              <a:rPr lang="en-US" altLang="de-DE" dirty="0"/>
              <a:t>Actor (3/3)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23850" y="1144588"/>
            <a:ext cx="8534400" cy="4713287"/>
          </a:xfrm>
        </p:spPr>
        <p:txBody>
          <a:bodyPr/>
          <a:lstStyle/>
          <a:p>
            <a:pPr eaLnBrk="1" hangingPunct="1"/>
            <a:r>
              <a:rPr lang="en-US" altLang="de-DE" b="1" dirty="0"/>
              <a:t>Con ng</a:t>
            </a:r>
            <a:r>
              <a:rPr lang="vi-VN" altLang="de-DE" b="1" dirty="0"/>
              <a:t>ư</a:t>
            </a:r>
            <a:r>
              <a:rPr lang="en-US" altLang="de-DE" b="1" dirty="0" err="1"/>
              <a:t>ời</a:t>
            </a:r>
            <a:r>
              <a:rPr lang="en-US" altLang="de-DE" b="1" dirty="0"/>
              <a:t> (Human)</a:t>
            </a:r>
          </a:p>
          <a:p>
            <a:pPr lvl="1" eaLnBrk="1" hangingPunct="1"/>
            <a:r>
              <a:rPr lang="en-US" altLang="de-DE" dirty="0"/>
              <a:t>E.g., </a:t>
            </a:r>
            <a:r>
              <a:rPr lang="en-US" altLang="de-DE" b="1" dirty="0">
                <a:latin typeface="Courier" charset="0"/>
              </a:rPr>
              <a:t>Student</a:t>
            </a:r>
            <a:r>
              <a:rPr lang="en-US" altLang="de-DE" dirty="0"/>
              <a:t>, </a:t>
            </a:r>
            <a:r>
              <a:rPr lang="en-US" altLang="de-DE" b="1" dirty="0">
                <a:latin typeface="Courier" charset="0"/>
              </a:rPr>
              <a:t>Professor</a:t>
            </a:r>
            <a:endParaRPr lang="en-US" altLang="de-DE" b="1" dirty="0"/>
          </a:p>
          <a:p>
            <a:pPr eaLnBrk="1" hangingPunct="1"/>
            <a:r>
              <a:rPr lang="en-US" altLang="de-DE" b="1" dirty="0" err="1"/>
              <a:t>Máy</a:t>
            </a:r>
            <a:r>
              <a:rPr lang="en-US" altLang="de-DE" b="1" dirty="0"/>
              <a:t> </a:t>
            </a:r>
            <a:r>
              <a:rPr lang="en-US" altLang="de-DE" b="1" dirty="0" err="1"/>
              <a:t>móc</a:t>
            </a:r>
            <a:r>
              <a:rPr lang="en-US" altLang="de-DE" b="1" dirty="0"/>
              <a:t>/</a:t>
            </a:r>
            <a:r>
              <a:rPr lang="en-US" altLang="de-DE" b="1" dirty="0" err="1"/>
              <a:t>Hê</a:t>
            </a:r>
            <a:r>
              <a:rPr lang="en-US" altLang="de-DE" b="1" dirty="0"/>
              <a:t> </a:t>
            </a:r>
            <a:r>
              <a:rPr lang="en-US" altLang="de-DE" b="1" dirty="0" err="1"/>
              <a:t>thống</a:t>
            </a:r>
            <a:r>
              <a:rPr lang="en-US" altLang="de-DE" b="1" dirty="0"/>
              <a:t> (Non-human)</a:t>
            </a:r>
          </a:p>
          <a:p>
            <a:pPr lvl="1" eaLnBrk="1" hangingPunct="1"/>
            <a:r>
              <a:rPr lang="en-US" altLang="de-DE" dirty="0"/>
              <a:t>E.g., </a:t>
            </a:r>
            <a:r>
              <a:rPr lang="en-US" altLang="de-DE" b="1" dirty="0">
                <a:latin typeface="Courier" charset="0"/>
              </a:rPr>
              <a:t>E-Mail Server</a:t>
            </a:r>
            <a:endParaRPr lang="en-US" altLang="de-DE" b="1" dirty="0"/>
          </a:p>
          <a:p>
            <a:pPr eaLnBrk="1" hangingPunct="1"/>
            <a:r>
              <a:rPr lang="en-US" altLang="de-DE" b="1" dirty="0" err="1"/>
              <a:t>Chính</a:t>
            </a:r>
            <a:r>
              <a:rPr lang="en-US" altLang="de-DE" b="1" dirty="0"/>
              <a:t> (Primary)</a:t>
            </a:r>
            <a:r>
              <a:rPr lang="en-US" altLang="de-DE" dirty="0"/>
              <a:t>: </a:t>
            </a:r>
            <a:r>
              <a:rPr lang="en-US" altLang="de-DE" dirty="0" err="1"/>
              <a:t>đạt</a:t>
            </a:r>
            <a:r>
              <a:rPr lang="en-US" altLang="de-DE" dirty="0"/>
              <a:t> </a:t>
            </a:r>
            <a:r>
              <a:rPr lang="en-US" altLang="de-DE" dirty="0" err="1"/>
              <a:t>lợi</a:t>
            </a:r>
            <a:r>
              <a:rPr lang="en-US" altLang="de-DE" dirty="0"/>
              <a:t> </a:t>
            </a:r>
            <a:r>
              <a:rPr lang="en-US" altLang="de-DE" dirty="0" err="1"/>
              <a:t>ích</a:t>
            </a:r>
            <a:r>
              <a:rPr lang="en-US" altLang="de-DE" dirty="0"/>
              <a:t> </a:t>
            </a:r>
            <a:r>
              <a:rPr lang="en-US" altLang="de-DE" dirty="0" err="1"/>
              <a:t>chính</a:t>
            </a:r>
            <a:r>
              <a:rPr lang="en-US" altLang="de-DE" dirty="0"/>
              <a:t> </a:t>
            </a:r>
            <a:r>
              <a:rPr lang="en-US" altLang="de-DE" dirty="0" err="1"/>
              <a:t>từ</a:t>
            </a:r>
            <a:r>
              <a:rPr lang="en-US" altLang="de-DE" dirty="0"/>
              <a:t> </a:t>
            </a:r>
            <a:r>
              <a:rPr lang="en-US" altLang="de-DE" dirty="0" err="1"/>
              <a:t>sự</a:t>
            </a:r>
            <a:r>
              <a:rPr lang="en-US" altLang="de-DE" dirty="0"/>
              <a:t> </a:t>
            </a:r>
            <a:r>
              <a:rPr lang="en-US" altLang="de-DE" dirty="0" err="1"/>
              <a:t>hoạt</a:t>
            </a:r>
            <a:r>
              <a:rPr lang="en-US" altLang="de-DE" dirty="0"/>
              <a:t> </a:t>
            </a:r>
            <a:r>
              <a:rPr lang="en-US" altLang="de-DE" dirty="0" err="1"/>
              <a:t>động</a:t>
            </a:r>
            <a:r>
              <a:rPr lang="en-US" altLang="de-DE" dirty="0"/>
              <a:t> </a:t>
            </a:r>
            <a:r>
              <a:rPr lang="en-US" altLang="de-DE" dirty="0" err="1"/>
              <a:t>của</a:t>
            </a:r>
            <a:r>
              <a:rPr lang="en-US" altLang="de-DE" dirty="0"/>
              <a:t> use case</a:t>
            </a:r>
          </a:p>
          <a:p>
            <a:pPr eaLnBrk="1" hangingPunct="1"/>
            <a:r>
              <a:rPr lang="en-US" altLang="de-DE" b="1" dirty="0" err="1"/>
              <a:t>Phụ</a:t>
            </a:r>
            <a:r>
              <a:rPr lang="en-US" altLang="de-DE" b="1" dirty="0"/>
              <a:t> (Secondary)</a:t>
            </a:r>
            <a:r>
              <a:rPr lang="en-US" altLang="de-DE" dirty="0"/>
              <a:t>: </a:t>
            </a:r>
            <a:r>
              <a:rPr lang="en-US" altLang="de-DE" dirty="0" err="1"/>
              <a:t>nhận</a:t>
            </a:r>
            <a:r>
              <a:rPr lang="en-US" altLang="de-DE" dirty="0"/>
              <a:t> </a:t>
            </a:r>
            <a:r>
              <a:rPr lang="en-US" altLang="de-DE" dirty="0" err="1"/>
              <a:t>lợi</a:t>
            </a:r>
            <a:r>
              <a:rPr lang="en-US" altLang="de-DE" dirty="0"/>
              <a:t> </a:t>
            </a:r>
            <a:r>
              <a:rPr lang="en-US" altLang="de-DE" dirty="0" err="1"/>
              <a:t>ích</a:t>
            </a:r>
            <a:r>
              <a:rPr lang="en-US" altLang="de-DE" dirty="0"/>
              <a:t> </a:t>
            </a:r>
            <a:r>
              <a:rPr lang="en-US" altLang="de-DE" dirty="0" err="1"/>
              <a:t>gián</a:t>
            </a:r>
            <a:r>
              <a:rPr lang="en-US" altLang="de-DE" dirty="0"/>
              <a:t> </a:t>
            </a:r>
            <a:r>
              <a:rPr lang="en-US" altLang="de-DE" dirty="0" err="1"/>
              <a:t>tiếp</a:t>
            </a:r>
            <a:endParaRPr lang="en-US" altLang="de-DE" dirty="0"/>
          </a:p>
          <a:p>
            <a:pPr eaLnBrk="1" hangingPunct="1"/>
            <a:r>
              <a:rPr lang="en-US" altLang="de-DE" b="1" dirty="0" err="1"/>
              <a:t>Chủ</a:t>
            </a:r>
            <a:r>
              <a:rPr lang="en-US" altLang="de-DE" b="1" dirty="0"/>
              <a:t> </a:t>
            </a:r>
            <a:r>
              <a:rPr lang="en-US" altLang="de-DE" b="1" dirty="0" err="1"/>
              <a:t>động</a:t>
            </a:r>
            <a:r>
              <a:rPr lang="en-US" altLang="de-DE" b="1" dirty="0"/>
              <a:t> (Active)</a:t>
            </a:r>
            <a:r>
              <a:rPr lang="en-US" altLang="de-DE" dirty="0"/>
              <a:t>: </a:t>
            </a:r>
            <a:r>
              <a:rPr lang="en-US" altLang="de-DE" dirty="0" err="1"/>
              <a:t>kích</a:t>
            </a:r>
            <a:r>
              <a:rPr lang="en-US" altLang="de-DE" dirty="0"/>
              <a:t> </a:t>
            </a:r>
            <a:r>
              <a:rPr lang="en-US" altLang="de-DE" dirty="0" err="1"/>
              <a:t>hoạt</a:t>
            </a:r>
            <a:r>
              <a:rPr lang="en-US" altLang="de-DE" dirty="0"/>
              <a:t> </a:t>
            </a:r>
            <a:r>
              <a:rPr lang="en-US" altLang="de-DE" dirty="0" err="1"/>
              <a:t>sự</a:t>
            </a:r>
            <a:r>
              <a:rPr lang="en-US" altLang="de-DE" dirty="0"/>
              <a:t> </a:t>
            </a:r>
            <a:r>
              <a:rPr lang="en-US" altLang="de-DE" dirty="0" err="1"/>
              <a:t>hoạt</a:t>
            </a:r>
            <a:r>
              <a:rPr lang="en-US" altLang="de-DE" dirty="0"/>
              <a:t> </a:t>
            </a:r>
            <a:r>
              <a:rPr lang="en-US" altLang="de-DE" dirty="0" err="1"/>
              <a:t>động</a:t>
            </a:r>
            <a:r>
              <a:rPr lang="en-US" altLang="de-DE" dirty="0"/>
              <a:t> </a:t>
            </a:r>
            <a:r>
              <a:rPr lang="en-US" altLang="de-DE" dirty="0" err="1"/>
              <a:t>của</a:t>
            </a:r>
            <a:r>
              <a:rPr lang="en-US" altLang="de-DE" dirty="0"/>
              <a:t> use case</a:t>
            </a:r>
          </a:p>
          <a:p>
            <a:pPr eaLnBrk="1" hangingPunct="1"/>
            <a:r>
              <a:rPr lang="en-US" altLang="de-DE" b="1" dirty="0" err="1"/>
              <a:t>Thụ</a:t>
            </a:r>
            <a:r>
              <a:rPr lang="en-US" altLang="de-DE" b="1" dirty="0"/>
              <a:t> </a:t>
            </a:r>
            <a:r>
              <a:rPr lang="en-US" altLang="de-DE" b="1" dirty="0" err="1"/>
              <a:t>động</a:t>
            </a:r>
            <a:r>
              <a:rPr lang="en-US" altLang="de-DE" b="1" dirty="0"/>
              <a:t> (Passive)</a:t>
            </a:r>
            <a:r>
              <a:rPr lang="en-US" altLang="de-DE" dirty="0"/>
              <a:t>: </a:t>
            </a:r>
            <a:r>
              <a:rPr lang="en-US" altLang="de-DE" dirty="0" err="1"/>
              <a:t>cung</a:t>
            </a:r>
            <a:r>
              <a:rPr lang="en-US" altLang="de-DE" dirty="0"/>
              <a:t> </a:t>
            </a:r>
            <a:r>
              <a:rPr lang="en-US" altLang="de-DE" dirty="0" err="1"/>
              <a:t>cấp</a:t>
            </a:r>
            <a:r>
              <a:rPr lang="en-US" altLang="de-DE" dirty="0"/>
              <a:t> </a:t>
            </a:r>
            <a:r>
              <a:rPr lang="en-US" altLang="de-DE" dirty="0" err="1"/>
              <a:t>chức</a:t>
            </a:r>
            <a:r>
              <a:rPr lang="en-US" altLang="de-DE" dirty="0"/>
              <a:t> </a:t>
            </a:r>
            <a:r>
              <a:rPr lang="en-US" altLang="de-DE" dirty="0" err="1"/>
              <a:t>năng</a:t>
            </a:r>
            <a:r>
              <a:rPr lang="en-US" altLang="de-DE" dirty="0"/>
              <a:t> </a:t>
            </a:r>
            <a:r>
              <a:rPr lang="en-US" altLang="de-DE" dirty="0" err="1"/>
              <a:t>cho</a:t>
            </a:r>
            <a:r>
              <a:rPr lang="en-US" altLang="de-DE" dirty="0"/>
              <a:t> </a:t>
            </a:r>
            <a:r>
              <a:rPr lang="en-US" altLang="de-DE" dirty="0" err="1"/>
              <a:t>sự</a:t>
            </a:r>
            <a:r>
              <a:rPr lang="en-US" altLang="de-DE" dirty="0"/>
              <a:t> </a:t>
            </a:r>
            <a:r>
              <a:rPr lang="en-US" altLang="de-DE" dirty="0" err="1"/>
              <a:t>hoạt</a:t>
            </a:r>
            <a:r>
              <a:rPr lang="en-US" altLang="de-DE" dirty="0"/>
              <a:t> </a:t>
            </a:r>
            <a:r>
              <a:rPr lang="en-US" altLang="de-DE" dirty="0" err="1"/>
              <a:t>động</a:t>
            </a:r>
            <a:r>
              <a:rPr lang="en-US" altLang="de-DE" dirty="0"/>
              <a:t> </a:t>
            </a:r>
            <a:r>
              <a:rPr lang="en-US" altLang="de-DE" dirty="0" err="1"/>
              <a:t>của</a:t>
            </a:r>
            <a:r>
              <a:rPr lang="en-US" altLang="de-DE" dirty="0"/>
              <a:t> use case</a:t>
            </a:r>
          </a:p>
          <a:p>
            <a:pPr eaLnBrk="1" hangingPunct="1"/>
            <a:r>
              <a:rPr lang="en-US" altLang="de-DE" dirty="0"/>
              <a:t>Example: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8</a:t>
            </a:r>
          </a:p>
        </p:txBody>
      </p:sp>
      <p:sp>
        <p:nvSpPr>
          <p:cNvPr id="35846" name="Text Box 13"/>
          <p:cNvSpPr txBox="1">
            <a:spLocks noChangeArrowheads="1"/>
          </p:cNvSpPr>
          <p:nvPr/>
        </p:nvSpPr>
        <p:spPr bwMode="auto">
          <a:xfrm>
            <a:off x="438150" y="5748338"/>
            <a:ext cx="1277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Non-human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Secondary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Passive</a:t>
            </a:r>
          </a:p>
        </p:txBody>
      </p:sp>
      <p:sp>
        <p:nvSpPr>
          <p:cNvPr id="35847" name="Text Box 12"/>
          <p:cNvSpPr txBox="1">
            <a:spLocks noChangeArrowheads="1"/>
          </p:cNvSpPr>
          <p:nvPr/>
        </p:nvSpPr>
        <p:spPr bwMode="auto">
          <a:xfrm>
            <a:off x="461963" y="4702175"/>
            <a:ext cx="8921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Human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Primary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Active</a:t>
            </a:r>
          </a:p>
        </p:txBody>
      </p:sp>
      <p:sp>
        <p:nvSpPr>
          <p:cNvPr id="35848" name="Text Box 12"/>
          <p:cNvSpPr txBox="1">
            <a:spLocks noChangeArrowheads="1"/>
          </p:cNvSpPr>
          <p:nvPr/>
        </p:nvSpPr>
        <p:spPr bwMode="auto">
          <a:xfrm>
            <a:off x="4619625" y="4678363"/>
            <a:ext cx="8921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Human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Primary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Active</a:t>
            </a:r>
          </a:p>
        </p:txBody>
      </p:sp>
      <p:sp>
        <p:nvSpPr>
          <p:cNvPr id="35849" name="Text Box 12"/>
          <p:cNvSpPr txBox="1">
            <a:spLocks noChangeArrowheads="1"/>
          </p:cNvSpPr>
          <p:nvPr/>
        </p:nvSpPr>
        <p:spPr bwMode="auto">
          <a:xfrm>
            <a:off x="4645025" y="5748338"/>
            <a:ext cx="11636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Human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Secondary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1" u="none" strike="noStrike" kern="1200" cap="none" spc="0" normalizeH="0" baseline="0" noProof="0" dirty="0">
                <a:ln>
                  <a:noFill/>
                </a:ln>
                <a:solidFill>
                  <a:srgbClr val="FE8400"/>
                </a:solidFill>
                <a:effectLst/>
                <a:uLnTx/>
                <a:uFillTx/>
                <a:latin typeface="Arial"/>
                <a:ea typeface="MS PGothic" pitchFamily="34" charset="-128"/>
                <a:cs typeface="+mn-cs"/>
              </a:rPr>
              <a:t>Active</a:t>
            </a:r>
          </a:p>
        </p:txBody>
      </p:sp>
      <p:pic>
        <p:nvPicPr>
          <p:cNvPr id="47112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4762500"/>
            <a:ext cx="2741612" cy="195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13" y="4762500"/>
            <a:ext cx="2487612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800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IG Master mit Strichen oben und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IG Master ohne Logo,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IG Master ohne Strich unten">
  <a:themeElements>
    <a:clrScheme name="Larissa-Design 1">
      <a:dk1>
        <a:srgbClr val="343434"/>
      </a:dk1>
      <a:lt1>
        <a:srgbClr val="FFFFFF"/>
      </a:lt1>
      <a:dk2>
        <a:srgbClr val="075590"/>
      </a:dk2>
      <a:lt2>
        <a:srgbClr val="7B7B7B"/>
      </a:lt2>
      <a:accent1>
        <a:srgbClr val="FF7E00"/>
      </a:accent1>
      <a:accent2>
        <a:srgbClr val="FFE23B"/>
      </a:accent2>
      <a:accent3>
        <a:srgbClr val="FFFFFF"/>
      </a:accent3>
      <a:accent4>
        <a:srgbClr val="2B2B2B"/>
      </a:accent4>
      <a:accent5>
        <a:srgbClr val="FFC0AA"/>
      </a:accent5>
      <a:accent6>
        <a:srgbClr val="E7CD35"/>
      </a:accent6>
      <a:hlink>
        <a:srgbClr val="579DA2"/>
      </a:hlink>
      <a:folHlink>
        <a:srgbClr val="77795A"/>
      </a:folHlink>
    </a:clrScheme>
    <a:fontScheme name="Larissa-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Larissa-Design 1">
        <a:dk1>
          <a:srgbClr val="343434"/>
        </a:dk1>
        <a:lt1>
          <a:srgbClr val="FFFFFF"/>
        </a:lt1>
        <a:dk2>
          <a:srgbClr val="07559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-Design 2">
        <a:dk1>
          <a:srgbClr val="343434"/>
        </a:dk1>
        <a:lt1>
          <a:srgbClr val="FFFFFF"/>
        </a:lt1>
        <a:dk2>
          <a:srgbClr val="FF7E00"/>
        </a:dk2>
        <a:lt2>
          <a:srgbClr val="7B7B7B"/>
        </a:lt2>
        <a:accent1>
          <a:srgbClr val="FF7E00"/>
        </a:accent1>
        <a:accent2>
          <a:srgbClr val="FFE23B"/>
        </a:accent2>
        <a:accent3>
          <a:srgbClr val="FFFFFF"/>
        </a:accent3>
        <a:accent4>
          <a:srgbClr val="2B2B2B"/>
        </a:accent4>
        <a:accent5>
          <a:srgbClr val="FFC0AA"/>
        </a:accent5>
        <a:accent6>
          <a:srgbClr val="E7CD35"/>
        </a:accent6>
        <a:hlink>
          <a:srgbClr val="579DA2"/>
        </a:hlink>
        <a:folHlink>
          <a:srgbClr val="7779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2338</Words>
  <Application>Microsoft Office PowerPoint</Application>
  <PresentationFormat>On-screen Show (4:3)</PresentationFormat>
  <Paragraphs>355</Paragraphs>
  <Slides>42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Courier</vt:lpstr>
      <vt:lpstr>Times</vt:lpstr>
      <vt:lpstr>Verdana</vt:lpstr>
      <vt:lpstr>Wingdings</vt:lpstr>
      <vt:lpstr>Office Theme</vt:lpstr>
      <vt:lpstr>BIG Master mit Strichen oben und unten</vt:lpstr>
      <vt:lpstr>1_BIG Master ohne Logo, ohne Strich unten</vt:lpstr>
      <vt:lpstr>BIG Master ohne Strich unten</vt:lpstr>
      <vt:lpstr>PowerPoint Presentation</vt:lpstr>
      <vt:lpstr>Content</vt:lpstr>
      <vt:lpstr>Introduction </vt:lpstr>
      <vt:lpstr> Example: Student Administration System</vt:lpstr>
      <vt:lpstr>Phân hệ quản lý người dùng</vt:lpstr>
      <vt:lpstr>Use Case (Trường hợp sử dụng)</vt:lpstr>
      <vt:lpstr> Actor (Tác nhân) (1/3)</vt:lpstr>
      <vt:lpstr>Actor (2/3)</vt:lpstr>
      <vt:lpstr>Actor (3/3)</vt:lpstr>
      <vt:lpstr>Quan hệ giữa Use Cases and Actors </vt:lpstr>
      <vt:lpstr>Relationships between Use Cases</vt:lpstr>
      <vt:lpstr>Relationships between Use Cases</vt:lpstr>
      <vt:lpstr>Relationships between Use Cases</vt:lpstr>
      <vt:lpstr>Relationships between Use Cases</vt:lpstr>
      <vt:lpstr>Relationships between Actors</vt:lpstr>
      <vt:lpstr>Mô tả của Use Cases</vt:lpstr>
      <vt:lpstr>Description of Use Cases - Example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Best Practices</vt:lpstr>
      <vt:lpstr>Notation Elements (1/2)</vt:lpstr>
      <vt:lpstr>Notation Elements (2/2)</vt:lpstr>
      <vt:lpstr>Case Study 1</vt:lpstr>
      <vt:lpstr>Case Study 1</vt:lpstr>
      <vt:lpstr>Case Study 1</vt:lpstr>
      <vt:lpstr>Case Study 1</vt:lpstr>
      <vt:lpstr>Case Study 1</vt:lpstr>
      <vt:lpstr>Case Study 1</vt:lpstr>
      <vt:lpstr>Case Study 1</vt:lpstr>
      <vt:lpstr>Case Study 1</vt:lpstr>
      <vt:lpstr>Case Study 1</vt:lpstr>
      <vt:lpstr>Case Study 1</vt:lpstr>
      <vt:lpstr>Case Study 1</vt:lpstr>
      <vt:lpstr>Bài tập 1</vt:lpstr>
      <vt:lpstr>Bài tập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thao.ttt@huflit.edu.vn</cp:lastModifiedBy>
  <cp:revision>76</cp:revision>
  <cp:lastPrinted>2019-02-28T01:57:47Z</cp:lastPrinted>
  <dcterms:created xsi:type="dcterms:W3CDTF">2016-08-01T09:56:00Z</dcterms:created>
  <dcterms:modified xsi:type="dcterms:W3CDTF">2021-02-18T07:56:45Z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