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0.xml" ContentType="application/vnd.openxmlformats-officedocument.theme+xml"/>
  <Override PartName="/ppt/slideLayouts/slideLayout14.xml" ContentType="application/vnd.openxmlformats-officedocument.presentationml.slideLayout+xml"/>
  <Override PartName="/ppt/theme/theme11.xml" ContentType="application/vnd.openxmlformats-officedocument.theme+xml"/>
  <Override PartName="/ppt/slideLayouts/slideLayout15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2" r:id="rId3"/>
    <p:sldMasterId id="2147483664" r:id="rId4"/>
    <p:sldMasterId id="2147483665" r:id="rId5"/>
    <p:sldMasterId id="2147483667" r:id="rId6"/>
    <p:sldMasterId id="2147483669" r:id="rId7"/>
    <p:sldMasterId id="2147483670" r:id="rId8"/>
    <p:sldMasterId id="2147483673" r:id="rId9"/>
    <p:sldMasterId id="2147483674" r:id="rId10"/>
    <p:sldMasterId id="2147483676" r:id="rId11"/>
    <p:sldMasterId id="2147483678" r:id="rId12"/>
  </p:sldMasterIdLst>
  <p:notesMasterIdLst>
    <p:notesMasterId r:id="rId59"/>
  </p:notesMasterIdLst>
  <p:handoutMasterIdLst>
    <p:handoutMasterId r:id="rId60"/>
  </p:handoutMasterIdLst>
  <p:sldIdLst>
    <p:sldId id="257" r:id="rId13"/>
    <p:sldId id="1241" r:id="rId14"/>
    <p:sldId id="1244" r:id="rId15"/>
    <p:sldId id="1187" r:id="rId16"/>
    <p:sldId id="1243" r:id="rId17"/>
    <p:sldId id="1194" r:id="rId18"/>
    <p:sldId id="1195" r:id="rId19"/>
    <p:sldId id="1197" r:id="rId20"/>
    <p:sldId id="1247" r:id="rId21"/>
    <p:sldId id="1248" r:id="rId22"/>
    <p:sldId id="1306" r:id="rId23"/>
    <p:sldId id="1252" r:id="rId24"/>
    <p:sldId id="1254" r:id="rId25"/>
    <p:sldId id="1255" r:id="rId26"/>
    <p:sldId id="1257" r:id="rId27"/>
    <p:sldId id="1256" r:id="rId28"/>
    <p:sldId id="1259" r:id="rId29"/>
    <p:sldId id="1283" r:id="rId30"/>
    <p:sldId id="1261" r:id="rId31"/>
    <p:sldId id="1284" r:id="rId32"/>
    <p:sldId id="1264" r:id="rId33"/>
    <p:sldId id="1286" r:id="rId34"/>
    <p:sldId id="1266" r:id="rId35"/>
    <p:sldId id="1287" r:id="rId36"/>
    <p:sldId id="1268" r:id="rId37"/>
    <p:sldId id="1288" r:id="rId38"/>
    <p:sldId id="1270" r:id="rId39"/>
    <p:sldId id="1289" r:id="rId40"/>
    <p:sldId id="1272" r:id="rId41"/>
    <p:sldId id="1273" r:id="rId42"/>
    <p:sldId id="1290" r:id="rId43"/>
    <p:sldId id="1275" r:id="rId44"/>
    <p:sldId id="1293" r:id="rId45"/>
    <p:sldId id="1305" r:id="rId46"/>
    <p:sldId id="1304" r:id="rId47"/>
    <p:sldId id="1302" r:id="rId48"/>
    <p:sldId id="1303" r:id="rId49"/>
    <p:sldId id="1300" r:id="rId50"/>
    <p:sldId id="1301" r:id="rId51"/>
    <p:sldId id="1295" r:id="rId52"/>
    <p:sldId id="1297" r:id="rId53"/>
    <p:sldId id="1298" r:id="rId54"/>
    <p:sldId id="1299" r:id="rId55"/>
    <p:sldId id="1278" r:id="rId56"/>
    <p:sldId id="1280" r:id="rId57"/>
    <p:sldId id="310" r:id="rId58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11" autoAdjust="0"/>
  </p:normalViewPr>
  <p:slideViewPr>
    <p:cSldViewPr>
      <p:cViewPr varScale="1">
        <p:scale>
          <a:sx n="57" d="100"/>
          <a:sy n="57" d="100"/>
        </p:scale>
        <p:origin x="1550" y="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" Target="slides/slide7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64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56512-BC9B-40C4-8FBC-ECB9C61D2D6F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F19C1-66A9-47E1-A829-59012A4B7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17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76C5060-921E-4620-B971-1C9B49191B0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04BACC-CBAB-43D0-AEB0-A6C28815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3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82649">
              <a:defRPr/>
            </a:pPr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1420463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  <a:noFill/>
          <a:ln/>
        </p:spPr>
        <p:txBody>
          <a:bodyPr lIns="93897" tIns="46948" rIns="93897" bIns="46948"/>
          <a:lstStyle/>
          <a:p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3469896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  <a:noFill/>
          <a:ln/>
        </p:spPr>
        <p:txBody>
          <a:bodyPr lIns="93897" tIns="46948" rIns="93897" bIns="46948"/>
          <a:lstStyle/>
          <a:p>
            <a:pPr defTabSz="782649">
              <a:defRPr/>
            </a:pPr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3421663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  <a:noFill/>
          <a:ln/>
        </p:spPr>
        <p:txBody>
          <a:bodyPr lIns="93897" tIns="46948" rIns="93897" bIns="46948"/>
          <a:lstStyle/>
          <a:p>
            <a:pPr defTabSz="782649">
              <a:defRPr/>
            </a:pPr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1741078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  <a:noFill/>
          <a:ln/>
        </p:spPr>
        <p:txBody>
          <a:bodyPr lIns="93897" tIns="46948" rIns="93897" bIns="46948"/>
          <a:lstStyle/>
          <a:p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1853557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  <a:noFill/>
          <a:ln/>
        </p:spPr>
        <p:txBody>
          <a:bodyPr lIns="93897" tIns="46948" rIns="93897" bIns="46948"/>
          <a:lstStyle/>
          <a:p>
            <a:pPr defTabSz="782649">
              <a:defRPr/>
            </a:pPr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1475285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  <a:noFill/>
          <a:ln/>
        </p:spPr>
        <p:txBody>
          <a:bodyPr lIns="93897" tIns="46948" rIns="93897" bIns="46948">
            <a:normAutofit/>
          </a:bodyPr>
          <a:lstStyle/>
          <a:p>
            <a:pPr>
              <a:spcBef>
                <a:spcPts val="308"/>
              </a:spcBef>
            </a:pPr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3644971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  <a:noFill/>
          <a:ln/>
        </p:spPr>
        <p:txBody>
          <a:bodyPr lIns="93897" tIns="46948" rIns="93897" bIns="46948"/>
          <a:lstStyle/>
          <a:p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3594905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38475" y="250825"/>
            <a:ext cx="3373438" cy="2528888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82649">
              <a:defRPr/>
            </a:pPr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610024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  <a:noFill/>
          <a:ln/>
        </p:spPr>
        <p:txBody>
          <a:bodyPr lIns="98057" tIns="49028" rIns="98057" bIns="49028"/>
          <a:lstStyle/>
          <a:p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1929899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82649">
              <a:defRPr/>
            </a:pPr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324859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4233367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  <a:noFill/>
          <a:ln/>
        </p:spPr>
        <p:txBody>
          <a:bodyPr lIns="98057" tIns="49028" rIns="98057" bIns="49028">
            <a:normAutofit/>
          </a:bodyPr>
          <a:lstStyle/>
          <a:p>
            <a:pPr defTabSz="782649">
              <a:defRPr/>
            </a:pPr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1405595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82649">
              <a:defRPr/>
            </a:pPr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3858181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  <a:noFill/>
          <a:ln/>
        </p:spPr>
        <p:txBody>
          <a:bodyPr lIns="98057" tIns="49028" rIns="98057" bIns="49028"/>
          <a:lstStyle/>
          <a:p>
            <a:r>
              <a:rPr lang="de-AT" sz="1300" dirty="0"/>
              <a:t>To set aside: bỏ</a:t>
            </a:r>
            <a:r>
              <a:rPr lang="de-AT" sz="1300" baseline="0" dirty="0"/>
              <a:t> qua</a:t>
            </a:r>
          </a:p>
          <a:p>
            <a:r>
              <a:rPr lang="de-AT" sz="1300" baseline="0" dirty="0"/>
              <a:t>Irrelevant: ko liên quan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Interleaved: </a:t>
            </a:r>
            <a:r>
              <a:rPr lang="en-US" sz="1400" dirty="0" err="1"/>
              <a:t>xen</a:t>
            </a:r>
            <a:r>
              <a:rPr lang="en-US" sz="1400" dirty="0"/>
              <a:t> </a:t>
            </a:r>
            <a:r>
              <a:rPr lang="en-US" sz="1400" dirty="0" err="1"/>
              <a:t>kẽ</a:t>
            </a:r>
            <a:endParaRPr lang="en-US" sz="1400" dirty="0"/>
          </a:p>
          <a:p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1448385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38475" y="250825"/>
            <a:ext cx="3373438" cy="2528888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82649">
              <a:defRPr/>
            </a:pPr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2264190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  <a:noFill/>
          <a:ln/>
        </p:spPr>
        <p:txBody>
          <a:bodyPr lIns="98057" tIns="49028" rIns="98057" bIns="49028"/>
          <a:lstStyle/>
          <a:p>
            <a:r>
              <a:rPr lang="en-US" sz="1400" dirty="0"/>
              <a:t>you can set aside the chronological order of events on a single lifeline using a </a:t>
            </a:r>
            <a:r>
              <a:rPr lang="en-US" sz="1400" dirty="0" err="1"/>
              <a:t>coregion</a:t>
            </a:r>
            <a:r>
              <a:rPr lang="en-US" sz="1400" dirty="0"/>
              <a:t>.</a:t>
            </a:r>
          </a:p>
          <a:p>
            <a:r>
              <a:rPr lang="en-US" sz="1400" dirty="0"/>
              <a:t>This enables you to model concurrent </a:t>
            </a:r>
            <a:r>
              <a:rPr lang="en-US" sz="1400" dirty="0" err="1"/>
              <a:t>Coregion</a:t>
            </a:r>
            <a:r>
              <a:rPr lang="en-US" sz="1400" dirty="0"/>
              <a:t> rent events for a single lifeline. The order of event occurrences within a </a:t>
            </a:r>
            <a:r>
              <a:rPr lang="en-US" sz="1400" dirty="0" err="1"/>
              <a:t>coregion</a:t>
            </a:r>
            <a:r>
              <a:rPr lang="en-US" sz="1400" dirty="0"/>
              <a:t> is in no way restricted, even though they are arranged along the lifeline.</a:t>
            </a:r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42512207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38475" y="250825"/>
            <a:ext cx="3373438" cy="2528888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82649">
              <a:defRPr/>
            </a:pPr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2338880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  <a:noFill/>
          <a:ln/>
        </p:spPr>
        <p:txBody>
          <a:bodyPr lIns="98057" tIns="49028" rIns="98057" bIns="49028"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029072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38475" y="250825"/>
            <a:ext cx="3373438" cy="2528888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82649">
              <a:defRPr/>
            </a:pPr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16533897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  <a:noFill/>
          <a:ln/>
        </p:spPr>
        <p:txBody>
          <a:bodyPr lIns="98057" tIns="49028" rIns="98057" bIns="49028"/>
          <a:lstStyle/>
          <a:p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9457256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  <a:noFill/>
          <a:ln/>
        </p:spPr>
        <p:txBody>
          <a:bodyPr lIns="98057" tIns="49028" rIns="98057" bIns="49028"/>
          <a:lstStyle/>
          <a:p>
            <a:pPr defTabSz="782649">
              <a:defRPr/>
            </a:pPr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2038477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  <a:noFill/>
          <a:ln/>
        </p:spPr>
        <p:txBody>
          <a:bodyPr lIns="93897" tIns="46948" rIns="93897" bIns="46948"/>
          <a:lstStyle/>
          <a:p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42644896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82649">
              <a:defRPr/>
            </a:pPr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39013243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  <a:noFill/>
          <a:ln/>
        </p:spPr>
        <p:txBody>
          <a:bodyPr lIns="98057" tIns="49028" rIns="98057" bIns="49028"/>
          <a:lstStyle/>
          <a:p>
            <a:pPr defTabSz="782649">
              <a:defRPr/>
            </a:pPr>
            <a:r>
              <a:rPr lang="en-US" sz="1400" dirty="0"/>
              <a:t>Deviations: </a:t>
            </a:r>
            <a:r>
              <a:rPr lang="en-US" sz="1400" dirty="0" err="1"/>
              <a:t>những</a:t>
            </a:r>
            <a:r>
              <a:rPr lang="en-US" sz="1400" baseline="0" dirty="0"/>
              <a:t> </a:t>
            </a:r>
            <a:r>
              <a:rPr lang="en-US" sz="1400" baseline="0" dirty="0" err="1"/>
              <a:t>sai</a:t>
            </a:r>
            <a:r>
              <a:rPr lang="en-US" sz="1400" baseline="0" dirty="0"/>
              <a:t> </a:t>
            </a:r>
            <a:r>
              <a:rPr lang="en-US" sz="1400" baseline="0" dirty="0" err="1"/>
              <a:t>lệch</a:t>
            </a:r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12807880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  <a:noFill/>
          <a:ln/>
        </p:spPr>
        <p:txBody>
          <a:bodyPr lIns="98057" tIns="49028" rIns="98057" bIns="49028"/>
          <a:lstStyle/>
          <a:p>
            <a:endParaRPr lang="de-AT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2522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080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812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  <a:noFill/>
          <a:ln/>
        </p:spPr>
        <p:txBody>
          <a:bodyPr lIns="93897" tIns="46948" rIns="93897" bIns="46948"/>
          <a:lstStyle/>
          <a:p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40906758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  <a:noFill/>
          <a:ln/>
        </p:spPr>
        <p:txBody>
          <a:bodyPr lIns="93897" tIns="46948" rIns="93897" bIns="46948"/>
          <a:lstStyle/>
          <a:p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21475558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  <a:noFill/>
          <a:ln/>
        </p:spPr>
        <p:txBody>
          <a:bodyPr lIns="93897" tIns="46948" rIns="93897" bIns="46948"/>
          <a:lstStyle/>
          <a:p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39726416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  <a:noFill/>
          <a:ln/>
        </p:spPr>
        <p:txBody>
          <a:bodyPr lIns="93897" tIns="46948" rIns="93897" bIns="46948"/>
          <a:lstStyle/>
          <a:p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39412710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  <a:noFill/>
          <a:ln/>
        </p:spPr>
        <p:txBody>
          <a:bodyPr lIns="93897" tIns="46948" rIns="93897" bIns="46948"/>
          <a:lstStyle/>
          <a:p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1120897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27282947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  <a:noFill/>
          <a:ln/>
        </p:spPr>
        <p:txBody>
          <a:bodyPr lIns="93897" tIns="46948" rIns="93897" bIns="46948"/>
          <a:lstStyle/>
          <a:p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6797528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  <a:noFill/>
          <a:ln/>
        </p:spPr>
        <p:txBody>
          <a:bodyPr lIns="93897" tIns="46948" rIns="93897" bIns="46948"/>
          <a:lstStyle/>
          <a:p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30186654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  <a:ln/>
        </p:spPr>
      </p:sp>
      <p:sp>
        <p:nvSpPr>
          <p:cNvPr id="113667" name="Notizenplatzhalter 2"/>
          <p:cNvSpPr>
            <a:spLocks noGrp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  <a:noFill/>
          <a:ln/>
        </p:spPr>
        <p:txBody>
          <a:bodyPr/>
          <a:lstStyle/>
          <a:p>
            <a:pPr defTabSz="782649">
              <a:defRPr/>
            </a:pPr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2166518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67605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Nguồn:</a:t>
            </a:r>
            <a:r>
              <a:rPr lang="en-US" baseline="0"/>
              <a:t> www.clipartkid.com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37002-8C6A-41BC-A89D-EA5197A045A0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  <a:noFill/>
          <a:ln/>
        </p:spPr>
        <p:txBody>
          <a:bodyPr lIns="93897" tIns="46948" rIns="93897" bIns="46948"/>
          <a:lstStyle/>
          <a:p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2545485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  <a:noFill/>
          <a:ln/>
        </p:spPr>
        <p:txBody>
          <a:bodyPr lIns="93897" tIns="46948" rIns="93897" bIns="46948"/>
          <a:lstStyle/>
          <a:p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3072302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  <a:noFill/>
          <a:ln/>
        </p:spPr>
        <p:txBody>
          <a:bodyPr lIns="93897" tIns="46948" rIns="93897" bIns="46948"/>
          <a:lstStyle/>
          <a:p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1179291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  <a:noFill/>
          <a:ln/>
        </p:spPr>
        <p:txBody>
          <a:bodyPr lIns="93897" tIns="46948" rIns="93897" bIns="46948">
            <a:normAutofit/>
          </a:bodyPr>
          <a:lstStyle/>
          <a:p>
            <a:pPr>
              <a:lnSpc>
                <a:spcPct val="98000"/>
              </a:lnSpc>
            </a:pPr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326682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0063" y="250825"/>
            <a:ext cx="3373437" cy="2530475"/>
          </a:xfrm>
          <a:prstGeom prst="rect">
            <a:avLst/>
          </a:prstGeo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28" y="2838484"/>
            <a:ext cx="8682538" cy="4789940"/>
          </a:xfrm>
          <a:prstGeom prst="rect">
            <a:avLst/>
          </a:prstGeom>
          <a:noFill/>
          <a:ln/>
        </p:spPr>
        <p:txBody>
          <a:bodyPr lIns="93897" tIns="46948" rIns="93897" bIns="46948"/>
          <a:lstStyle/>
          <a:p>
            <a:endParaRPr lang="de-AT" sz="1300" dirty="0"/>
          </a:p>
        </p:txBody>
      </p:sp>
    </p:spTree>
    <p:extLst>
      <p:ext uri="{BB962C8B-B14F-4D97-AF65-F5344CB8AC3E}">
        <p14:creationId xmlns:p14="http://schemas.microsoft.com/office/powerpoint/2010/main" val="148991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1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662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Tx/>
              <a:buNone/>
              <a:defRPr/>
            </a:lvl1pPr>
            <a:lvl2pPr>
              <a:buSzPct val="100000"/>
              <a:buFontTx/>
              <a:buNone/>
              <a:defRPr/>
            </a:lvl2pPr>
            <a:lvl3pPr marL="1285875" indent="-400050">
              <a:buSzPct val="100000"/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1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316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324000" y="6096000"/>
            <a:ext cx="687708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1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71800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1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1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2.xml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theme" Target="../theme/theme5.xml"/><Relationship Id="rId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theme" Target="../theme/theme8.xml"/><Relationship Id="rId4" Type="http://schemas.openxmlformats.org/officeDocument/2006/relationships/image" Target="../media/image3.jpe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theme" Target="../theme/theme9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40751-D9BD-4C22-B2AE-6ED8EEC96B4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39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</p:spPr>
      </p:pic>
      <p:pic>
        <p:nvPicPr>
          <p:cNvPr id="1041" name="Picture 17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819775"/>
            <a:ext cx="9120188" cy="123825"/>
          </a:xfrm>
          <a:prstGeom prst="rect">
            <a:avLst/>
          </a:prstGeom>
          <a:noFill/>
        </p:spPr>
      </p:pic>
      <p:pic>
        <p:nvPicPr>
          <p:cNvPr id="1043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96" y="6215082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+mn-lt"/>
              </a:defRPr>
            </a:lvl1pPr>
          </a:lstStyle>
          <a:p>
            <a:fld id="{F04F3D01-FFA3-4157-A605-3A53D71ECD5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8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0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rgbClr val="FE8400"/>
        </a:buClr>
        <a:buFont typeface="Times" charset="0"/>
        <a:buAutoNum type="arabicPeriod"/>
        <a:defRPr sz="2000" b="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4738" indent="-188913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64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39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96" y="6215082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tx1"/>
                </a:solidFill>
                <a:latin typeface="+mn-lt"/>
              </a:defRPr>
            </a:lvl1pPr>
          </a:lstStyle>
          <a:p>
            <a:fld id="{F04F3D01-FFA3-4157-A605-3A53D71ECD5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24000" y="6096000"/>
            <a:ext cx="687708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de-AT" dirty="0"/>
          </a:p>
        </p:txBody>
      </p:sp>
      <p:pic>
        <p:nvPicPr>
          <p:cNvPr id="7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452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rgbClr val="FE8400"/>
        </a:buClr>
        <a:buFont typeface="Times" charset="0"/>
        <a:buAutoNum type="arabicPeriod"/>
        <a:defRPr sz="2000" b="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defTabSz="809625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4738" indent="-188913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39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</p:spPr>
      </p:pic>
      <p:pic>
        <p:nvPicPr>
          <p:cNvPr id="1043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96" y="6215082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+mn-lt"/>
              </a:defRPr>
            </a:lvl1pPr>
          </a:lstStyle>
          <a:p>
            <a:fld id="{F04F3D01-FFA3-4157-A605-3A53D71ECD5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545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rgbClr val="FE8400"/>
        </a:buClr>
        <a:buFont typeface="Times" charset="0"/>
        <a:buAutoNum type="arabicPeriod"/>
        <a:defRPr sz="2000" b="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4738" indent="-188913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1" fontAlgn="base" hangingPunct="1">
        <a:lnSpc>
          <a:spcPct val="10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pic>
        <p:nvPicPr>
          <p:cNvPr id="3076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7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19775"/>
            <a:ext cx="9120188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</a:defRPr>
            </a:lvl1pPr>
          </a:lstStyle>
          <a:p>
            <a:fld id="{D518DE9D-3AFD-4F03-88BC-1C4C2EC2EF4D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57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 charset="0"/>
        <a:buAutoNum type="arabicPeriod"/>
        <a:defRPr sz="2000">
          <a:solidFill>
            <a:schemeClr val="tx2"/>
          </a:solidFill>
          <a:latin typeface="+mn-lt"/>
          <a:ea typeface="MS PGothic" pitchFamily="34" charset="-128"/>
          <a:cs typeface="ＭＳ Ｐゴシック" charset="0"/>
        </a:defRPr>
      </a:lvl1pPr>
      <a:lvl2pPr marL="809625" indent="-266700" algn="l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1074738" indent="-188913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MS PGothic" pitchFamily="34" charset="-128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  <a:ea typeface="MS PGothic" pitchFamily="34" charset="-128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pic>
        <p:nvPicPr>
          <p:cNvPr id="17412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</a:defRPr>
            </a:lvl1pPr>
          </a:lstStyle>
          <a:p>
            <a:fld id="{D8A19DB4-E212-456F-BF51-68B30C2C9CD6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23850" y="6096000"/>
            <a:ext cx="6877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pitchFamily="34" charset="0"/>
              </a:defRPr>
            </a:lvl1pPr>
          </a:lstStyle>
          <a:p>
            <a:endParaRPr lang="de-AT" altLang="de-DE"/>
          </a:p>
        </p:txBody>
      </p:sp>
      <p:pic>
        <p:nvPicPr>
          <p:cNvPr id="17415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36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 charset="0"/>
        <a:buAutoNum type="arabicPeriod"/>
        <a:defRPr sz="2000">
          <a:solidFill>
            <a:schemeClr val="tx2"/>
          </a:solidFill>
          <a:latin typeface="+mn-lt"/>
          <a:ea typeface="MS PGothic" pitchFamily="34" charset="-128"/>
          <a:cs typeface="ＭＳ Ｐゴシック" charset="0"/>
        </a:defRPr>
      </a:lvl1pPr>
      <a:lvl2pPr marL="809625" indent="-266700" algn="l" defTabSz="809625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1074738" indent="-188913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MS PGothic" pitchFamily="34" charset="-128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  <a:ea typeface="MS PGothic" pitchFamily="34" charset="-128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pic>
        <p:nvPicPr>
          <p:cNvPr id="10244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</a:defRPr>
            </a:lvl1pPr>
          </a:lstStyle>
          <a:p>
            <a:fld id="{9B50ACC3-A7D1-43CA-A4F6-5DC38AFE58BC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335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 charset="0"/>
        <a:buAutoNum type="arabicPeriod"/>
        <a:defRPr sz="2000">
          <a:solidFill>
            <a:schemeClr val="tx2"/>
          </a:solidFill>
          <a:latin typeface="+mn-lt"/>
          <a:ea typeface="MS PGothic" pitchFamily="34" charset="-128"/>
          <a:cs typeface="ＭＳ Ｐゴシック" charset="0"/>
        </a:defRPr>
      </a:lvl1pPr>
      <a:lvl2pPr marL="809625" indent="-266700" algn="l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1074738" indent="-188913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MS PGothic" pitchFamily="34" charset="-128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  <a:ea typeface="MS PGothic" pitchFamily="34" charset="-128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173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17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9775"/>
            <a:ext cx="9120188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+mn-lt"/>
              </a:defRPr>
            </a:lvl1pPr>
          </a:lstStyle>
          <a:p>
            <a:pPr>
              <a:defRPr/>
            </a:pPr>
            <a:fld id="{2ED14E15-06E6-46EF-93B0-463EC83E9D0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4912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/>
        <a:buAutoNum type="arabicPeriod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4738" indent="-188913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9220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FFF95F15-FE8D-42C2-AC68-7D0AD9860ED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23850" y="6096000"/>
            <a:ext cx="6877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de-DE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pic>
        <p:nvPicPr>
          <p:cNvPr id="9223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54566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/>
        <a:buAutoNum type="arabicPeriod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defTabSz="809625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4738" indent="-188913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8197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+mn-lt"/>
              </a:defRPr>
            </a:lvl1pPr>
          </a:lstStyle>
          <a:p>
            <a:pPr>
              <a:defRPr/>
            </a:pPr>
            <a:fld id="{1A42D91C-1CB2-4810-B047-F090727930CF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9846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defTabSz="540000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/>
        <a:buAutoNum type="arabicPeriod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4738" indent="-188913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6149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17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9775"/>
            <a:ext cx="9120188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+mn-lt"/>
              </a:defRPr>
            </a:lvl1pPr>
          </a:lstStyle>
          <a:p>
            <a:pPr>
              <a:defRPr/>
            </a:pPr>
            <a:fld id="{8891EF70-49B5-4692-9A41-C18E4B0E01B5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9141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/>
        <a:buAutoNum type="arabicPeriod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defTabSz="714375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6325" indent="-190500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7173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17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19775"/>
            <a:ext cx="9120188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+mn-lt"/>
              </a:defRPr>
            </a:lvl1pPr>
          </a:lstStyle>
          <a:p>
            <a:pPr>
              <a:defRPr/>
            </a:pPr>
            <a:fld id="{2ED14E15-06E6-46EF-93B0-463EC83E9D0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229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/>
        <a:buAutoNum type="arabicPeriod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266700" algn="l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074738" indent="-188913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/>
        <a:buChar char="•"/>
        <a:defRPr sz="1300">
          <a:solidFill>
            <a:schemeClr val="tx1"/>
          </a:solidFill>
          <a:latin typeface="+mn-lt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www.mytimemanagement.com/images/time_management_software_full_1417754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98600" cy="130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4025" y="1219200"/>
            <a:ext cx="81565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66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- Sequence Diagram</a:t>
            </a:r>
          </a:p>
        </p:txBody>
      </p:sp>
      <p:sp>
        <p:nvSpPr>
          <p:cNvPr id="10" name="AutoShape 6" descr="data:image/jpeg;base64,/9j/4AAQSkZJRgABAQAAAQABAAD/2wCEAAkGBxMTEhUREhMVFhUVFx4ZFxcXGBobFxgeIRgYHRoYGxgYHiogGhomIBoaITEhJSktLi4uGR8zODMsNygtLy0BCgoKDg0OGxAQGy0mHyYtLS8vLS8tLS0tLS0tLS0tLS0tLS0tLS0tLy0tLS0tLS0tLS0tLS0vLS0tLS0tLS0tLf/AABEIAJ8BPgMBEQACEQEDEQH/xAAbAAEAAgMBAQAAAAAAAAAAAAAABQYDBAcCAf/EADwQAAIBAgQDBQUGBgICAwAAAAECEQADBBIhMQUGQRMiUWFxBzJCgZEUI1KhwdEzYnKCsfAV4ZKyQ2PC/8QAGgEBAAMBAQEAAAAAAAAAAAAAAAIDBAEFBv/EADURAAICAQMCAgkEAgICAwAAAAABAgMRBCExEkEFURMiMmFxkaHB8IGx0eEU8SNCUnIGFTT/2gAMAwEAAhEDEQA/AO40AoBQCgFAKAUAoBQCgFAKAUAoBQCgFAKAUAoBQCgFAKAUAoBQCgFAKAUAoBQCgFAKAUAoBQCgFAKAUAoBQCgFAKAUAoBQCgFAKAUAoBQCgFAKAjeL8dw+GE37qp4LMufRB3j8hUJ2Rh7TNGn0l17xXFv9vnwUnintLZpXCWP773+cimY8yR6Vhs16/wCiPdo8BS3vn+i/l/wX7heMF6zbvLs6ho8JGo9QdPlW6E1OKku58/dU6rJVvs8G1UyoUAoBQCgFAKAUAoBQCgFAKAUAoBQCgFAKAUAoBQCgFAKAUAoBQCgFAKAUAoBQCgFAKA5Fzbwq1Z4i5uIXF8G4ihoLNBlc2/vAgAfiWvLupXpt90z6rRaqdmjSi8dLw3zt54/OGeHvLZDW7l020Zu+vZhBlykFMinM7S5+8UPrbXWpdCimm9vh+fMnFStanCOWuHnO+ec8Jbey8bMsHsk4ublq7h2Mm0wZT/K86f8AkCf7qv0j9Xp8jF4/p1G2Nsf+yw/iv6OgVrPnxQHntBOWRO8Tr9Kj1xz053B6qQFAKAUAoBQCgFAKAUAoBQCgFAKAUAoBQCgFAKAUAoBQCgFAKAUAoCs828Zv2GQWcgBEsWWeukaiIj8xWmiqM08nleI62zTtKGP1I61zC5VS+LRGIkgWZjcb69Qam6N9o/Uzx8TTinKxJ/Ak+U+MPda5auurspzKwAXMp6wPkf7hVd9Sik0afD9a7pShJ5a4+H5+5YL10KJNYb7o0wc5M9WMXJ4RGXsVcPxgeQGo+s14dms1VjSjNLOeFusfHPw/MGqMILsQnOHLN3HWbRRlS9auSjsSO6YzaqJBkKwj8Ir06YW2VL0nPZ+40aPWR01ktsxa3RDPyXgsDb+0Y+699ifdEgO3gFBzMfHM0eMVqp0fXLHLJ6rx61R9T1V9fz4I9Pxt3tKtkDB2GkILaqG3IALDZmg922JEe9rXq1aeFbxjOPl+fH5HzWo1llvrSk1n5/j93zJ7lPi7FThXbNdRM1svM3F6TOsjSesEHXeqdZU0nZWv9ndJc3/xy57e9HjC4y7iCQ2JCQJKqCsfPSfqd6+Ureo1bxK3p80lj6/2butdjXvX7WGvW3tsXX4nJkHWGgjQwPWorT16a+M6235t9+zKp3JF2Br6MtFAKAUAoBQCgFAKAUAoBQCgFAKAUAoBQCgFAKAUAoBQCgFAKA8G4o3I+tQdkVy0dwz4L6bZl+oqPp6846l80d6ZeRAc9YUNhmuHTs5JPgOv5gH5Vt08+mR5XitHpaG/I5fc4orqioh7oIJUMSxJ3M7eg862q1Jt5PmJaeycYpQxj47lg5WxN5sbZKYd0WMrdxwmUKZJZp16jzAFUWzi4NZyeloablqYzUelYw+eMe8tvHcViBeCrZdlGqFQSvmSQNDPQ18p4hXqLL00tluts/q/efY1OCjubHCMLdfW9bKR4kd7wEA6DyqzR6Oec2L+/lwvccssWMRJ6vZM5DczcNt4mybLMqvvbJIkN0+R2I8DVlc3CWUQsq644OUniPYlrGIDW8pYSsZh4qT8MHXMsnbcaH14x611wPDb6JdE/wBGWHgfAsRiL2HvoDYtWTm7RlyvcJMtltklsreLH4juNKosvhCEovdv5L9f4NdemlKcZrZL5v8APeZOP8LxNvEXjbVFssdLjuApzalFQS5aZEKs6V8xLRSc5dPD+5pnTZKT6eDe4Lyil1c92+7eKouTpsS2pHyFWx0EY+0x/hY9tl6tJlAUbAQK2pY2NSWNj1XTooBQCgFAKAUAoBQCgFAKAUAoBQCgFAKAUAoBQCgPjGgII8XvdFSfCD+9WdKL/RRNW1zUqXzaxFy0gCkzMd6RA3O4JqcaJyWYpsz220w2ctzcu83YJZzYm2I330/Kn+Ldz0sp/wAmrOOpEFgsTZuloggMxzDqATsfPT6edfHPT1TslCSw05NvG+E3n7du3vPUVkkk0yQRUBRhsYInfeDUKqa43Vyhnplus87fTnyOucnFplmdwNyB6mK+seyyzCRuI45bUwsN5yAPqd68q/xauDxCLl8OPmXx07a3aRsY7itmzZ+0XbipaABzk6a7AeJPQDU16lb60mu5Q9uTlHHPafi77P8A8ci27NuC1y6oLtroQpMKp2jVoPw9NCrS5IOXkdKt8wK+HtX0XN2q5lE6A/EGPkdNPCquncsiuohLy3LrFrrZtDA2Rf6VHXzmfM1NJF8YxN/hXBtmAyj8XU+n7/5o5YJzsUdkSlzgWHa/9qa0rXQAAx1iNiFOgbpmiYAE1z0klHpzsYfRx6urG5n4liCtt+zym4FLKp6x5bmoE8rOCvWAboF0kuzDfcgHppoBPhpVqwjUsJbEnw++FvFBAB0HqOvz1+tRa2ITi3DJM1AoFAKAUAoBQCgFAKAUAoBQCgFAKAUAoBQCgFAKAUAoBQFUHaqpAtNm1hsrSJ36a/pVmxrfS+5WV7uJYFCLoCkBg05SYZgF1EDSfOvQr3pXllnhaz/9UseS/NiI5kvA4TM6w2UopIuA+4QBNzUjSfrV9axNpfb7GOTfSm/v9yycp8p3RZtX1vrFxFuKMpkBgGAOuu8V8nqNBP07nCWHl9j6Ku1dCTRZf+CuHVro6fD/AN1QvDrXarLJ5x7ifpY9OEjkvtNwKPxK410AtlTpsMukT9a9jQyscH6TnL+Xb6Ga7Cl6vGDT47wHCKUNq2otMpCXA6uLmWAWICgo+oLKdia2RnLzKWkdKv8ACxjeFthRHaKue1/UCSvpOqnyavOr1OdVbW/+rXyaX3LlD/iizkHDccEIVggRoFwXFYrod8q94MPLXU1vkilM6b7Kbk4e+t9Iwtu6WsXbhAUgyHUGYIEA5hoS7a6VVNbrHJbB4RO4/nPh9mezHbMOllA30doQ/JqshpLpdsfEqnrK49/kSWN5rw9vBpjWJyXFBtrpnYkSEAmM289BB8Kz2J1txlyiUroxh1vg5ri+b2uh3uX3ztMWkLhFEQq6EAj+cmdzGwqnq8zzJ6xSi23+m5M+zbl9zdGMMqqkwetwkEESdSonc9R6xyCy8lPhtNllnp3st8e8s+H4fdS69tAwUNKNssHWJ8tq0prG59NCcencmcFwxU7zd5vyHoP1rjlkjO1y2Rv1EqFAKAUAoBQCgFAKAUAoBQCgFAKAUAoBQCgFAKAUAoBQFT5m5hxVrECxhrFu592HJdo3cpA1AmcoGsktAFRbedjBqNXOFno4Ry8Z59+DmvM3GcRdurinti2/ZCMh0Ky0EqwO8nQ7gDSr69bOutw6U0edZqeuxTaw8fQt3EeRLd4Lmv3isAgL2SDUDYLagnzNXx1kktkvqem9LCWMtltwV77PYS0qErZthRLSxCLAnugTA8qyyzJ5ZqTUVglsNezorxGZQ0HcSJqJNHN/aJyPexOK+1W7ttUKKhDZpBGbXQHTaqtRrVpq+pxbWewVLslsyNxPIXEcSFzXcOFQQIBRSTGZ8q2/eaASY1gVLS61WrqUJJe/H85Izpa7o6RwXh64ayouFc4WGbofIT/po6q/SytS3lz+fodi2oKLfBWE9nGCv4p8Wzs6NcL9gIVMx1YN8RBaWjTeNRV/pHjBDoWckDzHwwrj7gvTcVVz2EiVCwAiLbEDKplYG+XWZNb6bP8AiXTt5s8+6L9K1LfukeR2b/dlbYYHKrd3NsWUxaXQFQxhvwjqZqxOUfWX58ymXreq/wC/dx9zb5IsWMdYu8Pvg5bVwX7QBggNOYA+AYtPlcqjxGndT8/t/Rbo3G+t1y7FuwnIvD7W2HVj/wDYWefk5I/KvN6EbY6SlcRIbmj2iWMIxwmEti5eTuEAZbNmNIJ0zEfhXTSCVq2MG0W5jFYRW8HzTxHCYh7+Kd79pjlcBCtoeHZSBljodm6k6ET6YtbHHJo6rwfitrE2lvWHDo3XqD1UjcMPA1U008Mmnk3a4dFAKAUAoBQCgFAKAUAoBQCgFAfJoDx2y6iRpv8ASf1rmUd6WeTiV8a51I70SPJxY6A1zrR30bMNzHx4D1qDtwWKkxW+LCQGiDpPhXFcs4ZJ6d4yiTq8zCgFAKA557Qbl+3i7V2zbdgbQUlbRuARczDSIzA5WHmBVcm0zyddGxWxsgu2Htnvkq/HcT2thkGGurczQn3WoUZgvf8AeJyZEy7d2ai3sZbH1xx0POdtvv8ADY6Vg7xVLWYEHskkEQwPZiZB2I/Sr1we0nssnvE3hlMGe6QZHr+/5V062VfhfNmNMoLVvKhKqcjklQYBJDRMCvF1es1NU2oRyvg/sWxxg+8w85Y2zazpbtlpAjI3+M3Xb51HReIXXXejsikv1yWVOt2whL/s8c4xs39joNpyVDQQSAYO402PmK9orexFY3DmczEsPPp8q6VsjzdNs50aG8IMEeB/36V0ZIrnPAXcZatYjDWyb9l8pWR3lYCYJIBAMegLVp0tkYtxnwzNqapWJShyjBwzlTGMJYWsMxXKSrZ48xbQASNYl2idtoslqK0+7/PP+jkKJtdkRWLu4fg1xksK97FlAM93u2rYMHQLBaYGk9PeGoqu7UzvWHwer4V4JGT687fUreOu3sTcV72ILYhgGtIQYWYZFUju22IggAR7uYgzEI1pbvg+ppprpi8Q9VbN/R7d0v8ASJDmHlprlgcUwYLpeBuYi0JLI8ntXTqVzZiV6bjT3Skk+lnyWt0zoulDyf07ERypwXFY1XtYdFFlyO0ulQF0ZWA7SMzQVnIJ31HUSk1HdmRJvg7Tyhy3bwFjsUYsWbO7kAZmgDQdBAECTWec+p5Lox6UTlRJCgFAKAUAoBQCgFAKAUAoBQCgNP7ZXcA0Dcl39R/6is0vaZrj7KPRB6GuHcruamIxDKNYNVuTRZGMWQONZm1zGOlZ3vyalhcHnCYsspRjr0P70T7HGu5bOX8dmUWn0ZRp5jy8f98K20WZXS+Tz9RVh9S4JitBmFAcZxGAa5dvFb98uL7oQuYxDxJY3F0E/Ia7Ax47jZJtqT5f5yfaRthXCCcI46U8vHl/6v8Avjk+cvcVGF4hZ7XFubBVwxuO4QzbVkJRiYMkADea0aVy62m8mHxaEHQpqCi89sdnjlcls594/ZuYJvs9+WzL7jEEidRpGnlXqVRUpYZ5/gtcbNUoyWdn+xRkxN1CthcTiFutEa/dZmAITUz1AzbT0jWrvRrnse3bo6rE7fRxcVn44Xfy9+PLuTPKPE8TdwmMYubjo1vKW1KK0hiAOuhPlv0is98XBPD7fY8jX6Kiq5RxhdLf6pZRvcv8ZXD240clyYzEEaDWcpBBM+eleLTq3VF53yz5mOpikfOIcZAvreKm6q3g2W2MxYAEKFDRJ2jbao6duWrcs8lU7szi1vv2+DNjjXPV8gC1Yu2AfiupDH0B7o/OvUv02rm8Uyil8d/22LJeIVw9uMl+hbOVuJfacMrsQXHdfbcdSBpqCD86aecpQxLlbP4o1QkrIqS4e5kucIDOSTlXwG5/Yf7pV+R0lW5m4ljLWKGGwTW7dtbSsQ4WMzOV95tZJKj1NVycs7GK66xW+jrxxnf44IleeOIoFLpYIaYlCCYOU+6+moI26HwqHVJGR+JWxx1Jb/bbzPnONtsZgrWPKKryUbLMQGbKdekyPV60aezufU//AB3xBzxKW2SE4IHu3LLYOyzYm33bpP8ACK9mqAuZ7ogNppOu5irJS8+D6DUNVwnG6XqPjzznO38ltwGO/wCMtHBI/wBqxlxs/ZrJS0WA94+9Gkxu28AEmuRg5vPCPlfFvE42WdUY78Jd2WDlLH3jmsYgW1dQHUWwFXKd4AJGh6jx3O9StrSSlHg8zSamc5yrsxlbrHkyyVQbxQCgFAKAUAoBQCgFAKAUAoBQCgK41+pHSJxXEMt1vRT+UfpWG/aZuoWYGK9x5h7oqlzkuC5Vx7mqceXGuh61FyyWdK7GnhMeQ7Kehgj6H9aiGfMV3buYHuuNPIjcf4P18KI6b2FxzAiNwZXyPh6GuptPJxxUk0y+8Nxq3rYdfmPA9RXpQmpLKPJsrcJYZgxvF1ttkKsSPCP1NeXq/GKtNb6KUW2vLH8ltemlOPUjmXFuFMb7ZbzImJxBKq9lGQPcJgHvt6ZstU6bXU6mbjBtN74a/EfQ169QhFTqy4xSypY2XyNbmj2f4kI2Jv3rb5CpbKDmaSqjTKAI0Py+derVTKMupsw67xKm+hVVxax+e8xJwFWUdnlDBY8iQwE6ToQfqDWmLw8mHw/Ux016slws8e9ErwTBY2+wu2hZJsWzYGYkGCGIOxBIz6bbDSp9SPXev0MoSh6yUpdT2XO3v9xZPZ5y5fwhxDXgg7XJlCtJ7ueSYECcwjXx2rknkw+K6yrUSi687f0UXjHtF4z22J+z4C1dsWb72gexuue45XdXEnTWBAmq8I8jCMGBxt/EZsXdRbNyMz24yhW9wBbdwk67xrvW6quvpjtu/cfN6qyyF9ji8KPw7ryJK7irrWA1wAoXhDlRZIVs3ugTEjfxq+MIKWEYbdRdOpSnxnbhfHgn/Z0l612t24MmGZQc7nLLA6FQdxBOvXSJrw64SjbN9m2fS6By9DHPGETWJ50trcCpbLJIDOTlgTqwWJIG+sVpwbOrcp/O/FWtcTaGUDJbBzLmAEhg2XqVIDCPCqZPDPG1lsq9TleS7Z/MGDF8Sw9yw7DKHEqgIPa6Pb7MgxGXILhbX3mPiK5kzai2mypvbPbz5WP0xnPvL1yZg0fh1q3cUMrZpB2P3jEfpU6/ZR6/heYaaDXv/ckeDXcIubD4VrINs963bKyD1JA1nzqeT0LLJ2S6pvLOZHDHCYy7aAOcXDkMSWFzZjM5mhtZ3Nb6WpQwz5nXKdVylHlvHzJTla7dOKRlzPcFxhdB2CEAFmc+c6eK+dSvcejHbsZvD/S/5Clu5ZfV8Pe/idOrzj6wUAoBQCgFAKAUAoBQCgFAKAUAoCoE10kV7jj/AHnyA/z+9YtR7Zs0/smrilMAjYRP+/7tVDRqieA8a/7vFRZ0wYt5K3ZgAhbhAJMT3WgHWNj6jwqOWdZvXLqsvZpm1El2ABnpGvu/Q/owyMc53MNvEaBjpG/lU8Eiz8h8Ql7iH4+8Plvp6H8q0aeW7Rk1cPVUvI3OMYtUxaq5AVlXNJjTUb+GleRrYx/zl1+y0s/Df+i/TVOembit03grnNmJRblnsiGVcXh2Ugz/APIoOvzNV6WiqvW4qeY9t8+RclNUOU1h4Za+JXrty0UuWbb233HaMvUEAlQSDtX1GDwOruRXB+GYe5dewbLW2VA+l0upBJG7KDOnhUnBqPURjapTcO+Mlo4Xwq3YDC2D3zLEmZMQPIaVAtN6gOT2LiYZ8bbv4fEKz4rEtavpZBKJdI1RyQQZGbTTRaAqnC8Gq3cHh0xD35uXe3zW2Q5SqdkgzEkwQ50PxRtFTVk0sJmS3Q6e2XVOOX+p1bC8g4Zc2dneTI1yhR0XTf1P5UrutjHEpZfnhIzf/T6XyfzZr8WwGR1Q5mtqsW0kwsaAD5RruZ1JrnJujFQSiuEQmNRZyFcjH3fA+VdJPyLdyhj0xWFAcBmtHs3DAHUARv4qV+c1yccM5CUZoh+JcU4OL/YNatO8wzW7YyqZiGdYE+OunWKyztqi8Pk2V+Byvg7FUsfov9kHxnjV+4fsio2DsgEKigZ216sDGU6+6dT1NaEsbGaMVFYitjQ4fw1QBkEEah9VK+Yg7/MihIsnE+AG9aGLxF82ewRs9xklmtrDBtCCCvf1OpkVZXZ0GTVaRXrGcEbwD2q8FsWxbttetjcl7TFmPixSZNRlJyeWW0UQpj0wX9nR+E8UtYi2t6y2ZWAIkFTBEiVYAjTXUVEuNygFAQ/FCRdBuJcezk07MFoaTJdF1bTLGhiG8a6gecHjURXNpzdDOFS2ZzIxGqEv3lHxQRoJjoKA2WxtwEo1tQ5UskOShiMwLZAQRIMQZ+scBF8Hu3gcKMqw9hnabjEufuJdpT39dp+I6+PQb5413LLZNbhh1zfw9Qrk6d7K7Kp23npTAMz49izqlvNkcJJaBJUMxJgwoBGuskxpXAa78ayi4Cqs1trQi20g9o4QbjRgZ7p8tddO4BlfiL5uzyW84UM03SFAJOUBskljBJEaeO1cBt4DFC6mcCNSCN4Kkqwkb6g69aA2KAUAoCj4DObaZ/fyjNHjGtCbNbFcKd7u05yACNh0E+G1Zp1ylLJqrtjGJKX+VCVAW6oMa939fD5V10e8itTvuinX8LesXnsXu9BkMNmBnXbb9ZHSs9kcPDNcJRmso2LOBdswVSwgggddPPSq+hvgl1pclf4jzCtuUFthcGhziI/t3ny0qfQcUtyM/wCeDWuydVzSGDjRpHQnqpkiNtj0rvS0X9MJrbkmeXOKEXFcNGU+OvpUXlPJVjKwzp3DuLpdHeUMPMA/5rRGxS9pGSyhw9l4JD/jsM3eFm1mGoORZB6HbfzqyFNXV1KKz8DPO67pcXJ4+LIizxNFy5iAe7mBkEhiQykHciJnzre6m+Dy1qYrGfcYuCXgeIuAZAw8SP5bx/eu2RapWfP7EKZqWqeP/H9mW6sp6IoBQHwqN4oD7QELzTgy9ksgJZdQAJJjcADcxPzAqUOSq3PTlFfwHKb3jmvZrVoMGW3P3u2st8AJ1jf+mpuSjxuVRrlPd7L6lW41xPE3XbAYe39msqzL2aGHuQTma5c00MEnXxktXjX6uyc+iB9poPC9Np6lfY87Z92/7v7mvhOBqqOgt3GuAhR3Sqg5Wb3CMxGirmMAdoDGk1RHT5Tzlv8APzJvnrH1ReUo8+bxlLlbJ8vCzx+he+Xey4hg0cxnXuPpPeA97yJENp+KvVon1wWeT5bxTSf42plDtyvg/wCOCW4Py+lqGeHceXdX0Hj5n8quPPKx7TeP2lezgbj5Vb769oTKqfu7ZygxmcZj0i0QfeoDny4QYq+1omzdtOykZVDvbs24kvdZc/a3CUXc6Z/AUB3PguC7K0AR3jq3r4fIaUBv0AoDRvYe4Lhu22UhlCsjkgaEwysJynvEHQzA2igNd+FuzNdLKLpKFYBKrkzQDMFpzuCdNCIiKAzrhbjOLlzKMqsqqpJEtEsWIE7QBGknedAMWH4e6fZyCpNq12TSSJB7OWUxuOz2O87igPI4PLX5YZLikIBumfW4Z8S0N8q7kGN+EubVtWyXGW4blxWkW7hbPI2OgLAiQfdHqAPLcJuFmb7tQxsnKswvZXs8DQZpE6wNelMg2sTgD2puqttsyhWV/ImGDAHxgiNYG3XgNrA2CiBWIJkkkAKNSTAA2AmB1gazQGxQCgFAQeFsKuwk+JruDrZtF66cPiYnodK4dwUiziHx+Le6pP2e13EA2bxbzk6+kVkm+uR6NcFXDflklxRntITbA01gaE+lQllcFlajJ7nLudOI9qVPZkt+PYjyk7ikE29xZhbIqDXmBgg1d05KVZgmcDfgB8yrHvAsAT6DxqvofBa7Y85LzgecMN2aqcRZtuvVnTaNoVpnb86ejlngi7oZ5JDC8/YO3PaY5G/pt3W/9VqarkiqdsGuCSX2rcPiO1uXPSw//wCgKvWxjkk+xrt7V8Is9nh8UZ3y2UH+XrrZBQS4Rib2rT7mFv8A9+RR84nSmSWDofA+IfaMPav5SnaIGykzEjaeo8+tDjN6gFAKAUAoDm/tJwjWbi4m2B3iCf6ljQ+REaeTV5Wqr6LlNd/3X8o+p8DtjdXKib4/Z/w/sVnh9t8bdFjDkWraIBLvmZUgKYG8HLqEABPvE6VZGErPZ2Rsv1FOjWbmpTbzhLG/OX9m+OyOn8E4Th+HYdsrEg953YyXMQIA08gB+davUog2+D5fV6u3WWdUv0XkVnjXGMS57QXGtBtLdsEgx+Ix9ST5R0nyr7b3H0spdK7R7st0tEZz6Es+b7G5wbgS423ONTtlH8N2Zhcn4gGUg5PKYkVq8OsunFynx28/9DxGumuSjD2u/wCeZ94Nwrhdm/Fi8VZSJU3CUYjYZnBzEHwb9a9I8zKLwKHRQCgFAKAUAoBQCgFAKAUAoBQCgIRLi/CQakD67mgK5zvxfscKyqYe73AfCR3j9JHqRVdssIvoh1T3K1yzxbsraroBWLqwz03FSRaL+KW9bZe0KllIkASJESAeo3qSlkpcMbHCcdwhrTFLzLmBOpchT5gkx8prTGalwY51yjsz3wvlq7iZ7C0rAaZmcqpP8pkk+u1cc0tjsKZyWcE1wX2e3buftWtYco2WGTtSdu9owAGump+VcdqLY6WbWSO4nwM2MR9kUpcukiCtvKpU7MWO3prtXetdOSt0S6+gnm5DxKW+17ayYElFzTHWCYEx41H0qLHpmRmAwFy43uPlO+uv0ijuiji0kmdYw3srwsAtcdvy/Wr0YtyWwXs9wNv/AOPN/VB/SR8jQFpRAAFAAAEADYDoKA9UAoBQCgFAYMZg7d1cl1FdT8LAEfQ+tRlCMliSyTrtnXLqg2n7iM4zyxh8QqAr2bWv4Vy13HteGRl2HSNompLbgjKTk8vkrnF+HX7dofa8UmW3I7RkCod++0HKHjQ6AbwNa+f8UWqdy6YOUe2Prlef2NWnlXFesYeXeXM7y5m3ocwOlwbjIfw+Y/ztHSaSd7TsTUV2ez+H9nqW66umpei9p/Q98ycXuEdiUNm17oXbMNoLKYI/lBA8Sa+jjHbCPnZ2ZeZFds4UuwVFDSYjKDP9BVtf+utaq6Mrqlsjz79Zh9EFl/nkdJ5U4Y+Hsdm56yFmcug0n89NNaqulGUvVNOkrshD/ke7+hM1SahQCgFAKAUAoBQCgFAKAUAoBQHKsLzFhWjLfUE7CSp+jVImiVwnFwTpdU+TGPpO9cGCA53s373ZPbtm6iZswtwxE5IOWZOx2qqyLZfRNRzkhrmCdFVsjqp/ErL8oYVlcWuTWrE+D6uJaNzUcE+rJW+K8Na9diYHU/t5/tVkZYKpx6i98FwiW7cDQKoCqNAPCarzndlqs6Ekjb4Enag3XWM0GASQNAN+u1dSWTsr5pbGviOBdpjHvMIGVVU9AANp9ST86N52K4zx63cuvC+XAUliwkaTv/1V0Kdtyi3WNvCN/ActWLWyz61ZGmKKZ6mySxkmatM4oBQCgFAKAUAoBQCgPLoCCCAQdwdjQFUxXLd3DE3eHMACSzYVyRZcnUlGGtlz4jQyZBruc8gw2eLris1tVCX0/i4a8oDkaa6aMvg6yNdYO0JdS3iSiq3tMw8v4wWLhQ2jm+KYzgdPVfMaGo2auycvW48iynw3T1QzW8vzZb7GPRtvzorEzkqZI2QasKgzRqaDk0MVxm0gkuNOs6fWqZXRRdGicjXscVL6gQDtpqR4war9O2Xf48USGHxQbT4vD9RV0LFIzzrcfgbFWFYoBQCgFAKAUAoBQHO8N7MES8ri7mtiZBWHGnQjQ/QVLqO5LMvKWGHwsfU/sK5k71M2bXLuGXa2Pqf3rhzqZuJw+0AQLawRB0BkeBncUayMsqfGeQ0YlsOcp/A3u/I7j0NUSp8jRDUNe0VR+XnRm7VcrToOsDr5666VQ4tcmtWRa2JK1hRADeFRwRciS5e4KSFQSoG56R41ZXBsqsswW/A8NS3tJPienpWmMFEyym5G7UyAoBQCgFAKAUAoBQCgFAKAUAoDnnPvLxz/AGi2DM5gQSrI3VluDW2x11GhnUGKpk5QeVwzVX0WR6Zc+ZD4PmUXF7DHhjGgxKDLetHabiJtrHfSV7wzKIJqa6bFsRlCyh57fQseFuvYtqc/2iyVBGIBU/Nsvwn8QkeMVRKDjwXwtjZzySdnjotoLj6Ididj6Hauxm4nJ0qfBTOP87PiG7GyrFpJCqM227EeA6k6Cq5SlMsrqjXuz1ZvlO9cYM43bovks7f1b+m1VblredkbWGD3hnclVnuiYkfi9P8ANcOcEsMeqBQAwI+KDU1LBFxyXC3eBVW8QD9RXoLdHmNYZkVwaHD1QCgFAKAUAoBQCgFAKAUAoDzcthhDAEeBE0GTXXhtkHMLSA+OUVHoj5EuuXGTaqREUAoBQCgFAKAUAoBQCgFAKAUAoBQHxlBEHUUByTmXC22vxquS44BAhlHeUQem/wC9YW8S2PSrliO+5FcPx2JwbM1hlZM3fTXsXO5JUfwnM/xE0k94ECtELs7S+ZVbp0/Wr+X8EpfTD8SUiy72r6rm+yuwCsPG22oKGR3k02kLXZ090V1alx2lwUm5j8bhme1bw92yfdcC0xLeTOAc4101I103qpQaNyurfZMl+XbtzKXxSXEYGLYuIyKYElxmAzEaeQ38IhODRFTi+CwriHds7kqu4Q+8x118k2InvHXpBNOOx1bIz2+Zwn3ZUkHrpH08KllnHFHQMBila1bI2KKR81FejH2UeZP2mbQqRELfrgMD4piWVNI2aJA2kR1qSiDGmOuW47WGU7Og0HqKdPkCTRwRIMg9agD1QCgFAKAUAoBQCgFAKAUAoBQCgFAKAUAoBQCgFAKAUAoBQCgFAVvmjgBu/eWVXPBzDbNtB8J/eqLa294miq1LaRzbiPD3VWQBg7SDMgzrJis62e5qW5ScBgrtoAAHKplRJUoZ962w71tvNfmDWlXYKZURZ0Tl7np0hcYDdtqdLwH3tuOt22vvCfjTykTVqcZ8cmecJQ+BfsS1rF2N0u23GZLgCuFPwuOkg6yPyrskpLDIxk4vKKJxDB4lbgtDDu9xj7w/hR+I3DpHrr030rH6GWcYN6ui1nJB3cG9zS0GZixDAwMpBgg+AHiaejecHZWLGS2cd4zfwHDrN23aF1reS05M5EhSA7RrlkKOnvCYratlg8+W7LFhuZbf2G3jcVGHDIrOCT3STAjrqYjyIoRNzhHFLOJtres3M1ttmgwYMH0IOkGugq91M95rhxFy4hacqXWVUk7DsyIjx3qR0krWNfD3CGJey+oncTv5SD08xtUsZOFgwLIRnssMp3X4fp8JqDQJFLgPkfCoYB7oBQCgFAKAUAoBQCgFAKAUAoBQCgFAKAUAoBQCgFAKAUAoBQCgMOIwqPo6Kw/mAP8AmuNJ8nU2uDRucvYVt7Fv/wAaj0R8iXpJeZWOdOULS4c3cJbCXbZnQ7iQD7x6b/lXHBcosrsbeJEDh+DYnDMb2DdUJMtaP8G5r+Ee4/8AMvlOgq7OeSlryMNz2klL7W8VhuyUASVfOVMak5RBX01HgZ0lFJ7EctHvF882HYCzlJBIYEOJ+eXfzqOCWSa4FzDbc5QpVm0ytqp9CP1ArnAN3jvD7OMtPh70w8baEEEFSD4ggb0AwHDreAwRs2S2S2rGTqxZjqxiBMnYQK6jhp8Esl1zljl+BdNANAYiJ6/Opg3G6pow6gj/AB4HzmgPWFUIZRntt8mB8iOvzoCwYTF5oDaN5bH08K4DeW5UXEGUVEH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AutoShape 8" descr="data:image/jpeg;base64,/9j/4AAQSkZJRgABAQAAAQABAAD/2wCEAAkGBxMTEhUREhMVFhUVFx4ZFxcXGBobFxgeIRgYHRoYGxgYHiogGhomIBoaITEhJSktLi4uGR8zODMsNygtLy0BCgoKDg0OGxAQGy0mHyYtLS8vLS8tLS0tLS0tLS0tLS0tLS0tLS0tLy0tLS0tLS0tLS0tLS0vLS0tLS0tLS0tLf/AABEIAJ8BPgMBEQACEQEDEQH/xAAbAAEAAgMBAQAAAAAAAAAAAAAABQYDBAcCAf/EADwQAAIBAgQDBQUGBgICAwAAAAECEQADBBIhMQUGQRMiUWFxBzJCgZEUI1KhwdEzYnKCsfAV4ZKyQ2PC/8QAGgEBAAMBAQEAAAAAAAAAAAAAAAIDBAEFBv/EADURAAICAQMCAgkEAgICAwAAAAABAgMRBCExEkEFURMiMmFxkaHB8IGx0eEU8SNCUnIGFTT/2gAMAwEAAhEDEQA/AO40AoBQCgFAKAUAoBQCgFAKAUAoBQCgFAKAUAoBQCgFAKAUAoBQCgFAKAUAoBQCgFAKAUAoBQCgFAKAUAoBQCgFAKAUAoBQCgFAKAUAoBQCgFAKAjeL8dw+GE37qp4LMufRB3j8hUJ2Rh7TNGn0l17xXFv9vnwUnintLZpXCWP773+cimY8yR6Vhs16/wCiPdo8BS3vn+i/l/wX7heMF6zbvLs6ho8JGo9QdPlW6E1OKku58/dU6rJVvs8G1UyoUAoBQCgFAKAUAoBQCgFAKAUAoBQCgFAKAUAoBQCgFAKAUAoBQCgFAKAUAoBQCgFAKA5Fzbwq1Z4i5uIXF8G4ihoLNBlc2/vAgAfiWvLupXpt90z6rRaqdmjSi8dLw3zt54/OGeHvLZDW7l020Zu+vZhBlykFMinM7S5+8UPrbXWpdCimm9vh+fMnFStanCOWuHnO+ec8Jbey8bMsHsk4ublq7h2Mm0wZT/K86f8AkCf7qv0j9Xp8jF4/p1G2Nsf+yw/iv6OgVrPnxQHntBOWRO8Tr9Kj1xz053B6qQFAKAUAoBQCgFAKAUAoBQCgFAKAUAoBQCgFAKAUAoBQCgFAKAUAoCs828Zv2GQWcgBEsWWeukaiIj8xWmiqM08nleI62zTtKGP1I61zC5VS+LRGIkgWZjcb69Qam6N9o/Uzx8TTinKxJ/Ak+U+MPda5auurspzKwAXMp6wPkf7hVd9Sik0afD9a7pShJ5a4+H5+5YL10KJNYb7o0wc5M9WMXJ4RGXsVcPxgeQGo+s14dms1VjSjNLOeFusfHPw/MGqMILsQnOHLN3HWbRRlS9auSjsSO6YzaqJBkKwj8Ir06YW2VL0nPZ+40aPWR01ktsxa3RDPyXgsDb+0Y+699ifdEgO3gFBzMfHM0eMVqp0fXLHLJ6rx61R9T1V9fz4I9Pxt3tKtkDB2GkILaqG3IALDZmg922JEe9rXq1aeFbxjOPl+fH5HzWo1llvrSk1n5/j93zJ7lPi7FThXbNdRM1svM3F6TOsjSesEHXeqdZU0nZWv9ndJc3/xy57e9HjC4y7iCQ2JCQJKqCsfPSfqd6+Ureo1bxK3p80lj6/2butdjXvX7WGvW3tsXX4nJkHWGgjQwPWorT16a+M6235t9+zKp3JF2Br6MtFAKAUAoBQCgFAKAUAoBQCgFAKAUAoBQCgFAKAUAoBQCgFAKA8G4o3I+tQdkVy0dwz4L6bZl+oqPp6846l80d6ZeRAc9YUNhmuHTs5JPgOv5gH5Vt08+mR5XitHpaG/I5fc4orqioh7oIJUMSxJ3M7eg862q1Jt5PmJaeycYpQxj47lg5WxN5sbZKYd0WMrdxwmUKZJZp16jzAFUWzi4NZyeloablqYzUelYw+eMe8tvHcViBeCrZdlGqFQSvmSQNDPQ18p4hXqLL00tluts/q/efY1OCjubHCMLdfW9bKR4kd7wEA6DyqzR6Oec2L+/lwvccssWMRJ6vZM5DczcNt4mybLMqvvbJIkN0+R2I8DVlc3CWUQsq644OUniPYlrGIDW8pYSsZh4qT8MHXMsnbcaH14x611wPDb6JdE/wBGWHgfAsRiL2HvoDYtWTm7RlyvcJMtltklsreLH4juNKosvhCEovdv5L9f4NdemlKcZrZL5v8APeZOP8LxNvEXjbVFssdLjuApzalFQS5aZEKs6V8xLRSc5dPD+5pnTZKT6eDe4Lyil1c92+7eKouTpsS2pHyFWx0EY+0x/hY9tl6tJlAUbAQK2pY2NSWNj1XTooBQCgFAKAUAoBQCgFAKAUAoBQCgFAKAUAoBQCgPjGgII8XvdFSfCD+9WdKL/RRNW1zUqXzaxFy0gCkzMd6RA3O4JqcaJyWYpsz220w2ctzcu83YJZzYm2I330/Kn+Ldz0sp/wAmrOOpEFgsTZuloggMxzDqATsfPT6edfHPT1TslCSw05NvG+E3n7du3vPUVkkk0yQRUBRhsYInfeDUKqa43Vyhnplus87fTnyOucnFplmdwNyB6mK+seyyzCRuI45bUwsN5yAPqd68q/xauDxCLl8OPmXx07a3aRsY7itmzZ+0XbipaABzk6a7AeJPQDU16lb60mu5Q9uTlHHPafi77P8A8ci27NuC1y6oLtroQpMKp2jVoPw9NCrS5IOXkdKt8wK+HtX0XN2q5lE6A/EGPkdNPCquncsiuohLy3LrFrrZtDA2Rf6VHXzmfM1NJF8YxN/hXBtmAyj8XU+n7/5o5YJzsUdkSlzgWHa/9qa0rXQAAx1iNiFOgbpmiYAE1z0klHpzsYfRx6urG5n4liCtt+zym4FLKp6x5bmoE8rOCvWAboF0kuzDfcgHppoBPhpVqwjUsJbEnw++FvFBAB0HqOvz1+tRa2ITi3DJM1AoFAKAUAoBQCgFAKAUAoBQCgFAKAUAoBQCgFAKAUAoBQFUHaqpAtNm1hsrSJ36a/pVmxrfS+5WV7uJYFCLoCkBg05SYZgF1EDSfOvQr3pXllnhaz/9UseS/NiI5kvA4TM6w2UopIuA+4QBNzUjSfrV9axNpfb7GOTfSm/v9yycp8p3RZtX1vrFxFuKMpkBgGAOuu8V8nqNBP07nCWHl9j6Ku1dCTRZf+CuHVro6fD/AN1QvDrXarLJ5x7ifpY9OEjkvtNwKPxK410AtlTpsMukT9a9jQyscH6TnL+Xb6Ga7Cl6vGDT47wHCKUNq2otMpCXA6uLmWAWICgo+oLKdia2RnLzKWkdKv8ACxjeFthRHaKue1/UCSvpOqnyavOr1OdVbW/+rXyaX3LlD/iizkHDccEIVggRoFwXFYrod8q94MPLXU1vkilM6b7Kbk4e+t9Iwtu6WsXbhAUgyHUGYIEA5hoS7a6VVNbrHJbB4RO4/nPh9mezHbMOllA30doQ/JqshpLpdsfEqnrK49/kSWN5rw9vBpjWJyXFBtrpnYkSEAmM289BB8Kz2J1txlyiUroxh1vg5ri+b2uh3uX3ztMWkLhFEQq6EAj+cmdzGwqnq8zzJ6xSi23+m5M+zbl9zdGMMqqkwetwkEESdSonc9R6xyCy8lPhtNllnp3st8e8s+H4fdS69tAwUNKNssHWJ8tq0prG59NCcencmcFwxU7zd5vyHoP1rjlkjO1y2Rv1EqFAKAUAoBQCgFAKAUAoBQCgFAKAUAoBQCgFAKAUAoBQFT5m5hxVrECxhrFu592HJdo3cpA1AmcoGsktAFRbedjBqNXOFno4Ry8Z59+DmvM3GcRdurinti2/ZCMh0Ky0EqwO8nQ7gDSr69bOutw6U0edZqeuxTaw8fQt3EeRLd4Lmv3isAgL2SDUDYLagnzNXx1kktkvqem9LCWMtltwV77PYS0qErZthRLSxCLAnugTA8qyyzJ5ZqTUVglsNezorxGZQ0HcSJqJNHN/aJyPexOK+1W7ttUKKhDZpBGbXQHTaqtRrVpq+pxbWewVLslsyNxPIXEcSFzXcOFQQIBRSTGZ8q2/eaASY1gVLS61WrqUJJe/H85Izpa7o6RwXh64ayouFc4WGbofIT/po6q/SytS3lz+fodi2oKLfBWE9nGCv4p8Wzs6NcL9gIVMx1YN8RBaWjTeNRV/pHjBDoWckDzHwwrj7gvTcVVz2EiVCwAiLbEDKplYG+XWZNb6bP8AiXTt5s8+6L9K1LfukeR2b/dlbYYHKrd3NsWUxaXQFQxhvwjqZqxOUfWX58ymXreq/wC/dx9zb5IsWMdYu8Pvg5bVwX7QBggNOYA+AYtPlcqjxGndT8/t/Rbo3G+t1y7FuwnIvD7W2HVj/wDYWefk5I/KvN6EbY6SlcRIbmj2iWMIxwmEti5eTuEAZbNmNIJ0zEfhXTSCVq2MG0W5jFYRW8HzTxHCYh7+Kd79pjlcBCtoeHZSBljodm6k6ET6YtbHHJo6rwfitrE2lvWHDo3XqD1UjcMPA1U008Mmnk3a4dFAKAUAoBQCgFAKAUAoBQCgFAfJoDx2y6iRpv8ASf1rmUd6WeTiV8a51I70SPJxY6A1zrR30bMNzHx4D1qDtwWKkxW+LCQGiDpPhXFcs4ZJ6d4yiTq8zCgFAKA557Qbl+3i7V2zbdgbQUlbRuARczDSIzA5WHmBVcm0zyddGxWxsgu2Htnvkq/HcT2thkGGurczQn3WoUZgvf8AeJyZEy7d2ai3sZbH1xx0POdtvv8ADY6Vg7xVLWYEHskkEQwPZiZB2I/Sr1we0nssnvE3hlMGe6QZHr+/5V062VfhfNmNMoLVvKhKqcjklQYBJDRMCvF1es1NU2oRyvg/sWxxg+8w85Y2zazpbtlpAjI3+M3Xb51HReIXXXejsikv1yWVOt2whL/s8c4xs39joNpyVDQQSAYO402PmK9orexFY3DmczEsPPp8q6VsjzdNs50aG8IMEeB/36V0ZIrnPAXcZatYjDWyb9l8pWR3lYCYJIBAMegLVp0tkYtxnwzNqapWJShyjBwzlTGMJYWsMxXKSrZ48xbQASNYl2idtoslqK0+7/PP+jkKJtdkRWLu4fg1xksK97FlAM93u2rYMHQLBaYGk9PeGoqu7UzvWHwer4V4JGT687fUreOu3sTcV72ILYhgGtIQYWYZFUju22IggAR7uYgzEI1pbvg+ppprpi8Q9VbN/R7d0v8ASJDmHlprlgcUwYLpeBuYi0JLI8ntXTqVzZiV6bjT3Skk+lnyWt0zoulDyf07ERypwXFY1XtYdFFlyO0ulQF0ZWA7SMzQVnIJ31HUSk1HdmRJvg7Tyhy3bwFjsUYsWbO7kAZmgDQdBAECTWec+p5Lox6UTlRJCgFAKAUAoBQCgFAKAUAoBQCgNP7ZXcA0Dcl39R/6is0vaZrj7KPRB6GuHcruamIxDKNYNVuTRZGMWQONZm1zGOlZ3vyalhcHnCYsspRjr0P70T7HGu5bOX8dmUWn0ZRp5jy8f98K20WZXS+Tz9RVh9S4JitBmFAcZxGAa5dvFb98uL7oQuYxDxJY3F0E/Ia7Ax47jZJtqT5f5yfaRthXCCcI46U8vHl/6v8Avjk+cvcVGF4hZ7XFubBVwxuO4QzbVkJRiYMkADea0aVy62m8mHxaEHQpqCi89sdnjlcls594/ZuYJvs9+WzL7jEEidRpGnlXqVRUpYZ5/gtcbNUoyWdn+xRkxN1CthcTiFutEa/dZmAITUz1AzbT0jWrvRrnse3bo6rE7fRxcVn44Xfy9+PLuTPKPE8TdwmMYubjo1vKW1KK0hiAOuhPlv0is98XBPD7fY8jX6Kiq5RxhdLf6pZRvcv8ZXD240clyYzEEaDWcpBBM+eleLTq3VF53yz5mOpikfOIcZAvreKm6q3g2W2MxYAEKFDRJ2jbao6duWrcs8lU7szi1vv2+DNjjXPV8gC1Yu2AfiupDH0B7o/OvUv02rm8Uyil8d/22LJeIVw9uMl+hbOVuJfacMrsQXHdfbcdSBpqCD86aecpQxLlbP4o1QkrIqS4e5kucIDOSTlXwG5/Yf7pV+R0lW5m4ljLWKGGwTW7dtbSsQ4WMzOV95tZJKj1NVycs7GK66xW+jrxxnf44IleeOIoFLpYIaYlCCYOU+6+moI26HwqHVJGR+JWxx1Jb/bbzPnONtsZgrWPKKryUbLMQGbKdekyPV60aezufU//AB3xBzxKW2SE4IHu3LLYOyzYm33bpP8ACK9mqAuZ7ogNppOu5irJS8+D6DUNVwnG6XqPjzznO38ltwGO/wCMtHBI/wBqxlxs/ZrJS0WA94+9Gkxu28AEmuRg5vPCPlfFvE42WdUY78Jd2WDlLH3jmsYgW1dQHUWwFXKd4AJGh6jx3O9StrSSlHg8zSamc5yrsxlbrHkyyVQbxQCgFAKAUAoBQCgFAKAUAoBQCgK41+pHSJxXEMt1vRT+UfpWG/aZuoWYGK9x5h7oqlzkuC5Vx7mqceXGuh61FyyWdK7GnhMeQ7Kehgj6H9aiGfMV3buYHuuNPIjcf4P18KI6b2FxzAiNwZXyPh6GuptPJxxUk0y+8Nxq3rYdfmPA9RXpQmpLKPJsrcJYZgxvF1ttkKsSPCP1NeXq/GKtNb6KUW2vLH8ltemlOPUjmXFuFMb7ZbzImJxBKq9lGQPcJgHvt6ZstU6bXU6mbjBtN74a/EfQ169QhFTqy4xSypY2XyNbmj2f4kI2Jv3rb5CpbKDmaSqjTKAI0Py+derVTKMupsw67xKm+hVVxax+e8xJwFWUdnlDBY8iQwE6ToQfqDWmLw8mHw/Ux016slws8e9ErwTBY2+wu2hZJsWzYGYkGCGIOxBIz6bbDSp9SPXev0MoSh6yUpdT2XO3v9xZPZ5y5fwhxDXgg7XJlCtJ7ueSYECcwjXx2rknkw+K6yrUSi687f0UXjHtF4z22J+z4C1dsWb72gexuue45XdXEnTWBAmq8I8jCMGBxt/EZsXdRbNyMz24yhW9wBbdwk67xrvW6quvpjtu/cfN6qyyF9ji8KPw7ryJK7irrWA1wAoXhDlRZIVs3ugTEjfxq+MIKWEYbdRdOpSnxnbhfHgn/Z0l612t24MmGZQc7nLLA6FQdxBOvXSJrw64SjbN9m2fS6By9DHPGETWJ50trcCpbLJIDOTlgTqwWJIG+sVpwbOrcp/O/FWtcTaGUDJbBzLmAEhg2XqVIDCPCqZPDPG1lsq9TleS7Z/MGDF8Sw9yw7DKHEqgIPa6Pb7MgxGXILhbX3mPiK5kzai2mypvbPbz5WP0xnPvL1yZg0fh1q3cUMrZpB2P3jEfpU6/ZR6/heYaaDXv/ckeDXcIubD4VrINs963bKyD1JA1nzqeT0LLJ2S6pvLOZHDHCYy7aAOcXDkMSWFzZjM5mhtZ3Nb6WpQwz5nXKdVylHlvHzJTla7dOKRlzPcFxhdB2CEAFmc+c6eK+dSvcejHbsZvD/S/5Clu5ZfV8Pe/idOrzj6wUAoBQCgFAKAUAoBQCgFAKAUAoCoE10kV7jj/AHnyA/z+9YtR7Zs0/smrilMAjYRP+/7tVDRqieA8a/7vFRZ0wYt5K3ZgAhbhAJMT3WgHWNj6jwqOWdZvXLqsvZpm1El2ABnpGvu/Q/owyMc53MNvEaBjpG/lU8Eiz8h8Ql7iH4+8Plvp6H8q0aeW7Rk1cPVUvI3OMYtUxaq5AVlXNJjTUb+GleRrYx/zl1+y0s/Df+i/TVOembit03grnNmJRblnsiGVcXh2Ugz/APIoOvzNV6WiqvW4qeY9t8+RclNUOU1h4Za+JXrty0UuWbb233HaMvUEAlQSDtX1GDwOruRXB+GYe5dewbLW2VA+l0upBJG7KDOnhUnBqPURjapTcO+Mlo4Xwq3YDC2D3zLEmZMQPIaVAtN6gOT2LiYZ8bbv4fEKz4rEtavpZBKJdI1RyQQZGbTTRaAqnC8Gq3cHh0xD35uXe3zW2Q5SqdkgzEkwQ50PxRtFTVk0sJmS3Q6e2XVOOX+p1bC8g4Zc2dneTI1yhR0XTf1P5UrutjHEpZfnhIzf/T6XyfzZr8WwGR1Q5mtqsW0kwsaAD5RruZ1JrnJujFQSiuEQmNRZyFcjH3fA+VdJPyLdyhj0xWFAcBmtHs3DAHUARv4qV+c1yccM5CUZoh+JcU4OL/YNatO8wzW7YyqZiGdYE+OunWKyztqi8Pk2V+Byvg7FUsfov9kHxnjV+4fsio2DsgEKigZ216sDGU6+6dT1NaEsbGaMVFYitjQ4fw1QBkEEah9VK+Yg7/MihIsnE+AG9aGLxF82ewRs9xklmtrDBtCCCvf1OpkVZXZ0GTVaRXrGcEbwD2q8FsWxbttetjcl7TFmPixSZNRlJyeWW0UQpj0wX9nR+E8UtYi2t6y2ZWAIkFTBEiVYAjTXUVEuNygFAQ/FCRdBuJcezk07MFoaTJdF1bTLGhiG8a6gecHjURXNpzdDOFS2ZzIxGqEv3lHxQRoJjoKA2WxtwEo1tQ5UskOShiMwLZAQRIMQZ+scBF8Hu3gcKMqw9hnabjEufuJdpT39dp+I6+PQb5413LLZNbhh1zfw9Qrk6d7K7Kp23npTAMz49izqlvNkcJJaBJUMxJgwoBGuskxpXAa78ayi4Cqs1trQi20g9o4QbjRgZ7p8tddO4BlfiL5uzyW84UM03SFAJOUBskljBJEaeO1cBt4DFC6mcCNSCN4Kkqwkb6g69aA2KAUAoCj4DObaZ/fyjNHjGtCbNbFcKd7u05yACNh0E+G1Zp1ylLJqrtjGJKX+VCVAW6oMa939fD5V10e8itTvuinX8LesXnsXu9BkMNmBnXbb9ZHSs9kcPDNcJRmso2LOBdswVSwgggddPPSq+hvgl1pclf4jzCtuUFthcGhziI/t3ny0qfQcUtyM/wCeDWuydVzSGDjRpHQnqpkiNtj0rvS0X9MJrbkmeXOKEXFcNGU+OvpUXlPJVjKwzp3DuLpdHeUMPMA/5rRGxS9pGSyhw9l4JD/jsM3eFm1mGoORZB6HbfzqyFNXV1KKz8DPO67pcXJ4+LIizxNFy5iAe7mBkEhiQykHciJnzre6m+Dy1qYrGfcYuCXgeIuAZAw8SP5bx/eu2RapWfP7EKZqWqeP/H9mW6sp6IoBQHwqN4oD7QELzTgy9ksgJZdQAJJjcADcxPzAqUOSq3PTlFfwHKb3jmvZrVoMGW3P3u2st8AJ1jf+mpuSjxuVRrlPd7L6lW41xPE3XbAYe39msqzL2aGHuQTma5c00MEnXxktXjX6uyc+iB9poPC9Np6lfY87Z92/7v7mvhOBqqOgt3GuAhR3Sqg5Wb3CMxGirmMAdoDGk1RHT5Tzlv8APzJvnrH1ReUo8+bxlLlbJ8vCzx+he+Xey4hg0cxnXuPpPeA97yJENp+KvVon1wWeT5bxTSf42plDtyvg/wCOCW4Py+lqGeHceXdX0Hj5n8quPPKx7TeP2lezgbj5Vb769oTKqfu7ZygxmcZj0i0QfeoDny4QYq+1omzdtOykZVDvbs24kvdZc/a3CUXc6Z/AUB3PguC7K0AR3jq3r4fIaUBv0AoDRvYe4Lhu22UhlCsjkgaEwysJynvEHQzA2igNd+FuzNdLKLpKFYBKrkzQDMFpzuCdNCIiKAzrhbjOLlzKMqsqqpJEtEsWIE7QBGknedAMWH4e6fZyCpNq12TSSJB7OWUxuOz2O87igPI4PLX5YZLikIBumfW4Z8S0N8q7kGN+EubVtWyXGW4blxWkW7hbPI2OgLAiQfdHqAPLcJuFmb7tQxsnKswvZXs8DQZpE6wNelMg2sTgD2puqttsyhWV/ImGDAHxgiNYG3XgNrA2CiBWIJkkkAKNSTAA2AmB1gazQGxQCgFAQeFsKuwk+JruDrZtF66cPiYnodK4dwUiziHx+Le6pP2e13EA2bxbzk6+kVkm+uR6NcFXDflklxRntITbA01gaE+lQllcFlajJ7nLudOI9qVPZkt+PYjyk7ikE29xZhbIqDXmBgg1d05KVZgmcDfgB8yrHvAsAT6DxqvofBa7Y85LzgecMN2aqcRZtuvVnTaNoVpnb86ejlngi7oZ5JDC8/YO3PaY5G/pt3W/9VqarkiqdsGuCSX2rcPiO1uXPSw//wCgKvWxjkk+xrt7V8Is9nh8UZ3y2UH+XrrZBQS4Rib2rT7mFv8A9+RR84nSmSWDofA+IfaMPav5SnaIGykzEjaeo8+tDjN6gFAKAUAoDm/tJwjWbi4m2B3iCf6ljQ+REaeTV5Wqr6LlNd/3X8o+p8DtjdXKib4/Z/w/sVnh9t8bdFjDkWraIBLvmZUgKYG8HLqEABPvE6VZGErPZ2Rsv1FOjWbmpTbzhLG/OX9m+OyOn8E4Th+HYdsrEg953YyXMQIA08gB+davUog2+D5fV6u3WWdUv0XkVnjXGMS57QXGtBtLdsEgx+Ix9ST5R0nyr7b3H0spdK7R7st0tEZz6Es+b7G5wbgS423ONTtlH8N2Zhcn4gGUg5PKYkVq8OsunFynx28/9DxGumuSjD2u/wCeZ94Nwrhdm/Fi8VZSJU3CUYjYZnBzEHwb9a9I8zKLwKHRQCgFAKAUAoBQCgFAKAUAoBQCgIRLi/CQakD67mgK5zvxfscKyqYe73AfCR3j9JHqRVdssIvoh1T3K1yzxbsraroBWLqwz03FSRaL+KW9bZe0KllIkASJESAeo3qSlkpcMbHCcdwhrTFLzLmBOpchT5gkx8prTGalwY51yjsz3wvlq7iZ7C0rAaZmcqpP8pkk+u1cc0tjsKZyWcE1wX2e3buftWtYco2WGTtSdu9owAGump+VcdqLY6WbWSO4nwM2MR9kUpcukiCtvKpU7MWO3prtXetdOSt0S6+gnm5DxKW+17ayYElFzTHWCYEx41H0qLHpmRmAwFy43uPlO+uv0ijuiji0kmdYw3srwsAtcdvy/Wr0YtyWwXs9wNv/AOPN/VB/SR8jQFpRAAFAAAEADYDoKA9UAoBQCgFAYMZg7d1cl1FdT8LAEfQ+tRlCMliSyTrtnXLqg2n7iM4zyxh8QqAr2bWv4Vy13HteGRl2HSNompLbgjKTk8vkrnF+HX7dofa8UmW3I7RkCod++0HKHjQ6AbwNa+f8UWqdy6YOUe2Prlef2NWnlXFesYeXeXM7y5m3ocwOlwbjIfw+Y/ztHSaSd7TsTUV2ez+H9nqW66umpei9p/Q98ycXuEdiUNm17oXbMNoLKYI/lBA8Sa+jjHbCPnZ2ZeZFds4UuwVFDSYjKDP9BVtf+utaq6Mrqlsjz79Zh9EFl/nkdJ5U4Y+Hsdm56yFmcug0n89NNaqulGUvVNOkrshD/ke7+hM1SahQCgFAKAUAoBQCgFAKAUAoBQHKsLzFhWjLfUE7CSp+jVImiVwnFwTpdU+TGPpO9cGCA53s373ZPbtm6iZswtwxE5IOWZOx2qqyLZfRNRzkhrmCdFVsjqp/ErL8oYVlcWuTWrE+D6uJaNzUcE+rJW+K8Na9diYHU/t5/tVkZYKpx6i98FwiW7cDQKoCqNAPCarzndlqs6Ekjb4Enag3XWM0GASQNAN+u1dSWTsr5pbGviOBdpjHvMIGVVU9AANp9ST86N52K4zx63cuvC+XAUliwkaTv/1V0Kdtyi3WNvCN/ActWLWyz61ZGmKKZ6mySxkmatM4oBQCgFAKAUAoBQCgPLoCCCAQdwdjQFUxXLd3DE3eHMACSzYVyRZcnUlGGtlz4jQyZBruc8gw2eLris1tVCX0/i4a8oDkaa6aMvg6yNdYO0JdS3iSiq3tMw8v4wWLhQ2jm+KYzgdPVfMaGo2auycvW48iynw3T1QzW8vzZb7GPRtvzorEzkqZI2QasKgzRqaDk0MVxm0gkuNOs6fWqZXRRdGicjXscVL6gQDtpqR4war9O2Xf48USGHxQbT4vD9RV0LFIzzrcfgbFWFYoBQCgFAKAUAoBQHO8N7MES8ri7mtiZBWHGnQjQ/QVLqO5LMvKWGHwsfU/sK5k71M2bXLuGXa2Pqf3rhzqZuJw+0AQLawRB0BkeBncUayMsqfGeQ0YlsOcp/A3u/I7j0NUSp8jRDUNe0VR+XnRm7VcrToOsDr5666VQ4tcmtWRa2JK1hRADeFRwRciS5e4KSFQSoG56R41ZXBsqsswW/A8NS3tJPienpWmMFEyym5G7UyAoBQCgFAKAUAoBQCgFAKAUAoDnnPvLxz/AGi2DM5gQSrI3VluDW2x11GhnUGKpk5QeVwzVX0WR6Zc+ZD4PmUXF7DHhjGgxKDLetHabiJtrHfSV7wzKIJqa6bFsRlCyh57fQseFuvYtqc/2iyVBGIBU/Nsvwn8QkeMVRKDjwXwtjZzySdnjotoLj6Ididj6Hauxm4nJ0qfBTOP87PiG7GyrFpJCqM227EeA6k6Cq5SlMsrqjXuz1ZvlO9cYM43bovks7f1b+m1VblredkbWGD3hnclVnuiYkfi9P8ANcOcEsMeqBQAwI+KDU1LBFxyXC3eBVW8QD9RXoLdHmNYZkVwaHD1QCgFAKAUAoBQCgFAKAUAoDzcthhDAEeBE0GTXXhtkHMLSA+OUVHoj5EuuXGTaqREUAoBQCgFAKAUAoBQCgFAKAUAoBQHxlBEHUUByTmXC22vxquS44BAhlHeUQem/wC9YW8S2PSrliO+5FcPx2JwbM1hlZM3fTXsXO5JUfwnM/xE0k94ECtELs7S+ZVbp0/Wr+X8EpfTD8SUiy72r6rm+yuwCsPG22oKGR3k02kLXZ090V1alx2lwUm5j8bhme1bw92yfdcC0xLeTOAc4101I103qpQaNyurfZMl+XbtzKXxSXEYGLYuIyKYElxmAzEaeQ38IhODRFTi+CwriHds7kqu4Q+8x118k2InvHXpBNOOx1bIz2+Zwn3ZUkHrpH08KllnHFHQMBila1bI2KKR81FejH2UeZP2mbQqRELfrgMD4piWVNI2aJA2kR1qSiDGmOuW47WGU7Og0HqKdPkCTRwRIMg9agD1QCgFAKAUAoBQCgFAKAUAoBQCgFAKAUAoBQCgFAKAUAoBQCgFAVvmjgBu/eWVXPBzDbNtB8J/eqLa294miq1LaRzbiPD3VWQBg7SDMgzrJis62e5qW5ScBgrtoAAHKplRJUoZ962w71tvNfmDWlXYKZURZ0Tl7np0hcYDdtqdLwH3tuOt22vvCfjTykTVqcZ8cmecJQ+BfsS1rF2N0u23GZLgCuFPwuOkg6yPyrskpLDIxk4vKKJxDB4lbgtDDu9xj7w/hR+I3DpHrr030rH6GWcYN6ui1nJB3cG9zS0GZixDAwMpBgg+AHiaejecHZWLGS2cd4zfwHDrN23aF1reS05M5EhSA7RrlkKOnvCYratlg8+W7LFhuZbf2G3jcVGHDIrOCT3STAjrqYjyIoRNzhHFLOJtres3M1ttmgwYMH0IOkGugq91M95rhxFy4hacqXWVUk7DsyIjx3qR0krWNfD3CGJey+oncTv5SD08xtUsZOFgwLIRnssMp3X4fp8JqDQJFLgPkfCoYB7oBQCgFAKAUAoBQCgFAKAUAoBQCgFAKAUAoBQCgFAKAUAoBQCgMOIwqPo6Kw/mAP8AmuNJ8nU2uDRucvYVt7Fv/wAaj0R8iXpJeZWOdOULS4c3cJbCXbZnQ7iQD7x6b/lXHBcosrsbeJEDh+DYnDMb2DdUJMtaP8G5r+Ee4/8AMvlOgq7OeSlryMNz2klL7W8VhuyUASVfOVMak5RBX01HgZ0lFJ7EctHvF882HYCzlJBIYEOJ+eXfzqOCWSa4FzDbc5QpVm0ytqp9CP1ArnAN3jvD7OMtPh70w8baEEEFSD4ggb0AwHDreAwRs2S2S2rGTqxZjqxiBMnYQK6jhp8Esl1zljl+BdNANAYiJ6/Opg3G6pow6gj/AB4HzmgPWFUIZRntt8mB8iOvzoCwYTF5oDaN5bH08K4DeW5UXEGUVEH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4" name="Picture 10" descr="http://www.ecommercetimes.com/article_images/story_graphics_xlarge/xl-2016-software-development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281054"/>
            <a:ext cx="8229600" cy="211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392532"/>
            <a:ext cx="2133600" cy="365125"/>
          </a:xfrm>
        </p:spPr>
        <p:txBody>
          <a:bodyPr/>
          <a:lstStyle/>
          <a:p>
            <a:fld id="{4B9A7932-7D00-4812-AC9E-4BA57C2528B4}" type="slidenum">
              <a:rPr lang="en-US" sz="2000" b="1" smtClean="0">
                <a:solidFill>
                  <a:srgbClr val="FF0000"/>
                </a:solidFill>
              </a:rPr>
              <a:t>1</a:t>
            </a:fld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 (2/3)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 creation (</a:t>
            </a:r>
            <a:r>
              <a:rPr lang="en-US" dirty="0" err="1"/>
              <a:t>tạo</a:t>
            </a:r>
            <a:r>
              <a:rPr lang="en-US" dirty="0"/>
              <a:t> obj)</a:t>
            </a:r>
          </a:p>
          <a:p>
            <a:pPr lvl="1"/>
            <a:r>
              <a:rPr lang="en-US" dirty="0"/>
              <a:t>Dashed arrow</a:t>
            </a:r>
          </a:p>
          <a:p>
            <a:pPr lvl="1"/>
            <a:r>
              <a:rPr lang="en-US" dirty="0"/>
              <a:t>Arrowhead points to the head of the lifeline of the</a:t>
            </a:r>
            <a:br>
              <a:rPr lang="en-US" dirty="0"/>
            </a:br>
            <a:r>
              <a:rPr lang="en-US" dirty="0"/>
              <a:t>object to be created</a:t>
            </a:r>
          </a:p>
          <a:p>
            <a:pPr lvl="1"/>
            <a:r>
              <a:rPr lang="en-US" dirty="0"/>
              <a:t>Keyword </a:t>
            </a:r>
            <a:r>
              <a:rPr lang="en-US" b="1" dirty="0">
                <a:latin typeface="Courier New"/>
                <a:cs typeface="Courier New"/>
              </a:rPr>
              <a:t>new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Object destruction (</a:t>
            </a:r>
            <a:r>
              <a:rPr lang="en-US" dirty="0" err="1"/>
              <a:t>hủy</a:t>
            </a:r>
            <a:r>
              <a:rPr lang="en-US" dirty="0"/>
              <a:t> obj)</a:t>
            </a:r>
          </a:p>
          <a:p>
            <a:pPr lvl="1"/>
            <a:r>
              <a:rPr lang="en-US" dirty="0"/>
              <a:t>Object is deleted</a:t>
            </a:r>
          </a:p>
          <a:p>
            <a:pPr lvl="1"/>
            <a:r>
              <a:rPr lang="en-US" dirty="0"/>
              <a:t>Large cross (</a:t>
            </a:r>
            <a:r>
              <a:rPr lang="en-US" dirty="0">
                <a:latin typeface="Times New Roman"/>
                <a:cs typeface="Times New Roman"/>
              </a:rPr>
              <a:t>×)</a:t>
            </a:r>
            <a:r>
              <a:rPr lang="en-US" dirty="0"/>
              <a:t> at the end of the lifeline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19" y="1144800"/>
            <a:ext cx="1588011" cy="137769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19" y="3131573"/>
            <a:ext cx="640081" cy="105156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26" y="4397623"/>
            <a:ext cx="3063602" cy="2182417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78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 (3/3)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Found message (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Sender of a message is unknown or not relevant</a:t>
            </a:r>
          </a:p>
          <a:p>
            <a:r>
              <a:rPr lang="en-US" dirty="0"/>
              <a:t>Lost message (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Receiver of a message is unknown or not relevant</a:t>
            </a:r>
          </a:p>
          <a:p>
            <a:r>
              <a:rPr lang="en-US" dirty="0"/>
              <a:t>Time-consuming message (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"Message with duration"</a:t>
            </a:r>
          </a:p>
          <a:p>
            <a:pPr lvl="1"/>
            <a:r>
              <a:rPr lang="en-US" dirty="0"/>
              <a:t>Usually messages are assumed to be transmitted </a:t>
            </a:r>
            <a:br>
              <a:rPr lang="en-US" dirty="0"/>
            </a:br>
            <a:r>
              <a:rPr lang="en-US" dirty="0"/>
              <a:t>without any loss of time</a:t>
            </a:r>
          </a:p>
          <a:p>
            <a:pPr lvl="1"/>
            <a:r>
              <a:rPr lang="en-US" dirty="0"/>
              <a:t>Express that time elapses between the sending and </a:t>
            </a:r>
            <a:br>
              <a:rPr lang="en-US" dirty="0"/>
            </a:br>
            <a:r>
              <a:rPr lang="en-US" dirty="0"/>
              <a:t>the receipt of a message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42"/>
          <a:stretch/>
        </p:blipFill>
        <p:spPr>
          <a:xfrm>
            <a:off x="7019787" y="1994680"/>
            <a:ext cx="524257" cy="51591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38"/>
          <a:stretch/>
        </p:blipFill>
        <p:spPr>
          <a:xfrm>
            <a:off x="6816866" y="1347680"/>
            <a:ext cx="524257" cy="50518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562" y="2601570"/>
            <a:ext cx="792482" cy="600457"/>
          </a:xfrm>
          <a:prstGeom prst="rect">
            <a:avLst/>
          </a:prstGeom>
        </p:spPr>
      </p:pic>
      <p:grpSp>
        <p:nvGrpSpPr>
          <p:cNvPr id="7" name="Gruppieren 6"/>
          <p:cNvGrpSpPr/>
          <p:nvPr/>
        </p:nvGrpSpPr>
        <p:grpSpPr>
          <a:xfrm>
            <a:off x="1076138" y="4662661"/>
            <a:ext cx="6496258" cy="1760970"/>
            <a:chOff x="1076138" y="3850537"/>
            <a:chExt cx="6496258" cy="176097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138" y="4218569"/>
              <a:ext cx="2776558" cy="1392938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834" y="3850537"/>
              <a:ext cx="2967562" cy="1760970"/>
            </a:xfrm>
            <a:prstGeom prst="rect">
              <a:avLst/>
            </a:prstGeom>
          </p:spPr>
        </p:pic>
      </p:grp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42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Combined Fragments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Model various control structures</a:t>
            </a:r>
          </a:p>
          <a:p>
            <a:r>
              <a:rPr lang="en-US" dirty="0"/>
              <a:t>12 predefined types of operators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426" y="2440314"/>
            <a:ext cx="3563544" cy="3310808"/>
          </a:xfrm>
          <a:prstGeom prst="rect">
            <a:avLst/>
          </a:prstGeom>
        </p:spPr>
      </p:pic>
      <p:sp>
        <p:nvSpPr>
          <p:cNvPr id="14" name="Geschweifte Klammer rechts 13"/>
          <p:cNvSpPr/>
          <p:nvPr/>
        </p:nvSpPr>
        <p:spPr bwMode="auto">
          <a:xfrm>
            <a:off x="5328179" y="4292027"/>
            <a:ext cx="289413" cy="990600"/>
          </a:xfrm>
          <a:prstGeom prst="rightBrace">
            <a:avLst/>
          </a:prstGeom>
          <a:noFill/>
          <a:ln w="9525" cap="flat" cmpd="sng" algn="ctr">
            <a:solidFill>
              <a:srgbClr val="FE84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24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1090017" y="3319245"/>
            <a:ext cx="1032126" cy="33855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Operand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1090017" y="4593335"/>
            <a:ext cx="1032126" cy="33855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Operand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802087" y="1960060"/>
            <a:ext cx="205376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Combined Fragment</a:t>
            </a:r>
          </a:p>
        </p:txBody>
      </p:sp>
      <p:sp>
        <p:nvSpPr>
          <p:cNvPr id="10" name="Text Box 45"/>
          <p:cNvSpPr txBox="1">
            <a:spLocks noChangeArrowheads="1"/>
          </p:cNvSpPr>
          <p:nvPr/>
        </p:nvSpPr>
        <p:spPr bwMode="auto">
          <a:xfrm>
            <a:off x="7295633" y="2879956"/>
            <a:ext cx="9957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Operator</a:t>
            </a:r>
          </a:p>
        </p:txBody>
      </p:sp>
      <p:sp>
        <p:nvSpPr>
          <p:cNvPr id="11" name="Geschweifte Klammer links 10"/>
          <p:cNvSpPr/>
          <p:nvPr/>
        </p:nvSpPr>
        <p:spPr bwMode="auto">
          <a:xfrm>
            <a:off x="2302484" y="2946921"/>
            <a:ext cx="335300" cy="1083203"/>
          </a:xfrm>
          <a:prstGeom prst="leftBrace">
            <a:avLst/>
          </a:prstGeom>
          <a:noFill/>
          <a:ln w="9525" cap="flat" cmpd="sng" algn="ctr">
            <a:solidFill>
              <a:srgbClr val="FE84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24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2" name="Geschweifte Klammer links 11"/>
          <p:cNvSpPr/>
          <p:nvPr/>
        </p:nvSpPr>
        <p:spPr bwMode="auto">
          <a:xfrm>
            <a:off x="2296908" y="4051524"/>
            <a:ext cx="332513" cy="1422176"/>
          </a:xfrm>
          <a:prstGeom prst="leftBrace">
            <a:avLst/>
          </a:prstGeom>
          <a:noFill/>
          <a:ln w="9525" cap="flat" cmpd="sng" algn="ctr">
            <a:solidFill>
              <a:srgbClr val="FE84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24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7245139" y="4439125"/>
            <a:ext cx="1032126" cy="33855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Operand</a:t>
            </a:r>
          </a:p>
        </p:txBody>
      </p:sp>
      <p:cxnSp>
        <p:nvCxnSpPr>
          <p:cNvPr id="15" name="Gerade Verbindung 17"/>
          <p:cNvCxnSpPr>
            <a:stCxn id="14" idx="1"/>
            <a:endCxn id="13" idx="1"/>
          </p:cNvCxnSpPr>
          <p:nvPr/>
        </p:nvCxnSpPr>
        <p:spPr bwMode="auto">
          <a:xfrm flipV="1">
            <a:off x="5617592" y="4608402"/>
            <a:ext cx="1627547" cy="1789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E84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Gerade Verbindung mit Pfeil 20"/>
          <p:cNvCxnSpPr>
            <a:stCxn id="10" idx="1"/>
          </p:cNvCxnSpPr>
          <p:nvPr/>
        </p:nvCxnSpPr>
        <p:spPr bwMode="auto">
          <a:xfrm flipH="1">
            <a:off x="3191203" y="3049233"/>
            <a:ext cx="4104430" cy="1141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E84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Gerade Verbindung mit Pfeil 21"/>
          <p:cNvCxnSpPr>
            <a:stCxn id="10" idx="1"/>
          </p:cNvCxnSpPr>
          <p:nvPr/>
        </p:nvCxnSpPr>
        <p:spPr bwMode="auto">
          <a:xfrm flipH="1">
            <a:off x="3807605" y="3049233"/>
            <a:ext cx="3488028" cy="13622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E84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Gerade Verbindung mit Pfeil 24"/>
          <p:cNvCxnSpPr>
            <a:stCxn id="9" idx="2"/>
          </p:cNvCxnSpPr>
          <p:nvPr/>
        </p:nvCxnSpPr>
        <p:spPr bwMode="auto">
          <a:xfrm>
            <a:off x="1828971" y="2298614"/>
            <a:ext cx="1252907" cy="5643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E84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Foliennummernplatzhalt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28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Types of Combined Fragments</a:t>
            </a:r>
          </a:p>
        </p:txBody>
      </p:sp>
      <p:graphicFrame>
        <p:nvGraphicFramePr>
          <p:cNvPr id="2745347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87976768"/>
              </p:ext>
            </p:extLst>
          </p:nvPr>
        </p:nvGraphicFramePr>
        <p:xfrm>
          <a:off x="1249326" y="1071886"/>
          <a:ext cx="6645349" cy="4659636"/>
        </p:xfrm>
        <a:graphic>
          <a:graphicData uri="http://schemas.openxmlformats.org/drawingml/2006/table">
            <a:tbl>
              <a:tblPr/>
              <a:tblGrid>
                <a:gridCol w="720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9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000" marR="9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Purpose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457" marR="96457" marT="46800" marB="46800"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alt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Alternative interaction (t</a:t>
                      </a:r>
                      <a:r>
                        <a:rPr kumimoji="0" lang="vi-VN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ư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ơng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tác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có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thể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lựa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chọn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opt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Optional interaction (t</a:t>
                      </a:r>
                      <a:r>
                        <a:rPr kumimoji="0" lang="vi-VN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ư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ơng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tác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tùy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chọn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loop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Repeated interaction (t</a:t>
                      </a:r>
                      <a:r>
                        <a:rPr kumimoji="0" lang="vi-VN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ư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ơng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tác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lặp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break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Exception interaction (t</a:t>
                      </a:r>
                      <a:r>
                        <a:rPr kumimoji="0" lang="vi-VN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ư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ơng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tác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ngoại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lệ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8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457" marR="96457" marT="46800" marB="46800"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seq</a:t>
                      </a:r>
                      <a:endParaRPr kumimoji="0" lang="en-US" sz="16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</a:endParaRP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Weak order (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lệnh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yếu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strict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Strict order (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lệnh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mạnh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par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Concurrent interaction (t</a:t>
                      </a:r>
                      <a:r>
                        <a:rPr kumimoji="0" lang="vi-VN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ư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ơng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tác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song song)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938">
                <a:tc v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critical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Atomic interaction (t</a:t>
                      </a:r>
                      <a:r>
                        <a:rPr kumimoji="0" lang="vi-VN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ư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ơng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tác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đ</a:t>
                      </a:r>
                      <a:r>
                        <a:rPr kumimoji="0" lang="vi-VN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ơ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nguyên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188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6457" marR="96457" marT="46800" marB="46800"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ignore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Irrelevant interaction (t</a:t>
                      </a:r>
                      <a:r>
                        <a:rPr kumimoji="0" lang="vi-VN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ư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ơng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tác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không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phù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hợp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consider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Relevant interaction (t</a:t>
                      </a:r>
                      <a:r>
                        <a:rPr kumimoji="0" lang="vi-VN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ư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ơng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tác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phù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hợp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188">
                <a:tc v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assert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Asserted interaction (t</a:t>
                      </a:r>
                      <a:r>
                        <a:rPr kumimoji="0" lang="vi-VN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ư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ơng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tác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chèn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538">
                <a:tc vMerge="1"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</a:rPr>
                        <a:t>neg</a:t>
                      </a:r>
                      <a:endParaRPr kumimoji="0" lang="en-US" sz="16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</a:endParaRP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Invalid interaction (t</a:t>
                      </a:r>
                      <a:r>
                        <a:rPr kumimoji="0" lang="vi-VN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ư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ơng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tác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không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hợp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4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lệ</a:t>
                      </a:r>
                      <a:r>
                        <a:rPr kumimoji="0" lang="en-US" sz="1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8000" marR="9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1253" name="Text Box 52"/>
          <p:cNvSpPr txBox="1">
            <a:spLocks noChangeArrowheads="1"/>
          </p:cNvSpPr>
          <p:nvPr/>
        </p:nvSpPr>
        <p:spPr bwMode="auto">
          <a:xfrm rot="16200000">
            <a:off x="721548" y="1798814"/>
            <a:ext cx="16002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Myriad Roman" pitchFamily="34" charset="0"/>
                <a:ea typeface="+mn-ea"/>
                <a:cs typeface="+mn-cs"/>
              </a:rPr>
              <a:t>Branches and loops</a:t>
            </a:r>
          </a:p>
        </p:txBody>
      </p:sp>
      <p:sp>
        <p:nvSpPr>
          <p:cNvPr id="51254" name="Text Box 53"/>
          <p:cNvSpPr txBox="1">
            <a:spLocks noChangeArrowheads="1"/>
          </p:cNvSpPr>
          <p:nvPr/>
        </p:nvSpPr>
        <p:spPr bwMode="auto">
          <a:xfrm rot="16200000">
            <a:off x="875535" y="3224505"/>
            <a:ext cx="1601787" cy="7817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Myriad Roman" pitchFamily="34" charset="0"/>
                <a:ea typeface="+mn-ea"/>
                <a:cs typeface="+mn-cs"/>
              </a:rPr>
              <a:t>Concurrency and order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Myriad Roman" pitchFamily="34" charset="0"/>
              <a:ea typeface="+mn-ea"/>
              <a:cs typeface="+mn-cs"/>
            </a:endParaRPr>
          </a:p>
        </p:txBody>
      </p:sp>
      <p:sp>
        <p:nvSpPr>
          <p:cNvPr id="51255" name="Text Box 54"/>
          <p:cNvSpPr txBox="1">
            <a:spLocks noChangeArrowheads="1"/>
          </p:cNvSpPr>
          <p:nvPr/>
        </p:nvSpPr>
        <p:spPr bwMode="auto">
          <a:xfrm rot="16200000">
            <a:off x="838229" y="4731836"/>
            <a:ext cx="1600200" cy="7817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Myriad Roman" pitchFamily="34" charset="0"/>
                <a:ea typeface="+mn-ea"/>
                <a:cs typeface="+mn-cs"/>
              </a:rPr>
              <a:t>Filters and assertions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Myriad Roman" pitchFamily="34" charset="0"/>
              <a:ea typeface="+mn-ea"/>
              <a:cs typeface="+mn-c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15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urier" pitchFamily="49" charset="0"/>
              </a:rPr>
              <a:t>alt</a:t>
            </a:r>
            <a:r>
              <a:rPr lang="en-US" dirty="0"/>
              <a:t> Fragment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4000" y="1144800"/>
            <a:ext cx="3854300" cy="5484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To model alternative sequences</a:t>
            </a:r>
          </a:p>
          <a:p>
            <a:pPr eaLnBrk="1" hangingPunct="1"/>
            <a:r>
              <a:rPr lang="en-US" dirty="0"/>
              <a:t>Similar to </a:t>
            </a:r>
            <a:r>
              <a:rPr lang="en-US" u="sng" dirty="0"/>
              <a:t>switch</a:t>
            </a:r>
            <a:r>
              <a:rPr lang="en-US" dirty="0"/>
              <a:t> statement in Java</a:t>
            </a:r>
          </a:p>
          <a:p>
            <a:r>
              <a:rPr lang="en-US" dirty="0"/>
              <a:t>Guards are used to select the one path to be executed</a:t>
            </a:r>
          </a:p>
          <a:p>
            <a:r>
              <a:rPr lang="en-US" dirty="0"/>
              <a:t>Guards</a:t>
            </a:r>
          </a:p>
          <a:p>
            <a:pPr lvl="1" eaLnBrk="1" hangingPunct="1"/>
            <a:r>
              <a:rPr lang="en-US" dirty="0"/>
              <a:t>Modeled in square brackets</a:t>
            </a:r>
          </a:p>
          <a:p>
            <a:pPr lvl="1" eaLnBrk="1" hangingPunct="1"/>
            <a:r>
              <a:rPr lang="en-US" dirty="0"/>
              <a:t>default: </a:t>
            </a:r>
            <a:r>
              <a:rPr lang="en-US" dirty="0">
                <a:latin typeface="Courier" pitchFamily="49" charset="0"/>
              </a:rPr>
              <a:t>true</a:t>
            </a:r>
          </a:p>
          <a:p>
            <a:pPr lvl="1" eaLnBrk="1" hangingPunct="1"/>
            <a:r>
              <a:rPr lang="en-US" dirty="0"/>
              <a:t>predefined: </a:t>
            </a:r>
            <a:r>
              <a:rPr lang="en-US" dirty="0">
                <a:latin typeface="Courier" pitchFamily="49" charset="0"/>
              </a:rPr>
              <a:t>[else]</a:t>
            </a:r>
          </a:p>
          <a:p>
            <a:pPr lvl="1" eaLnBrk="1" hangingPunct="1"/>
            <a:endParaRPr lang="en-US" dirty="0">
              <a:latin typeface="Courier" pitchFamily="49" charset="0"/>
            </a:endParaRPr>
          </a:p>
          <a:p>
            <a:r>
              <a:rPr lang="en-US" dirty="0">
                <a:latin typeface="Arial"/>
                <a:cs typeface="Arial"/>
              </a:rPr>
              <a:t>Multiple operands</a:t>
            </a:r>
          </a:p>
          <a:p>
            <a:r>
              <a:rPr lang="en-US" dirty="0">
                <a:latin typeface="Arial"/>
                <a:cs typeface="Arial"/>
              </a:rPr>
              <a:t>Guards have to be disjoint to avoid </a:t>
            </a:r>
            <a:r>
              <a:rPr lang="en-US" dirty="0" err="1">
                <a:latin typeface="Arial"/>
                <a:cs typeface="Arial"/>
              </a:rPr>
              <a:t>indeterministic</a:t>
            </a:r>
            <a:r>
              <a:rPr lang="en-US" dirty="0">
                <a:latin typeface="Arial"/>
                <a:cs typeface="Arial"/>
              </a:rPr>
              <a:t> behavior (</a:t>
            </a:r>
            <a:r>
              <a:rPr lang="en-US" dirty="0" err="1">
                <a:latin typeface="Arial"/>
                <a:cs typeface="Arial"/>
              </a:rPr>
              <a:t>hành</a:t>
            </a:r>
            <a:r>
              <a:rPr lang="en-US" dirty="0">
                <a:latin typeface="Arial"/>
                <a:cs typeface="Arial"/>
              </a:rPr>
              <a:t> vi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970" y="152400"/>
            <a:ext cx="1030226" cy="65532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277" y="1144800"/>
            <a:ext cx="4096879" cy="5152517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50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49" charset="0"/>
              </a:rPr>
              <a:t>opt</a:t>
            </a:r>
            <a:r>
              <a:rPr lang="en-US" dirty="0"/>
              <a:t> Fragment</a:t>
            </a:r>
          </a:p>
        </p:txBody>
      </p:sp>
      <p:sp>
        <p:nvSpPr>
          <p:cNvPr id="54275" name="Rectangle 38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4000" y="1144800"/>
            <a:ext cx="3740000" cy="4713092"/>
          </a:xfrm>
        </p:spPr>
        <p:txBody>
          <a:bodyPr/>
          <a:lstStyle/>
          <a:p>
            <a:r>
              <a:rPr lang="en-US" dirty="0"/>
              <a:t>To model an optional sequence</a:t>
            </a:r>
          </a:p>
          <a:p>
            <a:r>
              <a:rPr lang="en-US" dirty="0"/>
              <a:t>Actual execution at runtime is dependent on the guard</a:t>
            </a:r>
          </a:p>
          <a:p>
            <a:r>
              <a:rPr lang="en-US" dirty="0"/>
              <a:t>Exactly one operand</a:t>
            </a:r>
          </a:p>
          <a:p>
            <a:r>
              <a:rPr lang="en-US" dirty="0"/>
              <a:t>Similar to </a:t>
            </a:r>
            <a:r>
              <a:rPr lang="en-US" b="1" dirty="0">
                <a:latin typeface="Courier" pitchFamily="49" charset="0"/>
              </a:rPr>
              <a:t>if</a:t>
            </a:r>
            <a:r>
              <a:rPr lang="en-US" dirty="0"/>
              <a:t> statement without</a:t>
            </a:r>
            <a:r>
              <a:rPr lang="en-US" b="1" dirty="0">
                <a:latin typeface="Courier" pitchFamily="49" charset="0"/>
              </a:rPr>
              <a:t> else </a:t>
            </a:r>
            <a:r>
              <a:rPr lang="en-US" dirty="0"/>
              <a:t>branch</a:t>
            </a:r>
          </a:p>
          <a:p>
            <a:r>
              <a:rPr lang="en-US" dirty="0"/>
              <a:t>equivalent to </a:t>
            </a:r>
            <a:r>
              <a:rPr lang="en-US" b="1" dirty="0">
                <a:latin typeface="Courier" pitchFamily="49" charset="0"/>
              </a:rPr>
              <a:t>alt</a:t>
            </a:r>
            <a:r>
              <a:rPr lang="en-US" dirty="0"/>
              <a:t> fragment with two operands, one of which is empty</a:t>
            </a:r>
          </a:p>
          <a:p>
            <a:endParaRPr lang="de-AT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835" y="1144800"/>
            <a:ext cx="4102321" cy="515936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970" y="152400"/>
            <a:ext cx="1030226" cy="655321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15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95" y="4407748"/>
            <a:ext cx="2269949" cy="2035934"/>
          </a:xfrm>
          <a:prstGeom prst="rect">
            <a:avLst/>
          </a:prstGeom>
        </p:spPr>
      </p:pic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urier" pitchFamily="49" charset="0"/>
              </a:rPr>
              <a:t>loop</a:t>
            </a:r>
            <a:r>
              <a:rPr lang="en-US" dirty="0"/>
              <a:t> Fragment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To express that a sequence is to be executed repeatedly</a:t>
            </a:r>
          </a:p>
          <a:p>
            <a:pPr eaLnBrk="1" hangingPunct="1"/>
            <a:r>
              <a:rPr lang="en-US" dirty="0"/>
              <a:t>Exactly one operand</a:t>
            </a:r>
          </a:p>
          <a:p>
            <a:pPr eaLnBrk="1" hangingPunct="1"/>
            <a:r>
              <a:rPr lang="en-US" dirty="0"/>
              <a:t>Keyword loop followed by the minimal/maximal number of iterations </a:t>
            </a:r>
            <a:r>
              <a:rPr lang="en-US" dirty="0">
                <a:latin typeface="Courier" pitchFamily="49" charset="0"/>
              </a:rPr>
              <a:t>(</a:t>
            </a:r>
            <a:r>
              <a:rPr lang="en-US" b="1" dirty="0" err="1">
                <a:latin typeface="Courier" pitchFamily="49" charset="0"/>
              </a:rPr>
              <a:t>min..max</a:t>
            </a:r>
            <a:r>
              <a:rPr lang="en-US" dirty="0">
                <a:latin typeface="Courier" pitchFamily="49" charset="0"/>
              </a:rPr>
              <a:t>)</a:t>
            </a:r>
            <a:r>
              <a:rPr lang="en-US" dirty="0"/>
              <a:t> or </a:t>
            </a:r>
            <a:r>
              <a:rPr lang="en-US" dirty="0">
                <a:latin typeface="Courier" pitchFamily="49" charset="0"/>
              </a:rPr>
              <a:t>(</a:t>
            </a:r>
            <a:r>
              <a:rPr lang="en-US" b="1" dirty="0" err="1">
                <a:latin typeface="Courier" pitchFamily="49" charset="0"/>
              </a:rPr>
              <a:t>min,max</a:t>
            </a:r>
            <a:r>
              <a:rPr lang="en-US" dirty="0">
                <a:latin typeface="Courier" pitchFamily="49" charset="0"/>
              </a:rPr>
              <a:t>)</a:t>
            </a:r>
          </a:p>
          <a:p>
            <a:pPr lvl="1"/>
            <a:r>
              <a:rPr lang="en-US" dirty="0"/>
              <a:t>default: </a:t>
            </a:r>
            <a:r>
              <a:rPr lang="en-US" dirty="0">
                <a:latin typeface="Courier" pitchFamily="49" charset="0"/>
              </a:rPr>
              <a:t>(*)</a:t>
            </a:r>
            <a:r>
              <a:rPr lang="en-US" dirty="0"/>
              <a:t> .. no upper limit</a:t>
            </a:r>
          </a:p>
          <a:p>
            <a:r>
              <a:rPr lang="en-US" dirty="0"/>
              <a:t>Guard </a:t>
            </a:r>
          </a:p>
          <a:p>
            <a:pPr lvl="1"/>
            <a:r>
              <a:rPr lang="en-US" dirty="0"/>
              <a:t>Evaluated as soon as the minimum number of iterations has taken place</a:t>
            </a:r>
          </a:p>
          <a:p>
            <a:pPr lvl="1"/>
            <a:r>
              <a:rPr lang="en-US" dirty="0"/>
              <a:t>Checked for each iteration within the </a:t>
            </a:r>
            <a:r>
              <a:rPr lang="en-US" sz="1600" b="1" dirty="0">
                <a:latin typeface="Courier" pitchFamily="49" charset="0"/>
              </a:rPr>
              <a:t>(</a:t>
            </a:r>
            <a:r>
              <a:rPr lang="en-US" sz="1600" b="1" dirty="0" err="1">
                <a:latin typeface="Courier" pitchFamily="49" charset="0"/>
              </a:rPr>
              <a:t>min,max</a:t>
            </a:r>
            <a:r>
              <a:rPr lang="en-US" sz="1600" b="1" dirty="0">
                <a:latin typeface="Courier" pitchFamily="49" charset="0"/>
              </a:rPr>
              <a:t>) </a:t>
            </a:r>
            <a:r>
              <a:rPr lang="en-US" dirty="0"/>
              <a:t>limits</a:t>
            </a:r>
          </a:p>
          <a:p>
            <a:pPr lvl="1"/>
            <a:r>
              <a:rPr lang="en-US" dirty="0"/>
              <a:t>If the guard evaluates to false, the execution of the loop is terminated</a:t>
            </a:r>
          </a:p>
        </p:txBody>
      </p:sp>
      <p:sp>
        <p:nvSpPr>
          <p:cNvPr id="53272" name="Text Box 25"/>
          <p:cNvSpPr txBox="1">
            <a:spLocks noChangeArrowheads="1"/>
          </p:cNvSpPr>
          <p:nvPr/>
        </p:nvSpPr>
        <p:spPr bwMode="auto">
          <a:xfrm>
            <a:off x="5048002" y="4562164"/>
            <a:ext cx="3610675" cy="144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1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Notation alternatives</a:t>
            </a:r>
            <a:r>
              <a:rPr kumimoji="0" lang="de-AT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loop</a:t>
            </a:r>
            <a:r>
              <a:rPr kumimoji="0" lang="de-AT" sz="1800" b="0" i="1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(3,8)</a:t>
            </a:r>
            <a:r>
              <a:rPr kumimoji="0" lang="de-AT" sz="1800" b="0" i="1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</a:t>
            </a:r>
            <a:r>
              <a:rPr kumimoji="0" lang="de-A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loop</a:t>
            </a:r>
            <a:r>
              <a:rPr kumimoji="0" lang="de-AT" sz="1800" b="0" i="1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(3..8)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loop</a:t>
            </a:r>
            <a:r>
              <a:rPr kumimoji="0" lang="de-AT" sz="1800" b="0" i="1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(8,8)</a:t>
            </a:r>
            <a:r>
              <a:rPr kumimoji="0" lang="de-AT" sz="1800" b="0" i="1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</a:t>
            </a:r>
            <a:r>
              <a:rPr kumimoji="0" lang="de-A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loop</a:t>
            </a:r>
            <a:r>
              <a:rPr kumimoji="0" lang="de-AT" sz="1800" b="0" i="1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 (8)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loop</a:t>
            </a:r>
            <a:r>
              <a:rPr kumimoji="0" lang="de-AT" sz="1800" b="0" i="1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</a:t>
            </a:r>
            <a:r>
              <a:rPr kumimoji="0" lang="de-A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loop</a:t>
            </a:r>
            <a:r>
              <a:rPr kumimoji="0" lang="de-AT" sz="1800" b="0" i="1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 (*)</a:t>
            </a:r>
            <a:r>
              <a:rPr kumimoji="0" lang="de-AT" sz="1800" b="0" i="1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</a:t>
            </a:r>
            <a:r>
              <a:rPr kumimoji="0" lang="de-A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loop</a:t>
            </a:r>
            <a:r>
              <a:rPr kumimoji="0" lang="de-AT" sz="1800" b="0" i="1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(0,*)</a:t>
            </a:r>
          </a:p>
        </p:txBody>
      </p:sp>
      <p:sp>
        <p:nvSpPr>
          <p:cNvPr id="53273" name="Text Box 26"/>
          <p:cNvSpPr txBox="1">
            <a:spLocks noChangeArrowheads="1"/>
          </p:cNvSpPr>
          <p:nvPr/>
        </p:nvSpPr>
        <p:spPr bwMode="auto">
          <a:xfrm>
            <a:off x="583921" y="4937456"/>
            <a:ext cx="1828084" cy="14773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loop</a:t>
            </a:r>
            <a:r>
              <a:rPr kumimoji="0" lang="de-AT" sz="1800" b="0" i="1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A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</a:t>
            </a:r>
            <a:r>
              <a:rPr kumimoji="0" lang="de-AT" sz="1800" b="0" i="1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A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executed</a:t>
            </a:r>
            <a:r>
              <a:rPr kumimoji="0" lang="de-AT" sz="1800" b="0" i="1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at least </a:t>
            </a:r>
            <a:r>
              <a:rPr kumimoji="0" lang="de-A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once</a:t>
            </a:r>
            <a:r>
              <a:rPr kumimoji="0" lang="de-AT" sz="1800" b="0" i="1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de-A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then</a:t>
            </a:r>
            <a:r>
              <a:rPr kumimoji="0" lang="de-AT" sz="1800" b="0" i="1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A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</a:t>
            </a:r>
            <a:r>
              <a:rPr kumimoji="0" lang="de-AT" sz="1800" b="0" i="1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A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long</a:t>
            </a:r>
            <a:r>
              <a:rPr kumimoji="0" lang="de-AT" sz="1800" b="0" i="1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A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</a:t>
            </a:r>
            <a:r>
              <a:rPr kumimoji="0" lang="de-AT" sz="1800" b="0" i="1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AT" sz="1800" b="1" i="1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a&lt;1</a:t>
            </a:r>
            <a:r>
              <a:rPr kumimoji="0" lang="de-AT" sz="1800" b="1" i="1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A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</a:t>
            </a:r>
            <a:r>
              <a:rPr kumimoji="0" lang="de-AT" sz="1800" b="0" i="1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AT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true</a:t>
            </a:r>
            <a:endParaRPr kumimoji="0" lang="de-AT" sz="1800" b="0" i="1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1649837" y="4754715"/>
            <a:ext cx="1087121" cy="612252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1909789" y="4350847"/>
            <a:ext cx="5148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Min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945303" y="4562164"/>
            <a:ext cx="75533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Guard</a:t>
            </a: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2317893" y="4158297"/>
            <a:ext cx="57259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Max</a:t>
            </a: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2368693" y="4562165"/>
            <a:ext cx="963383" cy="404186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2821291" y="4363547"/>
            <a:ext cx="735681" cy="564052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451" y="152400"/>
            <a:ext cx="1030226" cy="655321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556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49" charset="0"/>
              </a:rPr>
              <a:t>break</a:t>
            </a:r>
            <a:r>
              <a:rPr lang="en-US" dirty="0"/>
              <a:t> Fragment</a:t>
            </a:r>
          </a:p>
        </p:txBody>
      </p:sp>
      <p:sp>
        <p:nvSpPr>
          <p:cNvPr id="54275" name="Rectangle 38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 form of exception handling</a:t>
            </a:r>
          </a:p>
          <a:p>
            <a:r>
              <a:rPr lang="en-US" dirty="0"/>
              <a:t>Exactly one operand with a guard</a:t>
            </a:r>
          </a:p>
          <a:p>
            <a:r>
              <a:rPr lang="en-US" dirty="0"/>
              <a:t>If the guard is true:</a:t>
            </a:r>
          </a:p>
          <a:p>
            <a:pPr lvl="1"/>
            <a:r>
              <a:rPr lang="en-US" dirty="0"/>
              <a:t>Interactions within this operand are executed</a:t>
            </a:r>
          </a:p>
          <a:p>
            <a:pPr lvl="1"/>
            <a:r>
              <a:rPr lang="en-US" dirty="0"/>
              <a:t>Remaining operations of the surrounding</a:t>
            </a:r>
            <a:br>
              <a:rPr lang="en-US" dirty="0"/>
            </a:br>
            <a:r>
              <a:rPr lang="en-US" dirty="0"/>
              <a:t>fragment are omitted</a:t>
            </a:r>
          </a:p>
          <a:p>
            <a:pPr lvl="1"/>
            <a:r>
              <a:rPr lang="en-US" dirty="0"/>
              <a:t>Interaction continues in the next higher</a:t>
            </a:r>
            <a:br>
              <a:rPr lang="en-US" dirty="0"/>
            </a:br>
            <a:r>
              <a:rPr lang="en-US" dirty="0"/>
              <a:t>level fragment</a:t>
            </a:r>
          </a:p>
          <a:p>
            <a:pPr lvl="1"/>
            <a:r>
              <a:rPr lang="en-US" dirty="0"/>
              <a:t>Different behavior than </a:t>
            </a:r>
            <a:r>
              <a:rPr lang="en-US" b="1" dirty="0">
                <a:latin typeface="Courier" pitchFamily="49" charset="0"/>
              </a:rPr>
              <a:t>opt </a:t>
            </a:r>
            <a:r>
              <a:rPr lang="en-US" dirty="0"/>
              <a:t>fragment</a:t>
            </a:r>
            <a:endParaRPr lang="de-AT" dirty="0"/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2311610" y="4654719"/>
            <a:ext cx="334107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Not </a:t>
            </a:r>
            <a:r>
              <a:rPr kumimoji="0" lang="de-A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executed</a:t>
            </a:r>
            <a:r>
              <a:rPr kumimoji="0" lang="de-AT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 </a:t>
            </a:r>
            <a:r>
              <a:rPr kumimoji="0" lang="de-A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if</a:t>
            </a:r>
            <a:r>
              <a:rPr kumimoji="0" lang="de-AT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 break </a:t>
            </a:r>
            <a:r>
              <a:rPr kumimoji="0" lang="de-A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is</a:t>
            </a:r>
            <a:r>
              <a:rPr kumimoji="0" lang="de-AT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 </a:t>
            </a:r>
            <a:r>
              <a:rPr kumimoji="0" lang="de-A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executed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Geschweifte Klammer rechts 12"/>
          <p:cNvSpPr/>
          <p:nvPr/>
        </p:nvSpPr>
        <p:spPr bwMode="auto">
          <a:xfrm flipH="1">
            <a:off x="5520802" y="4514518"/>
            <a:ext cx="263770" cy="618956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rgbClr val="FE84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2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970" y="152400"/>
            <a:ext cx="1030226" cy="65532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15" y="1243841"/>
            <a:ext cx="2538023" cy="4515010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210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el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49" charset="0"/>
              </a:rPr>
              <a:t>loop</a:t>
            </a:r>
            <a:r>
              <a:rPr lang="en-US" dirty="0"/>
              <a:t> and </a:t>
            </a:r>
            <a:r>
              <a:rPr lang="en-US" dirty="0">
                <a:latin typeface="Courier" pitchFamily="49" charset="0"/>
              </a:rPr>
              <a:t>break</a:t>
            </a:r>
            <a:r>
              <a:rPr lang="en-US" dirty="0"/>
              <a:t> Fragment - Example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794" y="1127086"/>
            <a:ext cx="6058412" cy="452524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970" y="152400"/>
            <a:ext cx="1030226" cy="655321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9446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49" charset="0"/>
              </a:rPr>
              <a:t>seq</a:t>
            </a:r>
            <a:r>
              <a:rPr lang="en-US" dirty="0"/>
              <a:t> Fragment</a:t>
            </a:r>
          </a:p>
        </p:txBody>
      </p:sp>
      <p:sp>
        <p:nvSpPr>
          <p:cNvPr id="61443" name="Textplatzhalter 3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order of events</a:t>
            </a:r>
          </a:p>
          <a:p>
            <a:r>
              <a:rPr lang="en-US" dirty="0"/>
              <a:t>Weak sequencing:</a:t>
            </a:r>
          </a:p>
          <a:p>
            <a:pPr marL="885825" lvl="1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sz="1600" dirty="0"/>
              <a:t>ordering of events within each of the operands is maintained in the result. (</a:t>
            </a:r>
            <a:r>
              <a:rPr lang="vi-VN" sz="1400" dirty="0"/>
              <a:t>Thứ tự của các sự kiện trong mỗi toán hạng được duy trì trong</a:t>
            </a:r>
            <a:r>
              <a:rPr lang="en-US" sz="1400" dirty="0"/>
              <a:t> </a:t>
            </a:r>
            <a:r>
              <a:rPr lang="vi-VN" sz="1400" dirty="0"/>
              <a:t>kết quả.</a:t>
            </a:r>
            <a:r>
              <a:rPr lang="en-US" sz="1600" dirty="0"/>
              <a:t>)</a:t>
            </a:r>
          </a:p>
          <a:p>
            <a:pPr marL="885825" lvl="1" indent="-342900">
              <a:buFont typeface="+mj-lt"/>
              <a:buAutoNum type="arabicPeriod"/>
            </a:pPr>
            <a:r>
              <a:rPr lang="en-US" dirty="0"/>
              <a:t>Events on different lifelines from different operands may come in any order.(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.)</a:t>
            </a:r>
          </a:p>
          <a:p>
            <a:pPr marL="885825" lvl="1" indent="-342900">
              <a:buFont typeface="+mj-lt"/>
              <a:buAutoNum type="arabicPeriod"/>
            </a:pPr>
            <a:r>
              <a:rPr lang="en-US" dirty="0"/>
              <a:t>Events on the same lifeline from different operands are ordered such that an event of the first operand comes before that of the second operand.</a:t>
            </a:r>
          </a:p>
          <a:p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970" y="152400"/>
            <a:ext cx="1030226" cy="65532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191000"/>
            <a:ext cx="5760603" cy="2608766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417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Interactions and interaction partners</a:t>
            </a:r>
          </a:p>
          <a:p>
            <a:r>
              <a:rPr lang="en-US" dirty="0"/>
              <a:t>Messages</a:t>
            </a:r>
          </a:p>
          <a:p>
            <a:r>
              <a:rPr lang="en-US" dirty="0"/>
              <a:t>Combined fragments</a:t>
            </a:r>
          </a:p>
          <a:p>
            <a:pPr lvl="1"/>
            <a:r>
              <a:rPr lang="en-US" dirty="0"/>
              <a:t>Branches and loops</a:t>
            </a:r>
          </a:p>
          <a:p>
            <a:pPr lvl="1"/>
            <a:r>
              <a:rPr lang="en-US" dirty="0"/>
              <a:t>Concurrency and order</a:t>
            </a:r>
          </a:p>
          <a:p>
            <a:pPr lvl="1"/>
            <a:r>
              <a:rPr lang="en-US" dirty="0"/>
              <a:t>Filters and assertions</a:t>
            </a:r>
          </a:p>
          <a:p>
            <a:r>
              <a:rPr lang="en-US" dirty="0"/>
              <a:t>Further language elements</a:t>
            </a:r>
          </a:p>
          <a:p>
            <a:r>
              <a:rPr lang="en-US" dirty="0"/>
              <a:t>Further types of interaction diagrams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6139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49" charset="0"/>
              </a:rPr>
              <a:t>seq</a:t>
            </a:r>
            <a:r>
              <a:rPr lang="en-US" dirty="0"/>
              <a:t> Fragment – Example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308" y="1528443"/>
            <a:ext cx="5993384" cy="3801114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900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49" charset="0"/>
              </a:rPr>
              <a:t>strict</a:t>
            </a:r>
            <a:r>
              <a:rPr lang="en-US" dirty="0"/>
              <a:t> Fragment</a:t>
            </a:r>
          </a:p>
        </p:txBody>
      </p:sp>
      <p:sp>
        <p:nvSpPr>
          <p:cNvPr id="63491" name="Textplatzhalter 3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Sequential interaction with order</a:t>
            </a:r>
          </a:p>
          <a:p>
            <a:r>
              <a:rPr lang="en-US" dirty="0"/>
              <a:t>Order of event occurrences on different lifelines between different operands is significant</a:t>
            </a:r>
          </a:p>
          <a:p>
            <a:pPr lvl="1"/>
            <a:r>
              <a:rPr lang="en-US" dirty="0"/>
              <a:t>Messages in an operand that is higher up on the vertical axis are always exchanged before the messages in an operand that is lower down on the vertical axis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970" y="152400"/>
            <a:ext cx="1030226" cy="65532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202" y="3086100"/>
            <a:ext cx="5777596" cy="2746392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150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49" charset="0"/>
              </a:rPr>
              <a:t>strict</a:t>
            </a:r>
            <a:r>
              <a:rPr lang="en-US" dirty="0"/>
              <a:t> Fragment - Example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58" y="2096261"/>
            <a:ext cx="6963485" cy="2665478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477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49" charset="0"/>
              </a:rPr>
              <a:t>par</a:t>
            </a:r>
            <a:r>
              <a:rPr lang="en-US" dirty="0"/>
              <a:t> Fragment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515" name="Textplatzhalt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 set aside chronological order between messages in different operands</a:t>
            </a:r>
          </a:p>
          <a:p>
            <a:r>
              <a:rPr lang="en-US" dirty="0"/>
              <a:t>Execution paths of different operands can be interleaved</a:t>
            </a:r>
          </a:p>
          <a:p>
            <a:r>
              <a:rPr lang="en-US" dirty="0"/>
              <a:t>Restrictions of each operand need to be respected</a:t>
            </a:r>
          </a:p>
          <a:p>
            <a:r>
              <a:rPr lang="en-US" dirty="0"/>
              <a:t>Order of the different operands is irrelevant</a:t>
            </a:r>
          </a:p>
          <a:p>
            <a:r>
              <a:rPr lang="en-US" dirty="0"/>
              <a:t>Concurrency, no true parallelism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22" y="3458773"/>
            <a:ext cx="5736530" cy="28783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970" y="152400"/>
            <a:ext cx="1030226" cy="65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04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49" charset="0"/>
              </a:rPr>
              <a:t>par</a:t>
            </a:r>
            <a:r>
              <a:rPr lang="en-US" dirty="0"/>
              <a:t> Fragment - Example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24" y="1678684"/>
            <a:ext cx="6069353" cy="3500632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2507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54" y="2654300"/>
            <a:ext cx="3226493" cy="2953516"/>
          </a:xfrm>
          <a:prstGeom prst="rect">
            <a:avLst/>
          </a:prstGeom>
        </p:spPr>
      </p:pic>
      <p:sp>
        <p:nvSpPr>
          <p:cNvPr id="655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Coregion</a:t>
            </a:r>
            <a:endParaRPr lang="en-US" dirty="0"/>
          </a:p>
        </p:txBody>
      </p:sp>
      <p:sp>
        <p:nvSpPr>
          <p:cNvPr id="65539" name="Textplatzhalter 4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 model concurrent events of a single lifeline</a:t>
            </a:r>
          </a:p>
          <a:p>
            <a:r>
              <a:rPr lang="en-US" dirty="0"/>
              <a:t>Order of event occurrences within a </a:t>
            </a:r>
            <a:r>
              <a:rPr lang="en-US" dirty="0" err="1"/>
              <a:t>coregion</a:t>
            </a:r>
            <a:r>
              <a:rPr lang="en-US" dirty="0"/>
              <a:t> is not restricted</a:t>
            </a:r>
          </a:p>
          <a:p>
            <a:r>
              <a:rPr lang="en-US" dirty="0"/>
              <a:t>Area of the lifeline to be covered by the </a:t>
            </a:r>
            <a:r>
              <a:rPr lang="en-US" dirty="0" err="1"/>
              <a:t>coregion</a:t>
            </a:r>
            <a:r>
              <a:rPr lang="en-US" dirty="0"/>
              <a:t> is marked by square brackets rotated by 90 degrees</a:t>
            </a:r>
          </a:p>
        </p:txBody>
      </p:sp>
      <p:sp>
        <p:nvSpPr>
          <p:cNvPr id="65571" name="Text Box 31"/>
          <p:cNvSpPr txBox="1">
            <a:spLocks noChangeArrowheads="1"/>
          </p:cNvSpPr>
          <p:nvPr/>
        </p:nvSpPr>
        <p:spPr bwMode="auto">
          <a:xfrm>
            <a:off x="6530985" y="3629030"/>
            <a:ext cx="1030288" cy="5853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Impact </a:t>
            </a: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of</a:t>
            </a:r>
            <a:endParaRPr kumimoji="0" lang="de-DE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coregion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Verdana" pitchFamily="34" charset="0"/>
              <a:cs typeface="Verdana" pitchFamily="34" charset="0"/>
            </a:endParaRPr>
          </a:p>
        </p:txBody>
      </p:sp>
      <p:sp>
        <p:nvSpPr>
          <p:cNvPr id="65572" name="Line 32"/>
          <p:cNvSpPr>
            <a:spLocks noChangeShapeType="1"/>
          </p:cNvSpPr>
          <p:nvPr/>
        </p:nvSpPr>
        <p:spPr bwMode="auto">
          <a:xfrm flipV="1">
            <a:off x="5372100" y="3888154"/>
            <a:ext cx="1187460" cy="542377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triangle"/>
            <a:tailEnd type="none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48" name="AutoShape 40"/>
          <p:cNvSpPr>
            <a:spLocks/>
          </p:cNvSpPr>
          <p:nvPr/>
        </p:nvSpPr>
        <p:spPr bwMode="auto">
          <a:xfrm>
            <a:off x="3225780" y="3423171"/>
            <a:ext cx="215920" cy="1963919"/>
          </a:xfrm>
          <a:prstGeom prst="leftBrace">
            <a:avLst>
              <a:gd name="adj1" fmla="val 49533"/>
              <a:gd name="adj2" fmla="val 50000"/>
            </a:avLst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5549" name="Text Box 41"/>
          <p:cNvSpPr txBox="1">
            <a:spLocks noChangeArrowheads="1"/>
          </p:cNvSpPr>
          <p:nvPr/>
        </p:nvSpPr>
        <p:spPr bwMode="auto">
          <a:xfrm>
            <a:off x="1715274" y="4236061"/>
            <a:ext cx="1014413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Coregion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Ellipse 2"/>
          <p:cNvSpPr/>
          <p:nvPr/>
        </p:nvSpPr>
        <p:spPr bwMode="auto">
          <a:xfrm>
            <a:off x="3626225" y="3373865"/>
            <a:ext cx="636494" cy="313764"/>
          </a:xfrm>
          <a:prstGeom prst="ellipse">
            <a:avLst/>
          </a:prstGeom>
          <a:noFill/>
          <a:ln w="22225" cap="flat" cmpd="sng" algn="ctr">
            <a:solidFill>
              <a:srgbClr val="FE84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3626225" y="5109186"/>
            <a:ext cx="636494" cy="313764"/>
          </a:xfrm>
          <a:prstGeom prst="ellipse">
            <a:avLst/>
          </a:prstGeom>
          <a:noFill/>
          <a:ln w="22225" cap="flat" cmpd="sng" algn="ctr">
            <a:solidFill>
              <a:srgbClr val="FE84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439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el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Coregion</a:t>
            </a:r>
            <a:r>
              <a:rPr lang="en-US" dirty="0"/>
              <a:t> – Example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99" y="1762822"/>
            <a:ext cx="6158603" cy="3332356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675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49" charset="0"/>
              </a:rPr>
              <a:t>critical</a:t>
            </a:r>
            <a:r>
              <a:rPr lang="en-US" dirty="0"/>
              <a:t> Fragment</a:t>
            </a:r>
          </a:p>
        </p:txBody>
      </p:sp>
      <p:sp>
        <p:nvSpPr>
          <p:cNvPr id="66563" name="Textplatzhalter 4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Atomic area in the interaction (one operand)</a:t>
            </a:r>
          </a:p>
          <a:p>
            <a:r>
              <a:rPr lang="en-US" dirty="0"/>
              <a:t>To make sure that certain parts of an interaction are not interrupted by unexpected events</a:t>
            </a:r>
          </a:p>
          <a:p>
            <a:r>
              <a:rPr lang="en-US" dirty="0"/>
              <a:t>Order within </a:t>
            </a:r>
            <a:r>
              <a:rPr lang="en-US" b="1" dirty="0">
                <a:latin typeface="Courier" pitchFamily="49" charset="0"/>
              </a:rPr>
              <a:t>critical</a:t>
            </a:r>
            <a:r>
              <a:rPr lang="en-US" dirty="0"/>
              <a:t>: default order </a:t>
            </a:r>
            <a:r>
              <a:rPr lang="en-US" b="1" dirty="0" err="1">
                <a:latin typeface="Courier" pitchFamily="49" charset="0"/>
              </a:rPr>
              <a:t>seq</a:t>
            </a:r>
            <a:endParaRPr lang="en-US" b="1" dirty="0">
              <a:latin typeface="Courier" pitchFamily="49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815" y="152400"/>
            <a:ext cx="1030226" cy="65532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68" y="2623163"/>
            <a:ext cx="6271265" cy="3047614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549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el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49" charset="0"/>
              </a:rPr>
              <a:t>critical</a:t>
            </a:r>
            <a:r>
              <a:rPr lang="en-US" dirty="0"/>
              <a:t> Fragment - Example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34" y="1697352"/>
            <a:ext cx="5921533" cy="3468326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406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49" charset="0"/>
              </a:rPr>
              <a:t>ignore</a:t>
            </a:r>
            <a:r>
              <a:rPr lang="en-US" dirty="0"/>
              <a:t> Fragment</a:t>
            </a:r>
          </a:p>
        </p:txBody>
      </p:sp>
      <p:sp>
        <p:nvSpPr>
          <p:cNvPr id="68611" name="Textplatzhalter 2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 indicate irrelevant messages</a:t>
            </a:r>
          </a:p>
          <a:p>
            <a:r>
              <a:rPr lang="en-US" dirty="0"/>
              <a:t>Messages may occur at runtime but have no further significance</a:t>
            </a:r>
          </a:p>
          <a:p>
            <a:r>
              <a:rPr lang="en-US" dirty="0"/>
              <a:t>Exactly one operand</a:t>
            </a:r>
          </a:p>
          <a:p>
            <a:r>
              <a:rPr lang="en-US" dirty="0"/>
              <a:t>Irrelevant messages in curly brackets after the keyword </a:t>
            </a:r>
            <a:r>
              <a:rPr lang="en-US" b="1" dirty="0">
                <a:latin typeface="Courier" pitchFamily="49" charset="0"/>
              </a:rPr>
              <a:t>ignore</a:t>
            </a:r>
          </a:p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540" y="2722319"/>
            <a:ext cx="2918921" cy="2971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970" y="152400"/>
            <a:ext cx="1030226" cy="655321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27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inter-object behavior (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objs</a:t>
            </a:r>
            <a:r>
              <a:rPr lang="en-US" dirty="0"/>
              <a:t>)</a:t>
            </a:r>
          </a:p>
          <a:p>
            <a:pPr marL="542925" lvl="1" indent="0">
              <a:buNone/>
            </a:pPr>
            <a:r>
              <a:rPr lang="en-US" dirty="0"/>
              <a:t>= interactions between objects</a:t>
            </a:r>
          </a:p>
          <a:p>
            <a:r>
              <a:rPr lang="en-US" dirty="0"/>
              <a:t>Interaction (t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Specifies how messages and data are exchanged between interaction partners</a:t>
            </a:r>
          </a:p>
          <a:p>
            <a:r>
              <a:rPr lang="en-US" dirty="0"/>
              <a:t>Interaction partners (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vi-VN" dirty="0"/>
              <a:t>ơ</a:t>
            </a:r>
            <a:r>
              <a:rPr lang="en-US" dirty="0"/>
              <a:t>ng </a:t>
            </a:r>
            <a:r>
              <a:rPr lang="en-US" dirty="0" err="1"/>
              <a:t>tác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Human (lecturer, administrator, …)</a:t>
            </a:r>
          </a:p>
          <a:p>
            <a:pPr lvl="1"/>
            <a:r>
              <a:rPr lang="en-US" dirty="0"/>
              <a:t>Non-human (server, printer, executable software, …)</a:t>
            </a:r>
          </a:p>
          <a:p>
            <a:r>
              <a:rPr lang="en-US" dirty="0"/>
              <a:t>Examples of interactions</a:t>
            </a:r>
          </a:p>
          <a:p>
            <a:pPr lvl="1"/>
            <a:r>
              <a:rPr lang="en-US" dirty="0"/>
              <a:t>Conversation between persons</a:t>
            </a:r>
          </a:p>
          <a:p>
            <a:pPr lvl="1"/>
            <a:r>
              <a:rPr lang="en-US" dirty="0"/>
              <a:t>Message exchange between humans and a software system</a:t>
            </a:r>
          </a:p>
          <a:p>
            <a:pPr lvl="1"/>
            <a:r>
              <a:rPr lang="en-US" dirty="0"/>
              <a:t>Communication protocols</a:t>
            </a:r>
          </a:p>
          <a:p>
            <a:pPr lvl="1"/>
            <a:r>
              <a:rPr lang="en-US" dirty="0"/>
              <a:t>Sequence of method calls in a program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011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49" charset="0"/>
              </a:rPr>
              <a:t>consider</a:t>
            </a:r>
            <a:r>
              <a:rPr lang="en-US" dirty="0"/>
              <a:t> Fragment</a:t>
            </a:r>
          </a:p>
        </p:txBody>
      </p:sp>
      <p:sp>
        <p:nvSpPr>
          <p:cNvPr id="69635" name="Textplatzhalter 2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 specify those messages that are of particular importance for the interaction under consideration</a:t>
            </a:r>
          </a:p>
          <a:p>
            <a:r>
              <a:rPr lang="en-US" dirty="0"/>
              <a:t>Exactly one operand, dual to ignore fragment</a:t>
            </a:r>
          </a:p>
          <a:p>
            <a:r>
              <a:rPr lang="en-US" dirty="0"/>
              <a:t>Considered messages in curly brackets after the keyword </a:t>
            </a:r>
            <a:r>
              <a:rPr lang="en-US" b="1" dirty="0">
                <a:latin typeface="Courier" pitchFamily="49" charset="0"/>
              </a:rPr>
              <a:t>consider</a:t>
            </a:r>
          </a:p>
          <a:p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970" y="152400"/>
            <a:ext cx="1030226" cy="65532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954" y="2859642"/>
            <a:ext cx="2918921" cy="29718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953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el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49" charset="0"/>
              </a:rPr>
              <a:t>ignore</a:t>
            </a:r>
            <a:r>
              <a:rPr lang="en-US" dirty="0"/>
              <a:t> vs. </a:t>
            </a:r>
            <a:r>
              <a:rPr lang="en-US" dirty="0">
                <a:latin typeface="Courier" pitchFamily="49" charset="0"/>
              </a:rPr>
              <a:t>consider</a:t>
            </a:r>
          </a:p>
        </p:txBody>
      </p:sp>
      <p:cxnSp>
        <p:nvCxnSpPr>
          <p:cNvPr id="58" name="Gerade Verbindung 57"/>
          <p:cNvCxnSpPr/>
          <p:nvPr/>
        </p:nvCxnSpPr>
        <p:spPr bwMode="auto">
          <a:xfrm rot="16200000" flipH="1">
            <a:off x="2529445" y="3313214"/>
            <a:ext cx="401385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649" y="1774691"/>
            <a:ext cx="3249746" cy="3308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54" y="1774691"/>
            <a:ext cx="3249746" cy="3308618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059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49" charset="0"/>
              </a:rPr>
              <a:t>assert</a:t>
            </a:r>
            <a:r>
              <a:rPr lang="en-US" dirty="0"/>
              <a:t> Fragment</a:t>
            </a:r>
          </a:p>
        </p:txBody>
      </p:sp>
      <p:sp>
        <p:nvSpPr>
          <p:cNvPr id="70659" name="Textplatzhalter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 identify certain modeled traces as mandatory</a:t>
            </a:r>
          </a:p>
          <a:p>
            <a:r>
              <a:rPr lang="en-US" dirty="0"/>
              <a:t>Deviations that occur in reality but that are not included in the diagram are not permitted</a:t>
            </a:r>
          </a:p>
          <a:p>
            <a:r>
              <a:rPr lang="en-US" dirty="0"/>
              <a:t>Exactly one operand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49" y="2811018"/>
            <a:ext cx="3557403" cy="303444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96" y="152400"/>
            <a:ext cx="1030226" cy="655321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581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49" charset="0"/>
              </a:rPr>
              <a:t>neg</a:t>
            </a:r>
            <a:r>
              <a:rPr lang="en-US" dirty="0"/>
              <a:t> Fragment</a:t>
            </a:r>
          </a:p>
        </p:txBody>
      </p:sp>
      <p:sp>
        <p:nvSpPr>
          <p:cNvPr id="71683" name="Textplatzhalter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 model invalid interactions</a:t>
            </a:r>
          </a:p>
          <a:p>
            <a:r>
              <a:rPr lang="en-US" dirty="0"/>
              <a:t>Describing situations that must not occur</a:t>
            </a:r>
          </a:p>
          <a:p>
            <a:r>
              <a:rPr lang="en-US" dirty="0"/>
              <a:t>Exactly one operand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Explicitly highlighting frequently occurring errors</a:t>
            </a:r>
          </a:p>
          <a:p>
            <a:pPr lvl="1"/>
            <a:r>
              <a:rPr lang="en-US" dirty="0"/>
              <a:t>Depicting relevant, incorrect sequences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520" y="3292806"/>
            <a:ext cx="3542534" cy="25413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970" y="152400"/>
            <a:ext cx="1030226" cy="655321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978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Interaction Reference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/>
          <a:p>
            <a:r>
              <a:rPr lang="en-US" dirty="0"/>
              <a:t>Integrates one sequence diagram in another sequence diagram</a:t>
            </a:r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420" y="2644987"/>
            <a:ext cx="3090542" cy="178770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42" y="1894488"/>
            <a:ext cx="4933060" cy="3288707"/>
          </a:xfrm>
          <a:prstGeom prst="rect">
            <a:avLst/>
          </a:prstGeom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71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Gate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Allows you to send and receive messages beyond the boundaries of the interaction fragment</a:t>
            </a:r>
            <a:endParaRPr lang="de-AT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73" y="2847206"/>
            <a:ext cx="3801516" cy="192068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70" y="2373013"/>
            <a:ext cx="4686144" cy="2394875"/>
          </a:xfrm>
          <a:prstGeom prst="rect">
            <a:avLst/>
          </a:prstGeom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691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951" y="3165244"/>
            <a:ext cx="3480823" cy="333451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9" y="2970173"/>
            <a:ext cx="3477775" cy="372466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Continuation</a:t>
            </a:r>
            <a:r>
              <a:rPr lang="de-AT" dirty="0"/>
              <a:t> Marker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Modularizes the operands of an </a:t>
            </a:r>
            <a:r>
              <a:rPr lang="en-US" b="1" dirty="0">
                <a:latin typeface="Courier" pitchFamily="49" charset="0"/>
              </a:rPr>
              <a:t>alt</a:t>
            </a:r>
            <a:r>
              <a:rPr lang="en-US" dirty="0"/>
              <a:t> fragment</a:t>
            </a:r>
          </a:p>
          <a:p>
            <a:r>
              <a:rPr lang="en-US" dirty="0"/>
              <a:t>Breaks down complex interactions into parts and connect them to one another with markers</a:t>
            </a:r>
          </a:p>
          <a:p>
            <a:r>
              <a:rPr lang="en-US" dirty="0"/>
              <a:t>Start marker points to target marker </a:t>
            </a:r>
          </a:p>
          <a:p>
            <a:r>
              <a:rPr lang="en-US" dirty="0"/>
              <a:t>No return to the start marker (in contrast to an interaction reference)</a:t>
            </a:r>
            <a:endParaRPr lang="de-AT" dirty="0"/>
          </a:p>
        </p:txBody>
      </p:sp>
      <p:sp>
        <p:nvSpPr>
          <p:cNvPr id="7" name="Line 32"/>
          <p:cNvSpPr>
            <a:spLocks noChangeShapeType="1"/>
          </p:cNvSpPr>
          <p:nvPr/>
        </p:nvSpPr>
        <p:spPr bwMode="auto">
          <a:xfrm flipH="1">
            <a:off x="3774994" y="3865255"/>
            <a:ext cx="1562582" cy="717631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triangle"/>
            <a:tailEnd type="none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8" name="Line 32"/>
          <p:cNvSpPr>
            <a:spLocks noChangeShapeType="1"/>
          </p:cNvSpPr>
          <p:nvPr/>
        </p:nvSpPr>
        <p:spPr bwMode="auto">
          <a:xfrm flipH="1">
            <a:off x="3806836" y="4497180"/>
            <a:ext cx="1530740" cy="961250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triangle"/>
            <a:tailEnd type="none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8090058" y="3572868"/>
            <a:ext cx="824265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Target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marker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 Box 41"/>
          <p:cNvSpPr txBox="1">
            <a:spLocks noChangeArrowheads="1"/>
          </p:cNvSpPr>
          <p:nvPr/>
        </p:nvSpPr>
        <p:spPr bwMode="auto">
          <a:xfrm>
            <a:off x="229677" y="4290499"/>
            <a:ext cx="824265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Start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marker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Line 32"/>
          <p:cNvSpPr>
            <a:spLocks noChangeShapeType="1"/>
          </p:cNvSpPr>
          <p:nvPr/>
        </p:nvSpPr>
        <p:spPr bwMode="auto">
          <a:xfrm flipH="1">
            <a:off x="3774994" y="5815052"/>
            <a:ext cx="1562582" cy="556557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triangle"/>
            <a:tailEnd type="none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128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Local Attributes and Parameters</a:t>
            </a:r>
          </a:p>
        </p:txBody>
      </p:sp>
      <p:sp>
        <p:nvSpPr>
          <p:cNvPr id="44035" name="Rectangle 1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Every sequence diagram is enclosed by a rectangular frame with a small pentagon in the upper left corner</a:t>
            </a:r>
          </a:p>
          <a:p>
            <a:r>
              <a:rPr lang="en-US" dirty="0"/>
              <a:t>Keyword </a:t>
            </a:r>
            <a:r>
              <a:rPr lang="en-US" b="1" dirty="0" err="1">
                <a:latin typeface="Courier" pitchFamily="49" charset="0"/>
              </a:rPr>
              <a:t>sd</a:t>
            </a:r>
            <a:r>
              <a:rPr lang="en-US" dirty="0"/>
              <a:t>, name of the sequence diagram, parameters (optional)</a:t>
            </a:r>
          </a:p>
          <a:p>
            <a:r>
              <a:rPr lang="de-DE" dirty="0" err="1"/>
              <a:t>Example</a:t>
            </a:r>
            <a:r>
              <a:rPr lang="de-DE" dirty="0"/>
              <a:t>:</a:t>
            </a:r>
            <a:endParaRPr lang="de-AT" dirty="0"/>
          </a:p>
        </p:txBody>
      </p:sp>
      <p:sp>
        <p:nvSpPr>
          <p:cNvPr id="44037" name="Text Box 11"/>
          <p:cNvSpPr txBox="1">
            <a:spLocks noChangeArrowheads="1"/>
          </p:cNvSpPr>
          <p:nvPr/>
        </p:nvSpPr>
        <p:spPr bwMode="auto">
          <a:xfrm>
            <a:off x="369802" y="4026733"/>
            <a:ext cx="119776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1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Option 1:</a:t>
            </a:r>
          </a:p>
        </p:txBody>
      </p:sp>
      <p:sp>
        <p:nvSpPr>
          <p:cNvPr id="44045" name="Text Box 12"/>
          <p:cNvSpPr txBox="1">
            <a:spLocks noChangeArrowheads="1"/>
          </p:cNvSpPr>
          <p:nvPr/>
        </p:nvSpPr>
        <p:spPr bwMode="auto">
          <a:xfrm>
            <a:off x="4772684" y="4026455"/>
            <a:ext cx="1196975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1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Option 2: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2318941" y="2261271"/>
            <a:ext cx="4506119" cy="1594622"/>
          </a:xfrm>
          <a:prstGeom prst="rect">
            <a:avLst/>
          </a:prstGeom>
          <a:ln cap="rnd">
            <a:round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void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func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 (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int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 par1,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int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 par2)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 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int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 x =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  String y = "Test";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  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Courier" pitchFamily="49" charset="0"/>
                <a:ea typeface="+mn-ea"/>
                <a:cs typeface="+mn-cs"/>
              </a:rPr>
              <a:t>}</a:t>
            </a:r>
            <a:endParaRPr kumimoji="0" lang="de-AT" sz="16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Courier" pitchFamily="49" charset="0"/>
              <a:ea typeface="+mn-ea"/>
              <a:cs typeface="+mn-cs"/>
            </a:endParaRPr>
          </a:p>
        </p:txBody>
      </p:sp>
      <p:sp>
        <p:nvSpPr>
          <p:cNvPr id="44040" name="AutoShape 24"/>
          <p:cNvSpPr>
            <a:spLocks/>
          </p:cNvSpPr>
          <p:nvPr/>
        </p:nvSpPr>
        <p:spPr bwMode="auto">
          <a:xfrm rot="5400000">
            <a:off x="2975684" y="3801510"/>
            <a:ext cx="201612" cy="1330325"/>
          </a:xfrm>
          <a:prstGeom prst="leftBrace">
            <a:avLst>
              <a:gd name="adj1" fmla="val 54987"/>
              <a:gd name="adj2" fmla="val 50000"/>
            </a:avLst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4041" name="Text Box 25"/>
          <p:cNvSpPr txBox="1">
            <a:spLocks noChangeArrowheads="1"/>
          </p:cNvSpPr>
          <p:nvPr/>
        </p:nvSpPr>
        <p:spPr bwMode="auto">
          <a:xfrm>
            <a:off x="2516102" y="4072179"/>
            <a:ext cx="114326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Parameter</a:t>
            </a:r>
          </a:p>
        </p:txBody>
      </p:sp>
      <p:sp>
        <p:nvSpPr>
          <p:cNvPr id="44042" name="AutoShape 26"/>
          <p:cNvSpPr>
            <a:spLocks/>
          </p:cNvSpPr>
          <p:nvPr/>
        </p:nvSpPr>
        <p:spPr bwMode="auto">
          <a:xfrm>
            <a:off x="1368339" y="5056613"/>
            <a:ext cx="88900" cy="531812"/>
          </a:xfrm>
          <a:prstGeom prst="leftBrace">
            <a:avLst>
              <a:gd name="adj1" fmla="val 49851"/>
              <a:gd name="adj2" fmla="val 50000"/>
            </a:avLst>
          </a:prstGeom>
          <a:noFill/>
          <a:ln w="12700">
            <a:solidFill>
              <a:srgbClr val="FE84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4043" name="Text Box 27"/>
          <p:cNvSpPr txBox="1">
            <a:spLocks noChangeArrowheads="1"/>
          </p:cNvSpPr>
          <p:nvPr/>
        </p:nvSpPr>
        <p:spPr bwMode="auto">
          <a:xfrm>
            <a:off x="369545" y="5030131"/>
            <a:ext cx="1029449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Local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attributes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64" y="4636118"/>
            <a:ext cx="3006058" cy="104078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92" y="4636118"/>
            <a:ext cx="3371107" cy="1464451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349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Constraints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4000" y="1144800"/>
            <a:ext cx="4384478" cy="4713092"/>
          </a:xfrm>
        </p:spPr>
        <p:txBody>
          <a:bodyPr/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Point in time for event occurrence</a:t>
            </a:r>
          </a:p>
          <a:p>
            <a:pPr lvl="2"/>
            <a:r>
              <a:rPr lang="en-US" dirty="0"/>
              <a:t>Relative: e.g., </a:t>
            </a:r>
            <a:r>
              <a:rPr lang="en-US" b="1" dirty="0">
                <a:latin typeface="Courier" pitchFamily="49" charset="0"/>
              </a:rPr>
              <a:t>after(5sec)</a:t>
            </a:r>
          </a:p>
          <a:p>
            <a:pPr lvl="2"/>
            <a:r>
              <a:rPr lang="en-US" dirty="0"/>
              <a:t>Absolute: e.g., </a:t>
            </a:r>
            <a:r>
              <a:rPr lang="en-US" b="1" dirty="0">
                <a:latin typeface="Courier" pitchFamily="49" charset="0"/>
              </a:rPr>
              <a:t>at(12.00)</a:t>
            </a:r>
          </a:p>
          <a:p>
            <a:pPr lvl="1"/>
            <a:r>
              <a:rPr lang="en-US" dirty="0"/>
              <a:t>Time period between two events</a:t>
            </a:r>
          </a:p>
          <a:p>
            <a:pPr lvl="2"/>
            <a:r>
              <a:rPr lang="de-AT" b="1" dirty="0">
                <a:latin typeface="Courier" pitchFamily="49" charset="0"/>
              </a:rPr>
              <a:t>{</a:t>
            </a:r>
            <a:r>
              <a:rPr lang="de-AT" b="1" dirty="0" err="1">
                <a:latin typeface="Courier" pitchFamily="49" charset="0"/>
              </a:rPr>
              <a:t>lower</a:t>
            </a:r>
            <a:r>
              <a:rPr lang="de-AT" b="1" dirty="0">
                <a:latin typeface="Courier" pitchFamily="49" charset="0"/>
              </a:rPr>
              <a:t>..</a:t>
            </a:r>
            <a:r>
              <a:rPr lang="de-AT" b="1" dirty="0" err="1">
                <a:latin typeface="Courier" pitchFamily="49" charset="0"/>
              </a:rPr>
              <a:t>upper</a:t>
            </a:r>
            <a:r>
              <a:rPr lang="de-AT" b="1" dirty="0">
                <a:latin typeface="Courier" pitchFamily="49" charset="0"/>
              </a:rPr>
              <a:t>}</a:t>
            </a:r>
            <a:endParaRPr lang="de-AT" b="1" dirty="0"/>
          </a:p>
          <a:p>
            <a:pPr lvl="2"/>
            <a:r>
              <a:rPr lang="de-AT" dirty="0"/>
              <a:t> </a:t>
            </a:r>
            <a:r>
              <a:rPr lang="en-US" dirty="0"/>
              <a:t>E.g., </a:t>
            </a:r>
            <a:r>
              <a:rPr lang="en-US" b="1" dirty="0">
                <a:latin typeface="Courier" pitchFamily="49" charset="0"/>
              </a:rPr>
              <a:t>{12.00..13.00}</a:t>
            </a:r>
          </a:p>
          <a:p>
            <a:r>
              <a:rPr lang="en-US" dirty="0"/>
              <a:t>Predefined actions</a:t>
            </a:r>
          </a:p>
          <a:p>
            <a:pPr lvl="1"/>
            <a:r>
              <a:rPr lang="en-US" b="1" dirty="0">
                <a:latin typeface="Courier" pitchFamily="49" charset="0"/>
              </a:rPr>
              <a:t>now</a:t>
            </a:r>
            <a:r>
              <a:rPr lang="en-US" dirty="0"/>
              <a:t>: current time</a:t>
            </a:r>
          </a:p>
          <a:p>
            <a:pPr lvl="2"/>
            <a:r>
              <a:rPr lang="en-US" dirty="0"/>
              <a:t>Can be assigned to an attribute and then used in a time constraint</a:t>
            </a:r>
          </a:p>
          <a:p>
            <a:pPr lvl="1"/>
            <a:r>
              <a:rPr lang="en-US" dirty="0"/>
              <a:t>Duration: calculation of the duration of a message transmission</a:t>
            </a:r>
          </a:p>
          <a:p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98" y="1903105"/>
            <a:ext cx="4509482" cy="2797791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685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Invariant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Asserts that a certain condition must be fulfilled at a certain time</a:t>
            </a:r>
          </a:p>
          <a:p>
            <a:r>
              <a:rPr lang="en-US" dirty="0"/>
              <a:t>Always assigned to a specific lifeline</a:t>
            </a:r>
          </a:p>
          <a:p>
            <a:r>
              <a:rPr lang="en-US" dirty="0"/>
              <a:t>Evaluation before the subsequent event occurs</a:t>
            </a:r>
          </a:p>
          <a:p>
            <a:r>
              <a:rPr lang="en-US" dirty="0"/>
              <a:t>If the state invariant is not true, either the model or the implementation is incorrect </a:t>
            </a:r>
          </a:p>
          <a:p>
            <a:r>
              <a:rPr lang="en-US" dirty="0"/>
              <a:t>Three alternative notations: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801" y="3314754"/>
            <a:ext cx="4897799" cy="2374845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2433917" y="4218441"/>
            <a:ext cx="1304364" cy="595606"/>
          </a:xfrm>
          <a:prstGeom prst="ellipse">
            <a:avLst/>
          </a:prstGeom>
          <a:noFill/>
          <a:ln w="22225" cap="flat" cmpd="sng" algn="ctr">
            <a:solidFill>
              <a:srgbClr val="FE84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4298576" y="3775235"/>
            <a:ext cx="1385048" cy="595606"/>
          </a:xfrm>
          <a:prstGeom prst="ellipse">
            <a:avLst/>
          </a:prstGeom>
          <a:noFill/>
          <a:ln w="22225" cap="flat" cmpd="sng" algn="ctr">
            <a:solidFill>
              <a:srgbClr val="FE84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5710518" y="4370841"/>
            <a:ext cx="1828801" cy="873512"/>
          </a:xfrm>
          <a:prstGeom prst="ellipse">
            <a:avLst/>
          </a:prstGeom>
          <a:noFill/>
          <a:ln w="22225" cap="flat" cmpd="sng" algn="ctr">
            <a:solidFill>
              <a:srgbClr val="FE84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07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Interaction Diagrams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chắn</a:t>
            </a:r>
            <a:endParaRPr lang="en-US" dirty="0"/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Interaction Diagrams show the following: </a:t>
            </a:r>
          </a:p>
          <a:p>
            <a:pPr lvl="1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1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endParaRPr lang="en-US" dirty="0"/>
          </a:p>
          <a:p>
            <a:pPr lvl="1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use case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  <a:p>
            <a:pPr lvl="1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(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, </a:t>
            </a:r>
            <a:r>
              <a:rPr lang="en-US" dirty="0" err="1"/>
              <a:t>hành</a:t>
            </a:r>
            <a:r>
              <a:rPr lang="en-US" dirty="0"/>
              <a:t> vi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15972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Types of Interaction Diagrams (1/4)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the same concepts</a:t>
            </a:r>
          </a:p>
          <a:p>
            <a:r>
              <a:rPr lang="en-US" dirty="0"/>
              <a:t>Generally equivalent for simple interactions, but different focus </a:t>
            </a:r>
          </a:p>
          <a:p>
            <a:endParaRPr lang="en-US" dirty="0"/>
          </a:p>
          <a:p>
            <a:r>
              <a:rPr lang="en-US" b="1" dirty="0"/>
              <a:t>Sequence diagram</a:t>
            </a:r>
          </a:p>
          <a:p>
            <a:pPr lvl="1"/>
            <a:r>
              <a:rPr lang="en-US" dirty="0"/>
              <a:t>Vertical axis: </a:t>
            </a:r>
          </a:p>
          <a:p>
            <a:pPr marL="542925" lvl="1" indent="0">
              <a:buNone/>
            </a:pPr>
            <a:r>
              <a:rPr lang="en-US" dirty="0"/>
              <a:t>	chronological order</a:t>
            </a:r>
          </a:p>
          <a:p>
            <a:pPr lvl="1"/>
            <a:r>
              <a:rPr lang="en-US" dirty="0"/>
              <a:t>Horizontal axis:</a:t>
            </a:r>
          </a:p>
          <a:p>
            <a:pPr marL="542925" lvl="1" indent="0">
              <a:buNone/>
            </a:pPr>
            <a:r>
              <a:rPr lang="en-US" dirty="0"/>
              <a:t>	interaction partners</a:t>
            </a:r>
          </a:p>
          <a:p>
            <a:pPr lvl="2"/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78" y="2367655"/>
            <a:ext cx="5248320" cy="3025097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57141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Four Types of Interaction Diagrams (2/4)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Communication diagram</a:t>
            </a:r>
          </a:p>
          <a:p>
            <a:pPr lvl="1"/>
            <a:r>
              <a:rPr lang="en-US" dirty="0"/>
              <a:t>Models the relationships between communication partners </a:t>
            </a:r>
          </a:p>
          <a:p>
            <a:pPr lvl="1"/>
            <a:r>
              <a:rPr lang="en-US" dirty="0"/>
              <a:t>Focus: Who communicates with whom</a:t>
            </a:r>
          </a:p>
          <a:p>
            <a:pPr lvl="1"/>
            <a:r>
              <a:rPr lang="en-US" dirty="0"/>
              <a:t>Time is not a separate dimension</a:t>
            </a:r>
          </a:p>
          <a:p>
            <a:pPr lvl="1"/>
            <a:r>
              <a:rPr lang="en-US" dirty="0"/>
              <a:t>Message order via decimal classification</a:t>
            </a:r>
          </a:p>
          <a:p>
            <a:pPr eaLnBrk="1" hangingPunct="1"/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568" y="3261816"/>
            <a:ext cx="4254864" cy="1905528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00543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Four Types of Interaction Diagrams (3/4)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Timing diagram</a:t>
            </a:r>
          </a:p>
          <a:p>
            <a:pPr lvl="1"/>
            <a:r>
              <a:rPr lang="en-US" dirty="0"/>
              <a:t>Shows state changes of the interaction partners that result from the occurrence of events</a:t>
            </a:r>
          </a:p>
          <a:p>
            <a:pPr lvl="1"/>
            <a:r>
              <a:rPr lang="en-US" dirty="0"/>
              <a:t>Vertical axis: interaction partners</a:t>
            </a:r>
          </a:p>
          <a:p>
            <a:pPr lvl="1"/>
            <a:r>
              <a:rPr lang="en-US" dirty="0"/>
              <a:t>Horizontal axis: chronological order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5" y="2928582"/>
            <a:ext cx="4876810" cy="2703582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22825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Four Types of Interaction Diagrams (4/4)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Interaction overview diagram</a:t>
            </a:r>
          </a:p>
          <a:p>
            <a:pPr lvl="1"/>
            <a:r>
              <a:rPr lang="en-US" dirty="0"/>
              <a:t>Visualizes order of different interactions</a:t>
            </a:r>
          </a:p>
          <a:p>
            <a:pPr lvl="1"/>
            <a:r>
              <a:rPr lang="en-US" dirty="0"/>
              <a:t>Allows to place various interaction diagrams in a logical order</a:t>
            </a:r>
          </a:p>
          <a:p>
            <a:pPr lvl="1"/>
            <a:r>
              <a:rPr lang="en-US" dirty="0"/>
              <a:t>Basic notation concepts of activity diagram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73" y="2678173"/>
            <a:ext cx="7178055" cy="2822454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30240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Notation Elements </a:t>
            </a:r>
            <a:r>
              <a:rPr lang="en-US" dirty="0"/>
              <a:t>(1/2)</a:t>
            </a:r>
          </a:p>
        </p:txBody>
      </p:sp>
      <p:graphicFrame>
        <p:nvGraphicFramePr>
          <p:cNvPr id="2804739" name="Group 3"/>
          <p:cNvGraphicFramePr>
            <a:graphicFrameLocks noGrp="1"/>
          </p:cNvGraphicFramePr>
          <p:nvPr>
            <p:ph idx="4294967295"/>
          </p:nvPr>
        </p:nvGraphicFramePr>
        <p:xfrm>
          <a:off x="436210" y="1053275"/>
          <a:ext cx="8271580" cy="4680586"/>
        </p:xfrm>
        <a:graphic>
          <a:graphicData uri="http://schemas.openxmlformats.org/drawingml/2006/table">
            <a:tbl>
              <a:tblPr/>
              <a:tblGrid>
                <a:gridCol w="2124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7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9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marL="96852" marR="9685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Notation</a:t>
                      </a:r>
                    </a:p>
                  </a:txBody>
                  <a:tcPr marL="96852" marR="96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marL="96852" marR="96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Lifeline</a:t>
                      </a:r>
                    </a:p>
                  </a:txBody>
                  <a:tcPr marL="96852" marR="96852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852" marR="96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Interaction partners involved in</a:t>
                      </a:r>
                    </a:p>
                    <a:p>
                      <a:r>
                        <a:rPr lang="en-US" sz="16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communication</a:t>
                      </a:r>
                      <a:endParaRPr kumimoji="0" lang="en-U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852" marR="968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Destruction event</a:t>
                      </a:r>
                    </a:p>
                  </a:txBody>
                  <a:tcPr marL="96852" marR="96852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852" marR="96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at which an interaction partner</a:t>
                      </a:r>
                    </a:p>
                    <a:p>
                      <a:r>
                        <a:rPr lang="en-US" sz="18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ceases to exist</a:t>
                      </a:r>
                      <a:endParaRPr kumimoji="0" lang="en-US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852" marR="968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Combined fragment</a:t>
                      </a:r>
                    </a:p>
                  </a:txBody>
                  <a:tcPr marL="96852" marR="96852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852" marR="96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Control constructs</a:t>
                      </a:r>
                    </a:p>
                  </a:txBody>
                  <a:tcPr marL="96852" marR="968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984" y="1656846"/>
            <a:ext cx="1017345" cy="99033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616" y="3046095"/>
            <a:ext cx="640081" cy="105156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543" y="4658639"/>
            <a:ext cx="1030226" cy="655321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346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Notation Elements </a:t>
            </a:r>
            <a:r>
              <a:rPr lang="en-US" dirty="0"/>
              <a:t>(2/2)</a:t>
            </a:r>
          </a:p>
        </p:txBody>
      </p:sp>
      <p:graphicFrame>
        <p:nvGraphicFramePr>
          <p:cNvPr id="2806787" name="Group 3"/>
          <p:cNvGraphicFramePr>
            <a:graphicFrameLocks noGrp="1"/>
          </p:cNvGraphicFramePr>
          <p:nvPr>
            <p:ph idx="4294967295"/>
          </p:nvPr>
        </p:nvGraphicFramePr>
        <p:xfrm>
          <a:off x="445938" y="1061404"/>
          <a:ext cx="8252125" cy="4663918"/>
        </p:xfrm>
        <a:graphic>
          <a:graphicData uri="http://schemas.openxmlformats.org/drawingml/2006/table">
            <a:tbl>
              <a:tblPr/>
              <a:tblGrid>
                <a:gridCol w="2119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9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marL="96852" marR="9685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Notation</a:t>
                      </a:r>
                    </a:p>
                  </a:txBody>
                  <a:tcPr marL="96852" marR="96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marL="96852" marR="96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Synchronous message</a:t>
                      </a:r>
                    </a:p>
                  </a:txBody>
                  <a:tcPr marL="96852" marR="96852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852" marR="96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8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Sender waits for a response message</a:t>
                      </a:r>
                      <a:endParaRPr kumimoji="0" lang="en-US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852" marR="968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Response message</a:t>
                      </a:r>
                    </a:p>
                  </a:txBody>
                  <a:tcPr marL="96852" marR="96852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852" marR="96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8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Response to a synchronous message</a:t>
                      </a: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852" marR="968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53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  <a:ea typeface="+mn-ea"/>
                          <a:cs typeface="+mn-cs"/>
                        </a:rPr>
                        <a:t>Asynchronous </a:t>
                      </a: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communication</a:t>
                      </a:r>
                    </a:p>
                  </a:txBody>
                  <a:tcPr marL="96852" marR="96852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852" marR="96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Sender continues its own work</a:t>
                      </a:r>
                    </a:p>
                    <a:p>
                      <a:r>
                        <a:rPr lang="en-US" sz="18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after sending the asynchronous</a:t>
                      </a:r>
                    </a:p>
                    <a:p>
                      <a:r>
                        <a:rPr lang="en-US" sz="18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852" marR="968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Lost message</a:t>
                      </a:r>
                    </a:p>
                  </a:txBody>
                  <a:tcPr marL="96852" marR="96852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852" marR="96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8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Message to an unknown receiver</a:t>
                      </a: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852" marR="968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9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Found message</a:t>
                      </a:r>
                    </a:p>
                  </a:txBody>
                  <a:tcPr marL="96852" marR="96852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852" marR="96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Message from an unknown</a:t>
                      </a:r>
                    </a:p>
                    <a:p>
                      <a:r>
                        <a:rPr lang="en-US" sz="18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sender</a:t>
                      </a: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6852" marR="9685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998" y="1517302"/>
            <a:ext cx="1371603" cy="55168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998" y="2237684"/>
            <a:ext cx="1371603" cy="55168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998" y="3218466"/>
            <a:ext cx="1371603" cy="551689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671" y="4182759"/>
            <a:ext cx="524257" cy="597409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671" y="5006898"/>
            <a:ext cx="524257" cy="597409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7799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ipartkid.com/images/459/question-and-answer-images-clipart-panda-free-clipart-images-EodNcb-clip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799119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800" b="1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Câu hỏi ?</a:t>
            </a:r>
          </a:p>
        </p:txBody>
      </p:sp>
      <p:sp>
        <p:nvSpPr>
          <p:cNvPr id="10" name="AutoShape 6" descr="data:image/jpeg;base64,/9j/4AAQSkZJRgABAQAAAQABAAD/2wCEAAkGBxMTEhUREhMVFhUVFx4ZFxcXGBobFxgeIRgYHRoYGxgYHiogGhomIBoaITEhJSktLi4uGR8zODMsNygtLy0BCgoKDg0OGxAQGy0mHyYtLS8vLS8tLS0tLS0tLS0tLS0tLS0tLS0tLy0tLS0tLS0tLS0tLS0vLS0tLS0tLS0tLf/AABEIAJ8BPgMBEQACEQEDEQH/xAAbAAEAAgMBAQAAAAAAAAAAAAAABQYDBAcCAf/EADwQAAIBAgQDBQUGBgICAwAAAAECEQADBBIhMQUGQRMiUWFxBzJCgZEUI1KhwdEzYnKCsfAV4ZKyQ2PC/8QAGgEBAAMBAQEAAAAAAAAAAAAAAAIDBAEFBv/EADURAAICAQMCAgkEAgICAwAAAAABAgMRBCExEkEFURMiMmFxkaHB8IGx0eEU8SNCUnIGFTT/2gAMAwEAAhEDEQA/AO40AoBQCgFAKAUAoBQCgFAKAUAoBQCgFAKAUAoBQCgFAKAUAoBQCgFAKAUAoBQCgFAKAUAoBQCgFAKAUAoBQCgFAKAUAoBQCgFAKAUAoBQCgFAKAjeL8dw+GE37qp4LMufRB3j8hUJ2Rh7TNGn0l17xXFv9vnwUnintLZpXCWP773+cimY8yR6Vhs16/wCiPdo8BS3vn+i/l/wX7heMF6zbvLs6ho8JGo9QdPlW6E1OKku58/dU6rJVvs8G1UyoUAoBQCgFAKAUAoBQCgFAKAUAoBQCgFAKAUAoBQCgFAKAUAoBQCgFAKAUAoBQCgFAKA5Fzbwq1Z4i5uIXF8G4ihoLNBlc2/vAgAfiWvLupXpt90z6rRaqdmjSi8dLw3zt54/OGeHvLZDW7l020Zu+vZhBlykFMinM7S5+8UPrbXWpdCimm9vh+fMnFStanCOWuHnO+ec8Jbey8bMsHsk4ublq7h2Mm0wZT/K86f8AkCf7qv0j9Xp8jF4/p1G2Nsf+yw/iv6OgVrPnxQHntBOWRO8Tr9Kj1xz053B6qQFAKAUAoBQCgFAKAUAoBQCgFAKAUAoBQCgFAKAUAoBQCgFAKAUAoCs828Zv2GQWcgBEsWWeukaiIj8xWmiqM08nleI62zTtKGP1I61zC5VS+LRGIkgWZjcb69Qam6N9o/Uzx8TTinKxJ/Ak+U+MPda5auurspzKwAXMp6wPkf7hVd9Sik0afD9a7pShJ5a4+H5+5YL10KJNYb7o0wc5M9WMXJ4RGXsVcPxgeQGo+s14dms1VjSjNLOeFusfHPw/MGqMILsQnOHLN3HWbRRlS9auSjsSO6YzaqJBkKwj8Ir06YW2VL0nPZ+40aPWR01ktsxa3RDPyXgsDb+0Y+699ifdEgO3gFBzMfHM0eMVqp0fXLHLJ6rx61R9T1V9fz4I9Pxt3tKtkDB2GkILaqG3IALDZmg922JEe9rXq1aeFbxjOPl+fH5HzWo1llvrSk1n5/j93zJ7lPi7FThXbNdRM1svM3F6TOsjSesEHXeqdZU0nZWv9ndJc3/xy57e9HjC4y7iCQ2JCQJKqCsfPSfqd6+Ureo1bxK3p80lj6/2butdjXvX7WGvW3tsXX4nJkHWGgjQwPWorT16a+M6235t9+zKp3JF2Br6MtFAKAUAoBQCgFAKAUAoBQCgFAKAUAoBQCgFAKAUAoBQCgFAKA8G4o3I+tQdkVy0dwz4L6bZl+oqPp6846l80d6ZeRAc9YUNhmuHTs5JPgOv5gH5Vt08+mR5XitHpaG/I5fc4orqioh7oIJUMSxJ3M7eg862q1Jt5PmJaeycYpQxj47lg5WxN5sbZKYd0WMrdxwmUKZJZp16jzAFUWzi4NZyeloablqYzUelYw+eMe8tvHcViBeCrZdlGqFQSvmSQNDPQ18p4hXqLL00tluts/q/efY1OCjubHCMLdfW9bKR4kd7wEA6DyqzR6Oec2L+/lwvccssWMRJ6vZM5DczcNt4mybLMqvvbJIkN0+R2I8DVlc3CWUQsq644OUniPYlrGIDW8pYSsZh4qT8MHXMsnbcaH14x611wPDb6JdE/wBGWHgfAsRiL2HvoDYtWTm7RlyvcJMtltklsreLH4juNKosvhCEovdv5L9f4NdemlKcZrZL5v8APeZOP8LxNvEXjbVFssdLjuApzalFQS5aZEKs6V8xLRSc5dPD+5pnTZKT6eDe4Lyil1c92+7eKouTpsS2pHyFWx0EY+0x/hY9tl6tJlAUbAQK2pY2NSWNj1XTooBQCgFAKAUAoBQCgFAKAUAoBQCgFAKAUAoBQCgPjGgII8XvdFSfCD+9WdKL/RRNW1zUqXzaxFy0gCkzMd6RA3O4JqcaJyWYpsz220w2ctzcu83YJZzYm2I330/Kn+Ldz0sp/wAmrOOpEFgsTZuloggMxzDqATsfPT6edfHPT1TslCSw05NvG+E3n7du3vPUVkkk0yQRUBRhsYInfeDUKqa43Vyhnplus87fTnyOucnFplmdwNyB6mK+seyyzCRuI45bUwsN5yAPqd68q/xauDxCLl8OPmXx07a3aRsY7itmzZ+0XbipaABzk6a7AeJPQDU16lb60mu5Q9uTlHHPafi77P8A8ci27NuC1y6oLtroQpMKp2jVoPw9NCrS5IOXkdKt8wK+HtX0XN2q5lE6A/EGPkdNPCquncsiuohLy3LrFrrZtDA2Rf6VHXzmfM1NJF8YxN/hXBtmAyj8XU+n7/5o5YJzsUdkSlzgWHa/9qa0rXQAAx1iNiFOgbpmiYAE1z0klHpzsYfRx6urG5n4liCtt+zym4FLKp6x5bmoE8rOCvWAboF0kuzDfcgHppoBPhpVqwjUsJbEnw++FvFBAB0HqOvz1+tRa2ITi3DJM1AoFAKAUAoBQCgFAKAUAoBQCgFAKAUAoBQCgFAKAUAoBQFUHaqpAtNm1hsrSJ36a/pVmxrfS+5WV7uJYFCLoCkBg05SYZgF1EDSfOvQr3pXllnhaz/9UseS/NiI5kvA4TM6w2UopIuA+4QBNzUjSfrV9axNpfb7GOTfSm/v9yycp8p3RZtX1vrFxFuKMpkBgGAOuu8V8nqNBP07nCWHl9j6Ku1dCTRZf+CuHVro6fD/AN1QvDrXarLJ5x7ifpY9OEjkvtNwKPxK410AtlTpsMukT9a9jQyscH6TnL+Xb6Ga7Cl6vGDT47wHCKUNq2otMpCXA6uLmWAWICgo+oLKdia2RnLzKWkdKv8ACxjeFthRHaKue1/UCSvpOqnyavOr1OdVbW/+rXyaX3LlD/iizkHDccEIVggRoFwXFYrod8q94MPLXU1vkilM6b7Kbk4e+t9Iwtu6WsXbhAUgyHUGYIEA5hoS7a6VVNbrHJbB4RO4/nPh9mezHbMOllA30doQ/JqshpLpdsfEqnrK49/kSWN5rw9vBpjWJyXFBtrpnYkSEAmM289BB8Kz2J1txlyiUroxh1vg5ri+b2uh3uX3ztMWkLhFEQq6EAj+cmdzGwqnq8zzJ6xSi23+m5M+zbl9zdGMMqqkwetwkEESdSonc9R6xyCy8lPhtNllnp3st8e8s+H4fdS69tAwUNKNssHWJ8tq0prG59NCcencmcFwxU7zd5vyHoP1rjlkjO1y2Rv1EqFAKAUAoBQCgFAKAUAoBQCgFAKAUAoBQCgFAKAUAoBQFT5m5hxVrECxhrFu592HJdo3cpA1AmcoGsktAFRbedjBqNXOFno4Ry8Z59+DmvM3GcRdurinti2/ZCMh0Ky0EqwO8nQ7gDSr69bOutw6U0edZqeuxTaw8fQt3EeRLd4Lmv3isAgL2SDUDYLagnzNXx1kktkvqem9LCWMtltwV77PYS0qErZthRLSxCLAnugTA8qyyzJ5ZqTUVglsNezorxGZQ0HcSJqJNHN/aJyPexOK+1W7ttUKKhDZpBGbXQHTaqtRrVpq+pxbWewVLslsyNxPIXEcSFzXcOFQQIBRSTGZ8q2/eaASY1gVLS61WrqUJJe/H85Izpa7o6RwXh64ayouFc4WGbofIT/po6q/SytS3lz+fodi2oKLfBWE9nGCv4p8Wzs6NcL9gIVMx1YN8RBaWjTeNRV/pHjBDoWckDzHwwrj7gvTcVVz2EiVCwAiLbEDKplYG+XWZNb6bP8AiXTt5s8+6L9K1LfukeR2b/dlbYYHKrd3NsWUxaXQFQxhvwjqZqxOUfWX58ymXreq/wC/dx9zb5IsWMdYu8Pvg5bVwX7QBggNOYA+AYtPlcqjxGndT8/t/Rbo3G+t1y7FuwnIvD7W2HVj/wDYWefk5I/KvN6EbY6SlcRIbmj2iWMIxwmEti5eTuEAZbNmNIJ0zEfhXTSCVq2MG0W5jFYRW8HzTxHCYh7+Kd79pjlcBCtoeHZSBljodm6k6ET6YtbHHJo6rwfitrE2lvWHDo3XqD1UjcMPA1U008Mmnk3a4dFAKAUAoBQCgFAKAUAoBQCgFAfJoDx2y6iRpv8ASf1rmUd6WeTiV8a51I70SPJxY6A1zrR30bMNzHx4D1qDtwWKkxW+LCQGiDpPhXFcs4ZJ6d4yiTq8zCgFAKA557Qbl+3i7V2zbdgbQUlbRuARczDSIzA5WHmBVcm0zyddGxWxsgu2Htnvkq/HcT2thkGGurczQn3WoUZgvf8AeJyZEy7d2ai3sZbH1xx0POdtvv8ADY6Vg7xVLWYEHskkEQwPZiZB2I/Sr1we0nssnvE3hlMGe6QZHr+/5V062VfhfNmNMoLVvKhKqcjklQYBJDRMCvF1es1NU2oRyvg/sWxxg+8w85Y2zazpbtlpAjI3+M3Xb51HReIXXXejsikv1yWVOt2whL/s8c4xs39joNpyVDQQSAYO402PmK9orexFY3DmczEsPPp8q6VsjzdNs50aG8IMEeB/36V0ZIrnPAXcZatYjDWyb9l8pWR3lYCYJIBAMegLVp0tkYtxnwzNqapWJShyjBwzlTGMJYWsMxXKSrZ48xbQASNYl2idtoslqK0+7/PP+jkKJtdkRWLu4fg1xksK97FlAM93u2rYMHQLBaYGk9PeGoqu7UzvWHwer4V4JGT687fUreOu3sTcV72ILYhgGtIQYWYZFUju22IggAR7uYgzEI1pbvg+ppprpi8Q9VbN/R7d0v8ASJDmHlprlgcUwYLpeBuYi0JLI8ntXTqVzZiV6bjT3Skk+lnyWt0zoulDyf07ERypwXFY1XtYdFFlyO0ulQF0ZWA7SMzQVnIJ31HUSk1HdmRJvg7Tyhy3bwFjsUYsWbO7kAZmgDQdBAECTWec+p5Lox6UTlRJCgFAKAUAoBQCgFAKAUAoBQCgNP7ZXcA0Dcl39R/6is0vaZrj7KPRB6GuHcruamIxDKNYNVuTRZGMWQONZm1zGOlZ3vyalhcHnCYsspRjr0P70T7HGu5bOX8dmUWn0ZRp5jy8f98K20WZXS+Tz9RVh9S4JitBmFAcZxGAa5dvFb98uL7oQuYxDxJY3F0E/Ia7Ax47jZJtqT5f5yfaRthXCCcI46U8vHl/6v8Avjk+cvcVGF4hZ7XFubBVwxuO4QzbVkJRiYMkADea0aVy62m8mHxaEHQpqCi89sdnjlcls594/ZuYJvs9+WzL7jEEidRpGnlXqVRUpYZ5/gtcbNUoyWdn+xRkxN1CthcTiFutEa/dZmAITUz1AzbT0jWrvRrnse3bo6rE7fRxcVn44Xfy9+PLuTPKPE8TdwmMYubjo1vKW1KK0hiAOuhPlv0is98XBPD7fY8jX6Kiq5RxhdLf6pZRvcv8ZXD240clyYzEEaDWcpBBM+eleLTq3VF53yz5mOpikfOIcZAvreKm6q3g2W2MxYAEKFDRJ2jbao6duWrcs8lU7szi1vv2+DNjjXPV8gC1Yu2AfiupDH0B7o/OvUv02rm8Uyil8d/22LJeIVw9uMl+hbOVuJfacMrsQXHdfbcdSBpqCD86aecpQxLlbP4o1QkrIqS4e5kucIDOSTlXwG5/Yf7pV+R0lW5m4ljLWKGGwTW7dtbSsQ4WMzOV95tZJKj1NVycs7GK66xW+jrxxnf44IleeOIoFLpYIaYlCCYOU+6+moI26HwqHVJGR+JWxx1Jb/bbzPnONtsZgrWPKKryUbLMQGbKdekyPV60aezufU//AB3xBzxKW2SE4IHu3LLYOyzYm33bpP8ACK9mqAuZ7ogNppOu5irJS8+D6DUNVwnG6XqPjzznO38ltwGO/wCMtHBI/wBqxlxs/ZrJS0WA94+9Gkxu28AEmuRg5vPCPlfFvE42WdUY78Jd2WDlLH3jmsYgW1dQHUWwFXKd4AJGh6jx3O9StrSSlHg8zSamc5yrsxlbrHkyyVQbxQCgFAKAUAoBQCgFAKAUAoBQCgK41+pHSJxXEMt1vRT+UfpWG/aZuoWYGK9x5h7oqlzkuC5Vx7mqceXGuh61FyyWdK7GnhMeQ7Kehgj6H9aiGfMV3buYHuuNPIjcf4P18KI6b2FxzAiNwZXyPh6GuptPJxxUk0y+8Nxq3rYdfmPA9RXpQmpLKPJsrcJYZgxvF1ttkKsSPCP1NeXq/GKtNb6KUW2vLH8ltemlOPUjmXFuFMb7ZbzImJxBKq9lGQPcJgHvt6ZstU6bXU6mbjBtN74a/EfQ169QhFTqy4xSypY2XyNbmj2f4kI2Jv3rb5CpbKDmaSqjTKAI0Py+derVTKMupsw67xKm+hVVxax+e8xJwFWUdnlDBY8iQwE6ToQfqDWmLw8mHw/Ux016slws8e9ErwTBY2+wu2hZJsWzYGYkGCGIOxBIz6bbDSp9SPXev0MoSh6yUpdT2XO3v9xZPZ5y5fwhxDXgg7XJlCtJ7ueSYECcwjXx2rknkw+K6yrUSi687f0UXjHtF4z22J+z4C1dsWb72gexuue45XdXEnTWBAmq8I8jCMGBxt/EZsXdRbNyMz24yhW9wBbdwk67xrvW6quvpjtu/cfN6qyyF9ji8KPw7ryJK7irrWA1wAoXhDlRZIVs3ugTEjfxq+MIKWEYbdRdOpSnxnbhfHgn/Z0l612t24MmGZQc7nLLA6FQdxBOvXSJrw64SjbN9m2fS6By9DHPGETWJ50trcCpbLJIDOTlgTqwWJIG+sVpwbOrcp/O/FWtcTaGUDJbBzLmAEhg2XqVIDCPCqZPDPG1lsq9TleS7Z/MGDF8Sw9yw7DKHEqgIPa6Pb7MgxGXILhbX3mPiK5kzai2mypvbPbz5WP0xnPvL1yZg0fh1q3cUMrZpB2P3jEfpU6/ZR6/heYaaDXv/ckeDXcIubD4VrINs963bKyD1JA1nzqeT0LLJ2S6pvLOZHDHCYy7aAOcXDkMSWFzZjM5mhtZ3Nb6WpQwz5nXKdVylHlvHzJTla7dOKRlzPcFxhdB2CEAFmc+c6eK+dSvcejHbsZvD/S/5Clu5ZfV8Pe/idOrzj6wUAoBQCgFAKAUAoBQCgFAKAUAoCoE10kV7jj/AHnyA/z+9YtR7Zs0/smrilMAjYRP+/7tVDRqieA8a/7vFRZ0wYt5K3ZgAhbhAJMT3WgHWNj6jwqOWdZvXLqsvZpm1El2ABnpGvu/Q/owyMc53MNvEaBjpG/lU8Eiz8h8Ql7iH4+8Plvp6H8q0aeW7Rk1cPVUvI3OMYtUxaq5AVlXNJjTUb+GleRrYx/zl1+y0s/Df+i/TVOembit03grnNmJRblnsiGVcXh2Ugz/APIoOvzNV6WiqvW4qeY9t8+RclNUOU1h4Za+JXrty0UuWbb233HaMvUEAlQSDtX1GDwOruRXB+GYe5dewbLW2VA+l0upBJG7KDOnhUnBqPURjapTcO+Mlo4Xwq3YDC2D3zLEmZMQPIaVAtN6gOT2LiYZ8bbv4fEKz4rEtavpZBKJdI1RyQQZGbTTRaAqnC8Gq3cHh0xD35uXe3zW2Q5SqdkgzEkwQ50PxRtFTVk0sJmS3Q6e2XVOOX+p1bC8g4Zc2dneTI1yhR0XTf1P5UrutjHEpZfnhIzf/T6XyfzZr8WwGR1Q5mtqsW0kwsaAD5RruZ1JrnJujFQSiuEQmNRZyFcjH3fA+VdJPyLdyhj0xWFAcBmtHs3DAHUARv4qV+c1yccM5CUZoh+JcU4OL/YNatO8wzW7YyqZiGdYE+OunWKyztqi8Pk2V+Byvg7FUsfov9kHxnjV+4fsio2DsgEKigZ216sDGU6+6dT1NaEsbGaMVFYitjQ4fw1QBkEEah9VK+Yg7/MihIsnE+AG9aGLxF82ewRs9xklmtrDBtCCCvf1OpkVZXZ0GTVaRXrGcEbwD2q8FsWxbttetjcl7TFmPixSZNRlJyeWW0UQpj0wX9nR+E8UtYi2t6y2ZWAIkFTBEiVYAjTXUVEuNygFAQ/FCRdBuJcezk07MFoaTJdF1bTLGhiG8a6gecHjURXNpzdDOFS2ZzIxGqEv3lHxQRoJjoKA2WxtwEo1tQ5UskOShiMwLZAQRIMQZ+scBF8Hu3gcKMqw9hnabjEufuJdpT39dp+I6+PQb5413LLZNbhh1zfw9Qrk6d7K7Kp23npTAMz49izqlvNkcJJaBJUMxJgwoBGuskxpXAa78ayi4Cqs1trQi20g9o4QbjRgZ7p8tddO4BlfiL5uzyW84UM03SFAJOUBskljBJEaeO1cBt4DFC6mcCNSCN4Kkqwkb6g69aA2KAUAoCj4DObaZ/fyjNHjGtCbNbFcKd7u05yACNh0E+G1Zp1ylLJqrtjGJKX+VCVAW6oMa939fD5V10e8itTvuinX8LesXnsXu9BkMNmBnXbb9ZHSs9kcPDNcJRmso2LOBdswVSwgggddPPSq+hvgl1pclf4jzCtuUFthcGhziI/t3ny0qfQcUtyM/wCeDWuydVzSGDjRpHQnqpkiNtj0rvS0X9MJrbkmeXOKEXFcNGU+OvpUXlPJVjKwzp3DuLpdHeUMPMA/5rRGxS9pGSyhw9l4JD/jsM3eFm1mGoORZB6HbfzqyFNXV1KKz8DPO67pcXJ4+LIizxNFy5iAe7mBkEhiQykHciJnzre6m+Dy1qYrGfcYuCXgeIuAZAw8SP5bx/eu2RapWfP7EKZqWqeP/H9mW6sp6IoBQHwqN4oD7QELzTgy9ksgJZdQAJJjcADcxPzAqUOSq3PTlFfwHKb3jmvZrVoMGW3P3u2st8AJ1jf+mpuSjxuVRrlPd7L6lW41xPE3XbAYe39msqzL2aGHuQTma5c00MEnXxktXjX6uyc+iB9poPC9Np6lfY87Z92/7v7mvhOBqqOgt3GuAhR3Sqg5Wb3CMxGirmMAdoDGk1RHT5Tzlv8APzJvnrH1ReUo8+bxlLlbJ8vCzx+he+Xey4hg0cxnXuPpPeA97yJENp+KvVon1wWeT5bxTSf42plDtyvg/wCOCW4Py+lqGeHceXdX0Hj5n8quPPKx7TeP2lezgbj5Vb769oTKqfu7ZygxmcZj0i0QfeoDny4QYq+1omzdtOykZVDvbs24kvdZc/a3CUXc6Z/AUB3PguC7K0AR3jq3r4fIaUBv0AoDRvYe4Lhu22UhlCsjkgaEwysJynvEHQzA2igNd+FuzNdLKLpKFYBKrkzQDMFpzuCdNCIiKAzrhbjOLlzKMqsqqpJEtEsWIE7QBGknedAMWH4e6fZyCpNq12TSSJB7OWUxuOz2O87igPI4PLX5YZLikIBumfW4Z8S0N8q7kGN+EubVtWyXGW4blxWkW7hbPI2OgLAiQfdHqAPLcJuFmb7tQxsnKswvZXs8DQZpE6wNelMg2sTgD2puqttsyhWV/ImGDAHxgiNYG3XgNrA2CiBWIJkkkAKNSTAA2AmB1gazQGxQCgFAQeFsKuwk+JruDrZtF66cPiYnodK4dwUiziHx+Le6pP2e13EA2bxbzk6+kVkm+uR6NcFXDflklxRntITbA01gaE+lQllcFlajJ7nLudOI9qVPZkt+PYjyk7ikE29xZhbIqDXmBgg1d05KVZgmcDfgB8yrHvAsAT6DxqvofBa7Y85LzgecMN2aqcRZtuvVnTaNoVpnb86ejlngi7oZ5JDC8/YO3PaY5G/pt3W/9VqarkiqdsGuCSX2rcPiO1uXPSw//wCgKvWxjkk+xrt7V8Is9nh8UZ3y2UH+XrrZBQS4Rib2rT7mFv8A9+RR84nSmSWDofA+IfaMPav5SnaIGykzEjaeo8+tDjN6gFAKAUAoDm/tJwjWbi4m2B3iCf6ljQ+REaeTV5Wqr6LlNd/3X8o+p8DtjdXKib4/Z/w/sVnh9t8bdFjDkWraIBLvmZUgKYG8HLqEABPvE6VZGErPZ2Rsv1FOjWbmpTbzhLG/OX9m+OyOn8E4Th+HYdsrEg953YyXMQIA08gB+davUog2+D5fV6u3WWdUv0XkVnjXGMS57QXGtBtLdsEgx+Ix9ST5R0nyr7b3H0spdK7R7st0tEZz6Es+b7G5wbgS423ONTtlH8N2Zhcn4gGUg5PKYkVq8OsunFynx28/9DxGumuSjD2u/wCeZ94Nwrhdm/Fi8VZSJU3CUYjYZnBzEHwb9a9I8zKLwKHRQCgFAKAUAoBQCgFAKAUAoBQCgIRLi/CQakD67mgK5zvxfscKyqYe73AfCR3j9JHqRVdssIvoh1T3K1yzxbsraroBWLqwz03FSRaL+KW9bZe0KllIkASJESAeo3qSlkpcMbHCcdwhrTFLzLmBOpchT5gkx8prTGalwY51yjsz3wvlq7iZ7C0rAaZmcqpP8pkk+u1cc0tjsKZyWcE1wX2e3buftWtYco2WGTtSdu9owAGump+VcdqLY6WbWSO4nwM2MR9kUpcukiCtvKpU7MWO3prtXetdOSt0S6+gnm5DxKW+17ayYElFzTHWCYEx41H0qLHpmRmAwFy43uPlO+uv0ijuiji0kmdYw3srwsAtcdvy/Wr0YtyWwXs9wNv/AOPN/VB/SR8jQFpRAAFAAAEADYDoKA9UAoBQCgFAYMZg7d1cl1FdT8LAEfQ+tRlCMliSyTrtnXLqg2n7iM4zyxh8QqAr2bWv4Vy13HteGRl2HSNompLbgjKTk8vkrnF+HX7dofa8UmW3I7RkCod++0HKHjQ6AbwNa+f8UWqdy6YOUe2Prlef2NWnlXFesYeXeXM7y5m3ocwOlwbjIfw+Y/ztHSaSd7TsTUV2ez+H9nqW66umpei9p/Q98ycXuEdiUNm17oXbMNoLKYI/lBA8Sa+jjHbCPnZ2ZeZFds4UuwVFDSYjKDP9BVtf+utaq6Mrqlsjz79Zh9EFl/nkdJ5U4Y+Hsdm56yFmcug0n89NNaqulGUvVNOkrshD/ke7+hM1SahQCgFAKAUAoBQCgFAKAUAoBQHKsLzFhWjLfUE7CSp+jVImiVwnFwTpdU+TGPpO9cGCA53s373ZPbtm6iZswtwxE5IOWZOx2qqyLZfRNRzkhrmCdFVsjqp/ErL8oYVlcWuTWrE+D6uJaNzUcE+rJW+K8Na9diYHU/t5/tVkZYKpx6i98FwiW7cDQKoCqNAPCarzndlqs6Ekjb4Enag3XWM0GASQNAN+u1dSWTsr5pbGviOBdpjHvMIGVVU9AANp9ST86N52K4zx63cuvC+XAUliwkaTv/1V0Kdtyi3WNvCN/ActWLWyz61ZGmKKZ6mySxkmatM4oBQCgFAKAUAoBQCgPLoCCCAQdwdjQFUxXLd3DE3eHMACSzYVyRZcnUlGGtlz4jQyZBruc8gw2eLris1tVCX0/i4a8oDkaa6aMvg6yNdYO0JdS3iSiq3tMw8v4wWLhQ2jm+KYzgdPVfMaGo2auycvW48iynw3T1QzW8vzZb7GPRtvzorEzkqZI2QasKgzRqaDk0MVxm0gkuNOs6fWqZXRRdGicjXscVL6gQDtpqR4war9O2Xf48USGHxQbT4vD9RV0LFIzzrcfgbFWFYoBQCgFAKAUAoBQHO8N7MES8ri7mtiZBWHGnQjQ/QVLqO5LMvKWGHwsfU/sK5k71M2bXLuGXa2Pqf3rhzqZuJw+0AQLawRB0BkeBncUayMsqfGeQ0YlsOcp/A3u/I7j0NUSp8jRDUNe0VR+XnRm7VcrToOsDr5666VQ4tcmtWRa2JK1hRADeFRwRciS5e4KSFQSoG56R41ZXBsqsswW/A8NS3tJPienpWmMFEyym5G7UyAoBQCgFAKAUAoBQCgFAKAUAoDnnPvLxz/AGi2DM5gQSrI3VluDW2x11GhnUGKpk5QeVwzVX0WR6Zc+ZD4PmUXF7DHhjGgxKDLetHabiJtrHfSV7wzKIJqa6bFsRlCyh57fQseFuvYtqc/2iyVBGIBU/Nsvwn8QkeMVRKDjwXwtjZzySdnjotoLj6Ididj6Hauxm4nJ0qfBTOP87PiG7GyrFpJCqM227EeA6k6Cq5SlMsrqjXuz1ZvlO9cYM43bovks7f1b+m1VblredkbWGD3hnclVnuiYkfi9P8ANcOcEsMeqBQAwI+KDU1LBFxyXC3eBVW8QD9RXoLdHmNYZkVwaHD1QCgFAKAUAoBQCgFAKAUAoDzcthhDAEeBE0GTXXhtkHMLSA+OUVHoj5EuuXGTaqREUAoBQCgFAKAUAoBQCgFAKAUAoBQHxlBEHUUByTmXC22vxquS44BAhlHeUQem/wC9YW8S2PSrliO+5FcPx2JwbM1hlZM3fTXsXO5JUfwnM/xE0k94ECtELs7S+ZVbp0/Wr+X8EpfTD8SUiy72r6rm+yuwCsPG22oKGR3k02kLXZ090V1alx2lwUm5j8bhme1bw92yfdcC0xLeTOAc4101I103qpQaNyurfZMl+XbtzKXxSXEYGLYuIyKYElxmAzEaeQ38IhODRFTi+CwriHds7kqu4Q+8x118k2InvHXpBNOOx1bIz2+Zwn3ZUkHrpH08KllnHFHQMBila1bI2KKR81FejH2UeZP2mbQqRELfrgMD4piWVNI2aJA2kR1qSiDGmOuW47WGU7Og0HqKdPkCTRwRIMg9agD1QCgFAKAUAoBQCgFAKAUAoBQCgFAKAUAoBQCgFAKAUAoBQCgFAVvmjgBu/eWVXPBzDbNtB8J/eqLa294miq1LaRzbiPD3VWQBg7SDMgzrJis62e5qW5ScBgrtoAAHKplRJUoZ962w71tvNfmDWlXYKZURZ0Tl7np0hcYDdtqdLwH3tuOt22vvCfjTykTVqcZ8cmecJQ+BfsS1rF2N0u23GZLgCuFPwuOkg6yPyrskpLDIxk4vKKJxDB4lbgtDDu9xj7w/hR+I3DpHrr030rH6GWcYN6ui1nJB3cG9zS0GZixDAwMpBgg+AHiaejecHZWLGS2cd4zfwHDrN23aF1reS05M5EhSA7RrlkKOnvCYratlg8+W7LFhuZbf2G3jcVGHDIrOCT3STAjrqYjyIoRNzhHFLOJtres3M1ttmgwYMH0IOkGugq91M95rhxFy4hacqXWVUk7DsyIjx3qR0krWNfD3CGJey+oncTv5SD08xtUsZOFgwLIRnssMp3X4fp8JqDQJFLgPkfCoYB7oBQCgFAKAUAoBQCgFAKAUAoBQCgFAKAUAoBQCgFAKAUAoBQCgMOIwqPo6Kw/mAP8AmuNJ8nU2uDRucvYVt7Fv/wAaj0R8iXpJeZWOdOULS4c3cJbCXbZnQ7iQD7x6b/lXHBcosrsbeJEDh+DYnDMb2DdUJMtaP8G5r+Ee4/8AMvlOgq7OeSlryMNz2klL7W8VhuyUASVfOVMak5RBX01HgZ0lFJ7EctHvF882HYCzlJBIYEOJ+eXfzqOCWSa4FzDbc5QpVm0ytqp9CP1ArnAN3jvD7OMtPh70w8baEEEFSD4ggb0AwHDreAwRs2S2S2rGTqxZjqxiBMnYQK6jhp8Esl1zljl+BdNANAYiJ6/Opg3G6pow6gj/AB4HzmgPWFUIZRntt8mB8iOvzoCwYTF5oDaN5bH08K4DeW5UXEGUVEH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AutoShape 8" descr="data:image/jpeg;base64,/9j/4AAQSkZJRgABAQAAAQABAAD/2wCEAAkGBxMTEhUREhMVFhUVFx4ZFxcXGBobFxgeIRgYHRoYGxgYHiogGhomIBoaITEhJSktLi4uGR8zODMsNygtLy0BCgoKDg0OGxAQGy0mHyYtLS8vLS8tLS0tLS0tLS0tLS0tLS0tLS0tLy0tLS0tLS0tLS0tLS0vLS0tLS0tLS0tLf/AABEIAJ8BPgMBEQACEQEDEQH/xAAbAAEAAgMBAQAAAAAAAAAAAAAABQYDBAcCAf/EADwQAAIBAgQDBQUGBgICAwAAAAECEQADBBIhMQUGQRMiUWFxBzJCgZEUI1KhwdEzYnKCsfAV4ZKyQ2PC/8QAGgEBAAMBAQEAAAAAAAAAAAAAAAIDBAEFBv/EADURAAICAQMCAgkEAgICAwAAAAABAgMRBCExEkEFURMiMmFxkaHB8IGx0eEU8SNCUnIGFTT/2gAMAwEAAhEDEQA/AO40AoBQCgFAKAUAoBQCgFAKAUAoBQCgFAKAUAoBQCgFAKAUAoBQCgFAKAUAoBQCgFAKAUAoBQCgFAKAUAoBQCgFAKAUAoBQCgFAKAUAoBQCgFAKAjeL8dw+GE37qp4LMufRB3j8hUJ2Rh7TNGn0l17xXFv9vnwUnintLZpXCWP773+cimY8yR6Vhs16/wCiPdo8BS3vn+i/l/wX7heMF6zbvLs6ho8JGo9QdPlW6E1OKku58/dU6rJVvs8G1UyoUAoBQCgFAKAUAoBQCgFAKAUAoBQCgFAKAUAoBQCgFAKAUAoBQCgFAKAUAoBQCgFAKA5Fzbwq1Z4i5uIXF8G4ihoLNBlc2/vAgAfiWvLupXpt90z6rRaqdmjSi8dLw3zt54/OGeHvLZDW7l020Zu+vZhBlykFMinM7S5+8UPrbXWpdCimm9vh+fMnFStanCOWuHnO+ec8Jbey8bMsHsk4ublq7h2Mm0wZT/K86f8AkCf7qv0j9Xp8jF4/p1G2Nsf+yw/iv6OgVrPnxQHntBOWRO8Tr9Kj1xz053B6qQFAKAUAoBQCgFAKAUAoBQCgFAKAUAoBQCgFAKAUAoBQCgFAKAUAoCs828Zv2GQWcgBEsWWeukaiIj8xWmiqM08nleI62zTtKGP1I61zC5VS+LRGIkgWZjcb69Qam6N9o/Uzx8TTinKxJ/Ak+U+MPda5auurspzKwAXMp6wPkf7hVd9Sik0afD9a7pShJ5a4+H5+5YL10KJNYb7o0wc5M9WMXJ4RGXsVcPxgeQGo+s14dms1VjSjNLOeFusfHPw/MGqMILsQnOHLN3HWbRRlS9auSjsSO6YzaqJBkKwj8Ir06YW2VL0nPZ+40aPWR01ktsxa3RDPyXgsDb+0Y+699ifdEgO3gFBzMfHM0eMVqp0fXLHLJ6rx61R9T1V9fz4I9Pxt3tKtkDB2GkILaqG3IALDZmg922JEe9rXq1aeFbxjOPl+fH5HzWo1llvrSk1n5/j93zJ7lPi7FThXbNdRM1svM3F6TOsjSesEHXeqdZU0nZWv9ndJc3/xy57e9HjC4y7iCQ2JCQJKqCsfPSfqd6+Ureo1bxK3p80lj6/2butdjXvX7WGvW3tsXX4nJkHWGgjQwPWorT16a+M6235t9+zKp3JF2Br6MtFAKAUAoBQCgFAKAUAoBQCgFAKAUAoBQCgFAKAUAoBQCgFAKA8G4o3I+tQdkVy0dwz4L6bZl+oqPp6846l80d6ZeRAc9YUNhmuHTs5JPgOv5gH5Vt08+mR5XitHpaG/I5fc4orqioh7oIJUMSxJ3M7eg862q1Jt5PmJaeycYpQxj47lg5WxN5sbZKYd0WMrdxwmUKZJZp16jzAFUWzi4NZyeloablqYzUelYw+eMe8tvHcViBeCrZdlGqFQSvmSQNDPQ18p4hXqLL00tluts/q/efY1OCjubHCMLdfW9bKR4kd7wEA6DyqzR6Oec2L+/lwvccssWMRJ6vZM5DczcNt4mybLMqvvbJIkN0+R2I8DVlc3CWUQsq644OUniPYlrGIDW8pYSsZh4qT8MHXMsnbcaH14x611wPDb6JdE/wBGWHgfAsRiL2HvoDYtWTm7RlyvcJMtltklsreLH4juNKosvhCEovdv5L9f4NdemlKcZrZL5v8APeZOP8LxNvEXjbVFssdLjuApzalFQS5aZEKs6V8xLRSc5dPD+5pnTZKT6eDe4Lyil1c92+7eKouTpsS2pHyFWx0EY+0x/hY9tl6tJlAUbAQK2pY2NSWNj1XTooBQCgFAKAUAoBQCgFAKAUAoBQCgFAKAUAoBQCgPjGgII8XvdFSfCD+9WdKL/RRNW1zUqXzaxFy0gCkzMd6RA3O4JqcaJyWYpsz220w2ctzcu83YJZzYm2I330/Kn+Ldz0sp/wAmrOOpEFgsTZuloggMxzDqATsfPT6edfHPT1TslCSw05NvG+E3n7du3vPUVkkk0yQRUBRhsYInfeDUKqa43Vyhnplus87fTnyOucnFplmdwNyB6mK+seyyzCRuI45bUwsN5yAPqd68q/xauDxCLl8OPmXx07a3aRsY7itmzZ+0XbipaABzk6a7AeJPQDU16lb60mu5Q9uTlHHPafi77P8A8ci27NuC1y6oLtroQpMKp2jVoPw9NCrS5IOXkdKt8wK+HtX0XN2q5lE6A/EGPkdNPCquncsiuohLy3LrFrrZtDA2Rf6VHXzmfM1NJF8YxN/hXBtmAyj8XU+n7/5o5YJzsUdkSlzgWHa/9qa0rXQAAx1iNiFOgbpmiYAE1z0klHpzsYfRx6urG5n4liCtt+zym4FLKp6x5bmoE8rOCvWAboF0kuzDfcgHppoBPhpVqwjUsJbEnw++FvFBAB0HqOvz1+tRa2ITi3DJM1AoFAKAUAoBQCgFAKAUAoBQCgFAKAUAoBQCgFAKAUAoBQFUHaqpAtNm1hsrSJ36a/pVmxrfS+5WV7uJYFCLoCkBg05SYZgF1EDSfOvQr3pXllnhaz/9UseS/NiI5kvA4TM6w2UopIuA+4QBNzUjSfrV9axNpfb7GOTfSm/v9yycp8p3RZtX1vrFxFuKMpkBgGAOuu8V8nqNBP07nCWHl9j6Ku1dCTRZf+CuHVro6fD/AN1QvDrXarLJ5x7ifpY9OEjkvtNwKPxK410AtlTpsMukT9a9jQyscH6TnL+Xb6Ga7Cl6vGDT47wHCKUNq2otMpCXA6uLmWAWICgo+oLKdia2RnLzKWkdKv8ACxjeFthRHaKue1/UCSvpOqnyavOr1OdVbW/+rXyaX3LlD/iizkHDccEIVggRoFwXFYrod8q94MPLXU1vkilM6b7Kbk4e+t9Iwtu6WsXbhAUgyHUGYIEA5hoS7a6VVNbrHJbB4RO4/nPh9mezHbMOllA30doQ/JqshpLpdsfEqnrK49/kSWN5rw9vBpjWJyXFBtrpnYkSEAmM289BB8Kz2J1txlyiUroxh1vg5ri+b2uh3uX3ztMWkLhFEQq6EAj+cmdzGwqnq8zzJ6xSi23+m5M+zbl9zdGMMqqkwetwkEESdSonc9R6xyCy8lPhtNllnp3st8e8s+H4fdS69tAwUNKNssHWJ8tq0prG59NCcencmcFwxU7zd5vyHoP1rjlkjO1y2Rv1EqFAKAUAoBQCgFAKAUAoBQCgFAKAUAoBQCgFAKAUAoBQFT5m5hxVrECxhrFu592HJdo3cpA1AmcoGsktAFRbedjBqNXOFno4Ry8Z59+DmvM3GcRdurinti2/ZCMh0Ky0EqwO8nQ7gDSr69bOutw6U0edZqeuxTaw8fQt3EeRLd4Lmv3isAgL2SDUDYLagnzNXx1kktkvqem9LCWMtltwV77PYS0qErZthRLSxCLAnugTA8qyyzJ5ZqTUVglsNezorxGZQ0HcSJqJNHN/aJyPexOK+1W7ttUKKhDZpBGbXQHTaqtRrVpq+pxbWewVLslsyNxPIXEcSFzXcOFQQIBRSTGZ8q2/eaASY1gVLS61WrqUJJe/H85Izpa7o6RwXh64ayouFc4WGbofIT/po6q/SytS3lz+fodi2oKLfBWE9nGCv4p8Wzs6NcL9gIVMx1YN8RBaWjTeNRV/pHjBDoWckDzHwwrj7gvTcVVz2EiVCwAiLbEDKplYG+XWZNb6bP8AiXTt5s8+6L9K1LfukeR2b/dlbYYHKrd3NsWUxaXQFQxhvwjqZqxOUfWX58ymXreq/wC/dx9zb5IsWMdYu8Pvg5bVwX7QBggNOYA+AYtPlcqjxGndT8/t/Rbo3G+t1y7FuwnIvD7W2HVj/wDYWefk5I/KvN6EbY6SlcRIbmj2iWMIxwmEti5eTuEAZbNmNIJ0zEfhXTSCVq2MG0W5jFYRW8HzTxHCYh7+Kd79pjlcBCtoeHZSBljodm6k6ET6YtbHHJo6rwfitrE2lvWHDo3XqD1UjcMPA1U008Mmnk3a4dFAKAUAoBQCgFAKAUAoBQCgFAfJoDx2y6iRpv8ASf1rmUd6WeTiV8a51I70SPJxY6A1zrR30bMNzHx4D1qDtwWKkxW+LCQGiDpPhXFcs4ZJ6d4yiTq8zCgFAKA557Qbl+3i7V2zbdgbQUlbRuARczDSIzA5WHmBVcm0zyddGxWxsgu2Htnvkq/HcT2thkGGurczQn3WoUZgvf8AeJyZEy7d2ai3sZbH1xx0POdtvv8ADY6Vg7xVLWYEHskkEQwPZiZB2I/Sr1we0nssnvE3hlMGe6QZHr+/5V062VfhfNmNMoLVvKhKqcjklQYBJDRMCvF1es1NU2oRyvg/sWxxg+8w85Y2zazpbtlpAjI3+M3Xb51HReIXXXejsikv1yWVOt2whL/s8c4xs39joNpyVDQQSAYO402PmK9orexFY3DmczEsPPp8q6VsjzdNs50aG8IMEeB/36V0ZIrnPAXcZatYjDWyb9l8pWR3lYCYJIBAMegLVp0tkYtxnwzNqapWJShyjBwzlTGMJYWsMxXKSrZ48xbQASNYl2idtoslqK0+7/PP+jkKJtdkRWLu4fg1xksK97FlAM93u2rYMHQLBaYGk9PeGoqu7UzvWHwer4V4JGT687fUreOu3sTcV72ILYhgGtIQYWYZFUju22IggAR7uYgzEI1pbvg+ppprpi8Q9VbN/R7d0v8ASJDmHlprlgcUwYLpeBuYi0JLI8ntXTqVzZiV6bjT3Skk+lnyWt0zoulDyf07ERypwXFY1XtYdFFlyO0ulQF0ZWA7SMzQVnIJ31HUSk1HdmRJvg7Tyhy3bwFjsUYsWbO7kAZmgDQdBAECTWec+p5Lox6UTlRJCgFAKAUAoBQCgFAKAUAoBQCgNP7ZXcA0Dcl39R/6is0vaZrj7KPRB6GuHcruamIxDKNYNVuTRZGMWQONZm1zGOlZ3vyalhcHnCYsspRjr0P70T7HGu5bOX8dmUWn0ZRp5jy8f98K20WZXS+Tz9RVh9S4JitBmFAcZxGAa5dvFb98uL7oQuYxDxJY3F0E/Ia7Ax47jZJtqT5f5yfaRthXCCcI46U8vHl/6v8Avjk+cvcVGF4hZ7XFubBVwxuO4QzbVkJRiYMkADea0aVy62m8mHxaEHQpqCi89sdnjlcls594/ZuYJvs9+WzL7jEEidRpGnlXqVRUpYZ5/gtcbNUoyWdn+xRkxN1CthcTiFutEa/dZmAITUz1AzbT0jWrvRrnse3bo6rE7fRxcVn44Xfy9+PLuTPKPE8TdwmMYubjo1vKW1KK0hiAOuhPlv0is98XBPD7fY8jX6Kiq5RxhdLf6pZRvcv8ZXD240clyYzEEaDWcpBBM+eleLTq3VF53yz5mOpikfOIcZAvreKm6q3g2W2MxYAEKFDRJ2jbao6duWrcs8lU7szi1vv2+DNjjXPV8gC1Yu2AfiupDH0B7o/OvUv02rm8Uyil8d/22LJeIVw9uMl+hbOVuJfacMrsQXHdfbcdSBpqCD86aecpQxLlbP4o1QkrIqS4e5kucIDOSTlXwG5/Yf7pV+R0lW5m4ljLWKGGwTW7dtbSsQ4WMzOV95tZJKj1NVycs7GK66xW+jrxxnf44IleeOIoFLpYIaYlCCYOU+6+moI26HwqHVJGR+JWxx1Jb/bbzPnONtsZgrWPKKryUbLMQGbKdekyPV60aezufU//AB3xBzxKW2SE4IHu3LLYOyzYm33bpP8ACK9mqAuZ7ogNppOu5irJS8+D6DUNVwnG6XqPjzznO38ltwGO/wCMtHBI/wBqxlxs/ZrJS0WA94+9Gkxu28AEmuRg5vPCPlfFvE42WdUY78Jd2WDlLH3jmsYgW1dQHUWwFXKd4AJGh6jx3O9StrSSlHg8zSamc5yrsxlbrHkyyVQbxQCgFAKAUAoBQCgFAKAUAoBQCgK41+pHSJxXEMt1vRT+UfpWG/aZuoWYGK9x5h7oqlzkuC5Vx7mqceXGuh61FyyWdK7GnhMeQ7Kehgj6H9aiGfMV3buYHuuNPIjcf4P18KI6b2FxzAiNwZXyPh6GuptPJxxUk0y+8Nxq3rYdfmPA9RXpQmpLKPJsrcJYZgxvF1ttkKsSPCP1NeXq/GKtNb6KUW2vLH8ltemlOPUjmXFuFMb7ZbzImJxBKq9lGQPcJgHvt6ZstU6bXU6mbjBtN74a/EfQ169QhFTqy4xSypY2XyNbmj2f4kI2Jv3rb5CpbKDmaSqjTKAI0Py+derVTKMupsw67xKm+hVVxax+e8xJwFWUdnlDBY8iQwE6ToQfqDWmLw8mHw/Ux016slws8e9ErwTBY2+wu2hZJsWzYGYkGCGIOxBIz6bbDSp9SPXev0MoSh6yUpdT2XO3v9xZPZ5y5fwhxDXgg7XJlCtJ7ueSYECcwjXx2rknkw+K6yrUSi687f0UXjHtF4z22J+z4C1dsWb72gexuue45XdXEnTWBAmq8I8jCMGBxt/EZsXdRbNyMz24yhW9wBbdwk67xrvW6quvpjtu/cfN6qyyF9ji8KPw7ryJK7irrWA1wAoXhDlRZIVs3ugTEjfxq+MIKWEYbdRdOpSnxnbhfHgn/Z0l612t24MmGZQc7nLLA6FQdxBOvXSJrw64SjbN9m2fS6By9DHPGETWJ50trcCpbLJIDOTlgTqwWJIG+sVpwbOrcp/O/FWtcTaGUDJbBzLmAEhg2XqVIDCPCqZPDPG1lsq9TleS7Z/MGDF8Sw9yw7DKHEqgIPa6Pb7MgxGXILhbX3mPiK5kzai2mypvbPbz5WP0xnPvL1yZg0fh1q3cUMrZpB2P3jEfpU6/ZR6/heYaaDXv/ckeDXcIubD4VrINs963bKyD1JA1nzqeT0LLJ2S6pvLOZHDHCYy7aAOcXDkMSWFzZjM5mhtZ3Nb6WpQwz5nXKdVylHlvHzJTla7dOKRlzPcFxhdB2CEAFmc+c6eK+dSvcejHbsZvD/S/5Clu5ZfV8Pe/idOrzj6wUAoBQCgFAKAUAoBQCgFAKAUAoCoE10kV7jj/AHnyA/z+9YtR7Zs0/smrilMAjYRP+/7tVDRqieA8a/7vFRZ0wYt5K3ZgAhbhAJMT3WgHWNj6jwqOWdZvXLqsvZpm1El2ABnpGvu/Q/owyMc53MNvEaBjpG/lU8Eiz8h8Ql7iH4+8Plvp6H8q0aeW7Rk1cPVUvI3OMYtUxaq5AVlXNJjTUb+GleRrYx/zl1+y0s/Df+i/TVOembit03grnNmJRblnsiGVcXh2Ugz/APIoOvzNV6WiqvW4qeY9t8+RclNUOU1h4Za+JXrty0UuWbb233HaMvUEAlQSDtX1GDwOruRXB+GYe5dewbLW2VA+l0upBJG7KDOnhUnBqPURjapTcO+Mlo4Xwq3YDC2D3zLEmZMQPIaVAtN6gOT2LiYZ8bbv4fEKz4rEtavpZBKJdI1RyQQZGbTTRaAqnC8Gq3cHh0xD35uXe3zW2Q5SqdkgzEkwQ50PxRtFTVk0sJmS3Q6e2XVOOX+p1bC8g4Zc2dneTI1yhR0XTf1P5UrutjHEpZfnhIzf/T6XyfzZr8WwGR1Q5mtqsW0kwsaAD5RruZ1JrnJujFQSiuEQmNRZyFcjH3fA+VdJPyLdyhj0xWFAcBmtHs3DAHUARv4qV+c1yccM5CUZoh+JcU4OL/YNatO8wzW7YyqZiGdYE+OunWKyztqi8Pk2V+Byvg7FUsfov9kHxnjV+4fsio2DsgEKigZ216sDGU6+6dT1NaEsbGaMVFYitjQ4fw1QBkEEah9VK+Yg7/MihIsnE+AG9aGLxF82ewRs9xklmtrDBtCCCvf1OpkVZXZ0GTVaRXrGcEbwD2q8FsWxbttetjcl7TFmPixSZNRlJyeWW0UQpj0wX9nR+E8UtYi2t6y2ZWAIkFTBEiVYAjTXUVEuNygFAQ/FCRdBuJcezk07MFoaTJdF1bTLGhiG8a6gecHjURXNpzdDOFS2ZzIxGqEv3lHxQRoJjoKA2WxtwEo1tQ5UskOShiMwLZAQRIMQZ+scBF8Hu3gcKMqw9hnabjEufuJdpT39dp+I6+PQb5413LLZNbhh1zfw9Qrk6d7K7Kp23npTAMz49izqlvNkcJJaBJUMxJgwoBGuskxpXAa78ayi4Cqs1trQi20g9o4QbjRgZ7p8tddO4BlfiL5uzyW84UM03SFAJOUBskljBJEaeO1cBt4DFC6mcCNSCN4Kkqwkb6g69aA2KAUAoCj4DObaZ/fyjNHjGtCbNbFcKd7u05yACNh0E+G1Zp1ylLJqrtjGJKX+VCVAW6oMa939fD5V10e8itTvuinX8LesXnsXu9BkMNmBnXbb9ZHSs9kcPDNcJRmso2LOBdswVSwgggddPPSq+hvgl1pclf4jzCtuUFthcGhziI/t3ny0qfQcUtyM/wCeDWuydVzSGDjRpHQnqpkiNtj0rvS0X9MJrbkmeXOKEXFcNGU+OvpUXlPJVjKwzp3DuLpdHeUMPMA/5rRGxS9pGSyhw9l4JD/jsM3eFm1mGoORZB6HbfzqyFNXV1KKz8DPO67pcXJ4+LIizxNFy5iAe7mBkEhiQykHciJnzre6m+Dy1qYrGfcYuCXgeIuAZAw8SP5bx/eu2RapWfP7EKZqWqeP/H9mW6sp6IoBQHwqN4oD7QELzTgy9ksgJZdQAJJjcADcxPzAqUOSq3PTlFfwHKb3jmvZrVoMGW3P3u2st8AJ1jf+mpuSjxuVRrlPd7L6lW41xPE3XbAYe39msqzL2aGHuQTma5c00MEnXxktXjX6uyc+iB9poPC9Np6lfY87Z92/7v7mvhOBqqOgt3GuAhR3Sqg5Wb3CMxGirmMAdoDGk1RHT5Tzlv8APzJvnrH1ReUo8+bxlLlbJ8vCzx+he+Xey4hg0cxnXuPpPeA97yJENp+KvVon1wWeT5bxTSf42plDtyvg/wCOCW4Py+lqGeHceXdX0Hj5n8quPPKx7TeP2lezgbj5Vb769oTKqfu7ZygxmcZj0i0QfeoDny4QYq+1omzdtOykZVDvbs24kvdZc/a3CUXc6Z/AUB3PguC7K0AR3jq3r4fIaUBv0AoDRvYe4Lhu22UhlCsjkgaEwysJynvEHQzA2igNd+FuzNdLKLpKFYBKrkzQDMFpzuCdNCIiKAzrhbjOLlzKMqsqqpJEtEsWIE7QBGknedAMWH4e6fZyCpNq12TSSJB7OWUxuOz2O87igPI4PLX5YZLikIBumfW4Z8S0N8q7kGN+EubVtWyXGW4blxWkW7hbPI2OgLAiQfdHqAPLcJuFmb7tQxsnKswvZXs8DQZpE6wNelMg2sTgD2puqttsyhWV/ImGDAHxgiNYG3XgNrA2CiBWIJkkkAKNSTAA2AmB1gazQGxQCgFAQeFsKuwk+JruDrZtF66cPiYnodK4dwUiziHx+Le6pP2e13EA2bxbzk6+kVkm+uR6NcFXDflklxRntITbA01gaE+lQllcFlajJ7nLudOI9qVPZkt+PYjyk7ikE29xZhbIqDXmBgg1d05KVZgmcDfgB8yrHvAsAT6DxqvofBa7Y85LzgecMN2aqcRZtuvVnTaNoVpnb86ejlngi7oZ5JDC8/YO3PaY5G/pt3W/9VqarkiqdsGuCSX2rcPiO1uXPSw//wCgKvWxjkk+xrt7V8Is9nh8UZ3y2UH+XrrZBQS4Rib2rT7mFv8A9+RR84nSmSWDofA+IfaMPav5SnaIGykzEjaeo8+tDjN6gFAKAUAoDm/tJwjWbi4m2B3iCf6ljQ+REaeTV5Wqr6LlNd/3X8o+p8DtjdXKib4/Z/w/sVnh9t8bdFjDkWraIBLvmZUgKYG8HLqEABPvE6VZGErPZ2Rsv1FOjWbmpTbzhLG/OX9m+OyOn8E4Th+HYdsrEg953YyXMQIA08gB+davUog2+D5fV6u3WWdUv0XkVnjXGMS57QXGtBtLdsEgx+Ix9ST5R0nyr7b3H0spdK7R7st0tEZz6Es+b7G5wbgS423ONTtlH8N2Zhcn4gGUg5PKYkVq8OsunFynx28/9DxGumuSjD2u/wCeZ94Nwrhdm/Fi8VZSJU3CUYjYZnBzEHwb9a9I8zKLwKHRQCgFAKAUAoBQCgFAKAUAoBQCgIRLi/CQakD67mgK5zvxfscKyqYe73AfCR3j9JHqRVdssIvoh1T3K1yzxbsraroBWLqwz03FSRaL+KW9bZe0KllIkASJESAeo3qSlkpcMbHCcdwhrTFLzLmBOpchT5gkx8prTGalwY51yjsz3wvlq7iZ7C0rAaZmcqpP8pkk+u1cc0tjsKZyWcE1wX2e3buftWtYco2WGTtSdu9owAGump+VcdqLY6WbWSO4nwM2MR9kUpcukiCtvKpU7MWO3prtXetdOSt0S6+gnm5DxKW+17ayYElFzTHWCYEx41H0qLHpmRmAwFy43uPlO+uv0ijuiji0kmdYw3srwsAtcdvy/Wr0YtyWwXs9wNv/AOPN/VB/SR8jQFpRAAFAAAEADYDoKA9UAoBQCgFAYMZg7d1cl1FdT8LAEfQ+tRlCMliSyTrtnXLqg2n7iM4zyxh8QqAr2bWv4Vy13HteGRl2HSNompLbgjKTk8vkrnF+HX7dofa8UmW3I7RkCod++0HKHjQ6AbwNa+f8UWqdy6YOUe2Prlef2NWnlXFesYeXeXM7y5m3ocwOlwbjIfw+Y/ztHSaSd7TsTUV2ez+H9nqW66umpei9p/Q98ycXuEdiUNm17oXbMNoLKYI/lBA8Sa+jjHbCPnZ2ZeZFds4UuwVFDSYjKDP9BVtf+utaq6Mrqlsjz79Zh9EFl/nkdJ5U4Y+Hsdm56yFmcug0n89NNaqulGUvVNOkrshD/ke7+hM1SahQCgFAKAUAoBQCgFAKAUAoBQHKsLzFhWjLfUE7CSp+jVImiVwnFwTpdU+TGPpO9cGCA53s373ZPbtm6iZswtwxE5IOWZOx2qqyLZfRNRzkhrmCdFVsjqp/ErL8oYVlcWuTWrE+D6uJaNzUcE+rJW+K8Na9diYHU/t5/tVkZYKpx6i98FwiW7cDQKoCqNAPCarzndlqs6Ekjb4Enag3XWM0GASQNAN+u1dSWTsr5pbGviOBdpjHvMIGVVU9AANp9ST86N52K4zx63cuvC+XAUliwkaTv/1V0Kdtyi3WNvCN/ActWLWyz61ZGmKKZ6mySxkmatM4oBQCgFAKAUAoBQCgPLoCCCAQdwdjQFUxXLd3DE3eHMACSzYVyRZcnUlGGtlz4jQyZBruc8gw2eLris1tVCX0/i4a8oDkaa6aMvg6yNdYO0JdS3iSiq3tMw8v4wWLhQ2jm+KYzgdPVfMaGo2auycvW48iynw3T1QzW8vzZb7GPRtvzorEzkqZI2QasKgzRqaDk0MVxm0gkuNOs6fWqZXRRdGicjXscVL6gQDtpqR4war9O2Xf48USGHxQbT4vD9RV0LFIzzrcfgbFWFYoBQCgFAKAUAoBQHO8N7MES8ri7mtiZBWHGnQjQ/QVLqO5LMvKWGHwsfU/sK5k71M2bXLuGXa2Pqf3rhzqZuJw+0AQLawRB0BkeBncUayMsqfGeQ0YlsOcp/A3u/I7j0NUSp8jRDUNe0VR+XnRm7VcrToOsDr5666VQ4tcmtWRa2JK1hRADeFRwRciS5e4KSFQSoG56R41ZXBsqsswW/A8NS3tJPienpWmMFEyym5G7UyAoBQCgFAKAUAoBQCgFAKAUAoDnnPvLxz/AGi2DM5gQSrI3VluDW2x11GhnUGKpk5QeVwzVX0WR6Zc+ZD4PmUXF7DHhjGgxKDLetHabiJtrHfSV7wzKIJqa6bFsRlCyh57fQseFuvYtqc/2iyVBGIBU/Nsvwn8QkeMVRKDjwXwtjZzySdnjotoLj6Ididj6Hauxm4nJ0qfBTOP87PiG7GyrFpJCqM227EeA6k6Cq5SlMsrqjXuz1ZvlO9cYM43bovks7f1b+m1VblredkbWGD3hnclVnuiYkfi9P8ANcOcEsMeqBQAwI+KDU1LBFxyXC3eBVW8QD9RXoLdHmNYZkVwaHD1QCgFAKAUAoBQCgFAKAUAoDzcthhDAEeBE0GTXXhtkHMLSA+OUVHoj5EuuXGTaqREUAoBQCgFAKAUAoBQCgFAKAUAoBQHxlBEHUUByTmXC22vxquS44BAhlHeUQem/wC9YW8S2PSrliO+5FcPx2JwbM1hlZM3fTXsXO5JUfwnM/xE0k94ECtELs7S+ZVbp0/Wr+X8EpfTD8SUiy72r6rm+yuwCsPG22oKGR3k02kLXZ090V1alx2lwUm5j8bhme1bw92yfdcC0xLeTOAc4101I103qpQaNyurfZMl+XbtzKXxSXEYGLYuIyKYElxmAzEaeQ38IhODRFTi+CwriHds7kqu4Q+8x118k2InvHXpBNOOx1bIz2+Zwn3ZUkHrpH08KllnHFHQMBila1bI2KKR81FejH2UeZP2mbQqRELfrgMD4piWVNI2aJA2kR1qSiDGmOuW47WGU7Og0HqKdPkCTRwRIMg9agD1QCgFAKAUAoBQCgFAKAUAoBQCgFAKAUAoBQCgFAKAUAoBQCgFAVvmjgBu/eWVXPBzDbNtB8J/eqLa294miq1LaRzbiPD3VWQBg7SDMgzrJis62e5qW5ScBgrtoAAHKplRJUoZ962w71tvNfmDWlXYKZURZ0Tl7np0hcYDdtqdLwH3tuOt22vvCfjTykTVqcZ8cmecJQ+BfsS1rF2N0u23GZLgCuFPwuOkg6yPyrskpLDIxk4vKKJxDB4lbgtDDu9xj7w/hR+I3DpHrr030rH6GWcYN6ui1nJB3cG9zS0GZixDAwMpBgg+AHiaejecHZWLGS2cd4zfwHDrN23aF1reS05M5EhSA7RrlkKOnvCYratlg8+W7LFhuZbf2G3jcVGHDIrOCT3STAjrqYjyIoRNzhHFLOJtres3M1ttmgwYMH0IOkGugq91M95rhxFy4hacqXWVUk7DsyIjx3qR0krWNfD3CGJey+oncTv5SD08xtUsZOFgwLIRnssMp3X4fp8JqDQJFLgPkfCoYB7oBQCgFAKAUAoBQCgFAKAUAoBQCgFAKAUAoBQCgFAKAUAoBQCgMOIwqPo6Kw/mAP8AmuNJ8nU2uDRucvYVt7Fv/wAaj0R8iXpJeZWOdOULS4c3cJbCXbZnQ7iQD7x6b/lXHBcosrsbeJEDh+DYnDMb2DdUJMtaP8G5r+Ee4/8AMvlOgq7OeSlryMNz2klL7W8VhuyUASVfOVMak5RBX01HgZ0lFJ7EctHvF882HYCzlJBIYEOJ+eXfzqOCWSa4FzDbc5QpVm0ytqp9CP1ArnAN3jvD7OMtPh70w8baEEEFSD4ggb0AwHDreAwRs2S2S2rGTqxZjqxiBMnYQK6jhp8Esl1zljl+BdNANAYiJ6/Opg3G6pow6gj/AB4HzmgPWFUIZRntt8mB8iOvzoCwYTF5oDaN5bH08K4DeW5UXEGUVEH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392532"/>
            <a:ext cx="2133600" cy="365125"/>
          </a:xfrm>
        </p:spPr>
        <p:txBody>
          <a:bodyPr/>
          <a:lstStyle/>
          <a:p>
            <a:fld id="{4B9A7932-7D00-4812-AC9E-4BA57C2528B4}" type="slidenum">
              <a:rPr lang="en-US" sz="2000" b="1" smtClean="0">
                <a:solidFill>
                  <a:srgbClr val="FF0000"/>
                </a:solidFill>
              </a:rPr>
              <a:t>46</a:t>
            </a:fld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777" y="1752600"/>
            <a:ext cx="784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AutoShape 2" descr="http://www.skipprichard.com/wp-content/uploads/2015/09/bigstock-D-Knob-Maximize-Efficiency-82341836-583x443.jpg"/>
          <p:cNvSpPr>
            <a:spLocks noChangeAspect="1" noChangeArrowheads="1"/>
          </p:cNvSpPr>
          <p:nvPr/>
        </p:nvSpPr>
        <p:spPr bwMode="auto">
          <a:xfrm>
            <a:off x="460375" y="1682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Sequence Diagram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Two-dimensional diagram </a:t>
            </a:r>
          </a:p>
          <a:p>
            <a:pPr lvl="1"/>
            <a:r>
              <a:rPr lang="en-US" dirty="0"/>
              <a:t>Horizontal axis: involved interaction partners</a:t>
            </a:r>
          </a:p>
          <a:p>
            <a:pPr lvl="1"/>
            <a:r>
              <a:rPr lang="en-US" dirty="0"/>
              <a:t>Vertical axis: chronological order (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) of the interaction</a:t>
            </a:r>
          </a:p>
          <a:p>
            <a:r>
              <a:rPr lang="en-US" dirty="0"/>
              <a:t>Interaction = sequence of event specifications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90800"/>
            <a:ext cx="5598075" cy="3786791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82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Interaction Partners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Interaction partners are depicted as </a:t>
            </a:r>
            <a:r>
              <a:rPr lang="en-US" b="1" u="sng" dirty="0"/>
              <a:t>lifelines</a:t>
            </a:r>
          </a:p>
          <a:p>
            <a:r>
              <a:rPr lang="en-US" dirty="0"/>
              <a:t>Head of the lifeline</a:t>
            </a:r>
          </a:p>
          <a:p>
            <a:pPr lvl="1"/>
            <a:r>
              <a:rPr lang="en-US" dirty="0"/>
              <a:t>R</a:t>
            </a:r>
            <a:r>
              <a:rPr lang="en-US" dirty="0">
                <a:solidFill>
                  <a:schemeClr val="tx1"/>
                </a:solidFill>
              </a:rPr>
              <a:t>ectangle that contains the expression </a:t>
            </a:r>
            <a:r>
              <a:rPr lang="en-US" b="1" dirty="0" err="1"/>
              <a:t>roleName:Class</a:t>
            </a:r>
            <a:endParaRPr lang="en-US" b="1" dirty="0"/>
          </a:p>
          <a:p>
            <a:pPr lvl="1"/>
            <a:r>
              <a:rPr lang="en-US" dirty="0"/>
              <a:t>Roles are a more general concept than objects</a:t>
            </a:r>
          </a:p>
          <a:p>
            <a:pPr lvl="1"/>
            <a:r>
              <a:rPr lang="en-US" dirty="0"/>
              <a:t>Object can take on different roles over its lifetime</a:t>
            </a:r>
          </a:p>
          <a:p>
            <a:r>
              <a:rPr lang="en-US" dirty="0"/>
              <a:t>Body of the lifeline </a:t>
            </a:r>
          </a:p>
          <a:p>
            <a:pPr lvl="1"/>
            <a:r>
              <a:rPr lang="en-US" dirty="0"/>
              <a:t>V</a:t>
            </a:r>
            <a:r>
              <a:rPr lang="en-US" dirty="0">
                <a:solidFill>
                  <a:schemeClr val="tx1"/>
                </a:solidFill>
              </a:rPr>
              <a:t>ertical, usually dashed line</a:t>
            </a:r>
          </a:p>
          <a:p>
            <a:pPr lvl="1"/>
            <a:r>
              <a:rPr lang="en-US" dirty="0"/>
              <a:t>Represents the lifetime of the object associated with it</a:t>
            </a: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2232044" y="5129708"/>
            <a:ext cx="535219" cy="8022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232044" y="4151140"/>
            <a:ext cx="535219" cy="0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349797" y="3972001"/>
            <a:ext cx="1882247" cy="3139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Head </a:t>
            </a:r>
            <a:r>
              <a:rPr kumimoji="0" lang="de-A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of</a:t>
            </a:r>
            <a:r>
              <a:rPr kumimoji="0" lang="de-AT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 </a:t>
            </a:r>
            <a:r>
              <a:rPr kumimoji="0" lang="de-A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the</a:t>
            </a:r>
            <a:r>
              <a:rPr kumimoji="0" lang="de-AT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 </a:t>
            </a:r>
            <a:r>
              <a:rPr kumimoji="0" lang="de-A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lifeline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333444" y="4972742"/>
            <a:ext cx="1928733" cy="3139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Body </a:t>
            </a:r>
            <a:r>
              <a:rPr kumimoji="0" lang="de-A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of</a:t>
            </a:r>
            <a:r>
              <a:rPr kumimoji="0" lang="de-AT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 </a:t>
            </a:r>
            <a:r>
              <a:rPr kumimoji="0" lang="de-A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the</a:t>
            </a:r>
            <a:r>
              <a:rPr kumimoji="0" lang="de-AT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 </a:t>
            </a:r>
            <a:r>
              <a:rPr kumimoji="0" lang="de-A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Lifeline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484" y="3911385"/>
            <a:ext cx="5869796" cy="1712024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0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Exchanging Messages (1/2)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Interaction: sequence of events</a:t>
            </a:r>
          </a:p>
          <a:p>
            <a:pPr eaLnBrk="1" hangingPunct="1"/>
            <a:r>
              <a:rPr lang="en-US" dirty="0"/>
              <a:t>Message is defined via send event and receive event</a:t>
            </a:r>
          </a:p>
          <a:p>
            <a:pPr eaLnBrk="1" hangingPunct="1"/>
            <a:r>
              <a:rPr lang="en-US" dirty="0"/>
              <a:t>Execution specification</a:t>
            </a:r>
          </a:p>
          <a:p>
            <a:pPr lvl="1"/>
            <a:r>
              <a:rPr lang="en-US" dirty="0"/>
              <a:t>Continuous bar</a:t>
            </a:r>
          </a:p>
          <a:p>
            <a:pPr lvl="1"/>
            <a:r>
              <a:rPr lang="en-US" dirty="0"/>
              <a:t>Used to visualize when an interaction partner executes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behavior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976" y="3289300"/>
            <a:ext cx="2984049" cy="2517792"/>
          </a:xfrm>
          <a:prstGeom prst="rect">
            <a:avLst/>
          </a:prstGeom>
        </p:spPr>
      </p:pic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1858167" y="3806855"/>
            <a:ext cx="1221809" cy="3139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Send </a:t>
            </a:r>
            <a:r>
              <a:rPr kumimoji="0" lang="de-A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event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6064025" y="3806855"/>
            <a:ext cx="1483098" cy="3139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Receive</a:t>
            </a:r>
            <a:r>
              <a:rPr kumimoji="0" lang="de-AT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 </a:t>
            </a:r>
            <a:r>
              <a:rPr kumimoji="0" lang="de-A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event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1154306" y="4199433"/>
            <a:ext cx="2268570" cy="3139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Execution</a:t>
            </a:r>
            <a:r>
              <a:rPr kumimoji="0" lang="de-AT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 </a:t>
            </a:r>
            <a:r>
              <a:rPr kumimoji="0" lang="de-AT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specification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Line 17"/>
          <p:cNvSpPr>
            <a:spLocks noChangeShapeType="1"/>
          </p:cNvSpPr>
          <p:nvPr/>
        </p:nvSpPr>
        <p:spPr bwMode="auto">
          <a:xfrm>
            <a:off x="3079976" y="3970603"/>
            <a:ext cx="459912" cy="173262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 flipH="1">
            <a:off x="5598065" y="3970603"/>
            <a:ext cx="459912" cy="173262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2" name="Geschweifte Klammer links 11"/>
          <p:cNvSpPr/>
          <p:nvPr/>
        </p:nvSpPr>
        <p:spPr bwMode="auto">
          <a:xfrm>
            <a:off x="3429000" y="4196987"/>
            <a:ext cx="101524" cy="327978"/>
          </a:xfrm>
          <a:prstGeom prst="leftBrace">
            <a:avLst/>
          </a:prstGeom>
          <a:noFill/>
          <a:ln w="9525" cap="flat" cmpd="sng" algn="ctr">
            <a:solidFill>
              <a:srgbClr val="FE84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24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14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Exchanging Messages (2/2)</a:t>
            </a:r>
            <a:endParaRPr lang="en-US" dirty="0"/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1570038" y="3600209"/>
            <a:ext cx="5865901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 on different lifelines which exchange messages</a:t>
            </a:r>
            <a:endParaRPr kumimoji="0" lang="de-AT" sz="2000" b="0" i="0" u="none" strike="noStrike" kern="1200" cap="none" spc="0" normalizeH="0" baseline="0" noProof="0" dirty="0">
              <a:ln>
                <a:noFill/>
              </a:ln>
              <a:solidFill>
                <a:srgbClr val="07559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925" name="Text Box 12"/>
          <p:cNvSpPr txBox="1">
            <a:spLocks noChangeArrowheads="1"/>
          </p:cNvSpPr>
          <p:nvPr/>
        </p:nvSpPr>
        <p:spPr bwMode="auto">
          <a:xfrm>
            <a:off x="5213350" y="1326578"/>
            <a:ext cx="27160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 on different lifelines</a:t>
            </a:r>
            <a:endParaRPr kumimoji="0" lang="de-AT" sz="2000" b="0" i="0" u="none" strike="noStrike" kern="1200" cap="none" spc="0" normalizeH="0" baseline="0" noProof="0" dirty="0">
              <a:ln>
                <a:noFill/>
              </a:ln>
              <a:solidFill>
                <a:srgbClr val="07559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928" name="Text Box 36"/>
          <p:cNvSpPr txBox="1">
            <a:spLocks noChangeArrowheads="1"/>
          </p:cNvSpPr>
          <p:nvPr/>
        </p:nvSpPr>
        <p:spPr bwMode="auto">
          <a:xfrm>
            <a:off x="669925" y="1326578"/>
            <a:ext cx="209223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 on one lifeline</a:t>
            </a:r>
            <a:endParaRPr kumimoji="0" lang="de-AT" sz="2000" b="0" i="0" u="none" strike="noStrike" kern="1200" cap="none" spc="0" normalizeH="0" baseline="0" noProof="0" dirty="0">
              <a:ln>
                <a:noFill/>
              </a:ln>
              <a:solidFill>
                <a:srgbClr val="07559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929" name="Line 37"/>
          <p:cNvSpPr>
            <a:spLocks noChangeShapeType="1"/>
          </p:cNvSpPr>
          <p:nvPr/>
        </p:nvSpPr>
        <p:spPr bwMode="auto">
          <a:xfrm flipV="1">
            <a:off x="1765299" y="2554632"/>
            <a:ext cx="673101" cy="520699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triangle" w="med" len="med"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1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2451100" y="2237368"/>
            <a:ext cx="18710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»Happens </a:t>
            </a:r>
            <a:r>
              <a:rPr kumimoji="0" 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before</a:t>
            </a:r>
            <a:r>
              <a:rPr kumimoji="0" 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itchFamily="34" charset="0"/>
                <a:cs typeface="Verdana" pitchFamily="34" charset="0"/>
              </a:rPr>
              <a:t>«</a:t>
            </a:r>
            <a:endParaRPr kumimoji="0" lang="de-AT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25" y="1746514"/>
            <a:ext cx="1079038" cy="154633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196" y="1746514"/>
            <a:ext cx="1614308" cy="177574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46" y="4119712"/>
            <a:ext cx="1614308" cy="1550585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378583" y="989091"/>
            <a:ext cx="2484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1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Order of messages: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50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Messages (1/3)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Synchronous message (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Sender waits until it has received a response message </a:t>
            </a:r>
            <a:br>
              <a:rPr lang="en-US" dirty="0"/>
            </a:br>
            <a:r>
              <a:rPr lang="en-US" dirty="0"/>
              <a:t>before continuing</a:t>
            </a:r>
          </a:p>
          <a:p>
            <a:pPr lvl="1"/>
            <a:r>
              <a:rPr lang="en-US" dirty="0"/>
              <a:t>Syntax of message name: </a:t>
            </a:r>
            <a:r>
              <a:rPr lang="en-US" b="1" dirty="0" err="1">
                <a:latin typeface="Courier" pitchFamily="49" charset="0"/>
              </a:rPr>
              <a:t>msg</a:t>
            </a:r>
            <a:r>
              <a:rPr lang="en-US" b="1" dirty="0">
                <a:latin typeface="Courier" pitchFamily="49" charset="0"/>
              </a:rPr>
              <a:t>(</a:t>
            </a:r>
            <a:r>
              <a:rPr lang="en-US" b="1" dirty="0" err="1">
                <a:latin typeface="Courier" pitchFamily="49" charset="0"/>
              </a:rPr>
              <a:t>par1,par2</a:t>
            </a:r>
            <a:r>
              <a:rPr lang="en-US" b="1" dirty="0">
                <a:latin typeface="Courier" pitchFamily="49" charset="0"/>
              </a:rPr>
              <a:t>)</a:t>
            </a:r>
          </a:p>
          <a:p>
            <a:pPr lvl="2"/>
            <a:r>
              <a:rPr lang="en-US" b="1" dirty="0" err="1">
                <a:latin typeface="Courier" pitchFamily="49" charset="0"/>
              </a:rPr>
              <a:t>msg</a:t>
            </a:r>
            <a:r>
              <a:rPr lang="en-US" dirty="0"/>
              <a:t>: the name of the message</a:t>
            </a:r>
          </a:p>
          <a:p>
            <a:pPr lvl="2"/>
            <a:r>
              <a:rPr lang="en-US" b="1" dirty="0">
                <a:latin typeface="Courier" pitchFamily="49" charset="0"/>
              </a:rPr>
              <a:t>par</a:t>
            </a:r>
            <a:r>
              <a:rPr lang="en-US" dirty="0"/>
              <a:t>: parameters separated by commas</a:t>
            </a:r>
          </a:p>
          <a:p>
            <a:r>
              <a:rPr lang="en-US" dirty="0"/>
              <a:t>Asynchronous message (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Sender continues without waiting for a response </a:t>
            </a:r>
            <a:br>
              <a:rPr lang="en-US" dirty="0"/>
            </a:br>
            <a:r>
              <a:rPr lang="en-US" dirty="0"/>
              <a:t>message</a:t>
            </a:r>
          </a:p>
          <a:p>
            <a:pPr lvl="1"/>
            <a:r>
              <a:rPr lang="en-US" dirty="0"/>
              <a:t>Syntax of message name: </a:t>
            </a:r>
            <a:r>
              <a:rPr lang="en-US" b="1" dirty="0" err="1">
                <a:latin typeface="Courier" pitchFamily="49" charset="0"/>
              </a:rPr>
              <a:t>msg</a:t>
            </a:r>
            <a:r>
              <a:rPr lang="en-US" b="1" dirty="0">
                <a:latin typeface="Courier" pitchFamily="49" charset="0"/>
              </a:rPr>
              <a:t>(</a:t>
            </a:r>
            <a:r>
              <a:rPr lang="en-US" b="1" dirty="0" err="1">
                <a:latin typeface="Courier" pitchFamily="49" charset="0"/>
              </a:rPr>
              <a:t>par1,par2</a:t>
            </a:r>
            <a:r>
              <a:rPr lang="en-US" b="1" dirty="0">
                <a:latin typeface="Courier" pitchFamily="49" charset="0"/>
              </a:rPr>
              <a:t>)</a:t>
            </a:r>
            <a:endParaRPr lang="en-US" b="1" dirty="0"/>
          </a:p>
          <a:p>
            <a:r>
              <a:rPr lang="en-US" dirty="0"/>
              <a:t>Response message (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May be omitted if content and location are obvious</a:t>
            </a:r>
          </a:p>
          <a:p>
            <a:pPr lvl="1"/>
            <a:r>
              <a:rPr lang="en-US" dirty="0"/>
              <a:t>Syntax: </a:t>
            </a:r>
            <a:r>
              <a:rPr lang="en-US" b="1" dirty="0" err="1">
                <a:latin typeface="Courier" pitchFamily="49" charset="0"/>
              </a:rPr>
              <a:t>att</a:t>
            </a:r>
            <a:r>
              <a:rPr lang="en-US" b="1" dirty="0">
                <a:latin typeface="Courier" pitchFamily="49" charset="0"/>
              </a:rPr>
              <a:t>=</a:t>
            </a:r>
            <a:r>
              <a:rPr lang="en-US" b="1" dirty="0" err="1">
                <a:latin typeface="Courier" pitchFamily="49" charset="0"/>
              </a:rPr>
              <a:t>msg</a:t>
            </a:r>
            <a:r>
              <a:rPr lang="en-US" b="1" dirty="0">
                <a:latin typeface="Courier" pitchFamily="49" charset="0"/>
              </a:rPr>
              <a:t>(</a:t>
            </a:r>
            <a:r>
              <a:rPr lang="en-US" b="1" dirty="0" err="1">
                <a:latin typeface="Courier" pitchFamily="49" charset="0"/>
              </a:rPr>
              <a:t>par1,par2</a:t>
            </a:r>
            <a:r>
              <a:rPr lang="en-US" b="1" dirty="0">
                <a:latin typeface="Courier" pitchFamily="49" charset="0"/>
              </a:rPr>
              <a:t>):</a:t>
            </a:r>
            <a:r>
              <a:rPr lang="en-US" b="1" dirty="0" err="1">
                <a:latin typeface="Courier" pitchFamily="49" charset="0"/>
              </a:rPr>
              <a:t>val</a:t>
            </a:r>
            <a:endParaRPr lang="en-US" b="1" dirty="0">
              <a:latin typeface="Courier" pitchFamily="49" charset="0"/>
            </a:endParaRPr>
          </a:p>
          <a:p>
            <a:pPr lvl="2"/>
            <a:r>
              <a:rPr lang="en-US" b="1" dirty="0" err="1">
                <a:latin typeface="Courier" pitchFamily="49" charset="0"/>
              </a:rPr>
              <a:t>att</a:t>
            </a:r>
            <a:r>
              <a:rPr lang="en-US" dirty="0"/>
              <a:t>: the return value can optionally be assigned to a variable</a:t>
            </a:r>
          </a:p>
          <a:p>
            <a:pPr lvl="2"/>
            <a:r>
              <a:rPr lang="en-US" b="1" dirty="0" err="1">
                <a:latin typeface="Courier" pitchFamily="49" charset="0"/>
              </a:rPr>
              <a:t>msg</a:t>
            </a:r>
            <a:r>
              <a:rPr lang="en-US" dirty="0"/>
              <a:t>: the name of the message</a:t>
            </a:r>
          </a:p>
          <a:p>
            <a:pPr lvl="2"/>
            <a:r>
              <a:rPr lang="en-US" b="1" dirty="0">
                <a:latin typeface="Courier" pitchFamily="49" charset="0"/>
              </a:rPr>
              <a:t>par</a:t>
            </a:r>
            <a:r>
              <a:rPr lang="en-US" dirty="0"/>
              <a:t>: parameters separated by commas</a:t>
            </a:r>
          </a:p>
          <a:p>
            <a:pPr lvl="2"/>
            <a:r>
              <a:rPr lang="en-US" b="1" dirty="0" err="1">
                <a:latin typeface="Courier" pitchFamily="49" charset="0"/>
              </a:rPr>
              <a:t>val</a:t>
            </a:r>
            <a:r>
              <a:rPr lang="en-US" dirty="0"/>
              <a:t>: return value</a:t>
            </a:r>
            <a:endParaRPr lang="en-US" sz="12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698" y="1285860"/>
            <a:ext cx="1371603" cy="55168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698" y="2898912"/>
            <a:ext cx="1371603" cy="55168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93" y="3826713"/>
            <a:ext cx="1371603" cy="551689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4F3D01-FFA3-4157-A605-3A53D71ECD5B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449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BIG Master mit Strichen oben und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BIG Master ohne Logo, ohne Strich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BIG Master ohne Strich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G Master mit Strichen oben und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IG Master ohne Logo, ohne Strich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IG Master ohne Strich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IG Master mit Strichen oben und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BIG Master ohne Logo, ohne Strich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BIG Master ohne Strich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BIGMaster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BIG Master mit Strichen oben und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2112</Words>
  <Application>Microsoft Office PowerPoint</Application>
  <PresentationFormat>On-screen Show (4:3)</PresentationFormat>
  <Paragraphs>393</Paragraphs>
  <Slides>46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46</vt:i4>
      </vt:variant>
    </vt:vector>
  </HeadingPairs>
  <TitlesOfParts>
    <vt:vector size="67" baseType="lpstr">
      <vt:lpstr>Arial</vt:lpstr>
      <vt:lpstr>Calibri</vt:lpstr>
      <vt:lpstr>Courier</vt:lpstr>
      <vt:lpstr>Courier New</vt:lpstr>
      <vt:lpstr>Myriad Roman</vt:lpstr>
      <vt:lpstr>Times</vt:lpstr>
      <vt:lpstr>Times New Roman</vt:lpstr>
      <vt:lpstr>Verdana</vt:lpstr>
      <vt:lpstr>Wingdings</vt:lpstr>
      <vt:lpstr>Office Theme</vt:lpstr>
      <vt:lpstr>BIG Master mit Strichen oben und unten</vt:lpstr>
      <vt:lpstr>1_BIG Master ohne Logo, ohne Strich unten</vt:lpstr>
      <vt:lpstr>BIG Master ohne Strich unten</vt:lpstr>
      <vt:lpstr>1_BIG Master mit Strichen oben und unten</vt:lpstr>
      <vt:lpstr>2_BIG Master ohne Logo, ohne Strich unten</vt:lpstr>
      <vt:lpstr>1_BIG Master ohne Strich unten</vt:lpstr>
      <vt:lpstr>1_BIGMaster</vt:lpstr>
      <vt:lpstr>2_BIG Master mit Strichen oben und unten</vt:lpstr>
      <vt:lpstr>3_BIG Master mit Strichen oben und unten</vt:lpstr>
      <vt:lpstr>BIG Master ohne Logo, ohne Strich unten</vt:lpstr>
      <vt:lpstr>2_BIG Master ohne Strich unten</vt:lpstr>
      <vt:lpstr>PowerPoint Presentation</vt:lpstr>
      <vt:lpstr>Content</vt:lpstr>
      <vt:lpstr>Introduction</vt:lpstr>
      <vt:lpstr>Interaction Diagrams</vt:lpstr>
      <vt:lpstr>Sequence Diagram</vt:lpstr>
      <vt:lpstr>Interaction Partners</vt:lpstr>
      <vt:lpstr>Exchanging Messages (1/2)</vt:lpstr>
      <vt:lpstr>Exchanging Messages (2/2)</vt:lpstr>
      <vt:lpstr>Messages (1/3)</vt:lpstr>
      <vt:lpstr>Messages (2/3)</vt:lpstr>
      <vt:lpstr>Messages (3/3)</vt:lpstr>
      <vt:lpstr>Combined Fragments</vt:lpstr>
      <vt:lpstr>Types of Combined Fragments</vt:lpstr>
      <vt:lpstr>alt Fragment</vt:lpstr>
      <vt:lpstr>opt Fragment</vt:lpstr>
      <vt:lpstr>loop Fragment</vt:lpstr>
      <vt:lpstr>break Fragment</vt:lpstr>
      <vt:lpstr>loop and break Fragment - Example</vt:lpstr>
      <vt:lpstr>seq Fragment</vt:lpstr>
      <vt:lpstr>seq Fragment – Example</vt:lpstr>
      <vt:lpstr>strict Fragment</vt:lpstr>
      <vt:lpstr>strict Fragment - Example</vt:lpstr>
      <vt:lpstr>par Fragment</vt:lpstr>
      <vt:lpstr>par Fragment - Example</vt:lpstr>
      <vt:lpstr>Coregion</vt:lpstr>
      <vt:lpstr>Coregion – Example</vt:lpstr>
      <vt:lpstr>critical Fragment</vt:lpstr>
      <vt:lpstr>critical Fragment - Example</vt:lpstr>
      <vt:lpstr>ignore Fragment</vt:lpstr>
      <vt:lpstr>consider Fragment</vt:lpstr>
      <vt:lpstr>ignore vs. consider</vt:lpstr>
      <vt:lpstr>assert Fragment</vt:lpstr>
      <vt:lpstr>neg Fragment</vt:lpstr>
      <vt:lpstr>Interaction Reference</vt:lpstr>
      <vt:lpstr>Gate</vt:lpstr>
      <vt:lpstr>Continuation Marker</vt:lpstr>
      <vt:lpstr>Local Attributes and Parameters</vt:lpstr>
      <vt:lpstr>Time Constraints</vt:lpstr>
      <vt:lpstr>State Invariant</vt:lpstr>
      <vt:lpstr>Four Types of Interaction Diagrams (1/4)</vt:lpstr>
      <vt:lpstr>Four Types of Interaction Diagrams (2/4)</vt:lpstr>
      <vt:lpstr>Four Types of Interaction Diagrams (3/4)</vt:lpstr>
      <vt:lpstr>Four Types of Interaction Diagrams (4/4)</vt:lpstr>
      <vt:lpstr>Notation Elements (1/2)</vt:lpstr>
      <vt:lpstr>Notation Elements (2/2)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thao.ttt@huflit.edu.vn</cp:lastModifiedBy>
  <cp:revision>63</cp:revision>
  <cp:lastPrinted>2019-02-28T01:52:50Z</cp:lastPrinted>
  <dcterms:created xsi:type="dcterms:W3CDTF">2016-08-01T09:56:00Z</dcterms:created>
  <dcterms:modified xsi:type="dcterms:W3CDTF">2021-02-18T07:57:51Z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