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D6B7B1-EBED-4D10-BCB8-741CFB8D1918}">
  <a:tblStyle styleId="{04D6B7B1-EBED-4D10-BCB8-741CFB8D1918}"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ages.app.goo.gl/9wqBReWs3HQNHDU5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ages.app.goo.gl/YMnTKrkBcDm4QFicA"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ages.app.goo.gl/1Qqc5d5yV3NHz4Z97"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ages.app.goo.gl/kgRHNW3fmgkzNd2ZA"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075d6bbb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075d6bbb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de"/>
              <a:t>Hintergrund zur Person</a:t>
            </a:r>
            <a:endParaRPr b="1"/>
          </a:p>
          <a:p>
            <a:pPr indent="-298450" lvl="0" marL="457200" rtl="0" algn="l">
              <a:lnSpc>
                <a:spcPct val="115000"/>
              </a:lnSpc>
              <a:spcBef>
                <a:spcPts val="1200"/>
              </a:spcBef>
              <a:spcAft>
                <a:spcPts val="0"/>
              </a:spcAft>
              <a:buSzPts val="1100"/>
              <a:buChar char="-"/>
            </a:pPr>
            <a:r>
              <a:rPr lang="de"/>
              <a:t>Durchschnittsdeutscher</a:t>
            </a:r>
            <a:endParaRPr/>
          </a:p>
          <a:p>
            <a:pPr indent="-298450" lvl="0" marL="457200" rtl="0" algn="l">
              <a:lnSpc>
                <a:spcPct val="115000"/>
              </a:lnSpc>
              <a:spcBef>
                <a:spcPts val="0"/>
              </a:spcBef>
              <a:spcAft>
                <a:spcPts val="0"/>
              </a:spcAft>
              <a:buSzPts val="1100"/>
              <a:buChar char="-"/>
            </a:pPr>
            <a:r>
              <a:rPr lang="de"/>
              <a:t>Liest gerne </a:t>
            </a:r>
            <a:endParaRPr/>
          </a:p>
          <a:p>
            <a:pPr indent="-298450" lvl="0" marL="457200" rtl="0" algn="l">
              <a:lnSpc>
                <a:spcPct val="115000"/>
              </a:lnSpc>
              <a:spcBef>
                <a:spcPts val="0"/>
              </a:spcBef>
              <a:spcAft>
                <a:spcPts val="0"/>
              </a:spcAft>
              <a:buSzPts val="1100"/>
              <a:buChar char="-"/>
            </a:pPr>
            <a:r>
              <a:rPr lang="de"/>
              <a:t>kennt sich mit Apps aus weil er viel am Handy ist</a:t>
            </a:r>
            <a:endParaRPr/>
          </a:p>
          <a:p>
            <a:pPr indent="0" lvl="0" marL="0" rtl="0" algn="l">
              <a:lnSpc>
                <a:spcPct val="115000"/>
              </a:lnSpc>
              <a:spcBef>
                <a:spcPts val="1200"/>
              </a:spcBef>
              <a:spcAft>
                <a:spcPts val="0"/>
              </a:spcAft>
              <a:buNone/>
            </a:pPr>
            <a:r>
              <a:rPr b="1" lang="de"/>
              <a:t>Demographie</a:t>
            </a:r>
            <a:endParaRPr b="1"/>
          </a:p>
          <a:p>
            <a:pPr indent="-298450" lvl="0" marL="457200" rtl="0" algn="l">
              <a:lnSpc>
                <a:spcPct val="115000"/>
              </a:lnSpc>
              <a:spcBef>
                <a:spcPts val="1200"/>
              </a:spcBef>
              <a:spcAft>
                <a:spcPts val="0"/>
              </a:spcAft>
              <a:buSzPts val="1100"/>
              <a:buChar char="-"/>
            </a:pPr>
            <a:r>
              <a:rPr lang="de"/>
              <a:t>männlich</a:t>
            </a:r>
            <a:endParaRPr/>
          </a:p>
          <a:p>
            <a:pPr indent="-298450" lvl="0" marL="457200" rtl="0" algn="l">
              <a:lnSpc>
                <a:spcPct val="115000"/>
              </a:lnSpc>
              <a:spcBef>
                <a:spcPts val="0"/>
              </a:spcBef>
              <a:spcAft>
                <a:spcPts val="0"/>
              </a:spcAft>
              <a:buSzPts val="1100"/>
              <a:buChar char="-"/>
            </a:pPr>
            <a:r>
              <a:rPr lang="de"/>
              <a:t>39 Jahre alt</a:t>
            </a:r>
            <a:endParaRPr/>
          </a:p>
          <a:p>
            <a:pPr indent="-298450" lvl="0" marL="457200" rtl="0" algn="l">
              <a:lnSpc>
                <a:spcPct val="115000"/>
              </a:lnSpc>
              <a:spcBef>
                <a:spcPts val="0"/>
              </a:spcBef>
              <a:spcAft>
                <a:spcPts val="0"/>
              </a:spcAft>
              <a:buSzPts val="1100"/>
              <a:buChar char="-"/>
            </a:pPr>
            <a:r>
              <a:rPr lang="de"/>
              <a:t>Wohnt in Berlin Kreuzberg</a:t>
            </a:r>
            <a:endParaRPr/>
          </a:p>
          <a:p>
            <a:pPr indent="-298450" lvl="0" marL="457200" rtl="0" algn="l">
              <a:lnSpc>
                <a:spcPct val="115000"/>
              </a:lnSpc>
              <a:spcBef>
                <a:spcPts val="0"/>
              </a:spcBef>
              <a:spcAft>
                <a:spcPts val="0"/>
              </a:spcAft>
              <a:buSzPts val="1100"/>
              <a:buChar char="-"/>
            </a:pPr>
            <a:r>
              <a:rPr lang="de"/>
              <a:t>kleine Wohnung Single </a:t>
            </a:r>
            <a:endParaRPr/>
          </a:p>
          <a:p>
            <a:pPr indent="0" lvl="0" marL="0" rtl="0" algn="l">
              <a:lnSpc>
                <a:spcPct val="115000"/>
              </a:lnSpc>
              <a:spcBef>
                <a:spcPts val="1200"/>
              </a:spcBef>
              <a:spcAft>
                <a:spcPts val="0"/>
              </a:spcAft>
              <a:buNone/>
            </a:pPr>
            <a:r>
              <a:rPr b="1" lang="de"/>
              <a:t>Identifikation</a:t>
            </a:r>
            <a:endParaRPr b="1"/>
          </a:p>
          <a:p>
            <a:pPr indent="-298450" lvl="0" marL="457200" rtl="0" algn="l">
              <a:lnSpc>
                <a:spcPct val="115000"/>
              </a:lnSpc>
              <a:spcBef>
                <a:spcPts val="1200"/>
              </a:spcBef>
              <a:spcAft>
                <a:spcPts val="0"/>
              </a:spcAft>
              <a:buSzPts val="1100"/>
              <a:buChar char="-"/>
            </a:pPr>
            <a:r>
              <a:rPr lang="de"/>
              <a:t>wenn Elton gerade nicht moderiert liest er gerne Bücher</a:t>
            </a:r>
            <a:endParaRPr/>
          </a:p>
          <a:p>
            <a:pPr indent="-298450" lvl="0" marL="457200" rtl="0" algn="l">
              <a:lnSpc>
                <a:spcPct val="115000"/>
              </a:lnSpc>
              <a:spcBef>
                <a:spcPts val="0"/>
              </a:spcBef>
              <a:spcAft>
                <a:spcPts val="0"/>
              </a:spcAft>
              <a:buSzPts val="1100"/>
              <a:buChar char="-"/>
            </a:pPr>
            <a:r>
              <a:rPr lang="de"/>
              <a:t>er nutzt alles was gerade im Trend ist</a:t>
            </a:r>
            <a:endParaRPr/>
          </a:p>
          <a:p>
            <a:pPr indent="-298450" lvl="0" marL="457200" rtl="0" algn="l">
              <a:lnSpc>
                <a:spcPct val="115000"/>
              </a:lnSpc>
              <a:spcBef>
                <a:spcPts val="0"/>
              </a:spcBef>
              <a:spcAft>
                <a:spcPts val="0"/>
              </a:spcAft>
              <a:buSzPts val="1100"/>
              <a:buChar char="-"/>
            </a:pPr>
            <a:r>
              <a:rPr lang="de"/>
              <a:t>Facebook nutzt er nicht mehr </a:t>
            </a:r>
            <a:endParaRPr/>
          </a:p>
          <a:p>
            <a:pPr indent="0" lvl="0" marL="0" rtl="0" algn="l">
              <a:lnSpc>
                <a:spcPct val="115000"/>
              </a:lnSpc>
              <a:spcBef>
                <a:spcPts val="1200"/>
              </a:spcBef>
              <a:spcAft>
                <a:spcPts val="0"/>
              </a:spcAft>
              <a:buNone/>
            </a:pPr>
            <a:r>
              <a:rPr b="1" lang="de"/>
              <a:t>Erwartungen, Ziele &amp; Emotionen</a:t>
            </a:r>
            <a:endParaRPr b="1"/>
          </a:p>
          <a:p>
            <a:pPr indent="-298450" lvl="0" marL="457200" rtl="0" algn="l">
              <a:lnSpc>
                <a:spcPct val="115000"/>
              </a:lnSpc>
              <a:spcBef>
                <a:spcPts val="1200"/>
              </a:spcBef>
              <a:spcAft>
                <a:spcPts val="0"/>
              </a:spcAft>
              <a:buSzPts val="1100"/>
              <a:buChar char="-"/>
            </a:pPr>
            <a:r>
              <a:rPr lang="de"/>
              <a:t>er möchte über die neuesten Bücher informiert werden die ihn interessieren könnten</a:t>
            </a:r>
            <a:endParaRPr/>
          </a:p>
          <a:p>
            <a:pPr indent="-298450" lvl="0" marL="457200" rtl="0" algn="l">
              <a:lnSpc>
                <a:spcPct val="115000"/>
              </a:lnSpc>
              <a:spcBef>
                <a:spcPts val="0"/>
              </a:spcBef>
              <a:spcAft>
                <a:spcPts val="0"/>
              </a:spcAft>
              <a:buSzPts val="1100"/>
              <a:buChar char="-"/>
            </a:pPr>
            <a:r>
              <a:rPr lang="de"/>
              <a:t>er möchte über alte Bücher informiert werden die er noch nicht kennt</a:t>
            </a:r>
            <a:endParaRPr/>
          </a:p>
          <a:p>
            <a:pPr indent="0" lvl="0" marL="0" rtl="0" algn="l">
              <a:lnSpc>
                <a:spcPct val="115000"/>
              </a:lnSpc>
              <a:spcBef>
                <a:spcPts val="1200"/>
              </a:spcBef>
              <a:spcAft>
                <a:spcPts val="0"/>
              </a:spcAft>
              <a:buNone/>
            </a:pPr>
            <a:r>
              <a:rPr b="1" lang="de"/>
              <a:t>Herausforderungen</a:t>
            </a:r>
            <a:endParaRPr b="1"/>
          </a:p>
          <a:p>
            <a:pPr indent="-298450" lvl="0" marL="457200" rtl="0" algn="l">
              <a:lnSpc>
                <a:spcPct val="115000"/>
              </a:lnSpc>
              <a:spcBef>
                <a:spcPts val="1200"/>
              </a:spcBef>
              <a:spcAft>
                <a:spcPts val="0"/>
              </a:spcAft>
              <a:buSzPts val="1100"/>
              <a:buChar char="-"/>
            </a:pPr>
            <a:r>
              <a:rPr lang="de"/>
              <a:t>das richtige Buch finden</a:t>
            </a:r>
            <a:endParaRPr/>
          </a:p>
          <a:p>
            <a:pPr indent="0" lvl="0" marL="0" rtl="0" algn="l">
              <a:lnSpc>
                <a:spcPct val="115000"/>
              </a:lnSpc>
              <a:spcBef>
                <a:spcPts val="1200"/>
              </a:spcBef>
              <a:spcAft>
                <a:spcPts val="0"/>
              </a:spcAft>
              <a:buNone/>
            </a:pPr>
            <a:r>
              <a:rPr b="1" lang="de"/>
              <a:t>Ideale Lösung</a:t>
            </a:r>
            <a:endParaRPr b="1"/>
          </a:p>
          <a:p>
            <a:pPr indent="-298450" lvl="0" marL="457200" rtl="0" algn="l">
              <a:lnSpc>
                <a:spcPct val="115000"/>
              </a:lnSpc>
              <a:spcBef>
                <a:spcPts val="1200"/>
              </a:spcBef>
              <a:spcAft>
                <a:spcPts val="0"/>
              </a:spcAft>
              <a:buSzPts val="1100"/>
              <a:buChar char="-"/>
            </a:pPr>
            <a:r>
              <a:rPr lang="de"/>
              <a:t>neuen Lesestoff erhalten</a:t>
            </a:r>
            <a:endParaRPr/>
          </a:p>
          <a:p>
            <a:pPr indent="0" lvl="0" marL="0" rtl="0" algn="l">
              <a:lnSpc>
                <a:spcPct val="115000"/>
              </a:lnSpc>
              <a:spcBef>
                <a:spcPts val="1200"/>
              </a:spcBef>
              <a:spcAft>
                <a:spcPts val="0"/>
              </a:spcAft>
              <a:buNone/>
            </a:pPr>
            <a:r>
              <a:rPr b="1" lang="de"/>
              <a:t>Häufige Einwände</a:t>
            </a:r>
            <a:endParaRPr b="1"/>
          </a:p>
          <a:p>
            <a:pPr indent="-298450" lvl="0" marL="457200" rtl="0" algn="l">
              <a:lnSpc>
                <a:spcPct val="115000"/>
              </a:lnSpc>
              <a:spcBef>
                <a:spcPts val="1200"/>
              </a:spcBef>
              <a:spcAft>
                <a:spcPts val="0"/>
              </a:spcAft>
              <a:buSzPts val="1100"/>
              <a:buChar char="-"/>
            </a:pPr>
            <a:r>
              <a:rPr lang="de"/>
              <a:t>es kann ihm nicht schnell genug gehen</a:t>
            </a:r>
            <a:endParaRPr/>
          </a:p>
          <a:p>
            <a:pPr indent="-298450" lvl="0" marL="457200" rtl="0" algn="l">
              <a:lnSpc>
                <a:spcPct val="115000"/>
              </a:lnSpc>
              <a:spcBef>
                <a:spcPts val="0"/>
              </a:spcBef>
              <a:spcAft>
                <a:spcPts val="0"/>
              </a:spcAft>
              <a:buSzPts val="1100"/>
              <a:buChar char="-"/>
            </a:pPr>
            <a:r>
              <a:rPr lang="de"/>
              <a:t>Zuverlässigkeit ist ihm wichtig</a:t>
            </a:r>
            <a:endParaRPr/>
          </a:p>
          <a:p>
            <a:pPr indent="-298450" lvl="0" marL="457200" rtl="0" algn="l">
              <a:lnSpc>
                <a:spcPct val="115000"/>
              </a:lnSpc>
              <a:spcBef>
                <a:spcPts val="0"/>
              </a:spcBef>
              <a:spcAft>
                <a:spcPts val="0"/>
              </a:spcAft>
              <a:buSzPts val="1100"/>
              <a:buChar char="-"/>
            </a:pPr>
            <a:r>
              <a:rPr lang="de"/>
              <a:t>möchte von Büchern nicht enttäuscht werden</a:t>
            </a:r>
            <a:endParaRPr/>
          </a:p>
          <a:p>
            <a:pPr indent="0" lvl="0" marL="0" rtl="0" algn="l">
              <a:lnSpc>
                <a:spcPct val="115000"/>
              </a:lnSpc>
              <a:spcBef>
                <a:spcPts val="1200"/>
              </a:spcBef>
              <a:spcAft>
                <a:spcPts val="0"/>
              </a:spcAft>
              <a:buNone/>
            </a:pPr>
            <a:r>
              <a:rPr lang="de"/>
              <a:t>Bildquelle: </a:t>
            </a:r>
            <a:r>
              <a:rPr lang="de" u="sng">
                <a:solidFill>
                  <a:schemeClr val="hlink"/>
                </a:solidFill>
                <a:hlinkClick r:id="rId2"/>
              </a:rPr>
              <a:t>https://images.app.goo.gl/9wqBReWs3HQNHDU5A</a:t>
            </a:r>
            <a:r>
              <a:rPr lang="de"/>
              <a:t> </a:t>
            </a:r>
            <a:r>
              <a:rPr lang="de"/>
              <a:t>zuletzt aufgerufen am 26.10.2019</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75d6bbb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75d6bbb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de"/>
              <a:t>Hintergrund zur Person</a:t>
            </a:r>
            <a:endParaRPr b="1"/>
          </a:p>
          <a:p>
            <a:pPr indent="-298450" lvl="0" marL="457200" rtl="0" algn="l">
              <a:lnSpc>
                <a:spcPct val="115000"/>
              </a:lnSpc>
              <a:spcBef>
                <a:spcPts val="1200"/>
              </a:spcBef>
              <a:spcAft>
                <a:spcPts val="0"/>
              </a:spcAft>
              <a:buSzPts val="1100"/>
              <a:buChar char="-"/>
            </a:pPr>
            <a:r>
              <a:rPr lang="de"/>
              <a:t>Teenager, hat gerade eine “Phase”</a:t>
            </a:r>
            <a:endParaRPr/>
          </a:p>
          <a:p>
            <a:pPr indent="-298450" lvl="0" marL="457200" rtl="0" algn="l">
              <a:lnSpc>
                <a:spcPct val="115000"/>
              </a:lnSpc>
              <a:spcBef>
                <a:spcPts val="0"/>
              </a:spcBef>
              <a:spcAft>
                <a:spcPts val="0"/>
              </a:spcAft>
              <a:buSzPts val="1100"/>
              <a:buChar char="-"/>
            </a:pPr>
            <a:r>
              <a:rPr lang="de"/>
              <a:t>Kommt kaum noch aus ihrem Zimmer, liest sehr viel</a:t>
            </a:r>
            <a:endParaRPr/>
          </a:p>
          <a:p>
            <a:pPr indent="-298450" lvl="0" marL="457200" rtl="0" algn="l">
              <a:lnSpc>
                <a:spcPct val="115000"/>
              </a:lnSpc>
              <a:spcBef>
                <a:spcPts val="0"/>
              </a:spcBef>
              <a:spcAft>
                <a:spcPts val="0"/>
              </a:spcAft>
              <a:buSzPts val="1100"/>
              <a:buChar char="-"/>
            </a:pPr>
            <a:r>
              <a:rPr lang="de"/>
              <a:t>Lebt in ihrer eigenen Welt</a:t>
            </a:r>
            <a:endParaRPr/>
          </a:p>
          <a:p>
            <a:pPr indent="-298450" lvl="0" marL="457200" rtl="0" algn="l">
              <a:lnSpc>
                <a:spcPct val="115000"/>
              </a:lnSpc>
              <a:spcBef>
                <a:spcPts val="0"/>
              </a:spcBef>
              <a:spcAft>
                <a:spcPts val="0"/>
              </a:spcAft>
              <a:buSzPts val="1100"/>
              <a:buChar char="-"/>
            </a:pPr>
            <a:r>
              <a:rPr lang="de"/>
              <a:t>Wenn sie nicht liest hört sie Musik</a:t>
            </a:r>
            <a:endParaRPr/>
          </a:p>
          <a:p>
            <a:pPr indent="0" lvl="0" marL="0" rtl="0" algn="l">
              <a:lnSpc>
                <a:spcPct val="115000"/>
              </a:lnSpc>
              <a:spcBef>
                <a:spcPts val="1200"/>
              </a:spcBef>
              <a:spcAft>
                <a:spcPts val="0"/>
              </a:spcAft>
              <a:buNone/>
            </a:pPr>
            <a:r>
              <a:rPr b="1" lang="de"/>
              <a:t>Demographie</a:t>
            </a:r>
            <a:endParaRPr b="1"/>
          </a:p>
          <a:p>
            <a:pPr indent="-298450" lvl="0" marL="457200" rtl="0" algn="l">
              <a:lnSpc>
                <a:spcPct val="115000"/>
              </a:lnSpc>
              <a:spcBef>
                <a:spcPts val="1200"/>
              </a:spcBef>
              <a:spcAft>
                <a:spcPts val="0"/>
              </a:spcAft>
              <a:buSzPts val="1100"/>
              <a:buChar char="-"/>
            </a:pPr>
            <a:r>
              <a:rPr lang="de"/>
              <a:t>Non-binary</a:t>
            </a:r>
            <a:endParaRPr/>
          </a:p>
          <a:p>
            <a:pPr indent="-298450" lvl="0" marL="457200" rtl="0" algn="l">
              <a:lnSpc>
                <a:spcPct val="115000"/>
              </a:lnSpc>
              <a:spcBef>
                <a:spcPts val="0"/>
              </a:spcBef>
              <a:spcAft>
                <a:spcPts val="0"/>
              </a:spcAft>
              <a:buSzPts val="1100"/>
              <a:buChar char="-"/>
            </a:pPr>
            <a:r>
              <a:rPr lang="de"/>
              <a:t>Fast 16 Jahre alt</a:t>
            </a:r>
            <a:endParaRPr/>
          </a:p>
          <a:p>
            <a:pPr indent="-298450" lvl="0" marL="457200" rtl="0" algn="l">
              <a:lnSpc>
                <a:spcPct val="115000"/>
              </a:lnSpc>
              <a:spcBef>
                <a:spcPts val="0"/>
              </a:spcBef>
              <a:spcAft>
                <a:spcPts val="0"/>
              </a:spcAft>
              <a:buSzPts val="1100"/>
              <a:buChar char="-"/>
            </a:pPr>
            <a:r>
              <a:rPr lang="de"/>
              <a:t>Wohnt in Tuttlingen auf dem Dorf</a:t>
            </a:r>
            <a:endParaRPr/>
          </a:p>
          <a:p>
            <a:pPr indent="-298450" lvl="0" marL="457200" rtl="0" algn="l">
              <a:lnSpc>
                <a:spcPct val="115000"/>
              </a:lnSpc>
              <a:spcBef>
                <a:spcPts val="0"/>
              </a:spcBef>
              <a:spcAft>
                <a:spcPts val="0"/>
              </a:spcAft>
              <a:buSzPts val="1100"/>
              <a:buChar char="-"/>
            </a:pPr>
            <a:r>
              <a:rPr lang="de"/>
              <a:t>Lebt bei ihren Eltern, die ihr auch alles bezahlen</a:t>
            </a:r>
            <a:endParaRPr/>
          </a:p>
          <a:p>
            <a:pPr indent="-298450" lvl="0" marL="457200" rtl="0" algn="l">
              <a:lnSpc>
                <a:spcPct val="115000"/>
              </a:lnSpc>
              <a:spcBef>
                <a:spcPts val="0"/>
              </a:spcBef>
              <a:spcAft>
                <a:spcPts val="0"/>
              </a:spcAft>
              <a:buSzPts val="1100"/>
              <a:buChar char="-"/>
            </a:pPr>
            <a:r>
              <a:rPr lang="de"/>
              <a:t>Hat zugang zu allen Medien</a:t>
            </a:r>
            <a:endParaRPr/>
          </a:p>
          <a:p>
            <a:pPr indent="0" lvl="0" marL="0" rtl="0" algn="l">
              <a:lnSpc>
                <a:spcPct val="115000"/>
              </a:lnSpc>
              <a:spcBef>
                <a:spcPts val="1200"/>
              </a:spcBef>
              <a:spcAft>
                <a:spcPts val="0"/>
              </a:spcAft>
              <a:buNone/>
            </a:pPr>
            <a:r>
              <a:rPr b="1" lang="de"/>
              <a:t>Identifikation</a:t>
            </a:r>
            <a:endParaRPr b="1"/>
          </a:p>
          <a:p>
            <a:pPr indent="-298450" lvl="0" marL="457200" rtl="0" algn="l">
              <a:lnSpc>
                <a:spcPct val="115000"/>
              </a:lnSpc>
              <a:spcBef>
                <a:spcPts val="1200"/>
              </a:spcBef>
              <a:spcAft>
                <a:spcPts val="0"/>
              </a:spcAft>
              <a:buSzPts val="1100"/>
              <a:buChar char="-"/>
            </a:pPr>
            <a:r>
              <a:rPr lang="de"/>
              <a:t>Hat wenige enge Freunde die ihr gleichgesinnt sind</a:t>
            </a:r>
            <a:endParaRPr/>
          </a:p>
          <a:p>
            <a:pPr indent="-298450" lvl="0" marL="457200" rtl="0" algn="l">
              <a:lnSpc>
                <a:spcPct val="115000"/>
              </a:lnSpc>
              <a:spcBef>
                <a:spcPts val="0"/>
              </a:spcBef>
              <a:spcAft>
                <a:spcPts val="0"/>
              </a:spcAft>
              <a:buSzPts val="1100"/>
              <a:buChar char="-"/>
            </a:pPr>
            <a:r>
              <a:rPr lang="de"/>
              <a:t>Liest im Moment sehr gerne und sehr viel</a:t>
            </a:r>
            <a:endParaRPr/>
          </a:p>
          <a:p>
            <a:pPr indent="-298450" lvl="0" marL="457200" rtl="0" algn="l">
              <a:lnSpc>
                <a:spcPct val="115000"/>
              </a:lnSpc>
              <a:spcBef>
                <a:spcPts val="0"/>
              </a:spcBef>
              <a:spcAft>
                <a:spcPts val="0"/>
              </a:spcAft>
              <a:buSzPts val="1100"/>
              <a:buChar char="-"/>
            </a:pPr>
            <a:r>
              <a:rPr lang="de"/>
              <a:t>Verliert sich in Traumwelten</a:t>
            </a:r>
            <a:endParaRPr/>
          </a:p>
          <a:p>
            <a:pPr indent="-298450" lvl="0" marL="457200" rtl="0" algn="l">
              <a:lnSpc>
                <a:spcPct val="115000"/>
              </a:lnSpc>
              <a:spcBef>
                <a:spcPts val="0"/>
              </a:spcBef>
              <a:spcAft>
                <a:spcPts val="0"/>
              </a:spcAft>
              <a:buSzPts val="1100"/>
              <a:buChar char="-"/>
            </a:pPr>
            <a:r>
              <a:rPr lang="de"/>
              <a:t>Sehr still, ganz gut in der Schule</a:t>
            </a:r>
            <a:endParaRPr/>
          </a:p>
          <a:p>
            <a:pPr indent="-298450" lvl="0" marL="457200" rtl="0" algn="l">
              <a:lnSpc>
                <a:spcPct val="115000"/>
              </a:lnSpc>
              <a:spcBef>
                <a:spcPts val="0"/>
              </a:spcBef>
              <a:spcAft>
                <a:spcPts val="0"/>
              </a:spcAft>
              <a:buSzPts val="1100"/>
              <a:buChar char="-"/>
            </a:pPr>
            <a:r>
              <a:rPr lang="de"/>
              <a:t>Schreibt Fanfictions</a:t>
            </a:r>
            <a:endParaRPr/>
          </a:p>
          <a:p>
            <a:pPr indent="-298450" lvl="0" marL="457200" rtl="0" algn="l">
              <a:lnSpc>
                <a:spcPct val="115000"/>
              </a:lnSpc>
              <a:spcBef>
                <a:spcPts val="0"/>
              </a:spcBef>
              <a:spcAft>
                <a:spcPts val="0"/>
              </a:spcAft>
              <a:buSzPts val="1100"/>
              <a:buChar char="-"/>
            </a:pPr>
            <a:r>
              <a:rPr lang="de"/>
              <a:t>Ist sehr gerne in Foren unterwegs</a:t>
            </a:r>
            <a:endParaRPr/>
          </a:p>
          <a:p>
            <a:pPr indent="0" lvl="0" marL="0" rtl="0" algn="l">
              <a:lnSpc>
                <a:spcPct val="115000"/>
              </a:lnSpc>
              <a:spcBef>
                <a:spcPts val="1200"/>
              </a:spcBef>
              <a:spcAft>
                <a:spcPts val="0"/>
              </a:spcAft>
              <a:buNone/>
            </a:pPr>
            <a:r>
              <a:rPr b="1" lang="de"/>
              <a:t>Erwartungen, Ziele &amp; Emotionen</a:t>
            </a:r>
            <a:endParaRPr b="1"/>
          </a:p>
          <a:p>
            <a:pPr indent="-298450" lvl="0" marL="457200" rtl="0" algn="l">
              <a:lnSpc>
                <a:spcPct val="115000"/>
              </a:lnSpc>
              <a:spcBef>
                <a:spcPts val="1200"/>
              </a:spcBef>
              <a:spcAft>
                <a:spcPts val="0"/>
              </a:spcAft>
              <a:buSzPts val="1100"/>
              <a:buChar char="-"/>
            </a:pPr>
            <a:r>
              <a:rPr lang="de"/>
              <a:t>Sie möchte ihr Leseerlebnis durch passende Musik unterstreichen, um dadurch noch mehr in die Welt des Buches einzutauchen</a:t>
            </a:r>
            <a:endParaRPr/>
          </a:p>
          <a:p>
            <a:pPr indent="-298450" lvl="0" marL="457200" rtl="0" algn="l">
              <a:lnSpc>
                <a:spcPct val="115000"/>
              </a:lnSpc>
              <a:spcBef>
                <a:spcPts val="0"/>
              </a:spcBef>
              <a:spcAft>
                <a:spcPts val="0"/>
              </a:spcAft>
              <a:buSzPts val="1100"/>
              <a:buChar char="-"/>
            </a:pPr>
            <a:r>
              <a:rPr lang="de"/>
              <a:t>Sie möchte außerdem wissen, was sie als nächstes Lesen kann</a:t>
            </a:r>
            <a:endParaRPr/>
          </a:p>
          <a:p>
            <a:pPr indent="-298450" lvl="0" marL="457200" rtl="0" algn="l">
              <a:lnSpc>
                <a:spcPct val="115000"/>
              </a:lnSpc>
              <a:spcBef>
                <a:spcPts val="0"/>
              </a:spcBef>
              <a:spcAft>
                <a:spcPts val="0"/>
              </a:spcAft>
              <a:buSzPts val="1100"/>
              <a:buChar char="-"/>
            </a:pPr>
            <a:r>
              <a:rPr lang="de"/>
              <a:t>Sie möchte gefundene Bücher und Playlists auch mit ihren Freundinnen teilen</a:t>
            </a:r>
            <a:endParaRPr/>
          </a:p>
          <a:p>
            <a:pPr indent="-298450" lvl="0" marL="457200" rtl="0" algn="l">
              <a:lnSpc>
                <a:spcPct val="115000"/>
              </a:lnSpc>
              <a:spcBef>
                <a:spcPts val="0"/>
              </a:spcBef>
              <a:spcAft>
                <a:spcPts val="0"/>
              </a:spcAft>
              <a:buSzPts val="1100"/>
              <a:buChar char="-"/>
            </a:pPr>
            <a:r>
              <a:rPr lang="de"/>
              <a:t>Möchte auch direkt neue Bücher bestellen, wenn sie gerade in der richtigen Stimmung ist</a:t>
            </a:r>
            <a:endParaRPr/>
          </a:p>
          <a:p>
            <a:pPr indent="0" lvl="0" marL="0" rtl="0" algn="l">
              <a:lnSpc>
                <a:spcPct val="115000"/>
              </a:lnSpc>
              <a:spcBef>
                <a:spcPts val="1200"/>
              </a:spcBef>
              <a:spcAft>
                <a:spcPts val="0"/>
              </a:spcAft>
              <a:buNone/>
            </a:pPr>
            <a:r>
              <a:rPr b="1" lang="de"/>
              <a:t>Herausforderungen</a:t>
            </a:r>
            <a:endParaRPr b="1"/>
          </a:p>
          <a:p>
            <a:pPr indent="-298450" lvl="0" marL="457200" rtl="0" algn="l">
              <a:lnSpc>
                <a:spcPct val="115000"/>
              </a:lnSpc>
              <a:spcBef>
                <a:spcPts val="1200"/>
              </a:spcBef>
              <a:spcAft>
                <a:spcPts val="0"/>
              </a:spcAft>
              <a:buSzPts val="1100"/>
              <a:buChar char="-"/>
            </a:pPr>
            <a:r>
              <a:rPr lang="de"/>
              <a:t>Muss das Amazon Passwort ihres Vater bekommen/ kann ihre Bücher nicht selber bezahlen</a:t>
            </a:r>
            <a:endParaRPr/>
          </a:p>
          <a:p>
            <a:pPr indent="0" lvl="0" marL="0" rtl="0" algn="l">
              <a:lnSpc>
                <a:spcPct val="115000"/>
              </a:lnSpc>
              <a:spcBef>
                <a:spcPts val="1200"/>
              </a:spcBef>
              <a:spcAft>
                <a:spcPts val="0"/>
              </a:spcAft>
              <a:buNone/>
            </a:pPr>
            <a:r>
              <a:rPr b="1" lang="de"/>
              <a:t>Ideale Lösung</a:t>
            </a:r>
            <a:endParaRPr b="1"/>
          </a:p>
          <a:p>
            <a:pPr indent="-298450" lvl="0" marL="457200" rtl="0" algn="l">
              <a:lnSpc>
                <a:spcPct val="115000"/>
              </a:lnSpc>
              <a:spcBef>
                <a:spcPts val="1200"/>
              </a:spcBef>
              <a:spcAft>
                <a:spcPts val="0"/>
              </a:spcAft>
              <a:buSzPts val="1100"/>
              <a:buChar char="-"/>
            </a:pPr>
            <a:r>
              <a:rPr lang="de"/>
              <a:t>Eine Lese Community, die sie auch noch mit Musik beim Lesen unterstützt</a:t>
            </a:r>
            <a:endParaRPr/>
          </a:p>
          <a:p>
            <a:pPr indent="0" lvl="0" marL="0" rtl="0" algn="l">
              <a:lnSpc>
                <a:spcPct val="115000"/>
              </a:lnSpc>
              <a:spcBef>
                <a:spcPts val="1200"/>
              </a:spcBef>
              <a:spcAft>
                <a:spcPts val="0"/>
              </a:spcAft>
              <a:buNone/>
            </a:pPr>
            <a:r>
              <a:rPr b="1" lang="de"/>
              <a:t>Häufige Einwände</a:t>
            </a:r>
            <a:endParaRPr b="1"/>
          </a:p>
          <a:p>
            <a:pPr indent="-298450" lvl="0" marL="457200" rtl="0" algn="l">
              <a:lnSpc>
                <a:spcPct val="115000"/>
              </a:lnSpc>
              <a:spcBef>
                <a:spcPts val="1200"/>
              </a:spcBef>
              <a:spcAft>
                <a:spcPts val="0"/>
              </a:spcAft>
              <a:buSzPts val="1100"/>
              <a:buChar char="-"/>
            </a:pPr>
            <a:r>
              <a:rPr lang="de"/>
              <a:t>Sie möchte in der App mehr machen können</a:t>
            </a:r>
            <a:endParaRPr/>
          </a:p>
          <a:p>
            <a:pPr indent="-298450" lvl="0" marL="457200" rtl="0" algn="l">
              <a:lnSpc>
                <a:spcPct val="115000"/>
              </a:lnSpc>
              <a:spcBef>
                <a:spcPts val="0"/>
              </a:spcBef>
              <a:spcAft>
                <a:spcPts val="0"/>
              </a:spcAft>
              <a:buSzPts val="1100"/>
              <a:buChar char="-"/>
            </a:pPr>
            <a:r>
              <a:rPr lang="de"/>
              <a:t>Sie liest sehr lange am Stück, braucht also auch lange Playlists</a:t>
            </a:r>
            <a:endParaRPr/>
          </a:p>
          <a:p>
            <a:pPr indent="0" lvl="0" marL="0" rtl="0" algn="l">
              <a:lnSpc>
                <a:spcPct val="115000"/>
              </a:lnSpc>
              <a:spcBef>
                <a:spcPts val="1200"/>
              </a:spcBef>
              <a:spcAft>
                <a:spcPts val="1200"/>
              </a:spcAft>
              <a:buNone/>
            </a:pPr>
            <a:r>
              <a:rPr lang="de"/>
              <a:t>Bildquelle: </a:t>
            </a:r>
            <a:r>
              <a:rPr lang="de" u="sng">
                <a:solidFill>
                  <a:schemeClr val="hlink"/>
                </a:solidFill>
                <a:hlinkClick r:id="rId2"/>
              </a:rPr>
              <a:t>https://images.app.goo.gl/YMnTKrkBcDm4QFicA</a:t>
            </a:r>
            <a:r>
              <a:rPr lang="de"/>
              <a:t> </a:t>
            </a:r>
            <a:r>
              <a:rPr lang="de"/>
              <a:t>zuletzt aufgerufen am 26.10.2019</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075d6bbb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075d6bbb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de"/>
              <a:t>Hintergrund zur Person</a:t>
            </a:r>
            <a:endParaRPr b="1"/>
          </a:p>
          <a:p>
            <a:pPr indent="-298450" lvl="0" marL="457200" rtl="0" algn="l">
              <a:lnSpc>
                <a:spcPct val="115000"/>
              </a:lnSpc>
              <a:spcBef>
                <a:spcPts val="1200"/>
              </a:spcBef>
              <a:spcAft>
                <a:spcPts val="0"/>
              </a:spcAft>
              <a:buSzPts val="1100"/>
              <a:buChar char="-"/>
            </a:pPr>
            <a:r>
              <a:rPr lang="de"/>
              <a:t>Student, hört gerne Soundtracks/ atmosphärische Musik</a:t>
            </a:r>
            <a:endParaRPr/>
          </a:p>
          <a:p>
            <a:pPr indent="-298450" lvl="0" marL="457200" rtl="0" algn="l">
              <a:lnSpc>
                <a:spcPct val="115000"/>
              </a:lnSpc>
              <a:spcBef>
                <a:spcPts val="0"/>
              </a:spcBef>
              <a:spcAft>
                <a:spcPts val="0"/>
              </a:spcAft>
              <a:buSzPts val="1100"/>
              <a:buChar char="-"/>
            </a:pPr>
            <a:r>
              <a:rPr lang="de"/>
              <a:t>Liest nicht besonders viel, beim Lesen stört ihn Musik meistens</a:t>
            </a:r>
            <a:endParaRPr/>
          </a:p>
          <a:p>
            <a:pPr indent="-298450" lvl="0" marL="457200" rtl="0" algn="l">
              <a:lnSpc>
                <a:spcPct val="115000"/>
              </a:lnSpc>
              <a:spcBef>
                <a:spcPts val="0"/>
              </a:spcBef>
              <a:spcAft>
                <a:spcPts val="0"/>
              </a:spcAft>
              <a:buSzPts val="1100"/>
              <a:buChar char="-"/>
            </a:pPr>
            <a:r>
              <a:rPr lang="de"/>
              <a:t>Lernt jedoch gerne mit Musik</a:t>
            </a:r>
            <a:endParaRPr/>
          </a:p>
          <a:p>
            <a:pPr indent="0" lvl="0" marL="0" rtl="0" algn="l">
              <a:lnSpc>
                <a:spcPct val="115000"/>
              </a:lnSpc>
              <a:spcBef>
                <a:spcPts val="1200"/>
              </a:spcBef>
              <a:spcAft>
                <a:spcPts val="0"/>
              </a:spcAft>
              <a:buNone/>
            </a:pPr>
            <a:r>
              <a:rPr b="1" lang="de"/>
              <a:t>Demographie</a:t>
            </a:r>
            <a:endParaRPr b="1"/>
          </a:p>
          <a:p>
            <a:pPr indent="-298450" lvl="0" marL="457200" rtl="0" algn="l">
              <a:lnSpc>
                <a:spcPct val="115000"/>
              </a:lnSpc>
              <a:spcBef>
                <a:spcPts val="1200"/>
              </a:spcBef>
              <a:spcAft>
                <a:spcPts val="0"/>
              </a:spcAft>
              <a:buSzPts val="1100"/>
              <a:buChar char="-"/>
            </a:pPr>
            <a:r>
              <a:rPr lang="de"/>
              <a:t>Männlich</a:t>
            </a:r>
            <a:endParaRPr/>
          </a:p>
          <a:p>
            <a:pPr indent="-298450" lvl="0" marL="457200" rtl="0" algn="l">
              <a:lnSpc>
                <a:spcPct val="115000"/>
              </a:lnSpc>
              <a:spcBef>
                <a:spcPts val="0"/>
              </a:spcBef>
              <a:spcAft>
                <a:spcPts val="0"/>
              </a:spcAft>
              <a:buSzPts val="1100"/>
              <a:buChar char="-"/>
            </a:pPr>
            <a:r>
              <a:rPr lang="de"/>
              <a:t>21 Jahre</a:t>
            </a:r>
            <a:endParaRPr/>
          </a:p>
          <a:p>
            <a:pPr indent="-298450" lvl="0" marL="457200" rtl="0" algn="l">
              <a:lnSpc>
                <a:spcPct val="115000"/>
              </a:lnSpc>
              <a:spcBef>
                <a:spcPts val="0"/>
              </a:spcBef>
              <a:spcAft>
                <a:spcPts val="0"/>
              </a:spcAft>
              <a:buSzPts val="1100"/>
              <a:buChar char="-"/>
            </a:pPr>
            <a:r>
              <a:rPr lang="de"/>
              <a:t>Student, wohnt in einem Studentenwohnheim</a:t>
            </a:r>
            <a:endParaRPr/>
          </a:p>
          <a:p>
            <a:pPr indent="-298450" lvl="0" marL="457200" rtl="0" algn="l">
              <a:lnSpc>
                <a:spcPct val="115000"/>
              </a:lnSpc>
              <a:spcBef>
                <a:spcPts val="0"/>
              </a:spcBef>
              <a:spcAft>
                <a:spcPts val="0"/>
              </a:spcAft>
              <a:buSzPts val="1100"/>
              <a:buChar char="-"/>
            </a:pPr>
            <a:r>
              <a:rPr lang="de"/>
              <a:t>Lebt vom Studenten Hungerlohn</a:t>
            </a:r>
            <a:endParaRPr/>
          </a:p>
          <a:p>
            <a:pPr indent="-298450" lvl="0" marL="457200" rtl="0" algn="l">
              <a:lnSpc>
                <a:spcPct val="115000"/>
              </a:lnSpc>
              <a:spcBef>
                <a:spcPts val="0"/>
              </a:spcBef>
              <a:spcAft>
                <a:spcPts val="0"/>
              </a:spcAft>
              <a:buSzPts val="1100"/>
              <a:buChar char="-"/>
            </a:pPr>
            <a:r>
              <a:rPr lang="de"/>
              <a:t>Hat sehr viel Zeit zum chillen</a:t>
            </a:r>
            <a:endParaRPr/>
          </a:p>
          <a:p>
            <a:pPr indent="0" lvl="0" marL="0" rtl="0" algn="l">
              <a:lnSpc>
                <a:spcPct val="115000"/>
              </a:lnSpc>
              <a:spcBef>
                <a:spcPts val="1200"/>
              </a:spcBef>
              <a:spcAft>
                <a:spcPts val="0"/>
              </a:spcAft>
              <a:buNone/>
            </a:pPr>
            <a:r>
              <a:rPr b="1" lang="de"/>
              <a:t>Identifikation</a:t>
            </a:r>
            <a:endParaRPr b="1"/>
          </a:p>
          <a:p>
            <a:pPr indent="-298450" lvl="0" marL="457200" rtl="0" algn="l">
              <a:lnSpc>
                <a:spcPct val="115000"/>
              </a:lnSpc>
              <a:spcBef>
                <a:spcPts val="1200"/>
              </a:spcBef>
              <a:spcAft>
                <a:spcPts val="0"/>
              </a:spcAft>
              <a:buSzPts val="1100"/>
              <a:buChar char="-"/>
            </a:pPr>
            <a:r>
              <a:rPr lang="de"/>
              <a:t>Guckt sehr viel Netflix</a:t>
            </a:r>
            <a:endParaRPr/>
          </a:p>
          <a:p>
            <a:pPr indent="-298450" lvl="0" marL="457200" rtl="0" algn="l">
              <a:lnSpc>
                <a:spcPct val="115000"/>
              </a:lnSpc>
              <a:spcBef>
                <a:spcPts val="0"/>
              </a:spcBef>
              <a:spcAft>
                <a:spcPts val="0"/>
              </a:spcAft>
              <a:buSzPts val="1100"/>
              <a:buChar char="-"/>
            </a:pPr>
            <a:r>
              <a:rPr lang="de"/>
              <a:t>Ist an Soundtracks/Filmmusik interessiert</a:t>
            </a:r>
            <a:endParaRPr/>
          </a:p>
          <a:p>
            <a:pPr indent="-298450" lvl="0" marL="457200" rtl="0" algn="l">
              <a:lnSpc>
                <a:spcPct val="115000"/>
              </a:lnSpc>
              <a:spcBef>
                <a:spcPts val="0"/>
              </a:spcBef>
              <a:spcAft>
                <a:spcPts val="0"/>
              </a:spcAft>
              <a:buSzPts val="1100"/>
              <a:buChar char="-"/>
            </a:pPr>
            <a:r>
              <a:rPr lang="de"/>
              <a:t>Hört Musik zum entspannen und zu seinen vielen Mittagsschläfchen</a:t>
            </a:r>
            <a:endParaRPr/>
          </a:p>
          <a:p>
            <a:pPr indent="-298450" lvl="0" marL="457200" rtl="0" algn="l">
              <a:lnSpc>
                <a:spcPct val="115000"/>
              </a:lnSpc>
              <a:spcBef>
                <a:spcPts val="0"/>
              </a:spcBef>
              <a:spcAft>
                <a:spcPts val="0"/>
              </a:spcAft>
              <a:buSzPts val="1100"/>
              <a:buChar char="-"/>
            </a:pPr>
            <a:r>
              <a:rPr lang="de"/>
              <a:t>Hört auch gerne Musik beim Arbeiten/Lernen am PC oder am Handy</a:t>
            </a:r>
            <a:endParaRPr/>
          </a:p>
          <a:p>
            <a:pPr indent="0" lvl="0" marL="0" rtl="0" algn="l">
              <a:lnSpc>
                <a:spcPct val="115000"/>
              </a:lnSpc>
              <a:spcBef>
                <a:spcPts val="1200"/>
              </a:spcBef>
              <a:spcAft>
                <a:spcPts val="0"/>
              </a:spcAft>
              <a:buNone/>
            </a:pPr>
            <a:r>
              <a:rPr b="1" lang="de"/>
              <a:t>Erwartungen, Ziele &amp; Emotionen</a:t>
            </a:r>
            <a:endParaRPr b="1"/>
          </a:p>
          <a:p>
            <a:pPr indent="-298450" lvl="0" marL="457200" rtl="0" algn="l">
              <a:lnSpc>
                <a:spcPct val="115000"/>
              </a:lnSpc>
              <a:spcBef>
                <a:spcPts val="1200"/>
              </a:spcBef>
              <a:spcAft>
                <a:spcPts val="0"/>
              </a:spcAft>
              <a:buSzPts val="1100"/>
              <a:buChar char="-"/>
            </a:pPr>
            <a:r>
              <a:rPr lang="de"/>
              <a:t>Möchte die Musik einfach so abspielen</a:t>
            </a:r>
            <a:endParaRPr/>
          </a:p>
          <a:p>
            <a:pPr indent="-298450" lvl="0" marL="457200" rtl="0" algn="l">
              <a:lnSpc>
                <a:spcPct val="115000"/>
              </a:lnSpc>
              <a:spcBef>
                <a:spcPts val="0"/>
              </a:spcBef>
              <a:spcAft>
                <a:spcPts val="0"/>
              </a:spcAft>
              <a:buSzPts val="1100"/>
              <a:buChar char="-"/>
            </a:pPr>
            <a:r>
              <a:rPr lang="de"/>
              <a:t>Möchte nicht beim Lesen Musik hören</a:t>
            </a:r>
            <a:endParaRPr/>
          </a:p>
          <a:p>
            <a:pPr indent="-298450" lvl="0" marL="457200" rtl="0" algn="l">
              <a:lnSpc>
                <a:spcPct val="115000"/>
              </a:lnSpc>
              <a:spcBef>
                <a:spcPts val="0"/>
              </a:spcBef>
              <a:spcAft>
                <a:spcPts val="0"/>
              </a:spcAft>
              <a:buSzPts val="1100"/>
              <a:buChar char="-"/>
            </a:pPr>
            <a:r>
              <a:rPr lang="de"/>
              <a:t>Sucht sich Playlists Manuell aus</a:t>
            </a:r>
            <a:endParaRPr/>
          </a:p>
          <a:p>
            <a:pPr indent="-298450" lvl="0" marL="457200" rtl="0" algn="l">
              <a:lnSpc>
                <a:spcPct val="115000"/>
              </a:lnSpc>
              <a:spcBef>
                <a:spcPts val="0"/>
              </a:spcBef>
              <a:spcAft>
                <a:spcPts val="0"/>
              </a:spcAft>
              <a:buSzPts val="1100"/>
              <a:buChar char="-"/>
            </a:pPr>
            <a:r>
              <a:rPr lang="de"/>
              <a:t>Möchte keine zu komplexe App</a:t>
            </a:r>
            <a:endParaRPr/>
          </a:p>
          <a:p>
            <a:pPr indent="0" lvl="0" marL="0" rtl="0" algn="l">
              <a:lnSpc>
                <a:spcPct val="115000"/>
              </a:lnSpc>
              <a:spcBef>
                <a:spcPts val="1200"/>
              </a:spcBef>
              <a:spcAft>
                <a:spcPts val="0"/>
              </a:spcAft>
              <a:buNone/>
            </a:pPr>
            <a:r>
              <a:rPr b="1" lang="de"/>
              <a:t>Herausforderungen</a:t>
            </a:r>
            <a:endParaRPr b="1"/>
          </a:p>
          <a:p>
            <a:pPr indent="-298450" lvl="0" marL="457200" rtl="0" algn="l">
              <a:lnSpc>
                <a:spcPct val="115000"/>
              </a:lnSpc>
              <a:spcBef>
                <a:spcPts val="1200"/>
              </a:spcBef>
              <a:spcAft>
                <a:spcPts val="0"/>
              </a:spcAft>
              <a:buSzPts val="1100"/>
              <a:buChar char="-"/>
            </a:pPr>
            <a:r>
              <a:rPr lang="de"/>
              <a:t>Er benutzt die App anders als sie gedacht ist, er braucht nur eine Teilfunktion</a:t>
            </a:r>
            <a:endParaRPr/>
          </a:p>
          <a:p>
            <a:pPr indent="0" lvl="0" marL="0" rtl="0" algn="l">
              <a:lnSpc>
                <a:spcPct val="115000"/>
              </a:lnSpc>
              <a:spcBef>
                <a:spcPts val="1200"/>
              </a:spcBef>
              <a:spcAft>
                <a:spcPts val="0"/>
              </a:spcAft>
              <a:buNone/>
            </a:pPr>
            <a:r>
              <a:rPr b="1" lang="de"/>
              <a:t>Ideale Lösung</a:t>
            </a:r>
            <a:endParaRPr b="1"/>
          </a:p>
          <a:p>
            <a:pPr indent="-298450" lvl="0" marL="457200" rtl="0" algn="l">
              <a:lnSpc>
                <a:spcPct val="115000"/>
              </a:lnSpc>
              <a:spcBef>
                <a:spcPts val="1200"/>
              </a:spcBef>
              <a:spcAft>
                <a:spcPts val="0"/>
              </a:spcAft>
              <a:buSzPts val="1100"/>
              <a:buChar char="-"/>
            </a:pPr>
            <a:r>
              <a:rPr lang="de"/>
              <a:t>Sortierte Playlist zum Abspielen</a:t>
            </a:r>
            <a:endParaRPr/>
          </a:p>
          <a:p>
            <a:pPr indent="0" lvl="0" marL="0" rtl="0" algn="l">
              <a:lnSpc>
                <a:spcPct val="115000"/>
              </a:lnSpc>
              <a:spcBef>
                <a:spcPts val="1200"/>
              </a:spcBef>
              <a:spcAft>
                <a:spcPts val="0"/>
              </a:spcAft>
              <a:buNone/>
            </a:pPr>
            <a:r>
              <a:rPr b="1" lang="de"/>
              <a:t>Häufige Einwände</a:t>
            </a:r>
            <a:endParaRPr b="1"/>
          </a:p>
          <a:p>
            <a:pPr indent="-298450" lvl="0" marL="457200" rtl="0" algn="l">
              <a:lnSpc>
                <a:spcPct val="115000"/>
              </a:lnSpc>
              <a:spcBef>
                <a:spcPts val="1200"/>
              </a:spcBef>
              <a:spcAft>
                <a:spcPts val="0"/>
              </a:spcAft>
              <a:buSzPts val="1100"/>
              <a:buChar char="-"/>
            </a:pPr>
            <a:r>
              <a:rPr lang="de"/>
              <a:t>Die App ist zu sehr auf Buchleser fokussiert</a:t>
            </a:r>
            <a:endParaRPr/>
          </a:p>
          <a:p>
            <a:pPr indent="0" lvl="0" marL="0" rtl="0" algn="l">
              <a:lnSpc>
                <a:spcPct val="115000"/>
              </a:lnSpc>
              <a:spcBef>
                <a:spcPts val="1200"/>
              </a:spcBef>
              <a:spcAft>
                <a:spcPts val="0"/>
              </a:spcAft>
              <a:buNone/>
            </a:pPr>
            <a:r>
              <a:rPr lang="de"/>
              <a:t>Bildquelle </a:t>
            </a:r>
            <a:r>
              <a:rPr lang="de" u="sng">
                <a:solidFill>
                  <a:schemeClr val="hlink"/>
                </a:solidFill>
                <a:hlinkClick r:id="rId2"/>
              </a:rPr>
              <a:t>https://images.app.goo.gl/1Qqc5d5yV3NHz4Z97</a:t>
            </a:r>
            <a:r>
              <a:rPr lang="de"/>
              <a:t> </a:t>
            </a:r>
            <a:r>
              <a:rPr lang="de"/>
              <a:t>zuletzt aufgerufen am 26.10.2019</a:t>
            </a:r>
            <a:endParaRPr/>
          </a:p>
          <a:p>
            <a:pPr indent="0" lvl="0" marL="0" rtl="0" algn="l">
              <a:lnSpc>
                <a:spcPct val="115000"/>
              </a:lnSpc>
              <a:spcBef>
                <a:spcPts val="1200"/>
              </a:spcBef>
              <a:spcAft>
                <a:spcPts val="1200"/>
              </a:spcAft>
              <a:buNone/>
            </a:pPr>
            <a:r>
              <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075d6bbb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075d6bbb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075d6bbb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075d6bbb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075d6bbb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075d6bbb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075d6bbb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075d6bbb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075d6bbb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075d6bbb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075d6bbb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075d6bbb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075d6bbb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075d6bbb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de" sz="1200"/>
              <a:t>Sandra ist eine häufige Leserin. Sie ist auch bereit, neue Bücher zu kaufen.</a:t>
            </a:r>
            <a:endParaRPr sz="1200"/>
          </a:p>
          <a:p>
            <a:pPr indent="0" lvl="0" marL="0" rtl="0" algn="l">
              <a:lnSpc>
                <a:spcPct val="115000"/>
              </a:lnSpc>
              <a:spcBef>
                <a:spcPts val="1200"/>
              </a:spcBef>
              <a:spcAft>
                <a:spcPts val="1200"/>
              </a:spcAft>
              <a:buNone/>
            </a:pPr>
            <a:r>
              <a:rPr lang="de" sz="1200"/>
              <a:t>Als sie in einem Buchladen ein Buch kauft, findet sie ein Lesezeichen, auf welchem sich Werbung für die App BookVibes findet. Diese lädt sie sich aus dem App Store oder dem Google Play Store herunter. Als sie die App das erste Mal öffnet bekommt sie eine kurze Einleitung, wie die App funktioniert. Als sie dann ihr neues Buch liest, scannt sie den ISBN Code des Buches und bekommt eine passende Playlist zum Abspielen vorgeschlagen. Diese hört sie sich beim Lesen an und das gefällt ihr, weswegen sie auch andere Bücher, die sie zurzeit liest, scannt. Ein paar Tage später bekommt sie eine Push-Notification von der App, die ihr sagt, dass die App ähnliche Bücher ermittelt hat, die ihr auch gefallen könnten. Sie klickt auf das Banner und schaut sich ihre Buchvorschläge an. Eines der Bücher gefällt ihr und sie kauft es aus der App heraus.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75d6bbb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75d6bbb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075d6bbb4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075d6bbb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075d6bbb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075d6bbb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075d6bbb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075d6bbb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auf mehrere seiten?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075d6bbb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075d6bbb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075d6bbb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075d6bbb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075d6bbb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075d6bbb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075d6bbb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075d6bbb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075d6bbb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075d6bbb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075d6bbb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075d6bbb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075d6bbb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075d6bbb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Server wird zur verwaltung von user accounts und analyse von präferenzen der user</a:t>
            </a:r>
            <a:endParaRPr/>
          </a:p>
          <a:p>
            <a:pPr indent="0" lvl="0" marL="0" rtl="0" algn="l">
              <a:spcBef>
                <a:spcPts val="0"/>
              </a:spcBef>
              <a:spcAft>
                <a:spcPts val="0"/>
              </a:spcAft>
              <a:buNone/>
            </a:pPr>
            <a:r>
              <a:rPr lang="de"/>
              <a:t>nutzen eines barcodesscanners zum einscannen der isbn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075d6bbb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075d6bbb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075d6bbb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075d6bbb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75d6bbb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75d6bbb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075d6bbb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75d6bbb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075d6bbb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75d6bbb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075d6bbb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075d6bbb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de"/>
              <a:t>Hintergrund zur Person</a:t>
            </a:r>
            <a:endParaRPr b="1"/>
          </a:p>
          <a:p>
            <a:pPr indent="-228600" lvl="0" marL="228600" rtl="0" algn="l">
              <a:lnSpc>
                <a:spcPct val="115000"/>
              </a:lnSpc>
              <a:spcBef>
                <a:spcPts val="1200"/>
              </a:spcBef>
              <a:spcAft>
                <a:spcPts val="0"/>
              </a:spcAft>
              <a:buNone/>
            </a:pPr>
            <a:r>
              <a:rPr lang="de"/>
              <a:t>-</a:t>
            </a:r>
            <a:r>
              <a:rPr lang="de" sz="700"/>
              <a:t>        </a:t>
            </a:r>
            <a:r>
              <a:rPr lang="de"/>
              <a:t>Erika ist eine Oma und hat liebe Enkel</a:t>
            </a:r>
            <a:endParaRPr/>
          </a:p>
          <a:p>
            <a:pPr indent="-228600" lvl="0" marL="228600" rtl="0" algn="l">
              <a:lnSpc>
                <a:spcPct val="115000"/>
              </a:lnSpc>
              <a:spcBef>
                <a:spcPts val="1200"/>
              </a:spcBef>
              <a:spcAft>
                <a:spcPts val="0"/>
              </a:spcAft>
              <a:buNone/>
            </a:pPr>
            <a:r>
              <a:rPr lang="de"/>
              <a:t>-</a:t>
            </a:r>
            <a:r>
              <a:rPr lang="de" sz="700"/>
              <a:t>        </a:t>
            </a:r>
            <a:r>
              <a:rPr lang="de"/>
              <a:t>Hat ein älteres Mobilgerät von den Enkelkindern bekommen</a:t>
            </a:r>
            <a:endParaRPr/>
          </a:p>
          <a:p>
            <a:pPr indent="-228600" lvl="0" marL="228600" rtl="0" algn="l">
              <a:lnSpc>
                <a:spcPct val="115000"/>
              </a:lnSpc>
              <a:spcBef>
                <a:spcPts val="1200"/>
              </a:spcBef>
              <a:spcAft>
                <a:spcPts val="0"/>
              </a:spcAft>
              <a:buNone/>
            </a:pPr>
            <a:r>
              <a:rPr lang="de"/>
              <a:t>-</a:t>
            </a:r>
            <a:r>
              <a:rPr lang="de" sz="700"/>
              <a:t>        </a:t>
            </a:r>
            <a:r>
              <a:rPr lang="de"/>
              <a:t>Rentnerin</a:t>
            </a:r>
            <a:endParaRPr/>
          </a:p>
          <a:p>
            <a:pPr indent="-228600" lvl="0" marL="228600" rtl="0" algn="l">
              <a:lnSpc>
                <a:spcPct val="115000"/>
              </a:lnSpc>
              <a:spcBef>
                <a:spcPts val="1200"/>
              </a:spcBef>
              <a:spcAft>
                <a:spcPts val="0"/>
              </a:spcAft>
              <a:buNone/>
            </a:pPr>
            <a:r>
              <a:rPr lang="de"/>
              <a:t>-</a:t>
            </a:r>
            <a:r>
              <a:rPr lang="de" sz="700"/>
              <a:t>        </a:t>
            </a:r>
            <a:r>
              <a:rPr lang="de"/>
              <a:t>Hat vor der Rente auch schon Erfahrungen mit Computern gesammelt</a:t>
            </a:r>
            <a:endParaRPr/>
          </a:p>
          <a:p>
            <a:pPr indent="0" lvl="0" marL="0" rtl="0" algn="l">
              <a:lnSpc>
                <a:spcPct val="115000"/>
              </a:lnSpc>
              <a:spcBef>
                <a:spcPts val="1200"/>
              </a:spcBef>
              <a:spcAft>
                <a:spcPts val="0"/>
              </a:spcAft>
              <a:buNone/>
            </a:pPr>
            <a:r>
              <a:rPr b="1" lang="de"/>
              <a:t>Demographie</a:t>
            </a:r>
            <a:endParaRPr b="1"/>
          </a:p>
          <a:p>
            <a:pPr indent="-228600" lvl="0" marL="228600" rtl="0" algn="l">
              <a:lnSpc>
                <a:spcPct val="115000"/>
              </a:lnSpc>
              <a:spcBef>
                <a:spcPts val="1200"/>
              </a:spcBef>
              <a:spcAft>
                <a:spcPts val="0"/>
              </a:spcAft>
              <a:buNone/>
            </a:pPr>
            <a:r>
              <a:rPr lang="de"/>
              <a:t>-</a:t>
            </a:r>
            <a:r>
              <a:rPr lang="de" sz="700"/>
              <a:t>        </a:t>
            </a:r>
            <a:r>
              <a:rPr lang="de"/>
              <a:t>Weiblich</a:t>
            </a:r>
            <a:endParaRPr/>
          </a:p>
          <a:p>
            <a:pPr indent="-228600" lvl="0" marL="228600" rtl="0" algn="l">
              <a:lnSpc>
                <a:spcPct val="115000"/>
              </a:lnSpc>
              <a:spcBef>
                <a:spcPts val="1200"/>
              </a:spcBef>
              <a:spcAft>
                <a:spcPts val="0"/>
              </a:spcAft>
              <a:buNone/>
            </a:pPr>
            <a:r>
              <a:rPr lang="de"/>
              <a:t>-</a:t>
            </a:r>
            <a:r>
              <a:rPr lang="de" sz="700"/>
              <a:t>        </a:t>
            </a:r>
            <a:r>
              <a:rPr lang="de"/>
              <a:t>68 Jahre jung </a:t>
            </a:r>
            <a:endParaRPr/>
          </a:p>
          <a:p>
            <a:pPr indent="-228600" lvl="0" marL="228600" rtl="0" algn="l">
              <a:lnSpc>
                <a:spcPct val="115000"/>
              </a:lnSpc>
              <a:spcBef>
                <a:spcPts val="1200"/>
              </a:spcBef>
              <a:spcAft>
                <a:spcPts val="0"/>
              </a:spcAft>
              <a:buNone/>
            </a:pPr>
            <a:r>
              <a:rPr lang="de"/>
              <a:t>-</a:t>
            </a:r>
            <a:r>
              <a:rPr lang="de" sz="700"/>
              <a:t>        </a:t>
            </a:r>
            <a:r>
              <a:rPr lang="de"/>
              <a:t>Eigenes Haus mit ihrem Ehemann</a:t>
            </a:r>
            <a:endParaRPr/>
          </a:p>
          <a:p>
            <a:pPr indent="-228600" lvl="0" marL="228600" rtl="0" algn="l">
              <a:lnSpc>
                <a:spcPct val="115000"/>
              </a:lnSpc>
              <a:spcBef>
                <a:spcPts val="1200"/>
              </a:spcBef>
              <a:spcAft>
                <a:spcPts val="0"/>
              </a:spcAft>
              <a:buNone/>
            </a:pPr>
            <a:r>
              <a:rPr lang="de"/>
              <a:t>-</a:t>
            </a:r>
            <a:r>
              <a:rPr lang="de" sz="700"/>
              <a:t>        </a:t>
            </a:r>
            <a:r>
              <a:rPr lang="de"/>
              <a:t>Wohnt auf dem Dorf / oder in der Vorstadt</a:t>
            </a:r>
            <a:endParaRPr/>
          </a:p>
          <a:p>
            <a:pPr indent="-228600" lvl="0" marL="228600" rtl="0" algn="l">
              <a:lnSpc>
                <a:spcPct val="115000"/>
              </a:lnSpc>
              <a:spcBef>
                <a:spcPts val="1200"/>
              </a:spcBef>
              <a:spcAft>
                <a:spcPts val="0"/>
              </a:spcAft>
              <a:buNone/>
            </a:pPr>
            <a:r>
              <a:rPr lang="de"/>
              <a:t>-     liebt Apache mehr als ihren Mann</a:t>
            </a:r>
            <a:endParaRPr/>
          </a:p>
          <a:p>
            <a:pPr indent="0" lvl="0" marL="0" rtl="0" algn="l">
              <a:lnSpc>
                <a:spcPct val="115000"/>
              </a:lnSpc>
              <a:spcBef>
                <a:spcPts val="1200"/>
              </a:spcBef>
              <a:spcAft>
                <a:spcPts val="0"/>
              </a:spcAft>
              <a:buNone/>
            </a:pPr>
            <a:r>
              <a:rPr b="1" lang="de"/>
              <a:t>Identifikatoren</a:t>
            </a:r>
            <a:endParaRPr b="1"/>
          </a:p>
          <a:p>
            <a:pPr indent="-228600" lvl="0" marL="228600" rtl="0" algn="l">
              <a:lnSpc>
                <a:spcPct val="115000"/>
              </a:lnSpc>
              <a:spcBef>
                <a:spcPts val="1200"/>
              </a:spcBef>
              <a:spcAft>
                <a:spcPts val="0"/>
              </a:spcAft>
              <a:buNone/>
            </a:pPr>
            <a:r>
              <a:rPr lang="de"/>
              <a:t>-</a:t>
            </a:r>
            <a:r>
              <a:rPr lang="de" sz="700"/>
              <a:t>        </a:t>
            </a:r>
            <a:r>
              <a:rPr lang="de"/>
              <a:t>Genießt ab und zu ein Glas Wein</a:t>
            </a:r>
            <a:endParaRPr/>
          </a:p>
          <a:p>
            <a:pPr indent="-228600" lvl="0" marL="228600" rtl="0" algn="l">
              <a:lnSpc>
                <a:spcPct val="115000"/>
              </a:lnSpc>
              <a:spcBef>
                <a:spcPts val="1200"/>
              </a:spcBef>
              <a:spcAft>
                <a:spcPts val="0"/>
              </a:spcAft>
              <a:buNone/>
            </a:pPr>
            <a:r>
              <a:rPr lang="de"/>
              <a:t>-</a:t>
            </a:r>
            <a:r>
              <a:rPr lang="de" sz="700"/>
              <a:t>        </a:t>
            </a:r>
            <a:r>
              <a:rPr lang="de"/>
              <a:t>Hat viel Lebenserfahrung gesammelt</a:t>
            </a:r>
            <a:endParaRPr/>
          </a:p>
          <a:p>
            <a:pPr indent="-228600" lvl="0" marL="228600" rtl="0" algn="l">
              <a:lnSpc>
                <a:spcPct val="115000"/>
              </a:lnSpc>
              <a:spcBef>
                <a:spcPts val="1200"/>
              </a:spcBef>
              <a:spcAft>
                <a:spcPts val="0"/>
              </a:spcAft>
              <a:buNone/>
            </a:pPr>
            <a:r>
              <a:rPr lang="de"/>
              <a:t>-</a:t>
            </a:r>
            <a:r>
              <a:rPr lang="de" sz="700"/>
              <a:t>        </a:t>
            </a:r>
            <a:r>
              <a:rPr lang="de"/>
              <a:t>Aktive Läuferin und ist gerne in der Natur</a:t>
            </a:r>
            <a:endParaRPr/>
          </a:p>
          <a:p>
            <a:pPr indent="-228600" lvl="0" marL="228600" rtl="0" algn="l">
              <a:lnSpc>
                <a:spcPct val="115000"/>
              </a:lnSpc>
              <a:spcBef>
                <a:spcPts val="1200"/>
              </a:spcBef>
              <a:spcAft>
                <a:spcPts val="0"/>
              </a:spcAft>
              <a:buNone/>
            </a:pPr>
            <a:r>
              <a:rPr lang="de"/>
              <a:t>-</a:t>
            </a:r>
            <a:r>
              <a:rPr lang="de" sz="700"/>
              <a:t>        </a:t>
            </a:r>
            <a:r>
              <a:rPr lang="de"/>
              <a:t>Möchte noch jung bleiben und schreckt nicht vor der Technik zurück</a:t>
            </a:r>
            <a:endParaRPr/>
          </a:p>
          <a:p>
            <a:pPr indent="-228600" lvl="0" marL="228600" rtl="0" algn="l">
              <a:lnSpc>
                <a:spcPct val="115000"/>
              </a:lnSpc>
              <a:spcBef>
                <a:spcPts val="1200"/>
              </a:spcBef>
              <a:spcAft>
                <a:spcPts val="0"/>
              </a:spcAft>
              <a:buNone/>
            </a:pPr>
            <a:r>
              <a:rPr lang="de"/>
              <a:t>-     eingespieltes Team mit ihrem Mann</a:t>
            </a:r>
            <a:endParaRPr/>
          </a:p>
          <a:p>
            <a:pPr indent="0" lvl="0" marL="0" rtl="0" algn="l">
              <a:lnSpc>
                <a:spcPct val="115000"/>
              </a:lnSpc>
              <a:spcBef>
                <a:spcPts val="1200"/>
              </a:spcBef>
              <a:spcAft>
                <a:spcPts val="0"/>
              </a:spcAft>
              <a:buNone/>
            </a:pPr>
            <a:r>
              <a:rPr b="1" lang="de"/>
              <a:t>Erwartungen, Ziele &amp; Emotionen</a:t>
            </a:r>
            <a:endParaRPr b="1"/>
          </a:p>
          <a:p>
            <a:pPr indent="-298450" lvl="0" marL="457200" rtl="0" algn="l">
              <a:lnSpc>
                <a:spcPct val="115000"/>
              </a:lnSpc>
              <a:spcBef>
                <a:spcPts val="1200"/>
              </a:spcBef>
              <a:spcAft>
                <a:spcPts val="0"/>
              </a:spcAft>
              <a:buSzPts val="1100"/>
              <a:buChar char="-"/>
            </a:pPr>
            <a:r>
              <a:rPr lang="de"/>
              <a:t>Sie möchte ihr Leseerlebnis verbessern</a:t>
            </a:r>
            <a:endParaRPr/>
          </a:p>
          <a:p>
            <a:pPr indent="-298450" lvl="0" marL="457200" rtl="0" algn="l">
              <a:lnSpc>
                <a:spcPct val="115000"/>
              </a:lnSpc>
              <a:spcBef>
                <a:spcPts val="0"/>
              </a:spcBef>
              <a:spcAft>
                <a:spcPts val="0"/>
              </a:spcAft>
              <a:buSzPts val="1100"/>
              <a:buChar char="-"/>
            </a:pPr>
            <a:r>
              <a:rPr lang="de"/>
              <a:t>möchte die App auch ohne ihre Enkel nutzen können</a:t>
            </a:r>
            <a:endParaRPr/>
          </a:p>
          <a:p>
            <a:pPr indent="0" lvl="0" marL="0" rtl="0" algn="l">
              <a:lnSpc>
                <a:spcPct val="115000"/>
              </a:lnSpc>
              <a:spcBef>
                <a:spcPts val="1200"/>
              </a:spcBef>
              <a:spcAft>
                <a:spcPts val="0"/>
              </a:spcAft>
              <a:buNone/>
            </a:pPr>
            <a:r>
              <a:rPr b="1" lang="de"/>
              <a:t>Herausforderungen</a:t>
            </a:r>
            <a:endParaRPr b="1"/>
          </a:p>
          <a:p>
            <a:pPr indent="-298450" lvl="0" marL="457200" rtl="0" algn="l">
              <a:lnSpc>
                <a:spcPct val="115000"/>
              </a:lnSpc>
              <a:spcBef>
                <a:spcPts val="1200"/>
              </a:spcBef>
              <a:spcAft>
                <a:spcPts val="0"/>
              </a:spcAft>
              <a:buSzPts val="1100"/>
              <a:buChar char="-"/>
            </a:pPr>
            <a:r>
              <a:rPr lang="de"/>
              <a:t>Muss sich gut in der App zurecht finden können</a:t>
            </a:r>
            <a:endParaRPr/>
          </a:p>
          <a:p>
            <a:pPr indent="-298450" lvl="0" marL="457200" rtl="0" algn="l">
              <a:lnSpc>
                <a:spcPct val="115000"/>
              </a:lnSpc>
              <a:spcBef>
                <a:spcPts val="0"/>
              </a:spcBef>
              <a:spcAft>
                <a:spcPts val="0"/>
              </a:spcAft>
              <a:buSzPts val="1100"/>
              <a:buChar char="-"/>
            </a:pPr>
            <a:r>
              <a:rPr lang="de"/>
              <a:t>Die App muss auf sie zukommen</a:t>
            </a:r>
            <a:endParaRPr/>
          </a:p>
          <a:p>
            <a:pPr indent="-298450" lvl="0" marL="457200" rtl="0" algn="l">
              <a:lnSpc>
                <a:spcPct val="115000"/>
              </a:lnSpc>
              <a:spcBef>
                <a:spcPts val="0"/>
              </a:spcBef>
              <a:spcAft>
                <a:spcPts val="0"/>
              </a:spcAft>
              <a:buSzPts val="1100"/>
              <a:buChar char="-"/>
            </a:pPr>
            <a:r>
              <a:rPr lang="de"/>
              <a:t>Braucht auf jeden Fall ein Tutorial/eine Einleitung in die App</a:t>
            </a:r>
            <a:endParaRPr/>
          </a:p>
          <a:p>
            <a:pPr indent="0" lvl="0" marL="0" rtl="0" algn="l">
              <a:lnSpc>
                <a:spcPct val="115000"/>
              </a:lnSpc>
              <a:spcBef>
                <a:spcPts val="1200"/>
              </a:spcBef>
              <a:spcAft>
                <a:spcPts val="0"/>
              </a:spcAft>
              <a:buNone/>
            </a:pPr>
            <a:r>
              <a:rPr b="1" lang="de"/>
              <a:t>Ideale Lösung</a:t>
            </a:r>
            <a:endParaRPr b="1"/>
          </a:p>
          <a:p>
            <a:pPr indent="-298450" lvl="0" marL="457200" rtl="0" algn="l">
              <a:lnSpc>
                <a:spcPct val="115000"/>
              </a:lnSpc>
              <a:spcBef>
                <a:spcPts val="1200"/>
              </a:spcBef>
              <a:spcAft>
                <a:spcPts val="0"/>
              </a:spcAft>
              <a:buSzPts val="1100"/>
              <a:buChar char="-"/>
            </a:pPr>
            <a:r>
              <a:rPr lang="de"/>
              <a:t>Einfache Bedienung, gute Funktionen</a:t>
            </a:r>
            <a:endParaRPr/>
          </a:p>
          <a:p>
            <a:pPr indent="0" lvl="0" marL="0" rtl="0" algn="l">
              <a:lnSpc>
                <a:spcPct val="115000"/>
              </a:lnSpc>
              <a:spcBef>
                <a:spcPts val="1200"/>
              </a:spcBef>
              <a:spcAft>
                <a:spcPts val="0"/>
              </a:spcAft>
              <a:buNone/>
            </a:pPr>
            <a:r>
              <a:rPr b="1" lang="de"/>
              <a:t>Häufige Einwände</a:t>
            </a:r>
            <a:endParaRPr b="1"/>
          </a:p>
          <a:p>
            <a:pPr indent="-298450" lvl="0" marL="457200" rtl="0" algn="l">
              <a:lnSpc>
                <a:spcPct val="115000"/>
              </a:lnSpc>
              <a:spcBef>
                <a:spcPts val="1200"/>
              </a:spcBef>
              <a:spcAft>
                <a:spcPts val="0"/>
              </a:spcAft>
              <a:buSzPts val="1100"/>
              <a:buChar char="-"/>
            </a:pPr>
            <a:r>
              <a:rPr lang="de"/>
              <a:t>Zu viele Funktionen verwirren sie manchmal, es sollte verständlich für sie bleiben</a:t>
            </a:r>
            <a:endParaRPr/>
          </a:p>
          <a:p>
            <a:pPr indent="0" lvl="0" marL="0" rtl="0" algn="l">
              <a:lnSpc>
                <a:spcPct val="115000"/>
              </a:lnSpc>
              <a:spcBef>
                <a:spcPts val="1200"/>
              </a:spcBef>
              <a:spcAft>
                <a:spcPts val="1200"/>
              </a:spcAft>
              <a:buNone/>
            </a:pPr>
            <a:r>
              <a:rPr lang="de"/>
              <a:t>Bildquelle: </a:t>
            </a:r>
            <a:r>
              <a:rPr lang="de" u="sng">
                <a:solidFill>
                  <a:schemeClr val="hlink"/>
                </a:solidFill>
                <a:hlinkClick r:id="rId2"/>
              </a:rPr>
              <a:t>https://images.app.goo.gl/kgRHNW3fmgkzNd2ZA</a:t>
            </a:r>
            <a:r>
              <a:rPr lang="de"/>
              <a:t> zuletzt aufgerufen am 26.10.2019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BookVibes</a:t>
            </a:r>
            <a:endParaRPr/>
          </a:p>
          <a:p>
            <a:pPr indent="0" lvl="0" marL="0" rtl="0" algn="l">
              <a:spcBef>
                <a:spcPts val="0"/>
              </a:spcBef>
              <a:spcAft>
                <a:spcPts val="0"/>
              </a:spcAft>
              <a:buNone/>
            </a:pPr>
            <a:r>
              <a:rPr lang="de" sz="2400"/>
              <a:t>Requirements Engineering</a:t>
            </a:r>
            <a:endParaRPr sz="2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Tristan, Benno, Marcel, Tizian und Anton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rPr>
              <a:t>Elton</a:t>
            </a:r>
            <a:endParaRPr>
              <a:solidFill>
                <a:srgbClr val="FFFFFF"/>
              </a:solidFill>
            </a:endParaRPr>
          </a:p>
        </p:txBody>
      </p:sp>
      <p:sp>
        <p:nvSpPr>
          <p:cNvPr id="201" name="Google Shape;201;p22"/>
          <p:cNvSpPr txBox="1"/>
          <p:nvPr/>
        </p:nvSpPr>
        <p:spPr>
          <a:xfrm>
            <a:off x="2577450" y="1001075"/>
            <a:ext cx="2662500" cy="116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Hintergrund:</a:t>
            </a:r>
            <a:endParaRPr>
              <a:solidFill>
                <a:srgbClr val="FFFFFF"/>
              </a:solidFill>
              <a:latin typeface="Lato"/>
              <a:ea typeface="Lato"/>
              <a:cs typeface="Lato"/>
              <a:sym typeface="Lato"/>
            </a:endParaRPr>
          </a:p>
          <a:p>
            <a:pPr indent="0" lvl="0" marL="0" rtl="0" algn="l">
              <a:spcBef>
                <a:spcPts val="0"/>
              </a:spcBef>
              <a:spcAft>
                <a:spcPts val="0"/>
              </a:spcAft>
              <a:buNone/>
            </a:pPr>
            <a:r>
              <a:rPr lang="de">
                <a:solidFill>
                  <a:srgbClr val="FFFFFF"/>
                </a:solidFill>
                <a:latin typeface="Lato"/>
                <a:ea typeface="Lato"/>
                <a:cs typeface="Lato"/>
                <a:sym typeface="Lato"/>
              </a:rPr>
              <a:t>-</a:t>
            </a:r>
            <a:r>
              <a:rPr lang="de" sz="1200">
                <a:solidFill>
                  <a:srgbClr val="FFFFFF"/>
                </a:solidFill>
              </a:rPr>
              <a:t>Durchschnittsdeutscher</a:t>
            </a:r>
            <a:endParaRPr sz="1200">
              <a:solidFill>
                <a:srgbClr val="FFFFFF"/>
              </a:solidFill>
            </a:endParaRPr>
          </a:p>
          <a:p>
            <a:pPr indent="0" lvl="0" marL="0" rtl="0" algn="l">
              <a:spcBef>
                <a:spcPts val="0"/>
              </a:spcBef>
              <a:spcAft>
                <a:spcPts val="0"/>
              </a:spcAft>
              <a:buNone/>
            </a:pPr>
            <a:r>
              <a:rPr lang="de" sz="1200">
                <a:solidFill>
                  <a:srgbClr val="FFFFFF"/>
                </a:solidFill>
              </a:rPr>
              <a:t>-Liest gerne </a:t>
            </a:r>
            <a:endParaRPr sz="1200">
              <a:solidFill>
                <a:srgbClr val="FFFFFF"/>
              </a:solidFill>
            </a:endParaRPr>
          </a:p>
          <a:p>
            <a:pPr indent="0" lvl="0" marL="0" rtl="0" algn="l">
              <a:spcBef>
                <a:spcPts val="0"/>
              </a:spcBef>
              <a:spcAft>
                <a:spcPts val="0"/>
              </a:spcAft>
              <a:buNone/>
            </a:pPr>
            <a:r>
              <a:rPr lang="de" sz="1200">
                <a:solidFill>
                  <a:srgbClr val="FFFFFF"/>
                </a:solidFill>
              </a:rPr>
              <a:t>-Kennt sich mit Apps aus weil er viel am Handy ist</a:t>
            </a:r>
            <a:endParaRPr sz="1200">
              <a:solidFill>
                <a:srgbClr val="FFFFFF"/>
              </a:solidFill>
              <a:latin typeface="Lato"/>
              <a:ea typeface="Lato"/>
              <a:cs typeface="Lato"/>
              <a:sym typeface="Lato"/>
            </a:endParaRPr>
          </a:p>
        </p:txBody>
      </p:sp>
      <p:sp>
        <p:nvSpPr>
          <p:cNvPr id="202" name="Google Shape;202;p22"/>
          <p:cNvSpPr txBox="1"/>
          <p:nvPr/>
        </p:nvSpPr>
        <p:spPr>
          <a:xfrm>
            <a:off x="5239950" y="1001150"/>
            <a:ext cx="3198900" cy="116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Demographie:</a:t>
            </a:r>
            <a:endParaRPr>
              <a:solidFill>
                <a:srgbClr val="FFFFFF"/>
              </a:solidFill>
              <a:latin typeface="Lato"/>
              <a:ea typeface="Lato"/>
              <a:cs typeface="Lato"/>
              <a:sym typeface="Lato"/>
            </a:endParaRPr>
          </a:p>
          <a:p>
            <a:pPr indent="0" lvl="0" marL="0" rtl="0" algn="l">
              <a:spcBef>
                <a:spcPts val="0"/>
              </a:spcBef>
              <a:spcAft>
                <a:spcPts val="0"/>
              </a:spcAft>
              <a:buNone/>
            </a:pPr>
            <a:r>
              <a:rPr lang="de">
                <a:solidFill>
                  <a:srgbClr val="FFFFFF"/>
                </a:solidFill>
                <a:latin typeface="Lato"/>
                <a:ea typeface="Lato"/>
                <a:cs typeface="Lato"/>
                <a:sym typeface="Lato"/>
              </a:rPr>
              <a:t>-</a:t>
            </a:r>
            <a:r>
              <a:rPr lang="de" sz="1200">
                <a:solidFill>
                  <a:srgbClr val="FFFFFF"/>
                </a:solidFill>
              </a:rPr>
              <a:t>Männlich</a:t>
            </a:r>
            <a:endParaRPr sz="1200">
              <a:solidFill>
                <a:srgbClr val="FFFFFF"/>
              </a:solidFill>
            </a:endParaRPr>
          </a:p>
          <a:p>
            <a:pPr indent="0" lvl="0" marL="0" rtl="0" algn="l">
              <a:spcBef>
                <a:spcPts val="0"/>
              </a:spcBef>
              <a:spcAft>
                <a:spcPts val="0"/>
              </a:spcAft>
              <a:buNone/>
            </a:pPr>
            <a:r>
              <a:rPr lang="de" sz="1200">
                <a:solidFill>
                  <a:srgbClr val="FFFFFF"/>
                </a:solidFill>
              </a:rPr>
              <a:t>-39 Jahre alt</a:t>
            </a:r>
            <a:endParaRPr sz="1200">
              <a:solidFill>
                <a:srgbClr val="FFFFFF"/>
              </a:solidFill>
            </a:endParaRPr>
          </a:p>
          <a:p>
            <a:pPr indent="0" lvl="0" marL="0" rtl="0" algn="l">
              <a:spcBef>
                <a:spcPts val="0"/>
              </a:spcBef>
              <a:spcAft>
                <a:spcPts val="0"/>
              </a:spcAft>
              <a:buNone/>
            </a:pPr>
            <a:r>
              <a:rPr lang="de" sz="1200">
                <a:solidFill>
                  <a:srgbClr val="FFFFFF"/>
                </a:solidFill>
              </a:rPr>
              <a:t>-Wohnt in Berlin Kreuzberg</a:t>
            </a:r>
            <a:endParaRPr sz="1200">
              <a:solidFill>
                <a:srgbClr val="FFFFFF"/>
              </a:solidFill>
            </a:endParaRPr>
          </a:p>
          <a:p>
            <a:pPr indent="0" lvl="0" marL="0" rtl="0" algn="l">
              <a:spcBef>
                <a:spcPts val="0"/>
              </a:spcBef>
              <a:spcAft>
                <a:spcPts val="0"/>
              </a:spcAft>
              <a:buNone/>
            </a:pPr>
            <a:r>
              <a:rPr lang="de" sz="1200">
                <a:solidFill>
                  <a:srgbClr val="FFFFFF"/>
                </a:solidFill>
              </a:rPr>
              <a:t>-Kleine Wohnung Single </a:t>
            </a:r>
            <a:endParaRPr sz="1200">
              <a:solidFill>
                <a:srgbClr val="FFFFFF"/>
              </a:solidFill>
              <a:latin typeface="Lato"/>
              <a:ea typeface="Lato"/>
              <a:cs typeface="Lato"/>
              <a:sym typeface="Lato"/>
            </a:endParaRPr>
          </a:p>
        </p:txBody>
      </p:sp>
      <p:sp>
        <p:nvSpPr>
          <p:cNvPr id="203" name="Google Shape;203;p22"/>
          <p:cNvSpPr txBox="1"/>
          <p:nvPr/>
        </p:nvSpPr>
        <p:spPr>
          <a:xfrm>
            <a:off x="1393025" y="2175350"/>
            <a:ext cx="70389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Identifikatoren: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chemeClr val="lt1"/>
                </a:solidFill>
              </a:rPr>
              <a:t>-Er nutzt alles was gerade im Trend ist</a:t>
            </a:r>
            <a:endParaRPr sz="1200">
              <a:solidFill>
                <a:schemeClr val="lt1"/>
              </a:solidFill>
            </a:endParaRPr>
          </a:p>
          <a:p>
            <a:pPr indent="0" lvl="0" marL="0" rtl="0" algn="l">
              <a:spcBef>
                <a:spcPts val="0"/>
              </a:spcBef>
              <a:spcAft>
                <a:spcPts val="0"/>
              </a:spcAft>
              <a:buNone/>
            </a:pPr>
            <a:r>
              <a:rPr lang="de" sz="1200">
                <a:solidFill>
                  <a:schemeClr val="lt1"/>
                </a:solidFill>
              </a:rPr>
              <a:t>Facebook nutzt er nicht mehr</a:t>
            </a:r>
            <a:r>
              <a:rPr lang="de">
                <a:solidFill>
                  <a:srgbClr val="FFFFFF"/>
                </a:solidFill>
              </a:rPr>
              <a:t> </a:t>
            </a:r>
            <a:endParaRPr>
              <a:solidFill>
                <a:srgbClr val="FFFFFF"/>
              </a:solidFill>
            </a:endParaRPr>
          </a:p>
        </p:txBody>
      </p:sp>
      <p:sp>
        <p:nvSpPr>
          <p:cNvPr id="204" name="Google Shape;204;p22"/>
          <p:cNvSpPr txBox="1"/>
          <p:nvPr/>
        </p:nvSpPr>
        <p:spPr>
          <a:xfrm>
            <a:off x="1393025" y="3043250"/>
            <a:ext cx="35682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Erwartungen:</a:t>
            </a:r>
            <a:endParaRPr>
              <a:solidFill>
                <a:srgbClr val="FFFFFF"/>
              </a:solidFill>
              <a:latin typeface="Lato"/>
              <a:ea typeface="Lato"/>
              <a:cs typeface="Lato"/>
              <a:sym typeface="Lato"/>
            </a:endParaRPr>
          </a:p>
          <a:p>
            <a:pPr indent="0" lvl="0" marL="0" rtl="0" algn="l">
              <a:spcBef>
                <a:spcPts val="0"/>
              </a:spcBef>
              <a:spcAft>
                <a:spcPts val="0"/>
              </a:spcAft>
              <a:buNone/>
            </a:pPr>
            <a:r>
              <a:rPr lang="de">
                <a:solidFill>
                  <a:srgbClr val="FFFFFF"/>
                </a:solidFill>
                <a:latin typeface="Lato"/>
                <a:ea typeface="Lato"/>
                <a:cs typeface="Lato"/>
                <a:sym typeface="Lato"/>
              </a:rPr>
              <a:t>-</a:t>
            </a:r>
            <a:r>
              <a:rPr lang="de" sz="1200">
                <a:solidFill>
                  <a:srgbClr val="FFFFFF"/>
                </a:solidFill>
              </a:rPr>
              <a:t>Er möchte über die neuesten Bücher informiert werden, die ihn interessieren könnten</a:t>
            </a:r>
            <a:endParaRPr sz="1200">
              <a:solidFill>
                <a:srgbClr val="FFFFFF"/>
              </a:solidFill>
              <a:latin typeface="Lato"/>
              <a:ea typeface="Lato"/>
              <a:cs typeface="Lato"/>
              <a:sym typeface="Lato"/>
            </a:endParaRPr>
          </a:p>
        </p:txBody>
      </p:sp>
      <p:sp>
        <p:nvSpPr>
          <p:cNvPr id="205" name="Google Shape;205;p22"/>
          <p:cNvSpPr txBox="1"/>
          <p:nvPr/>
        </p:nvSpPr>
        <p:spPr>
          <a:xfrm>
            <a:off x="4961225" y="3043250"/>
            <a:ext cx="34599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Herausforderungen:</a:t>
            </a:r>
            <a:endParaRPr>
              <a:solidFill>
                <a:srgbClr val="FFFFFF"/>
              </a:solidFill>
              <a:latin typeface="Lato"/>
              <a:ea typeface="Lato"/>
              <a:cs typeface="Lato"/>
              <a:sym typeface="Lato"/>
            </a:endParaRPr>
          </a:p>
          <a:p>
            <a:pPr indent="0" lvl="0" marL="0" rtl="0" algn="l">
              <a:spcBef>
                <a:spcPts val="0"/>
              </a:spcBef>
              <a:spcAft>
                <a:spcPts val="0"/>
              </a:spcAft>
              <a:buNone/>
            </a:pPr>
            <a:r>
              <a:rPr lang="de">
                <a:solidFill>
                  <a:srgbClr val="FFFFFF"/>
                </a:solidFill>
              </a:rPr>
              <a:t>-</a:t>
            </a:r>
            <a:r>
              <a:rPr lang="de" sz="1200">
                <a:solidFill>
                  <a:srgbClr val="FFFFFF"/>
                </a:solidFill>
              </a:rPr>
              <a:t>D</a:t>
            </a:r>
            <a:r>
              <a:rPr lang="de" sz="1200">
                <a:solidFill>
                  <a:srgbClr val="FFFFFF"/>
                </a:solidFill>
              </a:rPr>
              <a:t>as richtige Buch finden</a:t>
            </a:r>
            <a:endParaRPr sz="1200">
              <a:solidFill>
                <a:srgbClr val="FFFFFF"/>
              </a:solidFill>
              <a:latin typeface="Lato"/>
              <a:ea typeface="Lato"/>
              <a:cs typeface="Lato"/>
              <a:sym typeface="Lato"/>
            </a:endParaRPr>
          </a:p>
        </p:txBody>
      </p:sp>
      <p:sp>
        <p:nvSpPr>
          <p:cNvPr id="206" name="Google Shape;206;p22"/>
          <p:cNvSpPr txBox="1"/>
          <p:nvPr/>
        </p:nvSpPr>
        <p:spPr>
          <a:xfrm>
            <a:off x="1387625" y="3900250"/>
            <a:ext cx="3579000" cy="914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Ideale Lösung:</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Neuen Lesestoff erhalten</a:t>
            </a:r>
            <a:endParaRPr sz="1200">
              <a:solidFill>
                <a:srgbClr val="FFFFFF"/>
              </a:solidFill>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07" name="Google Shape;207;p22"/>
          <p:cNvSpPr txBox="1"/>
          <p:nvPr/>
        </p:nvSpPr>
        <p:spPr>
          <a:xfrm>
            <a:off x="4966625" y="3911150"/>
            <a:ext cx="3459900" cy="914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Häufige Einwände:</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rPr>
              <a:t>-Es kann ihm nicht schnell genug gehen</a:t>
            </a:r>
            <a:endParaRPr sz="1200">
              <a:solidFill>
                <a:srgbClr val="FFFFFF"/>
              </a:solidFill>
            </a:endParaRPr>
          </a:p>
          <a:p>
            <a:pPr indent="0" lvl="0" marL="0" rtl="0" algn="l">
              <a:spcBef>
                <a:spcPts val="0"/>
              </a:spcBef>
              <a:spcAft>
                <a:spcPts val="0"/>
              </a:spcAft>
              <a:buNone/>
            </a:pPr>
            <a:r>
              <a:rPr lang="de" sz="1200">
                <a:solidFill>
                  <a:srgbClr val="FFFFFF"/>
                </a:solidFill>
              </a:rPr>
              <a:t>-Zuverlässigkeit ist ihm wichtig</a:t>
            </a:r>
            <a:endParaRPr sz="1200">
              <a:solidFill>
                <a:srgbClr val="FFFFFF"/>
              </a:solidFill>
              <a:latin typeface="Lato"/>
              <a:ea typeface="Lato"/>
              <a:cs typeface="Lato"/>
              <a:sym typeface="Lato"/>
            </a:endParaRPr>
          </a:p>
        </p:txBody>
      </p:sp>
      <p:pic>
        <p:nvPicPr>
          <p:cNvPr descr="Bildergebnis für elton" id="208" name="Google Shape;208;p22"/>
          <p:cNvPicPr preferRelativeResize="0"/>
          <p:nvPr/>
        </p:nvPicPr>
        <p:blipFill>
          <a:blip r:embed="rId3">
            <a:alphaModFix/>
          </a:blip>
          <a:stretch>
            <a:fillRect/>
          </a:stretch>
        </p:blipFill>
        <p:spPr>
          <a:xfrm>
            <a:off x="1387624" y="1011650"/>
            <a:ext cx="1189901" cy="116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rPr>
              <a:t>Anne</a:t>
            </a:r>
            <a:endParaRPr>
              <a:solidFill>
                <a:srgbClr val="FFFFFF"/>
              </a:solidFill>
            </a:endParaRPr>
          </a:p>
        </p:txBody>
      </p:sp>
      <p:sp>
        <p:nvSpPr>
          <p:cNvPr id="214" name="Google Shape;214;p23"/>
          <p:cNvSpPr txBox="1"/>
          <p:nvPr/>
        </p:nvSpPr>
        <p:spPr>
          <a:xfrm>
            <a:off x="2039300" y="1001075"/>
            <a:ext cx="2859900" cy="116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Hintergrund:</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-Liest sehr viel</a:t>
            </a:r>
            <a:endParaRPr sz="1200">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-Wenn sie nicht liest hört sie Musik</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15" name="Google Shape;215;p23"/>
          <p:cNvSpPr txBox="1"/>
          <p:nvPr/>
        </p:nvSpPr>
        <p:spPr>
          <a:xfrm>
            <a:off x="4899300" y="1001150"/>
            <a:ext cx="3539700" cy="116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Demographie:</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-16 Jahre alt</a:t>
            </a:r>
            <a:endParaRPr sz="1200">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-Lebt bei ihren Eltern, die für sie bezahlen</a:t>
            </a:r>
            <a:endParaRPr sz="1200">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-Hat zugang zu allen Medien</a:t>
            </a:r>
            <a:endParaRPr sz="1200">
              <a:solidFill>
                <a:srgbClr val="FFFFFF"/>
              </a:solidFill>
              <a:latin typeface="Lato"/>
              <a:ea typeface="Lato"/>
              <a:cs typeface="Lato"/>
              <a:sym typeface="Lato"/>
            </a:endParaRPr>
          </a:p>
        </p:txBody>
      </p:sp>
      <p:sp>
        <p:nvSpPr>
          <p:cNvPr id="216" name="Google Shape;216;p23"/>
          <p:cNvSpPr txBox="1"/>
          <p:nvPr/>
        </p:nvSpPr>
        <p:spPr>
          <a:xfrm>
            <a:off x="1387625" y="2175350"/>
            <a:ext cx="70389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Identifikatoren: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Hat wenige enge Freunde		-Schreibt Fanfictions</a:t>
            </a:r>
            <a:endParaRPr sz="1200">
              <a:solidFill>
                <a:srgbClr val="FFFFFF"/>
              </a:solidFill>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Verliert sich in Traumwelten	-Sehr still, gut in der Schule</a:t>
            </a:r>
            <a:endParaRPr sz="1200">
              <a:solidFill>
                <a:srgbClr val="FFFFFF"/>
              </a:solidFill>
              <a:latin typeface="Lato"/>
              <a:ea typeface="Lato"/>
              <a:cs typeface="Lato"/>
              <a:sym typeface="Lato"/>
            </a:endParaRPr>
          </a:p>
        </p:txBody>
      </p:sp>
      <p:sp>
        <p:nvSpPr>
          <p:cNvPr id="217" name="Google Shape;217;p23"/>
          <p:cNvSpPr txBox="1"/>
          <p:nvPr/>
        </p:nvSpPr>
        <p:spPr>
          <a:xfrm>
            <a:off x="1393025" y="3043250"/>
            <a:ext cx="3568200" cy="116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Erwartungen: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Sie möchte durch die Musik in die Welt des Buches eintauchen </a:t>
            </a:r>
            <a:endParaRPr sz="1200">
              <a:solidFill>
                <a:srgbClr val="FFFFFF"/>
              </a:solidFill>
            </a:endParaRPr>
          </a:p>
          <a:p>
            <a:pPr indent="0" lvl="0" marL="0" rtl="0" algn="l">
              <a:spcBef>
                <a:spcPts val="0"/>
              </a:spcBef>
              <a:spcAft>
                <a:spcPts val="0"/>
              </a:spcAft>
              <a:buNone/>
            </a:pPr>
            <a:r>
              <a:rPr lang="de" sz="1200">
                <a:solidFill>
                  <a:srgbClr val="FFFFFF"/>
                </a:solidFill>
              </a:rPr>
              <a:t>-Möchte gerne direkt neue Bücher bestellen</a:t>
            </a:r>
            <a:endParaRPr sz="1200">
              <a:solidFill>
                <a:srgbClr val="FFFFFF"/>
              </a:solidFill>
            </a:endParaRPr>
          </a:p>
          <a:p>
            <a:pPr indent="0" lvl="0" marL="0" rtl="0" algn="l">
              <a:spcBef>
                <a:spcPts val="0"/>
              </a:spcBef>
              <a:spcAft>
                <a:spcPts val="0"/>
              </a:spcAft>
              <a:buNone/>
            </a:pPr>
            <a:r>
              <a:t/>
            </a:r>
            <a:endParaRPr>
              <a:solidFill>
                <a:srgbClr val="FFFFFF"/>
              </a:solidFill>
            </a:endParaRPr>
          </a:p>
        </p:txBody>
      </p:sp>
      <p:sp>
        <p:nvSpPr>
          <p:cNvPr id="218" name="Google Shape;218;p23"/>
          <p:cNvSpPr txBox="1"/>
          <p:nvPr/>
        </p:nvSpPr>
        <p:spPr>
          <a:xfrm>
            <a:off x="4961225" y="3043250"/>
            <a:ext cx="34599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Herausforderungen: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rPr>
              <a:t>-Sie bönigt das Amzonkonto ihres Vaters</a:t>
            </a:r>
            <a:endParaRPr sz="1200">
              <a:solidFill>
                <a:srgbClr val="FFFFFF"/>
              </a:solidFill>
              <a:latin typeface="Lato"/>
              <a:ea typeface="Lato"/>
              <a:cs typeface="Lato"/>
              <a:sym typeface="Lato"/>
            </a:endParaRPr>
          </a:p>
        </p:txBody>
      </p:sp>
      <p:sp>
        <p:nvSpPr>
          <p:cNvPr id="219" name="Google Shape;219;p23"/>
          <p:cNvSpPr txBox="1"/>
          <p:nvPr/>
        </p:nvSpPr>
        <p:spPr>
          <a:xfrm>
            <a:off x="1393025" y="4192975"/>
            <a:ext cx="3568200" cy="813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Ideale Lösung:</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Eine Lese Community, die sich auch noch mit Musik beim Lesen unterstützt</a:t>
            </a:r>
            <a:endParaRPr sz="1200">
              <a:solidFill>
                <a:srgbClr val="FFFFFF"/>
              </a:solidFill>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20" name="Google Shape;220;p23"/>
          <p:cNvSpPr txBox="1"/>
          <p:nvPr/>
        </p:nvSpPr>
        <p:spPr>
          <a:xfrm>
            <a:off x="4966625" y="3911150"/>
            <a:ext cx="3459900" cy="1095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Häufige Einwände:</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Liest lange am Stück und braucht lange Playlists</a:t>
            </a:r>
            <a:endParaRPr sz="1200">
              <a:solidFill>
                <a:srgbClr val="FFFFFF"/>
              </a:solidFill>
              <a:latin typeface="Lato"/>
              <a:ea typeface="Lato"/>
              <a:cs typeface="Lato"/>
              <a:sym typeface="Lato"/>
            </a:endParaRPr>
          </a:p>
        </p:txBody>
      </p:sp>
      <p:pic>
        <p:nvPicPr>
          <p:cNvPr descr="Bildergebnis für goth girl" id="221" name="Google Shape;221;p23"/>
          <p:cNvPicPr preferRelativeResize="0"/>
          <p:nvPr/>
        </p:nvPicPr>
        <p:blipFill>
          <a:blip r:embed="rId3">
            <a:alphaModFix/>
          </a:blip>
          <a:stretch>
            <a:fillRect/>
          </a:stretch>
        </p:blipFill>
        <p:spPr>
          <a:xfrm>
            <a:off x="1387625" y="1001150"/>
            <a:ext cx="651667" cy="116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rPr>
              <a:t>Johannes</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227" name="Google Shape;227;p24"/>
          <p:cNvSpPr txBox="1"/>
          <p:nvPr/>
        </p:nvSpPr>
        <p:spPr>
          <a:xfrm>
            <a:off x="2167425" y="1001075"/>
            <a:ext cx="2731800" cy="116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Hintergrund:</a:t>
            </a:r>
            <a:endParaRPr>
              <a:solidFill>
                <a:srgbClr val="FFFFFF"/>
              </a:solidFill>
              <a:latin typeface="Lato"/>
              <a:ea typeface="Lato"/>
              <a:cs typeface="Lato"/>
              <a:sym typeface="Lato"/>
            </a:endParaRPr>
          </a:p>
          <a:p>
            <a:pPr indent="0" lvl="0" marL="0" rtl="0" algn="l">
              <a:spcBef>
                <a:spcPts val="0"/>
              </a:spcBef>
              <a:spcAft>
                <a:spcPts val="0"/>
              </a:spcAft>
              <a:buNone/>
            </a:pPr>
            <a:r>
              <a:rPr lang="de">
                <a:solidFill>
                  <a:srgbClr val="FFFFFF"/>
                </a:solidFill>
                <a:latin typeface="Lato"/>
                <a:ea typeface="Lato"/>
                <a:cs typeface="Lato"/>
                <a:sym typeface="Lato"/>
              </a:rPr>
              <a:t>-</a:t>
            </a:r>
            <a:r>
              <a:rPr lang="de" sz="1200">
                <a:solidFill>
                  <a:srgbClr val="FFFFFF"/>
                </a:solidFill>
              </a:rPr>
              <a:t>Student, hört gerne Soundtracks/ atmosphärische Musik</a:t>
            </a:r>
            <a:endParaRPr sz="1200">
              <a:solidFill>
                <a:srgbClr val="FFFFFF"/>
              </a:solidFill>
            </a:endParaRPr>
          </a:p>
          <a:p>
            <a:pPr indent="0" lvl="0" marL="0" rtl="0" algn="l">
              <a:spcBef>
                <a:spcPts val="0"/>
              </a:spcBef>
              <a:spcAft>
                <a:spcPts val="0"/>
              </a:spcAft>
              <a:buNone/>
            </a:pPr>
            <a:r>
              <a:rPr lang="de" sz="1200">
                <a:solidFill>
                  <a:srgbClr val="FFFFFF"/>
                </a:solidFill>
              </a:rPr>
              <a:t>-Liest nicht besonders viel</a:t>
            </a:r>
            <a:endParaRPr sz="1200">
              <a:solidFill>
                <a:srgbClr val="FFFFFF"/>
              </a:solidFill>
            </a:endParaRPr>
          </a:p>
          <a:p>
            <a:pPr indent="0" lvl="0" marL="0" rtl="0" algn="l">
              <a:spcBef>
                <a:spcPts val="0"/>
              </a:spcBef>
              <a:spcAft>
                <a:spcPts val="0"/>
              </a:spcAft>
              <a:buNone/>
            </a:pPr>
            <a:r>
              <a:rPr lang="de" sz="1200">
                <a:solidFill>
                  <a:srgbClr val="FFFFFF"/>
                </a:solidFill>
              </a:rPr>
              <a:t>-Lernt jedoch gerne mit Musik</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28" name="Google Shape;228;p24"/>
          <p:cNvSpPr txBox="1"/>
          <p:nvPr/>
        </p:nvSpPr>
        <p:spPr>
          <a:xfrm>
            <a:off x="4899300" y="1001150"/>
            <a:ext cx="3539700" cy="116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Demographie:</a:t>
            </a:r>
            <a:endParaRPr>
              <a:solidFill>
                <a:srgbClr val="FFFFFF"/>
              </a:solidFill>
              <a:latin typeface="Lato"/>
              <a:ea typeface="Lato"/>
              <a:cs typeface="Lato"/>
              <a:sym typeface="Lato"/>
            </a:endParaRPr>
          </a:p>
          <a:p>
            <a:pPr indent="0" lvl="0" marL="0" rtl="0" algn="l">
              <a:spcBef>
                <a:spcPts val="0"/>
              </a:spcBef>
              <a:spcAft>
                <a:spcPts val="0"/>
              </a:spcAft>
              <a:buNone/>
            </a:pPr>
            <a:r>
              <a:rPr lang="de">
                <a:solidFill>
                  <a:srgbClr val="FFFFFF"/>
                </a:solidFill>
                <a:latin typeface="Lato"/>
                <a:ea typeface="Lato"/>
                <a:cs typeface="Lato"/>
                <a:sym typeface="Lato"/>
              </a:rPr>
              <a:t>-</a:t>
            </a:r>
            <a:r>
              <a:rPr lang="de" sz="1200">
                <a:solidFill>
                  <a:srgbClr val="FFFFFF"/>
                </a:solidFill>
              </a:rPr>
              <a:t>Männlich, 21 Jahre</a:t>
            </a:r>
            <a:endParaRPr sz="1200">
              <a:solidFill>
                <a:srgbClr val="FFFFFF"/>
              </a:solidFill>
            </a:endParaRPr>
          </a:p>
          <a:p>
            <a:pPr indent="0" lvl="0" marL="0" rtl="0" algn="l">
              <a:spcBef>
                <a:spcPts val="0"/>
              </a:spcBef>
              <a:spcAft>
                <a:spcPts val="0"/>
              </a:spcAft>
              <a:buNone/>
            </a:pPr>
            <a:r>
              <a:rPr lang="de" sz="1200">
                <a:solidFill>
                  <a:srgbClr val="FFFFFF"/>
                </a:solidFill>
              </a:rPr>
              <a:t>-Student, wohnt in einem Studentenwohnheim</a:t>
            </a:r>
            <a:endParaRPr sz="1200">
              <a:solidFill>
                <a:srgbClr val="FFFFFF"/>
              </a:solidFill>
            </a:endParaRPr>
          </a:p>
          <a:p>
            <a:pPr indent="0" lvl="0" marL="0" rtl="0" algn="l">
              <a:spcBef>
                <a:spcPts val="0"/>
              </a:spcBef>
              <a:spcAft>
                <a:spcPts val="0"/>
              </a:spcAft>
              <a:buNone/>
            </a:pPr>
            <a:r>
              <a:rPr lang="de" sz="1200">
                <a:solidFill>
                  <a:srgbClr val="FFFFFF"/>
                </a:solidFill>
              </a:rPr>
              <a:t>-Hat sehr viel Zeit zum chillen</a:t>
            </a:r>
            <a:endParaRPr sz="1200">
              <a:solidFill>
                <a:srgbClr val="FFFFFF"/>
              </a:solidFill>
            </a:endParaRPr>
          </a:p>
        </p:txBody>
      </p:sp>
      <p:sp>
        <p:nvSpPr>
          <p:cNvPr id="229" name="Google Shape;229;p24"/>
          <p:cNvSpPr txBox="1"/>
          <p:nvPr/>
        </p:nvSpPr>
        <p:spPr>
          <a:xfrm>
            <a:off x="1393025" y="2175350"/>
            <a:ext cx="70389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Identifikatoren: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Schaut sehr viel Netflix                                             -Hört auch gerne Musik beim Arbeiten/Lernen am </a:t>
            </a:r>
            <a:endParaRPr sz="1200">
              <a:solidFill>
                <a:srgbClr val="FFFFFF"/>
              </a:solidFill>
            </a:endParaRPr>
          </a:p>
          <a:p>
            <a:pPr indent="0" lvl="0" marL="0" rtl="0" algn="l">
              <a:spcBef>
                <a:spcPts val="0"/>
              </a:spcBef>
              <a:spcAft>
                <a:spcPts val="0"/>
              </a:spcAft>
              <a:buNone/>
            </a:pPr>
            <a:r>
              <a:rPr lang="de" sz="1200">
                <a:solidFill>
                  <a:srgbClr val="FFFFFF"/>
                </a:solidFill>
              </a:rPr>
              <a:t>-Ist an Soundtracks/Filmmusik interessiert	       PC oder am Handy</a:t>
            </a:r>
            <a:endParaRPr sz="1200">
              <a:solidFill>
                <a:srgbClr val="FFFFFF"/>
              </a:solidFill>
              <a:latin typeface="Lato"/>
              <a:ea typeface="Lato"/>
              <a:cs typeface="Lato"/>
              <a:sym typeface="Lato"/>
            </a:endParaRPr>
          </a:p>
        </p:txBody>
      </p:sp>
      <p:sp>
        <p:nvSpPr>
          <p:cNvPr id="230" name="Google Shape;230;p24"/>
          <p:cNvSpPr txBox="1"/>
          <p:nvPr/>
        </p:nvSpPr>
        <p:spPr>
          <a:xfrm>
            <a:off x="1393025" y="3043250"/>
            <a:ext cx="35682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Erwartungen: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Möchte die Musik einfach so abspielen</a:t>
            </a:r>
            <a:endParaRPr sz="1200">
              <a:solidFill>
                <a:srgbClr val="FFFFFF"/>
              </a:solidFill>
            </a:endParaRPr>
          </a:p>
          <a:p>
            <a:pPr indent="0" lvl="0" marL="0" rtl="0" algn="l">
              <a:spcBef>
                <a:spcPts val="0"/>
              </a:spcBef>
              <a:spcAft>
                <a:spcPts val="0"/>
              </a:spcAft>
              <a:buNone/>
            </a:pPr>
            <a:r>
              <a:rPr lang="de" sz="1200">
                <a:solidFill>
                  <a:srgbClr val="FFFFFF"/>
                </a:solidFill>
              </a:rPr>
              <a:t>-Sucht sich Playlists Manuell aus</a:t>
            </a:r>
            <a:endParaRPr sz="1200">
              <a:solidFill>
                <a:srgbClr val="FFFFFF"/>
              </a:solidFill>
            </a:endParaRPr>
          </a:p>
          <a:p>
            <a:pPr indent="0" lvl="0" marL="0" rtl="0" algn="l">
              <a:spcBef>
                <a:spcPts val="0"/>
              </a:spcBef>
              <a:spcAft>
                <a:spcPts val="0"/>
              </a:spcAft>
              <a:buNone/>
            </a:pPr>
            <a:r>
              <a:t/>
            </a:r>
            <a:endParaRPr sz="1200">
              <a:solidFill>
                <a:srgbClr val="FFFFFF"/>
              </a:solidFill>
            </a:endParaRPr>
          </a:p>
        </p:txBody>
      </p:sp>
      <p:sp>
        <p:nvSpPr>
          <p:cNvPr id="231" name="Google Shape;231;p24"/>
          <p:cNvSpPr txBox="1"/>
          <p:nvPr/>
        </p:nvSpPr>
        <p:spPr>
          <a:xfrm>
            <a:off x="4961225" y="3043250"/>
            <a:ext cx="34599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Herausforderungen: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Er benutzt die App anders als sie gedacht ist, er braucht nur eine Teilfunktion</a:t>
            </a:r>
            <a:endParaRPr sz="1200">
              <a:solidFill>
                <a:srgbClr val="FFFFFF"/>
              </a:solidFill>
            </a:endParaRPr>
          </a:p>
          <a:p>
            <a:pPr indent="0" lvl="0" marL="0" rtl="0" algn="l">
              <a:spcBef>
                <a:spcPts val="0"/>
              </a:spcBef>
              <a:spcAft>
                <a:spcPts val="0"/>
              </a:spcAft>
              <a:buNone/>
            </a:pPr>
            <a:r>
              <a:t/>
            </a:r>
            <a:endParaRPr>
              <a:solidFill>
                <a:srgbClr val="FFFFFF"/>
              </a:solidFill>
            </a:endParaRPr>
          </a:p>
        </p:txBody>
      </p:sp>
      <p:sp>
        <p:nvSpPr>
          <p:cNvPr id="232" name="Google Shape;232;p24"/>
          <p:cNvSpPr txBox="1"/>
          <p:nvPr/>
        </p:nvSpPr>
        <p:spPr>
          <a:xfrm>
            <a:off x="1387625" y="3900650"/>
            <a:ext cx="3579000" cy="914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Ideale Lösung:</a:t>
            </a:r>
            <a:endParaRPr>
              <a:solidFill>
                <a:srgbClr val="FFFFFF"/>
              </a:solidFill>
              <a:latin typeface="Lato"/>
              <a:ea typeface="Lato"/>
              <a:cs typeface="Lato"/>
              <a:sym typeface="Lato"/>
            </a:endParaRPr>
          </a:p>
          <a:p>
            <a:pPr indent="0" lvl="0" marL="0" rtl="0" algn="l">
              <a:spcBef>
                <a:spcPts val="0"/>
              </a:spcBef>
              <a:spcAft>
                <a:spcPts val="0"/>
              </a:spcAft>
              <a:buNone/>
            </a:pPr>
            <a:r>
              <a:rPr lang="de">
                <a:solidFill>
                  <a:srgbClr val="FFFFFF"/>
                </a:solidFill>
                <a:latin typeface="Lato"/>
                <a:ea typeface="Lato"/>
                <a:cs typeface="Lato"/>
                <a:sym typeface="Lato"/>
              </a:rPr>
              <a:t>-</a:t>
            </a:r>
            <a:r>
              <a:rPr lang="de" sz="1200">
                <a:solidFill>
                  <a:srgbClr val="FFFFFF"/>
                </a:solidFill>
              </a:rPr>
              <a:t>Sortierte Playlist zum Abspielen</a:t>
            </a:r>
            <a:endParaRPr sz="1200">
              <a:solidFill>
                <a:srgbClr val="FFFFFF"/>
              </a:solidFill>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33" name="Google Shape;233;p24"/>
          <p:cNvSpPr txBox="1"/>
          <p:nvPr/>
        </p:nvSpPr>
        <p:spPr>
          <a:xfrm>
            <a:off x="4966625" y="3911150"/>
            <a:ext cx="3459900" cy="914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Häufige Einwände:</a:t>
            </a:r>
            <a:endParaRPr>
              <a:solidFill>
                <a:srgbClr val="FFFFFF"/>
              </a:solidFill>
              <a:latin typeface="Lato"/>
              <a:ea typeface="Lato"/>
              <a:cs typeface="Lato"/>
              <a:sym typeface="Lato"/>
            </a:endParaRPr>
          </a:p>
          <a:p>
            <a:pPr indent="0" lvl="0" marL="0" rtl="0" algn="l">
              <a:spcBef>
                <a:spcPts val="0"/>
              </a:spcBef>
              <a:spcAft>
                <a:spcPts val="0"/>
              </a:spcAft>
              <a:buNone/>
            </a:pPr>
            <a:r>
              <a:rPr lang="de">
                <a:solidFill>
                  <a:srgbClr val="FFFFFF"/>
                </a:solidFill>
                <a:latin typeface="Lato"/>
                <a:ea typeface="Lato"/>
                <a:cs typeface="Lato"/>
                <a:sym typeface="Lato"/>
              </a:rPr>
              <a:t>-</a:t>
            </a:r>
            <a:r>
              <a:rPr lang="de" sz="1200">
                <a:solidFill>
                  <a:srgbClr val="FFFFFF"/>
                </a:solidFill>
              </a:rPr>
              <a:t>Die App ist zu sehr auf Buchleser fokussiert</a:t>
            </a:r>
            <a:endParaRPr sz="1200">
              <a:solidFill>
                <a:srgbClr val="FFFFFF"/>
              </a:solidFill>
              <a:latin typeface="Lato"/>
              <a:ea typeface="Lato"/>
              <a:cs typeface="Lato"/>
              <a:sym typeface="Lato"/>
            </a:endParaRPr>
          </a:p>
        </p:txBody>
      </p:sp>
      <p:pic>
        <p:nvPicPr>
          <p:cNvPr descr="Bildergebnis für Johannes" id="234" name="Google Shape;234;p24"/>
          <p:cNvPicPr preferRelativeResize="0"/>
          <p:nvPr/>
        </p:nvPicPr>
        <p:blipFill>
          <a:blip r:embed="rId3">
            <a:alphaModFix/>
          </a:blip>
          <a:stretch>
            <a:fillRect/>
          </a:stretch>
        </p:blipFill>
        <p:spPr>
          <a:xfrm>
            <a:off x="1393025" y="1001150"/>
            <a:ext cx="774395" cy="116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Use Cases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de">
                <a:solidFill>
                  <a:srgbClr val="FFFFFF"/>
                </a:solidFill>
                <a:latin typeface="Arial"/>
                <a:ea typeface="Arial"/>
                <a:cs typeface="Arial"/>
                <a:sym typeface="Arial"/>
              </a:rPr>
              <a:t>Kauf eines Buches</a:t>
            </a:r>
            <a:endParaRPr>
              <a:solidFill>
                <a:srgbClr val="FFFFFF"/>
              </a:solidFill>
            </a:endParaRPr>
          </a:p>
        </p:txBody>
      </p:sp>
      <p:sp>
        <p:nvSpPr>
          <p:cNvPr id="245" name="Google Shape;245;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de" sz="1800">
                <a:solidFill>
                  <a:srgbClr val="FFFFFF"/>
                </a:solidFill>
                <a:latin typeface="Arial"/>
                <a:ea typeface="Arial"/>
                <a:cs typeface="Arial"/>
                <a:sym typeface="Arial"/>
              </a:rPr>
              <a:t>Als Anne möchte ich bereits ausgewählte Bücher direkt über die App kaufen, sodass ich nicht die App wechseln muss.</a:t>
            </a:r>
            <a:endParaRPr sz="1800">
              <a:solidFill>
                <a:srgbClr val="FFFFFF"/>
              </a:solidFill>
              <a:latin typeface="Arial"/>
              <a:ea typeface="Arial"/>
              <a:cs typeface="Arial"/>
              <a:sym typeface="Arial"/>
            </a:endParaRPr>
          </a:p>
          <a:p>
            <a:pPr indent="0" lvl="0" marL="0" rtl="0" algn="l">
              <a:spcBef>
                <a:spcPts val="1200"/>
              </a:spcBef>
              <a:spcAft>
                <a:spcPts val="0"/>
              </a:spcAft>
              <a:buNone/>
            </a:pPr>
            <a:r>
              <a:rPr lang="de" sz="1800">
                <a:solidFill>
                  <a:srgbClr val="FFFFFF"/>
                </a:solidFill>
                <a:latin typeface="Arial"/>
                <a:ea typeface="Arial"/>
                <a:cs typeface="Arial"/>
                <a:sym typeface="Arial"/>
              </a:rPr>
              <a:t>Gegeben ist, dass Anne einen Benutzeraccount mit hinterlegtem Amazon account hat.</a:t>
            </a:r>
            <a:endParaRPr sz="1800">
              <a:solidFill>
                <a:srgbClr val="FFFFFF"/>
              </a:solidFill>
              <a:latin typeface="Arial"/>
              <a:ea typeface="Arial"/>
              <a:cs typeface="Arial"/>
              <a:sym typeface="Arial"/>
            </a:endParaRPr>
          </a:p>
          <a:p>
            <a:pPr indent="0" lvl="0" marL="0" rtl="0" algn="l">
              <a:spcBef>
                <a:spcPts val="1200"/>
              </a:spcBef>
              <a:spcAft>
                <a:spcPts val="0"/>
              </a:spcAft>
              <a:buNone/>
            </a:pPr>
            <a:r>
              <a:rPr lang="de" sz="1800">
                <a:solidFill>
                  <a:srgbClr val="FFFFFF"/>
                </a:solidFill>
                <a:latin typeface="Arial"/>
                <a:ea typeface="Arial"/>
                <a:cs typeface="Arial"/>
                <a:sym typeface="Arial"/>
              </a:rPr>
              <a:t>Wenn Anne den Kauf des Buchs bestätigt,</a:t>
            </a:r>
            <a:endParaRPr sz="1800">
              <a:solidFill>
                <a:srgbClr val="FFFFFF"/>
              </a:solidFill>
              <a:latin typeface="Arial"/>
              <a:ea typeface="Arial"/>
              <a:cs typeface="Arial"/>
              <a:sym typeface="Arial"/>
            </a:endParaRPr>
          </a:p>
          <a:p>
            <a:pPr indent="0" lvl="0" marL="0" rtl="0" algn="l">
              <a:spcBef>
                <a:spcPts val="1200"/>
              </a:spcBef>
              <a:spcAft>
                <a:spcPts val="0"/>
              </a:spcAft>
              <a:buNone/>
            </a:pPr>
            <a:r>
              <a:rPr lang="de" sz="1800">
                <a:solidFill>
                  <a:srgbClr val="FFFFFF"/>
                </a:solidFill>
                <a:latin typeface="Arial"/>
                <a:ea typeface="Arial"/>
                <a:cs typeface="Arial"/>
                <a:sym typeface="Arial"/>
              </a:rPr>
              <a:t>dann bekommt sie eine Kaufbestätigung.</a:t>
            </a:r>
            <a:endParaRPr sz="1800">
              <a:solidFill>
                <a:srgbClr val="FFFFFF"/>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sz="2400">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de">
                <a:solidFill>
                  <a:srgbClr val="FFFFFF"/>
                </a:solidFill>
                <a:latin typeface="Arial"/>
                <a:ea typeface="Arial"/>
                <a:cs typeface="Arial"/>
                <a:sym typeface="Arial"/>
              </a:rPr>
              <a:t>Vorschlagen eines Buches</a:t>
            </a:r>
            <a:endParaRPr>
              <a:solidFill>
                <a:srgbClr val="FFFFFF"/>
              </a:solidFill>
              <a:latin typeface="Arial"/>
              <a:ea typeface="Arial"/>
              <a:cs typeface="Arial"/>
              <a:sym typeface="Arial"/>
            </a:endParaRPr>
          </a:p>
          <a:p>
            <a:pPr indent="0" lvl="0" marL="0" rtl="0" algn="l">
              <a:spcBef>
                <a:spcPts val="1200"/>
              </a:spcBef>
              <a:spcAft>
                <a:spcPts val="0"/>
              </a:spcAft>
              <a:buNone/>
            </a:pPr>
            <a:r>
              <a:t/>
            </a:r>
            <a:endParaRPr/>
          </a:p>
        </p:txBody>
      </p:sp>
      <p:sp>
        <p:nvSpPr>
          <p:cNvPr id="251" name="Google Shape;251;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de" sz="1800">
                <a:solidFill>
                  <a:srgbClr val="FFFFFF"/>
                </a:solidFill>
                <a:latin typeface="Arial"/>
                <a:ea typeface="Arial"/>
                <a:cs typeface="Arial"/>
                <a:sym typeface="Arial"/>
              </a:rPr>
              <a:t>Als Elton möchte ich über neue und alte Bücher, die mich interessieren könnten, informiert werden, sodass ich immer neuen und guten Lesestoff habe.</a:t>
            </a:r>
            <a:endParaRPr sz="1800">
              <a:solidFill>
                <a:srgbClr val="FFFFFF"/>
              </a:solidFill>
              <a:latin typeface="Arial"/>
              <a:ea typeface="Arial"/>
              <a:cs typeface="Arial"/>
              <a:sym typeface="Arial"/>
            </a:endParaRPr>
          </a:p>
          <a:p>
            <a:pPr indent="0" lvl="0" marL="0" rtl="0" algn="l">
              <a:spcBef>
                <a:spcPts val="1200"/>
              </a:spcBef>
              <a:spcAft>
                <a:spcPts val="0"/>
              </a:spcAft>
              <a:buNone/>
            </a:pPr>
            <a:r>
              <a:rPr lang="de" sz="1800">
                <a:solidFill>
                  <a:srgbClr val="FFFFFF"/>
                </a:solidFill>
                <a:latin typeface="Arial"/>
                <a:ea typeface="Arial"/>
                <a:cs typeface="Arial"/>
                <a:sym typeface="Arial"/>
              </a:rPr>
              <a:t>Der Vorschlag neuer Bücher ist für mich erfolgreich, wenn anhand meiner eingetragenen Bücher, meiner letzten käufe und anderen Suchkriterien Bücher angezeigt werden, die diese Kriterien erfüllen.</a:t>
            </a:r>
            <a:endParaRPr sz="18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de">
                <a:solidFill>
                  <a:srgbClr val="FFFFFF"/>
                </a:solidFill>
                <a:latin typeface="Arial"/>
                <a:ea typeface="Arial"/>
                <a:cs typeface="Arial"/>
                <a:sym typeface="Arial"/>
              </a:rPr>
              <a:t>Vorschlagen der passenden Playlist</a:t>
            </a:r>
            <a:endParaRPr>
              <a:solidFill>
                <a:srgbClr val="FFFFFF"/>
              </a:solidFill>
            </a:endParaRPr>
          </a:p>
        </p:txBody>
      </p:sp>
      <p:sp>
        <p:nvSpPr>
          <p:cNvPr id="257" name="Google Shape;25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de" sz="1800">
                <a:solidFill>
                  <a:srgbClr val="FFFFFF"/>
                </a:solidFill>
                <a:latin typeface="Arial"/>
                <a:ea typeface="Arial"/>
                <a:cs typeface="Arial"/>
                <a:sym typeface="Arial"/>
              </a:rPr>
              <a:t>Als Erika möchte ich selbsterklärend und einfach eine Playlist vorgeschlagen bekommen, damit ich mich beim Lesen nicht einsam fühle.</a:t>
            </a:r>
            <a:endParaRPr sz="1800">
              <a:solidFill>
                <a:srgbClr val="FFFFFF"/>
              </a:solidFill>
              <a:latin typeface="Arial"/>
              <a:ea typeface="Arial"/>
              <a:cs typeface="Arial"/>
              <a:sym typeface="Arial"/>
            </a:endParaRPr>
          </a:p>
          <a:p>
            <a:pPr indent="0" lvl="0" marL="0" rtl="0" algn="l">
              <a:spcBef>
                <a:spcPts val="1200"/>
              </a:spcBef>
              <a:spcAft>
                <a:spcPts val="1200"/>
              </a:spcAft>
              <a:buNone/>
            </a:pPr>
            <a:r>
              <a:rPr lang="de" sz="1800">
                <a:solidFill>
                  <a:srgbClr val="FFFFFF"/>
                </a:solidFill>
                <a:latin typeface="Arial"/>
                <a:ea typeface="Arial"/>
                <a:cs typeface="Arial"/>
                <a:sym typeface="Arial"/>
              </a:rPr>
              <a:t>Gegeben ist, dass Erika ihre Kamera aktiviert hat. Wenn sie ihr Handy auf einen validen ISBN Code gerichtet hat, dann soll ihr eine Playlist präsentiert werden, die zu dem Genre ihres Buches passt.</a:t>
            </a:r>
            <a:endParaRPr sz="1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de">
                <a:solidFill>
                  <a:srgbClr val="FFFFFF"/>
                </a:solidFill>
                <a:latin typeface="Arial"/>
                <a:ea typeface="Arial"/>
                <a:cs typeface="Arial"/>
                <a:sym typeface="Arial"/>
              </a:rPr>
              <a:t>Buch suchen </a:t>
            </a:r>
            <a:endParaRPr>
              <a:solidFill>
                <a:srgbClr val="FFFFFF"/>
              </a:solidFill>
            </a:endParaRPr>
          </a:p>
        </p:txBody>
      </p:sp>
      <p:sp>
        <p:nvSpPr>
          <p:cNvPr id="263" name="Google Shape;263;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de" sz="1400">
                <a:solidFill>
                  <a:srgbClr val="FFFFFF"/>
                </a:solidFill>
                <a:latin typeface="Arial"/>
                <a:ea typeface="Arial"/>
                <a:cs typeface="Arial"/>
                <a:sym typeface="Arial"/>
              </a:rPr>
              <a:t>Als Anne möchte ich ein spezielles Buch anhand des Titels finden, sodass ich es mir anschließend kaufen kann.</a:t>
            </a:r>
            <a:endParaRPr sz="1400">
              <a:solidFill>
                <a:srgbClr val="FFFFFF"/>
              </a:solidFill>
              <a:latin typeface="Arial"/>
              <a:ea typeface="Arial"/>
              <a:cs typeface="Arial"/>
              <a:sym typeface="Arial"/>
            </a:endParaRPr>
          </a:p>
          <a:p>
            <a:pPr indent="0" lvl="0" marL="0" rtl="0" algn="l">
              <a:spcBef>
                <a:spcPts val="1200"/>
              </a:spcBef>
              <a:spcAft>
                <a:spcPts val="0"/>
              </a:spcAft>
              <a:buNone/>
            </a:pPr>
            <a:r>
              <a:rPr lang="de" sz="1400">
                <a:solidFill>
                  <a:srgbClr val="FFFFFF"/>
                </a:solidFill>
                <a:latin typeface="Arial"/>
                <a:ea typeface="Arial"/>
                <a:cs typeface="Arial"/>
                <a:sym typeface="Arial"/>
              </a:rPr>
              <a:t>Die Büchersuche ist für mich erfolgreich, wenn ich das richtige Buch vorgeschlagen bekomme und nach dem erneuten drücken zum Kaufvorgang weitergeleitet werde. </a:t>
            </a:r>
            <a:endParaRPr sz="1400">
              <a:solidFill>
                <a:srgbClr val="FFFFFF"/>
              </a:solidFill>
              <a:latin typeface="Arial"/>
              <a:ea typeface="Arial"/>
              <a:cs typeface="Arial"/>
              <a:sym typeface="Arial"/>
            </a:endParaRPr>
          </a:p>
          <a:p>
            <a:pPr indent="0" lvl="0" marL="0" rtl="0" algn="l">
              <a:spcBef>
                <a:spcPts val="1200"/>
              </a:spcBef>
              <a:spcAft>
                <a:spcPts val="0"/>
              </a:spcAft>
              <a:buNone/>
            </a:pPr>
            <a:r>
              <a:rPr lang="de" sz="1400">
                <a:solidFill>
                  <a:srgbClr val="FFFFFF"/>
                </a:solidFill>
                <a:latin typeface="Arial"/>
                <a:ea typeface="Arial"/>
                <a:cs typeface="Arial"/>
                <a:sym typeface="Arial"/>
              </a:rPr>
              <a:t>Ist das Buch zurzeit nicht vorhanden, möchte ich dies angezeigt bekommen und die Möglichkeit haben mich benachrichtigen zu lassen, sobald das Buch wieder verfügbar ist.</a:t>
            </a:r>
            <a:endParaRPr sz="1400">
              <a:solidFill>
                <a:srgbClr val="FFFFFF"/>
              </a:solidFill>
              <a:latin typeface="Arial"/>
              <a:ea typeface="Arial"/>
              <a:cs typeface="Arial"/>
              <a:sym typeface="Arial"/>
            </a:endParaRPr>
          </a:p>
          <a:p>
            <a:pPr indent="0" lvl="0" marL="0" rtl="0" algn="l">
              <a:spcBef>
                <a:spcPts val="1200"/>
              </a:spcBef>
              <a:spcAft>
                <a:spcPts val="0"/>
              </a:spcAft>
              <a:buNone/>
            </a:pPr>
            <a:r>
              <a:rPr lang="de" sz="1400">
                <a:solidFill>
                  <a:srgbClr val="FFFFFF"/>
                </a:solidFill>
                <a:latin typeface="Arial"/>
                <a:ea typeface="Arial"/>
                <a:cs typeface="Arial"/>
                <a:sym typeface="Arial"/>
              </a:rPr>
              <a:t>Existiert das Buch, das ich suche, nicht möchte ich dies angezeigt bekommen und zur erneuten Suche aufgefordert werden.</a:t>
            </a:r>
            <a:endParaRPr sz="14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de">
                <a:solidFill>
                  <a:srgbClr val="FFFFFF"/>
                </a:solidFill>
                <a:latin typeface="Arial"/>
                <a:ea typeface="Arial"/>
                <a:cs typeface="Arial"/>
                <a:sym typeface="Arial"/>
              </a:rPr>
              <a:t>Musik suchen Lied / Playlist</a:t>
            </a:r>
            <a:endParaRPr>
              <a:solidFill>
                <a:srgbClr val="FFFFFF"/>
              </a:solidFill>
            </a:endParaRPr>
          </a:p>
        </p:txBody>
      </p:sp>
      <p:sp>
        <p:nvSpPr>
          <p:cNvPr id="269" name="Google Shape;269;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de" sz="1800">
                <a:solidFill>
                  <a:srgbClr val="FFFFFF"/>
                </a:solidFill>
                <a:latin typeface="Arial"/>
                <a:ea typeface="Arial"/>
                <a:cs typeface="Arial"/>
                <a:sym typeface="Arial"/>
              </a:rPr>
              <a:t>Als Johannes möchte ich nach bestimmten Titeln Musik suchen, sodass ich entspannt Musik hören kann. </a:t>
            </a:r>
            <a:endParaRPr sz="1800">
              <a:solidFill>
                <a:srgbClr val="FFFFFF"/>
              </a:solidFill>
              <a:latin typeface="Arial"/>
              <a:ea typeface="Arial"/>
              <a:cs typeface="Arial"/>
              <a:sym typeface="Arial"/>
            </a:endParaRPr>
          </a:p>
          <a:p>
            <a:pPr indent="0" lvl="0" marL="0" rtl="0" algn="l">
              <a:spcBef>
                <a:spcPts val="1200"/>
              </a:spcBef>
              <a:spcAft>
                <a:spcPts val="0"/>
              </a:spcAft>
              <a:buNone/>
            </a:pPr>
            <a:r>
              <a:rPr lang="de" sz="1800">
                <a:solidFill>
                  <a:srgbClr val="FFFFFF"/>
                </a:solidFill>
                <a:latin typeface="Arial"/>
                <a:ea typeface="Arial"/>
                <a:cs typeface="Arial"/>
                <a:sym typeface="Arial"/>
              </a:rPr>
              <a:t>Die Musiksuche ist für mich erfolgreich, wenn ich das richtige Lied vorgeschlagen bekomme. </a:t>
            </a:r>
            <a:endParaRPr sz="1800">
              <a:solidFill>
                <a:srgbClr val="FFFFFF"/>
              </a:solidFill>
              <a:latin typeface="Arial"/>
              <a:ea typeface="Arial"/>
              <a:cs typeface="Arial"/>
              <a:sym typeface="Arial"/>
            </a:endParaRPr>
          </a:p>
          <a:p>
            <a:pPr indent="0" lvl="0" marL="0" rtl="0" algn="l">
              <a:spcBef>
                <a:spcPts val="1200"/>
              </a:spcBef>
              <a:spcAft>
                <a:spcPts val="1200"/>
              </a:spcAft>
              <a:buNone/>
            </a:pPr>
            <a:r>
              <a:rPr lang="de" sz="1800">
                <a:solidFill>
                  <a:srgbClr val="FFFFFF"/>
                </a:solidFill>
                <a:latin typeface="Arial"/>
                <a:ea typeface="Arial"/>
                <a:cs typeface="Arial"/>
                <a:sym typeface="Arial"/>
              </a:rPr>
              <a:t>Existiert das Lied, das ich suche, nicht, möchte ich dies angezeigt bekommen und zur erneuten Suche aufgefordert werden. </a:t>
            </a:r>
            <a:endParaRPr sz="1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User Story Epic</a:t>
            </a:r>
            <a:endParaRPr/>
          </a:p>
        </p:txBody>
      </p:sp>
      <p:sp>
        <p:nvSpPr>
          <p:cNvPr id="275" name="Google Shape;275;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de" sz="1200">
                <a:solidFill>
                  <a:srgbClr val="FFFFFF"/>
                </a:solidFill>
                <a:latin typeface="Arial"/>
                <a:ea typeface="Arial"/>
                <a:cs typeface="Arial"/>
                <a:sym typeface="Arial"/>
              </a:rPr>
              <a:t>Sandra ist eine häufige Leserin. Sie ist auch bereit, neue Bücher zu kaufen.</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de" sz="1200">
                <a:solidFill>
                  <a:srgbClr val="FFFFFF"/>
                </a:solidFill>
                <a:latin typeface="Arial"/>
                <a:ea typeface="Arial"/>
                <a:cs typeface="Arial"/>
                <a:sym typeface="Arial"/>
              </a:rPr>
              <a:t>-Findet im Buchladen ein Lesezeichen, mit Werbung für BookVibes</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de" sz="1200">
                <a:solidFill>
                  <a:srgbClr val="FFFFFF"/>
                </a:solidFill>
                <a:latin typeface="Arial"/>
                <a:ea typeface="Arial"/>
                <a:cs typeface="Arial"/>
                <a:sym typeface="Arial"/>
              </a:rPr>
              <a:t>-Sie holt sich die App für ihr Smartphone</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de" sz="1200">
                <a:solidFill>
                  <a:srgbClr val="FFFFFF"/>
                </a:solidFill>
                <a:latin typeface="Arial"/>
                <a:ea typeface="Arial"/>
                <a:cs typeface="Arial"/>
                <a:sym typeface="Arial"/>
              </a:rPr>
              <a:t>-Sie scannt die ISBN Code eines Buches</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de" sz="1200">
                <a:solidFill>
                  <a:srgbClr val="FFFFFF"/>
                </a:solidFill>
                <a:latin typeface="Arial"/>
                <a:ea typeface="Arial"/>
                <a:cs typeface="Arial"/>
                <a:sym typeface="Arial"/>
              </a:rPr>
              <a:t>-Hört die vorgeschlagene Playlist beim Lesen</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de" sz="1200">
                <a:solidFill>
                  <a:srgbClr val="FFFFFF"/>
                </a:solidFill>
                <a:latin typeface="Arial"/>
                <a:ea typeface="Arial"/>
                <a:cs typeface="Arial"/>
                <a:sym typeface="Arial"/>
              </a:rPr>
              <a:t>-Sie scannt weitere Bücher</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de" sz="1200">
                <a:solidFill>
                  <a:srgbClr val="FFFFFF"/>
                </a:solidFill>
                <a:latin typeface="Arial"/>
                <a:ea typeface="Arial"/>
                <a:cs typeface="Arial"/>
                <a:sym typeface="Arial"/>
              </a:rPr>
              <a:t>-Sie erhält über ein Banner Büchervorschläge, welche sie über BookVibes kauft</a:t>
            </a:r>
            <a:endParaRPr sz="1200">
              <a:solidFill>
                <a:srgbClr val="FFFFFF"/>
              </a:solidFill>
              <a:latin typeface="Arial"/>
              <a:ea typeface="Arial"/>
              <a:cs typeface="Arial"/>
              <a:sym typeface="Arial"/>
            </a:endParaRPr>
          </a:p>
          <a:p>
            <a:pPr indent="0" lvl="0" marL="0" rtl="0" algn="l">
              <a:spcBef>
                <a:spcPts val="1200"/>
              </a:spcBef>
              <a:spcAft>
                <a:spcPts val="1200"/>
              </a:spcAft>
              <a:buNone/>
            </a:pPr>
            <a:r>
              <a:t/>
            </a:r>
            <a:endParaRPr sz="12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Umsetzung &amp; Organisation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de" sz="1400"/>
              <a:t>Organisation größtenteils in GitHub</a:t>
            </a:r>
            <a:endParaRPr sz="1400"/>
          </a:p>
          <a:p>
            <a:pPr indent="-317500" lvl="1" marL="914400" rtl="0" algn="l">
              <a:spcBef>
                <a:spcPts val="0"/>
              </a:spcBef>
              <a:spcAft>
                <a:spcPts val="0"/>
              </a:spcAft>
              <a:buSzPts val="1400"/>
              <a:buChar char="○"/>
            </a:pPr>
            <a:r>
              <a:rPr lang="de" sz="1400"/>
              <a:t>Mit Issues Backlog erstellt</a:t>
            </a:r>
            <a:endParaRPr sz="1400"/>
          </a:p>
          <a:p>
            <a:pPr indent="-317500" lvl="1" marL="914400" rtl="0" algn="l">
              <a:spcBef>
                <a:spcPts val="0"/>
              </a:spcBef>
              <a:spcAft>
                <a:spcPts val="0"/>
              </a:spcAft>
              <a:buSzPts val="1400"/>
              <a:buChar char="○"/>
            </a:pPr>
            <a:r>
              <a:rPr lang="de" sz="1400"/>
              <a:t>GitHub Projekt Seite</a:t>
            </a:r>
            <a:endParaRPr sz="1400"/>
          </a:p>
          <a:p>
            <a:pPr indent="-317500" lvl="0" marL="457200" rtl="0" algn="l">
              <a:spcBef>
                <a:spcPts val="0"/>
              </a:spcBef>
              <a:spcAft>
                <a:spcPts val="0"/>
              </a:spcAft>
              <a:buSzPts val="1400"/>
              <a:buChar char="●"/>
            </a:pPr>
            <a:r>
              <a:rPr lang="de" sz="1400"/>
              <a:t>Skype und Discord</a:t>
            </a:r>
            <a:endParaRPr sz="1400"/>
          </a:p>
          <a:p>
            <a:pPr indent="-317500" lvl="0" marL="457200" rtl="0" algn="l">
              <a:spcBef>
                <a:spcPts val="0"/>
              </a:spcBef>
              <a:spcAft>
                <a:spcPts val="0"/>
              </a:spcAft>
              <a:buSzPts val="1400"/>
              <a:buChar char="●"/>
            </a:pPr>
            <a:r>
              <a:rPr lang="de" sz="1400"/>
              <a:t>Gemeinsames Arbeiten über Google Docs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User Story Map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de">
                <a:solidFill>
                  <a:srgbClr val="FFFFFF"/>
                </a:solidFill>
                <a:latin typeface="Arial"/>
                <a:ea typeface="Arial"/>
                <a:cs typeface="Arial"/>
                <a:sym typeface="Arial"/>
              </a:rPr>
              <a:t>External Interface Requirements</a:t>
            </a:r>
            <a:endParaRPr>
              <a:solidFill>
                <a:srgbClr val="FFFFFF"/>
              </a:solidFill>
            </a:endParaRPr>
          </a:p>
        </p:txBody>
      </p:sp>
      <p:sp>
        <p:nvSpPr>
          <p:cNvPr id="286" name="Google Shape;286;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de" sz="1600">
                <a:solidFill>
                  <a:srgbClr val="FFFFFF"/>
                </a:solidFill>
                <a:latin typeface="Arial"/>
                <a:ea typeface="Arial"/>
                <a:cs typeface="Arial"/>
                <a:sym typeface="Arial"/>
              </a:rPr>
              <a:t>Google Books API</a:t>
            </a:r>
            <a:endParaRPr sz="1600">
              <a:solidFill>
                <a:srgbClr val="FFFFFF"/>
              </a:solidFill>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de" sz="1400">
                <a:solidFill>
                  <a:srgbClr val="FFFFFF"/>
                </a:solidFill>
                <a:latin typeface="Arial"/>
                <a:ea typeface="Arial"/>
                <a:cs typeface="Arial"/>
                <a:sym typeface="Arial"/>
              </a:rPr>
              <a:t>Muss anhand einer ISBN die Genres eines Buches zurückgeben können</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de" sz="1600">
                <a:solidFill>
                  <a:srgbClr val="FFFFFF"/>
                </a:solidFill>
                <a:latin typeface="Arial"/>
                <a:ea typeface="Arial"/>
                <a:cs typeface="Arial"/>
                <a:sym typeface="Arial"/>
              </a:rPr>
              <a:t>Amazon API</a:t>
            </a:r>
            <a:endParaRPr sz="1600">
              <a:solidFill>
                <a:srgbClr val="FFFFFF"/>
              </a:solidFill>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de" sz="1400">
                <a:solidFill>
                  <a:srgbClr val="FFFFFF"/>
                </a:solidFill>
                <a:latin typeface="Arial"/>
                <a:ea typeface="Arial"/>
                <a:cs typeface="Arial"/>
                <a:sym typeface="Arial"/>
              </a:rPr>
              <a:t>Muss eine Schnittstelle zum Kaufen geben, nach input der vorgeschlagenen Bücher</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Am besten embedded Store Page</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Optional: Amazon generiert automatisch anhand der gescannten Bücher die Vorschläge für die nächsten Bücher (“zeig mir ähnliche Bücher wie … “)</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Notfalls: Amazon Ref Links zu einzelnen Produkten</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de" sz="1600">
                <a:solidFill>
                  <a:srgbClr val="FFFFFF"/>
                </a:solidFill>
                <a:latin typeface="Arial"/>
                <a:ea typeface="Arial"/>
                <a:cs typeface="Arial"/>
                <a:sym typeface="Arial"/>
              </a:rPr>
              <a:t>Spotify API</a:t>
            </a:r>
            <a:endParaRPr sz="1600">
              <a:solidFill>
                <a:srgbClr val="FFFFFF"/>
              </a:solidFill>
              <a:latin typeface="Arial"/>
              <a:ea typeface="Arial"/>
              <a:cs typeface="Arial"/>
              <a:sym typeface="Arial"/>
            </a:endParaRPr>
          </a:p>
          <a:p>
            <a:pPr indent="-317500" lvl="0" marL="457200" rtl="0" algn="l">
              <a:lnSpc>
                <a:spcPct val="100000"/>
              </a:lnSpc>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Muss anhand von vorgegebenen (präzisen) Genres Playlist herausfinden </a:t>
            </a:r>
            <a:endParaRPr sz="1400">
              <a:solidFill>
                <a:srgbClr val="FFFFFF"/>
              </a:solidFill>
              <a:latin typeface="Arial"/>
              <a:ea typeface="Arial"/>
              <a:cs typeface="Arial"/>
              <a:sym typeface="Arial"/>
            </a:endParaRPr>
          </a:p>
          <a:p>
            <a:pPr indent="-317500" lvl="0" marL="457200" rtl="0" algn="l">
              <a:lnSpc>
                <a:spcPct val="100000"/>
              </a:lnSpc>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Sollte auch direkt in der App die Musik abspielen</a:t>
            </a:r>
            <a:endParaRPr sz="14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de">
                <a:solidFill>
                  <a:srgbClr val="FFFFFF"/>
                </a:solidFill>
                <a:latin typeface="Arial"/>
                <a:ea typeface="Arial"/>
                <a:cs typeface="Arial"/>
                <a:sym typeface="Arial"/>
              </a:rPr>
              <a:t>Non Functional Requirements</a:t>
            </a:r>
            <a:endParaRPr>
              <a:solidFill>
                <a:srgbClr val="FFFFFF"/>
              </a:solidFill>
            </a:endParaRPr>
          </a:p>
        </p:txBody>
      </p:sp>
      <p:sp>
        <p:nvSpPr>
          <p:cNvPr id="292" name="Google Shape;292;p34"/>
          <p:cNvSpPr txBox="1"/>
          <p:nvPr>
            <p:ph idx="1" type="body"/>
          </p:nvPr>
        </p:nvSpPr>
        <p:spPr>
          <a:xfrm>
            <a:off x="1297500" y="1071700"/>
            <a:ext cx="3832200" cy="389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 sz="1600">
                <a:solidFill>
                  <a:srgbClr val="FFFFFF"/>
                </a:solidFill>
                <a:latin typeface="Arial"/>
                <a:ea typeface="Arial"/>
                <a:cs typeface="Arial"/>
                <a:sym typeface="Arial"/>
              </a:rPr>
              <a:t>Serverabstürze </a:t>
            </a:r>
            <a:endParaRPr sz="1600">
              <a:solidFill>
                <a:srgbClr val="FFFFFF"/>
              </a:solidFill>
              <a:latin typeface="Arial"/>
              <a:ea typeface="Arial"/>
              <a:cs typeface="Arial"/>
              <a:sym typeface="Arial"/>
            </a:endParaRPr>
          </a:p>
          <a:p>
            <a:pPr indent="0" lvl="0" marL="0" rtl="0" algn="l">
              <a:lnSpc>
                <a:spcPct val="115000"/>
              </a:lnSpc>
              <a:spcBef>
                <a:spcPts val="1000"/>
              </a:spcBef>
              <a:spcAft>
                <a:spcPts val="0"/>
              </a:spcAft>
              <a:buNone/>
            </a:pPr>
            <a:r>
              <a:rPr lang="de" sz="1200">
                <a:solidFill>
                  <a:srgbClr val="FFFFFF"/>
                </a:solidFill>
                <a:latin typeface="Arial"/>
                <a:ea typeface="Arial"/>
                <a:cs typeface="Arial"/>
                <a:sym typeface="Arial"/>
              </a:rPr>
              <a:t>Bester Fall: 1 mal im Monat für weniger als 10 Minuten</a:t>
            </a:r>
            <a:endParaRPr sz="1200">
              <a:solidFill>
                <a:srgbClr val="FFFFFF"/>
              </a:solidFill>
              <a:latin typeface="Arial"/>
              <a:ea typeface="Arial"/>
              <a:cs typeface="Arial"/>
              <a:sym typeface="Arial"/>
            </a:endParaRPr>
          </a:p>
          <a:p>
            <a:pPr indent="0" lvl="0" marL="0" rtl="0" algn="l">
              <a:lnSpc>
                <a:spcPct val="115000"/>
              </a:lnSpc>
              <a:spcBef>
                <a:spcPts val="1000"/>
              </a:spcBef>
              <a:spcAft>
                <a:spcPts val="0"/>
              </a:spcAft>
              <a:buNone/>
            </a:pPr>
            <a:r>
              <a:rPr lang="de" sz="1200">
                <a:solidFill>
                  <a:srgbClr val="FFFFFF"/>
                </a:solidFill>
                <a:latin typeface="Arial"/>
                <a:ea typeface="Arial"/>
                <a:cs typeface="Arial"/>
                <a:sym typeface="Arial"/>
              </a:rPr>
              <a:t>Noch nutzbar: 1mal im Monat für bis zu einer Stunde oder 3 mal im Monat für weniger als 10 Minuten</a:t>
            </a:r>
            <a:endParaRPr sz="1200">
              <a:solidFill>
                <a:srgbClr val="FFFFFF"/>
              </a:solidFill>
              <a:latin typeface="Arial"/>
              <a:ea typeface="Arial"/>
              <a:cs typeface="Arial"/>
              <a:sym typeface="Arial"/>
            </a:endParaRPr>
          </a:p>
          <a:p>
            <a:pPr indent="0" lvl="0" marL="0" rtl="0" algn="l">
              <a:lnSpc>
                <a:spcPct val="115000"/>
              </a:lnSpc>
              <a:spcBef>
                <a:spcPts val="1000"/>
              </a:spcBef>
              <a:spcAft>
                <a:spcPts val="0"/>
              </a:spcAft>
              <a:buNone/>
            </a:pPr>
            <a:r>
              <a:rPr lang="de" sz="1200">
                <a:solidFill>
                  <a:srgbClr val="FFFFFF"/>
                </a:solidFill>
                <a:latin typeface="Arial"/>
                <a:ea typeface="Arial"/>
                <a:cs typeface="Arial"/>
                <a:sym typeface="Arial"/>
              </a:rPr>
              <a:t>Nicht mehr nutzbar: 1mal im Monat länger als eine Stunde oder öfter als 3 mal im Monat für weniger als 10 Minuten.</a:t>
            </a:r>
            <a:endParaRPr sz="1100">
              <a:solidFill>
                <a:srgbClr val="FFFFFF"/>
              </a:solidFill>
              <a:latin typeface="Arial"/>
              <a:ea typeface="Arial"/>
              <a:cs typeface="Arial"/>
              <a:sym typeface="Arial"/>
            </a:endParaRPr>
          </a:p>
          <a:p>
            <a:pPr indent="0" lvl="0" marL="0" rtl="0" algn="l">
              <a:spcBef>
                <a:spcPts val="1200"/>
              </a:spcBef>
              <a:spcAft>
                <a:spcPts val="0"/>
              </a:spcAft>
              <a:buNone/>
            </a:pPr>
            <a:r>
              <a:rPr lang="de" sz="1600">
                <a:solidFill>
                  <a:srgbClr val="FFFFFF"/>
                </a:solidFill>
                <a:latin typeface="Arial"/>
                <a:ea typeface="Arial"/>
                <a:cs typeface="Arial"/>
                <a:sym typeface="Arial"/>
              </a:rPr>
              <a:t>Abfragezeit (Summe aus Server- und API Antwortzeiten)</a:t>
            </a:r>
            <a:endParaRPr sz="1600">
              <a:solidFill>
                <a:srgbClr val="FFFFFF"/>
              </a:solidFill>
              <a:latin typeface="Arial"/>
              <a:ea typeface="Arial"/>
              <a:cs typeface="Arial"/>
              <a:sym typeface="Arial"/>
            </a:endParaRPr>
          </a:p>
          <a:p>
            <a:pPr indent="0" lvl="0" marL="0" rtl="0" algn="l">
              <a:spcBef>
                <a:spcPts val="1200"/>
              </a:spcBef>
              <a:spcAft>
                <a:spcPts val="0"/>
              </a:spcAft>
              <a:buNone/>
            </a:pPr>
            <a:r>
              <a:rPr lang="de" sz="1100">
                <a:solidFill>
                  <a:srgbClr val="FFFFFF"/>
                </a:solidFill>
                <a:latin typeface="Arial"/>
                <a:ea typeface="Arial"/>
                <a:cs typeface="Arial"/>
                <a:sym typeface="Arial"/>
              </a:rPr>
              <a:t>Bester Fall: Weniger als 1 Sekunde</a:t>
            </a:r>
            <a:endParaRPr sz="1100">
              <a:solidFill>
                <a:srgbClr val="FFFFFF"/>
              </a:solidFill>
              <a:latin typeface="Arial"/>
              <a:ea typeface="Arial"/>
              <a:cs typeface="Arial"/>
              <a:sym typeface="Arial"/>
            </a:endParaRPr>
          </a:p>
          <a:p>
            <a:pPr indent="0" lvl="0" marL="0" rtl="0" algn="l">
              <a:spcBef>
                <a:spcPts val="1200"/>
              </a:spcBef>
              <a:spcAft>
                <a:spcPts val="0"/>
              </a:spcAft>
              <a:buNone/>
            </a:pPr>
            <a:r>
              <a:rPr lang="de" sz="1100">
                <a:solidFill>
                  <a:srgbClr val="FFFFFF"/>
                </a:solidFill>
                <a:latin typeface="Arial"/>
                <a:ea typeface="Arial"/>
                <a:cs typeface="Arial"/>
                <a:sym typeface="Arial"/>
              </a:rPr>
              <a:t>Noch nutzbar: Weniger als 7 Sekunden</a:t>
            </a:r>
            <a:endParaRPr sz="1100">
              <a:solidFill>
                <a:srgbClr val="FFFFFF"/>
              </a:solidFill>
              <a:latin typeface="Arial"/>
              <a:ea typeface="Arial"/>
              <a:cs typeface="Arial"/>
              <a:sym typeface="Arial"/>
            </a:endParaRPr>
          </a:p>
          <a:p>
            <a:pPr indent="0" lvl="0" marL="0" rtl="0" algn="l">
              <a:spcBef>
                <a:spcPts val="1200"/>
              </a:spcBef>
              <a:spcAft>
                <a:spcPts val="1200"/>
              </a:spcAft>
              <a:buNone/>
            </a:pPr>
            <a:r>
              <a:rPr lang="de" sz="1100">
                <a:solidFill>
                  <a:srgbClr val="FFFFFF"/>
                </a:solidFill>
                <a:latin typeface="Arial"/>
                <a:ea typeface="Arial"/>
                <a:cs typeface="Arial"/>
                <a:sym typeface="Arial"/>
              </a:rPr>
              <a:t>Nicht mehr nutzbar: Alles über 7 Sekunden</a:t>
            </a:r>
            <a:endParaRPr>
              <a:solidFill>
                <a:srgbClr val="FFFFFF"/>
              </a:solidFill>
            </a:endParaRPr>
          </a:p>
        </p:txBody>
      </p:sp>
      <p:sp>
        <p:nvSpPr>
          <p:cNvPr id="293" name="Google Shape;293;p34"/>
          <p:cNvSpPr txBox="1"/>
          <p:nvPr/>
        </p:nvSpPr>
        <p:spPr>
          <a:xfrm>
            <a:off x="5129700" y="1078450"/>
            <a:ext cx="3748500" cy="388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de" sz="1600">
                <a:solidFill>
                  <a:srgbClr val="FFFFFF"/>
                </a:solidFill>
              </a:rPr>
              <a:t>Ladezeit der App</a:t>
            </a:r>
            <a:endParaRPr sz="1600">
              <a:solidFill>
                <a:srgbClr val="FFFFFF"/>
              </a:solidFill>
            </a:endParaRPr>
          </a:p>
          <a:p>
            <a:pPr indent="0" lvl="0" marL="0" rtl="0" algn="l">
              <a:lnSpc>
                <a:spcPct val="115000"/>
              </a:lnSpc>
              <a:spcBef>
                <a:spcPts val="1200"/>
              </a:spcBef>
              <a:spcAft>
                <a:spcPts val="0"/>
              </a:spcAft>
              <a:buNone/>
            </a:pPr>
            <a:r>
              <a:rPr lang="de" sz="1100">
                <a:solidFill>
                  <a:srgbClr val="FFFFFF"/>
                </a:solidFill>
              </a:rPr>
              <a:t>Bester Fall: Weniger als 1 Sekunde</a:t>
            </a:r>
            <a:endParaRPr sz="1100">
              <a:solidFill>
                <a:srgbClr val="FFFFFF"/>
              </a:solidFill>
            </a:endParaRPr>
          </a:p>
          <a:p>
            <a:pPr indent="0" lvl="0" marL="0" rtl="0" algn="l">
              <a:lnSpc>
                <a:spcPct val="115000"/>
              </a:lnSpc>
              <a:spcBef>
                <a:spcPts val="1200"/>
              </a:spcBef>
              <a:spcAft>
                <a:spcPts val="0"/>
              </a:spcAft>
              <a:buNone/>
            </a:pPr>
            <a:r>
              <a:rPr lang="de" sz="1100">
                <a:solidFill>
                  <a:srgbClr val="FFFFFF"/>
                </a:solidFill>
              </a:rPr>
              <a:t>Noch nutzbar: Weniger als 5 Sekunden</a:t>
            </a:r>
            <a:endParaRPr sz="1100">
              <a:solidFill>
                <a:srgbClr val="FFFFFF"/>
              </a:solidFill>
            </a:endParaRPr>
          </a:p>
          <a:p>
            <a:pPr indent="0" lvl="0" marL="0" rtl="0" algn="l">
              <a:lnSpc>
                <a:spcPct val="115000"/>
              </a:lnSpc>
              <a:spcBef>
                <a:spcPts val="1200"/>
              </a:spcBef>
              <a:spcAft>
                <a:spcPts val="0"/>
              </a:spcAft>
              <a:buNone/>
            </a:pPr>
            <a:r>
              <a:rPr lang="de" sz="1100">
                <a:solidFill>
                  <a:srgbClr val="FFFFFF"/>
                </a:solidFill>
              </a:rPr>
              <a:t>Nicht mehr nutzbar: Alles über 5 Sekunden</a:t>
            </a:r>
            <a:endParaRPr sz="1100">
              <a:solidFill>
                <a:srgbClr val="FFFFFF"/>
              </a:solidFill>
            </a:endParaRPr>
          </a:p>
          <a:p>
            <a:pPr indent="0" lvl="0" marL="0" rtl="0" algn="l">
              <a:lnSpc>
                <a:spcPct val="115000"/>
              </a:lnSpc>
              <a:spcBef>
                <a:spcPts val="1200"/>
              </a:spcBef>
              <a:spcAft>
                <a:spcPts val="0"/>
              </a:spcAft>
              <a:buNone/>
            </a:pPr>
            <a:r>
              <a:t/>
            </a:r>
            <a:endParaRPr sz="1100">
              <a:solidFill>
                <a:srgbClr val="FFFFFF"/>
              </a:solidFill>
            </a:endParaRPr>
          </a:p>
          <a:p>
            <a:pPr indent="0" lvl="0" marL="0" rtl="0" algn="l">
              <a:lnSpc>
                <a:spcPct val="115000"/>
              </a:lnSpc>
              <a:spcBef>
                <a:spcPts val="1200"/>
              </a:spcBef>
              <a:spcAft>
                <a:spcPts val="0"/>
              </a:spcAft>
              <a:buNone/>
            </a:pPr>
            <a:r>
              <a:t/>
            </a:r>
            <a:endParaRPr sz="1600">
              <a:solidFill>
                <a:srgbClr val="FFFFFF"/>
              </a:solidFill>
            </a:endParaRPr>
          </a:p>
          <a:p>
            <a:pPr indent="0" lvl="0" marL="0" rtl="0" algn="l">
              <a:lnSpc>
                <a:spcPct val="115000"/>
              </a:lnSpc>
              <a:spcBef>
                <a:spcPts val="1200"/>
              </a:spcBef>
              <a:spcAft>
                <a:spcPts val="0"/>
              </a:spcAft>
              <a:buNone/>
            </a:pPr>
            <a:r>
              <a:rPr lang="de" sz="1600">
                <a:solidFill>
                  <a:srgbClr val="FFFFFF"/>
                </a:solidFill>
              </a:rPr>
              <a:t>Server-Ping</a:t>
            </a:r>
            <a:endParaRPr sz="1600">
              <a:solidFill>
                <a:srgbClr val="FFFFFF"/>
              </a:solidFill>
            </a:endParaRPr>
          </a:p>
          <a:p>
            <a:pPr indent="0" lvl="0" marL="0" rtl="0" algn="l">
              <a:lnSpc>
                <a:spcPct val="115000"/>
              </a:lnSpc>
              <a:spcBef>
                <a:spcPts val="1200"/>
              </a:spcBef>
              <a:spcAft>
                <a:spcPts val="0"/>
              </a:spcAft>
              <a:buNone/>
            </a:pPr>
            <a:r>
              <a:rPr lang="de" sz="1100">
                <a:solidFill>
                  <a:srgbClr val="FFFFFF"/>
                </a:solidFill>
              </a:rPr>
              <a:t>Bester Fall: 12 ms</a:t>
            </a:r>
            <a:endParaRPr sz="1100">
              <a:solidFill>
                <a:srgbClr val="FFFFFF"/>
              </a:solidFill>
            </a:endParaRPr>
          </a:p>
          <a:p>
            <a:pPr indent="0" lvl="0" marL="0" rtl="0" algn="l">
              <a:lnSpc>
                <a:spcPct val="115000"/>
              </a:lnSpc>
              <a:spcBef>
                <a:spcPts val="1200"/>
              </a:spcBef>
              <a:spcAft>
                <a:spcPts val="0"/>
              </a:spcAft>
              <a:buNone/>
            </a:pPr>
            <a:r>
              <a:rPr lang="de" sz="1100">
                <a:solidFill>
                  <a:srgbClr val="FFFFFF"/>
                </a:solidFill>
              </a:rPr>
              <a:t>Noch nutzbar:  37 ms</a:t>
            </a:r>
            <a:endParaRPr sz="1100">
              <a:solidFill>
                <a:srgbClr val="FFFFFF"/>
              </a:solidFill>
            </a:endParaRPr>
          </a:p>
          <a:p>
            <a:pPr indent="0" lvl="0" marL="0" rtl="0" algn="l">
              <a:lnSpc>
                <a:spcPct val="115000"/>
              </a:lnSpc>
              <a:spcBef>
                <a:spcPts val="1200"/>
              </a:spcBef>
              <a:spcAft>
                <a:spcPts val="1200"/>
              </a:spcAft>
              <a:buNone/>
            </a:pPr>
            <a:r>
              <a:rPr lang="de" sz="1100">
                <a:solidFill>
                  <a:srgbClr val="FFFFFF"/>
                </a:solidFill>
              </a:rPr>
              <a:t>Nicht mehr nutzbar: ab 100 ms</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Release Planung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de">
                <a:solidFill>
                  <a:srgbClr val="FFFFFF"/>
                </a:solidFill>
                <a:latin typeface="Arial"/>
                <a:ea typeface="Arial"/>
                <a:cs typeface="Arial"/>
                <a:sym typeface="Arial"/>
              </a:rPr>
              <a:t>Release 0: Walking Skeleton</a:t>
            </a:r>
            <a:endParaRPr>
              <a:solidFill>
                <a:srgbClr val="FFFFFF"/>
              </a:solidFill>
            </a:endParaRPr>
          </a:p>
        </p:txBody>
      </p:sp>
      <p:sp>
        <p:nvSpPr>
          <p:cNvPr id="304" name="Google Shape;304;p36"/>
          <p:cNvSpPr txBox="1"/>
          <p:nvPr>
            <p:ph idx="1" type="body"/>
          </p:nvPr>
        </p:nvSpPr>
        <p:spPr>
          <a:xfrm>
            <a:off x="1297500" y="1193375"/>
            <a:ext cx="7038900" cy="35565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de" sz="1800">
                <a:solidFill>
                  <a:srgbClr val="FFFFFF"/>
                </a:solidFill>
                <a:latin typeface="Arial"/>
                <a:ea typeface="Arial"/>
                <a:cs typeface="Arial"/>
                <a:sym typeface="Arial"/>
              </a:rPr>
              <a:t>Must-Be </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ISBN muss an Google Books API weitergereicht werden können (M)</a:t>
            </a:r>
            <a:endParaRPr sz="1400">
              <a:solidFill>
                <a:srgbClr val="FFFFFF"/>
              </a:solidFill>
              <a:latin typeface="Arial"/>
              <a:ea typeface="Arial"/>
              <a:cs typeface="Arial"/>
              <a:sym typeface="Arial"/>
            </a:endParaRPr>
          </a:p>
          <a:p>
            <a:pPr indent="0" lvl="0" marL="0" rtl="0" algn="l">
              <a:spcBef>
                <a:spcPts val="0"/>
              </a:spcBef>
              <a:spcAft>
                <a:spcPts val="0"/>
              </a:spcAft>
              <a:buNone/>
            </a:pPr>
            <a:r>
              <a:rPr lang="de" sz="1400">
                <a:solidFill>
                  <a:srgbClr val="FFFFFF"/>
                </a:solidFill>
                <a:latin typeface="Arial"/>
                <a:ea typeface="Arial"/>
                <a:cs typeface="Arial"/>
                <a:sym typeface="Arial"/>
              </a:rPr>
              <a:t>Eingeben der ISBN (S)</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de" sz="1800">
                <a:solidFill>
                  <a:srgbClr val="FFFFFF"/>
                </a:solidFill>
                <a:latin typeface="Arial"/>
                <a:ea typeface="Arial"/>
                <a:cs typeface="Arial"/>
                <a:sym typeface="Arial"/>
              </a:rPr>
              <a:t>One-dimensional </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Die Google Books API sollte Genres zurückgeben (S/M)</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de" sz="1800">
                <a:solidFill>
                  <a:srgbClr val="FFFFFF"/>
                </a:solidFill>
                <a:latin typeface="Arial"/>
                <a:ea typeface="Arial"/>
                <a:cs typeface="Arial"/>
                <a:sym typeface="Arial"/>
              </a:rPr>
              <a:t>Attractive </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Kamera muss ISBN lesen können (M)</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de" sz="1800">
                <a:solidFill>
                  <a:srgbClr val="FFFFFF"/>
                </a:solidFill>
                <a:latin typeface="Arial"/>
                <a:ea typeface="Arial"/>
                <a:cs typeface="Arial"/>
                <a:sym typeface="Arial"/>
              </a:rPr>
              <a:t>Indifferent </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Account erstellen und verwalten (L)</a:t>
            </a:r>
            <a:endParaRPr sz="1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de">
                <a:solidFill>
                  <a:srgbClr val="FFFFFF"/>
                </a:solidFill>
                <a:latin typeface="Arial"/>
                <a:ea typeface="Arial"/>
                <a:cs typeface="Arial"/>
                <a:sym typeface="Arial"/>
              </a:rPr>
              <a:t>Release 1: Launch</a:t>
            </a:r>
            <a:endParaRPr>
              <a:solidFill>
                <a:srgbClr val="FFFFFF"/>
              </a:solidFill>
            </a:endParaRPr>
          </a:p>
        </p:txBody>
      </p:sp>
      <p:sp>
        <p:nvSpPr>
          <p:cNvPr id="310" name="Google Shape;310;p37"/>
          <p:cNvSpPr txBox="1"/>
          <p:nvPr>
            <p:ph idx="1" type="body"/>
          </p:nvPr>
        </p:nvSpPr>
        <p:spPr>
          <a:xfrm>
            <a:off x="1297500" y="1199300"/>
            <a:ext cx="7038900" cy="32796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de" sz="1800">
                <a:solidFill>
                  <a:srgbClr val="FFFFFF"/>
                </a:solidFill>
                <a:latin typeface="Arial"/>
                <a:ea typeface="Arial"/>
                <a:cs typeface="Arial"/>
                <a:sym typeface="Arial"/>
              </a:rPr>
              <a:t>Must-Be</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Diese Genres müssen in die Spotify API eingegeben werden bzw. die passende Playlist zurückgeben (M/L)</a:t>
            </a:r>
            <a:endParaRPr sz="1400">
              <a:solidFill>
                <a:srgbClr val="FFFFFF"/>
              </a:solidFill>
              <a:latin typeface="Arial"/>
              <a:ea typeface="Arial"/>
              <a:cs typeface="Arial"/>
              <a:sym typeface="Arial"/>
            </a:endParaRPr>
          </a:p>
          <a:p>
            <a:pPr indent="0" lvl="0" marL="0" rtl="0" algn="l">
              <a:spcBef>
                <a:spcPts val="0"/>
              </a:spcBef>
              <a:spcAft>
                <a:spcPts val="0"/>
              </a:spcAft>
              <a:buNone/>
            </a:pPr>
            <a:r>
              <a:rPr lang="de" sz="1400">
                <a:solidFill>
                  <a:srgbClr val="FFFFFF"/>
                </a:solidFill>
                <a:latin typeface="Arial"/>
                <a:ea typeface="Arial"/>
                <a:cs typeface="Arial"/>
                <a:sym typeface="Arial"/>
              </a:rPr>
              <a:t>Die Musik sollte in der App abgespielt werden (XL)</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de" sz="1800">
                <a:solidFill>
                  <a:srgbClr val="FFFFFF"/>
                </a:solidFill>
                <a:latin typeface="Arial"/>
                <a:ea typeface="Arial"/>
                <a:cs typeface="Arial"/>
                <a:sym typeface="Arial"/>
              </a:rPr>
              <a:t>One-dimensional</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Bücher nach Filtern oder Suchbegriffen suchen (L)</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de" sz="1800">
                <a:solidFill>
                  <a:srgbClr val="FFFFFF"/>
                </a:solidFill>
                <a:latin typeface="Arial"/>
                <a:ea typeface="Arial"/>
                <a:cs typeface="Arial"/>
                <a:sym typeface="Arial"/>
              </a:rPr>
              <a:t>Reverse</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Ein Buch kann über einen Reflink auf Amazon gekauft werden (S)</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de">
                <a:solidFill>
                  <a:srgbClr val="FFFFFF"/>
                </a:solidFill>
                <a:latin typeface="Arial"/>
                <a:ea typeface="Arial"/>
                <a:cs typeface="Arial"/>
                <a:sym typeface="Arial"/>
              </a:rPr>
              <a:t>Release 2: Verbesserungen zum Bücherkauf</a:t>
            </a:r>
            <a:endParaRPr>
              <a:solidFill>
                <a:srgbClr val="FFFFFF"/>
              </a:solidFill>
            </a:endParaRPr>
          </a:p>
        </p:txBody>
      </p:sp>
      <p:sp>
        <p:nvSpPr>
          <p:cNvPr id="316" name="Google Shape;316;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de" sz="1800">
                <a:solidFill>
                  <a:srgbClr val="FFFFFF"/>
                </a:solidFill>
                <a:latin typeface="Arial"/>
                <a:ea typeface="Arial"/>
                <a:cs typeface="Arial"/>
                <a:sym typeface="Arial"/>
              </a:rPr>
              <a:t>Must-Be </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Buch sollte gespeichert werden, um Buchvorschläge zu ermöglichen und zur einfacheren Bedienung der App (M)</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de" sz="1800">
                <a:solidFill>
                  <a:srgbClr val="FFFFFF"/>
                </a:solidFill>
                <a:latin typeface="Arial"/>
                <a:ea typeface="Arial"/>
                <a:cs typeface="Arial"/>
                <a:sym typeface="Arial"/>
              </a:rPr>
              <a:t>Attractive </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Ein Buch sollte über die App gekauft werden können (L)</a:t>
            </a:r>
            <a:endParaRPr sz="1400">
              <a:solidFill>
                <a:srgbClr val="FFFFFF"/>
              </a:solidFill>
              <a:latin typeface="Arial"/>
              <a:ea typeface="Arial"/>
              <a:cs typeface="Arial"/>
              <a:sym typeface="Arial"/>
            </a:endParaRPr>
          </a:p>
          <a:p>
            <a:pPr indent="0" lvl="0" marL="0" rtl="0" algn="l">
              <a:spcBef>
                <a:spcPts val="0"/>
              </a:spcBef>
              <a:spcAft>
                <a:spcPts val="0"/>
              </a:spcAft>
              <a:buNone/>
            </a:pPr>
            <a:r>
              <a:rPr lang="de" sz="1400">
                <a:solidFill>
                  <a:srgbClr val="FFFFFF"/>
                </a:solidFill>
                <a:latin typeface="Arial"/>
                <a:ea typeface="Arial"/>
                <a:cs typeface="Arial"/>
                <a:sym typeface="Arial"/>
              </a:rPr>
              <a:t>Anhand der gespeicherten Bücher sollten mehrere ähnliche Bücher vorgeschlagen werden (L)</a:t>
            </a:r>
            <a:endParaRPr sz="14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de">
                <a:solidFill>
                  <a:srgbClr val="FFFFFF"/>
                </a:solidFill>
                <a:latin typeface="Arial"/>
                <a:ea typeface="Arial"/>
                <a:cs typeface="Arial"/>
                <a:sym typeface="Arial"/>
              </a:rPr>
              <a:t>Release 3: Weitere Verbesserungen</a:t>
            </a:r>
            <a:endParaRPr>
              <a:solidFill>
                <a:srgbClr val="FFFFFF"/>
              </a:solidFill>
            </a:endParaRPr>
          </a:p>
        </p:txBody>
      </p:sp>
      <p:sp>
        <p:nvSpPr>
          <p:cNvPr id="322" name="Google Shape;322;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de" sz="1800">
                <a:solidFill>
                  <a:srgbClr val="FFFFFF"/>
                </a:solidFill>
                <a:latin typeface="Arial"/>
                <a:ea typeface="Arial"/>
                <a:cs typeface="Arial"/>
                <a:sym typeface="Arial"/>
              </a:rPr>
              <a:t>Must-Be </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Bug Fixes (S)</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de" sz="1800">
                <a:solidFill>
                  <a:srgbClr val="FFFFFF"/>
                </a:solidFill>
                <a:latin typeface="Arial"/>
                <a:ea typeface="Arial"/>
                <a:cs typeface="Arial"/>
                <a:sym typeface="Arial"/>
              </a:rPr>
              <a:t>One-dimensional </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Push-Benachrichtigungen, wenn neue Vorschläge bereit sind (S)</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de" sz="1800">
                <a:solidFill>
                  <a:srgbClr val="FFFFFF"/>
                </a:solidFill>
                <a:latin typeface="Arial"/>
                <a:ea typeface="Arial"/>
                <a:cs typeface="Arial"/>
                <a:sym typeface="Arial"/>
              </a:rPr>
              <a:t>Attractive </a:t>
            </a:r>
            <a:endParaRPr sz="1800">
              <a:solidFill>
                <a:srgbClr val="FFFFFF"/>
              </a:solidFill>
              <a:latin typeface="Arial"/>
              <a:ea typeface="Arial"/>
              <a:cs typeface="Arial"/>
              <a:sym typeface="Arial"/>
            </a:endParaRPr>
          </a:p>
          <a:p>
            <a:pPr indent="0" lvl="0" marL="0" rtl="0" algn="l">
              <a:spcBef>
                <a:spcPts val="400"/>
              </a:spcBef>
              <a:spcAft>
                <a:spcPts val="0"/>
              </a:spcAft>
              <a:buNone/>
            </a:pPr>
            <a:r>
              <a:rPr lang="de" sz="1400">
                <a:solidFill>
                  <a:srgbClr val="FFFFFF"/>
                </a:solidFill>
                <a:latin typeface="Arial"/>
                <a:ea typeface="Arial"/>
                <a:cs typeface="Arial"/>
                <a:sym typeface="Arial"/>
              </a:rPr>
              <a:t>Man muss auch die Playlists manuell sortiert nach Vibes finden können (M)</a:t>
            </a:r>
            <a:endParaRPr sz="14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Vielen Dank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Iteration der 1. Abgabe</a:t>
            </a:r>
            <a:endParaRPr/>
          </a:p>
        </p:txBody>
      </p:sp>
      <p:sp>
        <p:nvSpPr>
          <p:cNvPr id="147" name="Google Shape;147;p15"/>
          <p:cNvSpPr txBox="1"/>
          <p:nvPr>
            <p:ph idx="1" type="body"/>
          </p:nvPr>
        </p:nvSpPr>
        <p:spPr>
          <a:xfrm>
            <a:off x="1297500" y="1307850"/>
            <a:ext cx="7038900" cy="3715800"/>
          </a:xfrm>
          <a:prstGeom prst="rect">
            <a:avLst/>
          </a:prstGeom>
        </p:spPr>
        <p:txBody>
          <a:bodyPr anchorCtr="0" anchor="t" bIns="91425" lIns="91425" spcFirstLastPara="1" rIns="91425" wrap="square" tIns="91425">
            <a:noAutofit/>
          </a:bodyPr>
          <a:lstStyle/>
          <a:p>
            <a:pPr indent="0" lvl="0" marL="0" rtl="0" algn="l">
              <a:spcBef>
                <a:spcPts val="200"/>
              </a:spcBef>
              <a:spcAft>
                <a:spcPts val="0"/>
              </a:spcAft>
              <a:buNone/>
            </a:pPr>
            <a:r>
              <a:rPr lang="de" sz="1400">
                <a:solidFill>
                  <a:srgbClr val="FFFFFF"/>
                </a:solidFill>
                <a:latin typeface="Arial"/>
                <a:ea typeface="Arial"/>
                <a:cs typeface="Arial"/>
                <a:sym typeface="Arial"/>
              </a:rPr>
              <a:t>Qualitätsmatrix:</a:t>
            </a:r>
            <a:endParaRPr sz="1400">
              <a:solidFill>
                <a:srgbClr val="FFFFFF"/>
              </a:solidFill>
              <a:latin typeface="Arial"/>
              <a:ea typeface="Arial"/>
              <a:cs typeface="Arial"/>
              <a:sym typeface="Arial"/>
            </a:endParaRPr>
          </a:p>
          <a:p>
            <a:pPr indent="0" lvl="0" marL="0" rtl="0" algn="l">
              <a:spcBef>
                <a:spcPts val="200"/>
              </a:spcBef>
              <a:spcAft>
                <a:spcPts val="0"/>
              </a:spcAft>
              <a:buNone/>
            </a:pPr>
            <a:r>
              <a:rPr lang="de" sz="1400">
                <a:solidFill>
                  <a:srgbClr val="FFFFFF"/>
                </a:solidFill>
                <a:latin typeface="Arial"/>
                <a:ea typeface="Arial"/>
                <a:cs typeface="Arial"/>
                <a:sym typeface="Arial"/>
              </a:rPr>
              <a:t>Zur Übersichtlichkeit komplett gefüllt</a:t>
            </a:r>
            <a:endParaRPr sz="1400">
              <a:solidFill>
                <a:srgbClr val="FFFFFF"/>
              </a:solidFill>
              <a:latin typeface="Arial"/>
              <a:ea typeface="Arial"/>
              <a:cs typeface="Arial"/>
              <a:sym typeface="Arial"/>
            </a:endParaRPr>
          </a:p>
          <a:p>
            <a:pPr indent="0" lvl="0" marL="0" rtl="0" algn="l">
              <a:spcBef>
                <a:spcPts val="200"/>
              </a:spcBef>
              <a:spcAft>
                <a:spcPts val="0"/>
              </a:spcAft>
              <a:buNone/>
            </a:pPr>
            <a:r>
              <a:t/>
            </a:r>
            <a:endParaRPr sz="1400">
              <a:solidFill>
                <a:srgbClr val="FFFFFF"/>
              </a:solidFill>
              <a:latin typeface="Arial"/>
              <a:ea typeface="Arial"/>
              <a:cs typeface="Arial"/>
              <a:sym typeface="Arial"/>
            </a:endParaRPr>
          </a:p>
          <a:p>
            <a:pPr indent="0" lvl="0" marL="0" rtl="0" algn="l">
              <a:spcBef>
                <a:spcPts val="200"/>
              </a:spcBef>
              <a:spcAft>
                <a:spcPts val="0"/>
              </a:spcAft>
              <a:buNone/>
            </a:pPr>
            <a:r>
              <a:rPr lang="de" sz="1400">
                <a:solidFill>
                  <a:srgbClr val="FFFFFF"/>
                </a:solidFill>
                <a:latin typeface="Arial"/>
                <a:ea typeface="Arial"/>
                <a:cs typeface="Arial"/>
                <a:sym typeface="Arial"/>
              </a:rPr>
              <a:t>Risikomanagement:</a:t>
            </a:r>
            <a:endParaRPr sz="1400">
              <a:solidFill>
                <a:srgbClr val="FFFFFF"/>
              </a:solidFill>
              <a:latin typeface="Arial"/>
              <a:ea typeface="Arial"/>
              <a:cs typeface="Arial"/>
              <a:sym typeface="Arial"/>
            </a:endParaRPr>
          </a:p>
          <a:p>
            <a:pPr indent="0" lvl="0" marL="0" rtl="0" algn="l">
              <a:spcBef>
                <a:spcPts val="200"/>
              </a:spcBef>
              <a:spcAft>
                <a:spcPts val="0"/>
              </a:spcAft>
              <a:buNone/>
            </a:pPr>
            <a:r>
              <a:rPr lang="de" sz="1400">
                <a:solidFill>
                  <a:srgbClr val="FFFFFF"/>
                </a:solidFill>
                <a:latin typeface="Arial"/>
                <a:ea typeface="Arial"/>
                <a:cs typeface="Arial"/>
                <a:sym typeface="Arial"/>
              </a:rPr>
              <a:t>Tabellen auseinandergezogen</a:t>
            </a:r>
            <a:endParaRPr sz="1400">
              <a:solidFill>
                <a:srgbClr val="FFFFFF"/>
              </a:solidFill>
              <a:latin typeface="Arial"/>
              <a:ea typeface="Arial"/>
              <a:cs typeface="Arial"/>
              <a:sym typeface="Arial"/>
            </a:endParaRPr>
          </a:p>
          <a:p>
            <a:pPr indent="0" lvl="0" marL="0" rtl="0" algn="l">
              <a:spcBef>
                <a:spcPts val="200"/>
              </a:spcBef>
              <a:spcAft>
                <a:spcPts val="0"/>
              </a:spcAft>
              <a:buNone/>
            </a:pPr>
            <a:r>
              <a:rPr lang="de" sz="1400">
                <a:solidFill>
                  <a:srgbClr val="FFFFFF"/>
                </a:solidFill>
                <a:latin typeface="Arial"/>
                <a:ea typeface="Arial"/>
                <a:cs typeface="Arial"/>
                <a:sym typeface="Arial"/>
              </a:rPr>
              <a:t> </a:t>
            </a:r>
            <a:endParaRPr sz="1400">
              <a:solidFill>
                <a:srgbClr val="FFFFFF"/>
              </a:solidFill>
              <a:latin typeface="Arial"/>
              <a:ea typeface="Arial"/>
              <a:cs typeface="Arial"/>
              <a:sym typeface="Arial"/>
            </a:endParaRPr>
          </a:p>
          <a:p>
            <a:pPr indent="0" lvl="0" marL="0" rtl="0" algn="l">
              <a:spcBef>
                <a:spcPts val="0"/>
              </a:spcBef>
              <a:spcAft>
                <a:spcPts val="0"/>
              </a:spcAft>
              <a:buNone/>
            </a:pPr>
            <a:r>
              <a:rPr lang="de" sz="1400">
                <a:solidFill>
                  <a:srgbClr val="FFFFFF"/>
                </a:solidFill>
                <a:latin typeface="Arial"/>
                <a:ea typeface="Arial"/>
                <a:cs typeface="Arial"/>
                <a:sym typeface="Arial"/>
              </a:rPr>
              <a:t>Metriken:</a:t>
            </a:r>
            <a:endParaRPr sz="1400">
              <a:solidFill>
                <a:srgbClr val="FFFFFF"/>
              </a:solidFill>
              <a:latin typeface="Arial"/>
              <a:ea typeface="Arial"/>
              <a:cs typeface="Arial"/>
              <a:sym typeface="Arial"/>
            </a:endParaRPr>
          </a:p>
          <a:p>
            <a:pPr indent="0" lvl="0" marL="0" rtl="0" algn="l">
              <a:spcBef>
                <a:spcPts val="200"/>
              </a:spcBef>
              <a:spcAft>
                <a:spcPts val="0"/>
              </a:spcAft>
              <a:buNone/>
            </a:pPr>
            <a:r>
              <a:rPr lang="de" sz="1400">
                <a:solidFill>
                  <a:srgbClr val="FFFFFF"/>
                </a:solidFill>
                <a:latin typeface="Arial"/>
                <a:ea typeface="Arial"/>
                <a:cs typeface="Arial"/>
                <a:sym typeface="Arial"/>
              </a:rPr>
              <a:t>Aufnahme, warum Server wichtig ist</a:t>
            </a:r>
            <a:endParaRPr sz="1400">
              <a:solidFill>
                <a:srgbClr val="FFFFFF"/>
              </a:solidFill>
              <a:latin typeface="Arial"/>
              <a:ea typeface="Arial"/>
              <a:cs typeface="Arial"/>
              <a:sym typeface="Arial"/>
            </a:endParaRPr>
          </a:p>
          <a:p>
            <a:pPr indent="0" lvl="0" marL="0" rtl="0" algn="l">
              <a:spcBef>
                <a:spcPts val="200"/>
              </a:spcBef>
              <a:spcAft>
                <a:spcPts val="0"/>
              </a:spcAft>
              <a:buNone/>
            </a:pPr>
            <a:r>
              <a:t/>
            </a:r>
            <a:endParaRPr sz="1400">
              <a:solidFill>
                <a:srgbClr val="FFFFFF"/>
              </a:solidFill>
              <a:latin typeface="Arial"/>
              <a:ea typeface="Arial"/>
              <a:cs typeface="Arial"/>
              <a:sym typeface="Arial"/>
            </a:endParaRPr>
          </a:p>
          <a:p>
            <a:pPr indent="0" lvl="0" marL="0" rtl="0" algn="l">
              <a:spcBef>
                <a:spcPts val="200"/>
              </a:spcBef>
              <a:spcAft>
                <a:spcPts val="0"/>
              </a:spcAft>
              <a:buNone/>
            </a:pPr>
            <a:r>
              <a:rPr lang="de" sz="1400">
                <a:solidFill>
                  <a:srgbClr val="FFFFFF"/>
                </a:solidFill>
                <a:latin typeface="Arial"/>
                <a:ea typeface="Arial"/>
                <a:cs typeface="Arial"/>
                <a:sym typeface="Arial"/>
              </a:rPr>
              <a:t>Product Vision Board:</a:t>
            </a:r>
            <a:endParaRPr sz="1400">
              <a:solidFill>
                <a:srgbClr val="FFFFFF"/>
              </a:solidFill>
              <a:latin typeface="Arial"/>
              <a:ea typeface="Arial"/>
              <a:cs typeface="Arial"/>
              <a:sym typeface="Arial"/>
            </a:endParaRPr>
          </a:p>
          <a:p>
            <a:pPr indent="0" lvl="0" marL="0" rtl="0" algn="l">
              <a:spcBef>
                <a:spcPts val="200"/>
              </a:spcBef>
              <a:spcAft>
                <a:spcPts val="0"/>
              </a:spcAft>
              <a:buNone/>
            </a:pPr>
            <a:r>
              <a:rPr lang="de" sz="1400">
                <a:solidFill>
                  <a:srgbClr val="FFFFFF"/>
                </a:solidFill>
                <a:latin typeface="Arial"/>
                <a:ea typeface="Arial"/>
                <a:cs typeface="Arial"/>
                <a:sym typeface="Arial"/>
              </a:rPr>
              <a:t>Competitors spezifiziert</a:t>
            </a:r>
            <a:endParaRPr sz="1400">
              <a:solidFill>
                <a:srgbClr val="FFFFFF"/>
              </a:solidFill>
              <a:latin typeface="Arial"/>
              <a:ea typeface="Arial"/>
              <a:cs typeface="Arial"/>
              <a:sym typeface="Arial"/>
            </a:endParaRPr>
          </a:p>
          <a:p>
            <a:pPr indent="0" lvl="0" marL="0" rtl="0" algn="l">
              <a:spcBef>
                <a:spcPts val="200"/>
              </a:spcBef>
              <a:spcAft>
                <a:spcPts val="0"/>
              </a:spcAft>
              <a:buNone/>
            </a:pPr>
            <a:r>
              <a:rPr lang="de" sz="1400">
                <a:solidFill>
                  <a:srgbClr val="FFFFFF"/>
                </a:solidFill>
                <a:latin typeface="Arial"/>
                <a:ea typeface="Arial"/>
                <a:cs typeface="Arial"/>
                <a:sym typeface="Arial"/>
              </a:rPr>
              <a:t>Spezifizierung der Bedienung der App</a:t>
            </a:r>
            <a:endParaRPr sz="1400">
              <a:solidFill>
                <a:srgbClr val="FFFFFF"/>
              </a:solidFill>
              <a:latin typeface="Arial"/>
              <a:ea typeface="Arial"/>
              <a:cs typeface="Arial"/>
              <a:sym typeface="Arial"/>
            </a:endParaRPr>
          </a:p>
          <a:p>
            <a:pPr indent="0" lvl="0" marL="0" rtl="0" algn="l">
              <a:spcBef>
                <a:spcPts val="200"/>
              </a:spcBef>
              <a:spcAft>
                <a:spcPts val="0"/>
              </a:spcAft>
              <a:buNone/>
            </a:pPr>
            <a:r>
              <a:rPr lang="de" sz="1400">
                <a:solidFill>
                  <a:srgbClr val="FFFFFF"/>
                </a:solidFill>
                <a:latin typeface="Arial"/>
                <a:ea typeface="Arial"/>
                <a:cs typeface="Arial"/>
                <a:sym typeface="Arial"/>
              </a:rPr>
              <a:t> </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sz="1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Stakeholder Analyse</a:t>
            </a:r>
            <a:endParaRPr/>
          </a:p>
        </p:txBody>
      </p:sp>
      <p:graphicFrame>
        <p:nvGraphicFramePr>
          <p:cNvPr id="153" name="Google Shape;153;p16"/>
          <p:cNvGraphicFramePr/>
          <p:nvPr/>
        </p:nvGraphicFramePr>
        <p:xfrm>
          <a:off x="1393575" y="1731675"/>
          <a:ext cx="3000000" cy="3000000"/>
        </p:xfrm>
        <a:graphic>
          <a:graphicData uri="http://schemas.openxmlformats.org/drawingml/2006/table">
            <a:tbl>
              <a:tblPr>
                <a:noFill/>
                <a:tableStyleId>{04D6B7B1-EBED-4D10-BCB8-741CFB8D1918}</a:tableStyleId>
              </a:tblPr>
              <a:tblGrid>
                <a:gridCol w="3173675"/>
                <a:gridCol w="3183175"/>
              </a:tblGrid>
              <a:tr h="1357425">
                <a:tc>
                  <a:txBody>
                    <a:bodyPr/>
                    <a:lstStyle/>
                    <a:p>
                      <a:pPr indent="0" lvl="0" marL="0" rtl="0" algn="l">
                        <a:spcBef>
                          <a:spcPts val="0"/>
                        </a:spcBef>
                        <a:spcAft>
                          <a:spcPts val="0"/>
                        </a:spcAft>
                        <a:buNone/>
                      </a:pPr>
                      <a:r>
                        <a:rPr lang="de">
                          <a:solidFill>
                            <a:srgbClr val="FFFFFF"/>
                          </a:solidFill>
                        </a:rPr>
                        <a:t>Zufriedenstellen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de">
                          <a:solidFill>
                            <a:srgbClr val="FFFFFF"/>
                          </a:solidFill>
                        </a:rPr>
                        <a:t>Sebastian, API Bereitsteller</a:t>
                      </a:r>
                      <a:endParaRPr>
                        <a:solidFill>
                          <a:srgbClr val="FFFFFF"/>
                        </a:solidFill>
                      </a:endParaRPr>
                    </a:p>
                    <a:p>
                      <a:pPr indent="0" lvl="0" marL="0" rtl="0" algn="l">
                        <a:spcBef>
                          <a:spcPts val="0"/>
                        </a:spcBef>
                        <a:spcAft>
                          <a:spcPts val="0"/>
                        </a:spcAft>
                        <a:buNone/>
                      </a:pPr>
                      <a:r>
                        <a:rPr lang="de">
                          <a:solidFill>
                            <a:srgbClr val="FFFFFF"/>
                          </a:solidFill>
                        </a:rPr>
                        <a:t> </a:t>
                      </a:r>
                      <a:endParaRPr>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de">
                          <a:solidFill>
                            <a:srgbClr val="FFFFFF"/>
                          </a:solidFill>
                        </a:rPr>
                        <a:t>Eng managen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de">
                          <a:solidFill>
                            <a:srgbClr val="FFFFFF"/>
                          </a:solidFill>
                        </a:rPr>
                        <a:t>Verwalter der App, Entwickler, Projektmanager</a:t>
                      </a:r>
                      <a:endParaRPr>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299975">
                <a:tc>
                  <a:txBody>
                    <a:bodyPr/>
                    <a:lstStyle/>
                    <a:p>
                      <a:pPr indent="0" lvl="0" marL="0" rtl="0" algn="l">
                        <a:spcBef>
                          <a:spcPts val="0"/>
                        </a:spcBef>
                        <a:spcAft>
                          <a:spcPts val="0"/>
                        </a:spcAft>
                        <a:buNone/>
                      </a:pPr>
                      <a:r>
                        <a:rPr lang="de">
                          <a:solidFill>
                            <a:srgbClr val="FFFFFF"/>
                          </a:solidFill>
                        </a:rPr>
                        <a:t>Überwachen</a:t>
                      </a:r>
                      <a:endParaRPr>
                        <a:solidFill>
                          <a:srgbClr val="FFFFFF"/>
                        </a:solidFill>
                      </a:endParaRPr>
                    </a:p>
                    <a:p>
                      <a:pPr indent="0" lvl="0" marL="0" rtl="0" algn="l">
                        <a:spcBef>
                          <a:spcPts val="0"/>
                        </a:spcBef>
                        <a:spcAft>
                          <a:spcPts val="0"/>
                        </a:spcAft>
                        <a:buNone/>
                      </a:pPr>
                      <a:r>
                        <a:rPr lang="de">
                          <a:solidFill>
                            <a:srgbClr val="FFFFFF"/>
                          </a:solidFill>
                        </a:rPr>
                        <a:t> </a:t>
                      </a:r>
                      <a:endParaRPr>
                        <a:solidFill>
                          <a:srgbClr val="FFFFFF"/>
                        </a:solidFill>
                      </a:endParaRPr>
                    </a:p>
                    <a:p>
                      <a:pPr indent="0" lvl="0" marL="0" rtl="0" algn="l">
                        <a:spcBef>
                          <a:spcPts val="0"/>
                        </a:spcBef>
                        <a:spcAft>
                          <a:spcPts val="0"/>
                        </a:spcAft>
                        <a:buNone/>
                      </a:pPr>
                      <a:r>
                        <a:rPr lang="de">
                          <a:solidFill>
                            <a:srgbClr val="FFFFFF"/>
                          </a:solidFill>
                        </a:rPr>
                        <a:t> </a:t>
                      </a:r>
                      <a:endParaRPr>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de">
                          <a:solidFill>
                            <a:srgbClr val="FFFFFF"/>
                          </a:solidFill>
                        </a:rPr>
                        <a:t>Informieren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de">
                          <a:solidFill>
                            <a:srgbClr val="FFFFFF"/>
                          </a:solidFill>
                        </a:rPr>
                        <a:t>Leser und Spotify Hörer</a:t>
                      </a:r>
                      <a:endParaRPr>
                        <a:solidFill>
                          <a:srgbClr val="FFFFFF"/>
                        </a:solidFill>
                      </a:endParaRPr>
                    </a:p>
                  </a:txBody>
                  <a:tcPr marT="63500" marB="63500" marR="63500" marL="6350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154" name="Google Shape;154;p16"/>
          <p:cNvSpPr txBox="1"/>
          <p:nvPr/>
        </p:nvSpPr>
        <p:spPr>
          <a:xfrm>
            <a:off x="281575" y="2321425"/>
            <a:ext cx="12885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Macht</a:t>
            </a:r>
            <a:endParaRPr>
              <a:solidFill>
                <a:srgbClr val="FFFFFF"/>
              </a:solidFill>
              <a:latin typeface="Lato"/>
              <a:ea typeface="Lato"/>
              <a:cs typeface="Lato"/>
              <a:sym typeface="Lato"/>
            </a:endParaRPr>
          </a:p>
        </p:txBody>
      </p:sp>
      <p:sp>
        <p:nvSpPr>
          <p:cNvPr id="155" name="Google Shape;155;p16"/>
          <p:cNvSpPr txBox="1"/>
          <p:nvPr/>
        </p:nvSpPr>
        <p:spPr>
          <a:xfrm>
            <a:off x="3269050" y="4615875"/>
            <a:ext cx="22419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Einstellung zum Projekt</a:t>
            </a:r>
            <a:endParaRPr>
              <a:solidFill>
                <a:srgbClr val="FFFFFF"/>
              </a:solidFill>
              <a:latin typeface="Lato"/>
              <a:ea typeface="Lato"/>
              <a:cs typeface="Lato"/>
              <a:sym typeface="Lato"/>
            </a:endParaRPr>
          </a:p>
        </p:txBody>
      </p:sp>
      <p:cxnSp>
        <p:nvCxnSpPr>
          <p:cNvPr id="156" name="Google Shape;156;p16"/>
          <p:cNvCxnSpPr/>
          <p:nvPr/>
        </p:nvCxnSpPr>
        <p:spPr>
          <a:xfrm flipH="1" rot="10800000">
            <a:off x="1007275" y="1731675"/>
            <a:ext cx="10500" cy="26574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6"/>
          <p:cNvCxnSpPr/>
          <p:nvPr/>
        </p:nvCxnSpPr>
        <p:spPr>
          <a:xfrm flipH="1" rot="10800000">
            <a:off x="1309050" y="4615875"/>
            <a:ext cx="6525900" cy="4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Lösungs Stakeholder</a:t>
            </a:r>
            <a:endParaRPr/>
          </a:p>
        </p:txBody>
      </p:sp>
      <p:sp>
        <p:nvSpPr>
          <p:cNvPr id="163" name="Google Shape;163;p17"/>
          <p:cNvSpPr txBox="1"/>
          <p:nvPr>
            <p:ph idx="1" type="body"/>
          </p:nvPr>
        </p:nvSpPr>
        <p:spPr>
          <a:xfrm>
            <a:off x="1297500" y="1141375"/>
            <a:ext cx="7038900" cy="33375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de" sz="1800">
                <a:solidFill>
                  <a:srgbClr val="FFFFFF"/>
                </a:solidFill>
                <a:latin typeface="Arial"/>
                <a:ea typeface="Arial"/>
                <a:cs typeface="Arial"/>
                <a:sym typeface="Arial"/>
              </a:rPr>
              <a:t>Intern</a:t>
            </a:r>
            <a:endParaRPr sz="1800">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Char char="●"/>
            </a:pPr>
            <a:r>
              <a:rPr lang="de" sz="1400">
                <a:solidFill>
                  <a:srgbClr val="FFFFFF"/>
                </a:solidFill>
                <a:latin typeface="Arial"/>
                <a:ea typeface="Arial"/>
                <a:cs typeface="Arial"/>
                <a:sym typeface="Arial"/>
              </a:rPr>
              <a:t>Entwickler</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Projektmanager</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Verwalter der Seite</a:t>
            </a:r>
            <a:endParaRPr sz="1400">
              <a:solidFill>
                <a:srgbClr val="FFFFFF"/>
              </a:solidFill>
              <a:latin typeface="Arial"/>
              <a:ea typeface="Arial"/>
              <a:cs typeface="Arial"/>
              <a:sym typeface="Arial"/>
            </a:endParaRPr>
          </a:p>
          <a:p>
            <a:pPr indent="0" lvl="0" marL="0" rtl="0" algn="l">
              <a:spcBef>
                <a:spcPts val="1200"/>
              </a:spcBef>
              <a:spcAft>
                <a:spcPts val="0"/>
              </a:spcAft>
              <a:buNone/>
            </a:pPr>
            <a:r>
              <a:rPr lang="de" sz="1800">
                <a:solidFill>
                  <a:srgbClr val="FFFFFF"/>
                </a:solidFill>
                <a:latin typeface="Arial"/>
                <a:ea typeface="Arial"/>
                <a:cs typeface="Arial"/>
                <a:sym typeface="Arial"/>
              </a:rPr>
              <a:t>Extern</a:t>
            </a:r>
            <a:endParaRPr sz="1800">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Char char="●"/>
            </a:pPr>
            <a:r>
              <a:rPr lang="de" sz="1400">
                <a:solidFill>
                  <a:srgbClr val="FFFFFF"/>
                </a:solidFill>
                <a:latin typeface="Arial"/>
                <a:ea typeface="Arial"/>
                <a:cs typeface="Arial"/>
                <a:sym typeface="Arial"/>
              </a:rPr>
              <a:t>Sebastian</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Kunde (Leser)</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Spotify Hörer</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Spotify und Google API</a:t>
            </a:r>
            <a:endParaRPr sz="1400">
              <a:solidFill>
                <a:srgbClr val="FFFFFF"/>
              </a:solidFill>
              <a:latin typeface="Arial"/>
              <a:ea typeface="Arial"/>
              <a:cs typeface="Arial"/>
              <a:sym typeface="Arial"/>
            </a:endParaRPr>
          </a:p>
          <a:p>
            <a:pPr indent="0" lvl="0" marL="0" rtl="0" algn="l">
              <a:spcBef>
                <a:spcPts val="1200"/>
              </a:spcBef>
              <a:spcAft>
                <a:spcPts val="160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503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Business Requirements</a:t>
            </a:r>
            <a:endParaRPr/>
          </a:p>
        </p:txBody>
      </p:sp>
      <p:sp>
        <p:nvSpPr>
          <p:cNvPr id="169" name="Google Shape;169;p18"/>
          <p:cNvSpPr txBox="1"/>
          <p:nvPr>
            <p:ph idx="1" type="body"/>
          </p:nvPr>
        </p:nvSpPr>
        <p:spPr>
          <a:xfrm>
            <a:off x="4572000" y="1307850"/>
            <a:ext cx="3764400" cy="32961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de" sz="1400">
                <a:solidFill>
                  <a:srgbClr val="FFFFFF"/>
                </a:solidFill>
                <a:latin typeface="Arial"/>
                <a:ea typeface="Arial"/>
                <a:cs typeface="Arial"/>
                <a:sym typeface="Arial"/>
              </a:rPr>
              <a:t>Constraints</a:t>
            </a:r>
            <a:endParaRPr sz="1400">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Char char="●"/>
            </a:pPr>
            <a:r>
              <a:rPr lang="de" sz="1400">
                <a:solidFill>
                  <a:srgbClr val="FFFFFF"/>
                </a:solidFill>
                <a:latin typeface="Arial"/>
                <a:ea typeface="Arial"/>
                <a:cs typeface="Arial"/>
                <a:sym typeface="Arial"/>
              </a:rPr>
              <a:t>Die App soll für Android-Geräte entwickelt werden</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de" sz="1400">
                <a:solidFill>
                  <a:srgbClr val="FFFFFF"/>
                </a:solidFill>
                <a:latin typeface="Arial"/>
                <a:ea typeface="Arial"/>
                <a:cs typeface="Arial"/>
                <a:sym typeface="Arial"/>
              </a:rPr>
              <a:t>Die App soll die APIs Google, Amazon und Spotify nutzen</a:t>
            </a:r>
            <a:endParaRPr sz="1400">
              <a:solidFill>
                <a:srgbClr val="FFFFFF"/>
              </a:solidFill>
            </a:endParaRPr>
          </a:p>
          <a:p>
            <a:pPr indent="0" lvl="0" marL="0" rtl="0" algn="l">
              <a:spcBef>
                <a:spcPts val="1200"/>
              </a:spcBef>
              <a:spcAft>
                <a:spcPts val="0"/>
              </a:spcAft>
              <a:buNone/>
            </a:pPr>
            <a:r>
              <a:rPr lang="de" sz="1400">
                <a:solidFill>
                  <a:srgbClr val="FFFFFF"/>
                </a:solidFill>
              </a:rPr>
              <a:t>Business Rules</a:t>
            </a:r>
            <a:endParaRPr sz="1400">
              <a:solidFill>
                <a:srgbClr val="FFFFFF"/>
              </a:solidFill>
            </a:endParaRPr>
          </a:p>
          <a:p>
            <a:pPr indent="-317500" lvl="0" marL="457200" rtl="0" algn="l">
              <a:spcBef>
                <a:spcPts val="1600"/>
              </a:spcBef>
              <a:spcAft>
                <a:spcPts val="0"/>
              </a:spcAft>
              <a:buClr>
                <a:srgbClr val="FFFFFF"/>
              </a:buClr>
              <a:buSzPts val="1400"/>
              <a:buChar char="●"/>
            </a:pPr>
            <a:r>
              <a:rPr lang="de" sz="1400">
                <a:solidFill>
                  <a:srgbClr val="FFFFFF"/>
                </a:solidFill>
              </a:rPr>
              <a:t>Die App wird nebenberuflich/freiwillig in der Freizeit erstellt</a:t>
            </a:r>
            <a:endParaRPr sz="1400">
              <a:solidFill>
                <a:srgbClr val="FFFFFF"/>
              </a:solidFill>
            </a:endParaRPr>
          </a:p>
          <a:p>
            <a:pPr indent="-317500" lvl="0" marL="457200" rtl="0" algn="l">
              <a:spcBef>
                <a:spcPts val="0"/>
              </a:spcBef>
              <a:spcAft>
                <a:spcPts val="0"/>
              </a:spcAft>
              <a:buClr>
                <a:srgbClr val="FFFFFF"/>
              </a:buClr>
              <a:buSzPts val="1400"/>
              <a:buChar char="●"/>
            </a:pPr>
            <a:r>
              <a:rPr lang="de" sz="1400">
                <a:solidFill>
                  <a:srgbClr val="FFFFFF"/>
                </a:solidFill>
              </a:rPr>
              <a:t>Firma bildet sich in Form einer OHG</a:t>
            </a:r>
            <a:endParaRPr sz="1400">
              <a:solidFill>
                <a:srgbClr val="FFFFFF"/>
              </a:solidFill>
            </a:endParaRPr>
          </a:p>
        </p:txBody>
      </p:sp>
      <p:sp>
        <p:nvSpPr>
          <p:cNvPr id="170" name="Google Shape;170;p18"/>
          <p:cNvSpPr txBox="1"/>
          <p:nvPr>
            <p:ph idx="1" type="body"/>
          </p:nvPr>
        </p:nvSpPr>
        <p:spPr>
          <a:xfrm>
            <a:off x="1121725" y="1307850"/>
            <a:ext cx="3450300" cy="32961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Clr>
                <a:srgbClr val="FFFFFF"/>
              </a:buClr>
              <a:buSzPts val="1400"/>
              <a:buChar char="●"/>
            </a:pPr>
            <a:r>
              <a:rPr lang="de" sz="1400">
                <a:solidFill>
                  <a:srgbClr val="FFFFFF"/>
                </a:solidFill>
              </a:rPr>
              <a:t>Über Amazon Reflinks eine Provision der verkauften Bücher erlangen</a:t>
            </a:r>
            <a:endParaRPr sz="1400">
              <a:solidFill>
                <a:srgbClr val="FFFFFF"/>
              </a:solidFill>
            </a:endParaRPr>
          </a:p>
          <a:p>
            <a:pPr indent="-317500" lvl="0" marL="457200" rtl="0" algn="l">
              <a:spcBef>
                <a:spcPts val="0"/>
              </a:spcBef>
              <a:spcAft>
                <a:spcPts val="0"/>
              </a:spcAft>
              <a:buClr>
                <a:srgbClr val="FFFFFF"/>
              </a:buClr>
              <a:buSzPts val="1400"/>
              <a:buChar char="●"/>
            </a:pPr>
            <a:r>
              <a:rPr lang="de" sz="1400">
                <a:solidFill>
                  <a:srgbClr val="FFFFFF"/>
                </a:solidFill>
              </a:rPr>
              <a:t>Über die Spotify Neukundenanwerbung einen Umsatz erzielen</a:t>
            </a:r>
            <a:endParaRPr sz="1400">
              <a:solidFill>
                <a:srgbClr val="FFFFFF"/>
              </a:solidFill>
            </a:endParaRPr>
          </a:p>
          <a:p>
            <a:pPr indent="-317500" lvl="0" marL="457200" rtl="0" algn="l">
              <a:spcBef>
                <a:spcPts val="0"/>
              </a:spcBef>
              <a:spcAft>
                <a:spcPts val="0"/>
              </a:spcAft>
              <a:buClr>
                <a:srgbClr val="FFFFFF"/>
              </a:buClr>
              <a:buSzPts val="1400"/>
              <a:buChar char="●"/>
            </a:pPr>
            <a:r>
              <a:rPr lang="de" sz="1400">
                <a:solidFill>
                  <a:srgbClr val="FFFFFF"/>
                </a:solidFill>
              </a:rPr>
              <a:t>Notfalls Werbung in der App oder die App kostenpflichtig machen</a:t>
            </a:r>
            <a:endParaRPr sz="1400">
              <a:solidFill>
                <a:srgbClr val="FFFFFF"/>
              </a:solidFill>
            </a:endParaRPr>
          </a:p>
        </p:txBody>
      </p:sp>
      <p:cxnSp>
        <p:nvCxnSpPr>
          <p:cNvPr id="171" name="Google Shape;171;p18"/>
          <p:cNvCxnSpPr/>
          <p:nvPr/>
        </p:nvCxnSpPr>
        <p:spPr>
          <a:xfrm>
            <a:off x="4582650" y="1354275"/>
            <a:ext cx="13800" cy="2927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User Classes</a:t>
            </a:r>
            <a:endParaRPr/>
          </a:p>
        </p:txBody>
      </p:sp>
      <p:sp>
        <p:nvSpPr>
          <p:cNvPr id="177" name="Google Shape;177;p19"/>
          <p:cNvSpPr txBox="1"/>
          <p:nvPr>
            <p:ph idx="1" type="body"/>
          </p:nvPr>
        </p:nvSpPr>
        <p:spPr>
          <a:xfrm>
            <a:off x="1297500" y="1508025"/>
            <a:ext cx="7038900" cy="34212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FFFFFF"/>
              </a:buClr>
              <a:buSzPts val="1400"/>
              <a:buFont typeface="Arial"/>
              <a:buAutoNum type="arabicPeriod"/>
            </a:pPr>
            <a:r>
              <a:rPr lang="de" sz="1400">
                <a:solidFill>
                  <a:srgbClr val="FFFFFF"/>
                </a:solidFill>
                <a:latin typeface="Arial"/>
                <a:ea typeface="Arial"/>
                <a:cs typeface="Arial"/>
                <a:sym typeface="Arial"/>
              </a:rPr>
              <a:t>Leser der Musik hört</a:t>
            </a:r>
            <a:endParaRPr sz="1400">
              <a:solidFill>
                <a:srgbClr val="FFFFFF"/>
              </a:solidFill>
              <a:latin typeface="Arial"/>
              <a:ea typeface="Arial"/>
              <a:cs typeface="Arial"/>
              <a:sym typeface="Arial"/>
            </a:endParaRPr>
          </a:p>
          <a:p>
            <a:pPr indent="0" lvl="0" marL="0" rtl="0" algn="l">
              <a:spcBef>
                <a:spcPts val="1200"/>
              </a:spcBef>
              <a:spcAft>
                <a:spcPts val="0"/>
              </a:spcAft>
              <a:buNone/>
            </a:pPr>
            <a:r>
              <a:t/>
            </a:r>
            <a:endParaRPr sz="1100">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AutoNum type="arabicPeriod"/>
            </a:pPr>
            <a:r>
              <a:rPr lang="de" sz="1400">
                <a:solidFill>
                  <a:srgbClr val="FFFFFF"/>
                </a:solidFill>
                <a:latin typeface="Arial"/>
                <a:ea typeface="Arial"/>
                <a:cs typeface="Arial"/>
                <a:sym typeface="Arial"/>
              </a:rPr>
              <a:t>Einfach nur so Musik hören </a:t>
            </a:r>
            <a:endParaRPr sz="1100">
              <a:solidFill>
                <a:srgbClr val="FFFFFF"/>
              </a:solidFill>
              <a:latin typeface="Arial"/>
              <a:ea typeface="Arial"/>
              <a:cs typeface="Arial"/>
              <a:sym typeface="Arial"/>
            </a:endParaRPr>
          </a:p>
          <a:p>
            <a:pPr indent="0" lvl="0" marL="0" rtl="0" algn="l">
              <a:spcBef>
                <a:spcPts val="1200"/>
              </a:spcBef>
              <a:spcAft>
                <a:spcPts val="0"/>
              </a:spcAft>
              <a:buNone/>
            </a:pPr>
            <a:r>
              <a:t/>
            </a:r>
            <a:endParaRPr sz="1100">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AutoNum type="arabicPeriod"/>
            </a:pPr>
            <a:r>
              <a:rPr lang="de" sz="1400">
                <a:solidFill>
                  <a:srgbClr val="FFFFFF"/>
                </a:solidFill>
                <a:latin typeface="Arial"/>
                <a:ea typeface="Arial"/>
                <a:cs typeface="Arial"/>
                <a:sym typeface="Arial"/>
              </a:rPr>
              <a:t>Leser der Büchervorschläge braucht</a:t>
            </a:r>
            <a:endParaRPr sz="1400">
              <a:solidFill>
                <a:srgbClr val="FFFFFF"/>
              </a:solidFill>
              <a:latin typeface="Arial"/>
              <a:ea typeface="Arial"/>
              <a:cs typeface="Arial"/>
              <a:sym typeface="Arial"/>
            </a:endParaRPr>
          </a:p>
          <a:p>
            <a:pPr indent="0" lvl="0" marL="0" rtl="0" algn="l">
              <a:spcBef>
                <a:spcPts val="1200"/>
              </a:spcBef>
              <a:spcAft>
                <a:spcPts val="0"/>
              </a:spcAft>
              <a:buNone/>
            </a:pPr>
            <a:r>
              <a:t/>
            </a:r>
            <a:endParaRPr sz="1100">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AutoNum type="arabicPeriod"/>
            </a:pPr>
            <a:r>
              <a:rPr lang="de" sz="1400">
                <a:solidFill>
                  <a:srgbClr val="FFFFFF"/>
                </a:solidFill>
                <a:latin typeface="Arial"/>
                <a:ea typeface="Arial"/>
                <a:cs typeface="Arial"/>
                <a:sym typeface="Arial"/>
              </a:rPr>
              <a:t>Leser der Bücher kaufen möchte</a:t>
            </a:r>
            <a:endParaRPr sz="1400">
              <a:solidFill>
                <a:srgbClr val="FFFFFF"/>
              </a:solidFill>
              <a:latin typeface="Arial"/>
              <a:ea typeface="Arial"/>
              <a:cs typeface="Arial"/>
              <a:sym typeface="Arial"/>
            </a:endParaRPr>
          </a:p>
          <a:p>
            <a:pPr indent="0" lvl="0" marL="0" rtl="0" algn="l">
              <a:spcBef>
                <a:spcPts val="1200"/>
              </a:spcBef>
              <a:spcAft>
                <a:spcPts val="120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Personas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rPr>
              <a:t>Erika</a:t>
            </a:r>
            <a:endParaRPr>
              <a:solidFill>
                <a:srgbClr val="FFFFFF"/>
              </a:solidFill>
            </a:endParaRPr>
          </a:p>
        </p:txBody>
      </p:sp>
      <p:sp>
        <p:nvSpPr>
          <p:cNvPr id="188" name="Google Shape;188;p21"/>
          <p:cNvSpPr txBox="1"/>
          <p:nvPr/>
        </p:nvSpPr>
        <p:spPr>
          <a:xfrm>
            <a:off x="3488250" y="1001075"/>
            <a:ext cx="2657400" cy="116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Hintergrund:</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-Rentnerin</a:t>
            </a:r>
            <a:endParaRPr sz="1200">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-Älteres Handy</a:t>
            </a:r>
            <a:endParaRPr sz="1200">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-Hat geringe Erfahrung mit Computern</a:t>
            </a:r>
            <a:endParaRPr sz="1200">
              <a:solidFill>
                <a:srgbClr val="FFFFFF"/>
              </a:solidFill>
              <a:latin typeface="Lato"/>
              <a:ea typeface="Lato"/>
              <a:cs typeface="Lato"/>
              <a:sym typeface="Lato"/>
            </a:endParaRPr>
          </a:p>
        </p:txBody>
      </p:sp>
      <p:sp>
        <p:nvSpPr>
          <p:cNvPr id="189" name="Google Shape;189;p21"/>
          <p:cNvSpPr txBox="1"/>
          <p:nvPr/>
        </p:nvSpPr>
        <p:spPr>
          <a:xfrm>
            <a:off x="6145650" y="1001150"/>
            <a:ext cx="2293200" cy="1163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Demographie:</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-68 Jahre </a:t>
            </a:r>
            <a:endParaRPr sz="1200">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-Eigenes Haus</a:t>
            </a:r>
            <a:endParaRPr sz="1200">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-Wohnt auf dem Dorf</a:t>
            </a:r>
            <a:endParaRPr sz="1200">
              <a:solidFill>
                <a:srgbClr val="FFFFFF"/>
              </a:solidFill>
              <a:latin typeface="Lato"/>
              <a:ea typeface="Lato"/>
              <a:cs typeface="Lato"/>
              <a:sym typeface="Lato"/>
            </a:endParaRPr>
          </a:p>
        </p:txBody>
      </p:sp>
      <p:sp>
        <p:nvSpPr>
          <p:cNvPr id="190" name="Google Shape;190;p21"/>
          <p:cNvSpPr txBox="1"/>
          <p:nvPr/>
        </p:nvSpPr>
        <p:spPr>
          <a:xfrm>
            <a:off x="1393025" y="2175350"/>
            <a:ext cx="70389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Identifikatoren: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Aktive Läuferin und ist gerne in der Natur</a:t>
            </a:r>
            <a:endParaRPr sz="1200">
              <a:solidFill>
                <a:srgbClr val="FFFFFF"/>
              </a:solidFill>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Möchte noch jung bleiben und schreckt nicht vor der Technik zurück</a:t>
            </a:r>
            <a:endParaRPr sz="1200">
              <a:solidFill>
                <a:srgbClr val="FFFFFF"/>
              </a:solidFill>
              <a:latin typeface="Lato"/>
              <a:ea typeface="Lato"/>
              <a:cs typeface="Lato"/>
              <a:sym typeface="Lato"/>
            </a:endParaRPr>
          </a:p>
        </p:txBody>
      </p:sp>
      <p:sp>
        <p:nvSpPr>
          <p:cNvPr id="191" name="Google Shape;191;p21"/>
          <p:cNvSpPr txBox="1"/>
          <p:nvPr/>
        </p:nvSpPr>
        <p:spPr>
          <a:xfrm>
            <a:off x="1393025" y="3043250"/>
            <a:ext cx="35682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Erwartungen: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Sie möchte ihr Leseerlebnis verbessern</a:t>
            </a:r>
            <a:endParaRPr sz="1200">
              <a:solidFill>
                <a:srgbClr val="FFFFFF"/>
              </a:solidFill>
            </a:endParaRPr>
          </a:p>
          <a:p>
            <a:pPr indent="0" lvl="0" marL="0" rtl="0" algn="l">
              <a:spcBef>
                <a:spcPts val="0"/>
              </a:spcBef>
              <a:spcAft>
                <a:spcPts val="0"/>
              </a:spcAft>
              <a:buNone/>
            </a:pPr>
            <a:r>
              <a:rPr lang="de" sz="1200">
                <a:solidFill>
                  <a:srgbClr val="FFFFFF"/>
                </a:solidFill>
              </a:rPr>
              <a:t>-Möchte die App ohne Enkel nutzen</a:t>
            </a:r>
            <a:r>
              <a:rPr lang="de">
                <a:solidFill>
                  <a:srgbClr val="FFFFFF"/>
                </a:solidFill>
              </a:rPr>
              <a:t> </a:t>
            </a:r>
            <a:endParaRPr>
              <a:solidFill>
                <a:srgbClr val="FFFFFF"/>
              </a:solidFill>
              <a:latin typeface="Lato"/>
              <a:ea typeface="Lato"/>
              <a:cs typeface="Lato"/>
              <a:sym typeface="Lato"/>
            </a:endParaRPr>
          </a:p>
        </p:txBody>
      </p:sp>
      <p:sp>
        <p:nvSpPr>
          <p:cNvPr id="192" name="Google Shape;192;p21"/>
          <p:cNvSpPr txBox="1"/>
          <p:nvPr/>
        </p:nvSpPr>
        <p:spPr>
          <a:xfrm>
            <a:off x="4961225" y="3043250"/>
            <a:ext cx="3459900" cy="857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Herausforderungen:</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rPr>
              <a:t>-Sich gut in App zurechtzufinden </a:t>
            </a:r>
            <a:endParaRPr sz="1200">
              <a:solidFill>
                <a:srgbClr val="FFFFFF"/>
              </a:solidFill>
            </a:endParaRPr>
          </a:p>
          <a:p>
            <a:pPr indent="0" lvl="0" marL="0" rtl="0" algn="l">
              <a:spcBef>
                <a:spcPts val="0"/>
              </a:spcBef>
              <a:spcAft>
                <a:spcPts val="0"/>
              </a:spcAft>
              <a:buNone/>
            </a:pPr>
            <a:r>
              <a:rPr lang="de" sz="1200">
                <a:solidFill>
                  <a:srgbClr val="FFFFFF"/>
                </a:solidFill>
              </a:rPr>
              <a:t>-Die App muss auf sie zukommen</a:t>
            </a:r>
            <a:endParaRPr sz="1200">
              <a:solidFill>
                <a:srgbClr val="FFFFFF"/>
              </a:solidFill>
              <a:latin typeface="Lato"/>
              <a:ea typeface="Lato"/>
              <a:cs typeface="Lato"/>
              <a:sym typeface="Lato"/>
            </a:endParaRPr>
          </a:p>
        </p:txBody>
      </p:sp>
      <p:sp>
        <p:nvSpPr>
          <p:cNvPr id="193" name="Google Shape;193;p21"/>
          <p:cNvSpPr txBox="1"/>
          <p:nvPr/>
        </p:nvSpPr>
        <p:spPr>
          <a:xfrm>
            <a:off x="1387625" y="3900650"/>
            <a:ext cx="3579000" cy="914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Ideale Lösung:</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Einfache Bedienung, gute Funktionen</a:t>
            </a:r>
            <a:endParaRPr sz="1200">
              <a:solidFill>
                <a:srgbClr val="FFFFFF"/>
              </a:solidFill>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194" name="Google Shape;194;p21"/>
          <p:cNvSpPr txBox="1"/>
          <p:nvPr/>
        </p:nvSpPr>
        <p:spPr>
          <a:xfrm>
            <a:off x="4966625" y="3911150"/>
            <a:ext cx="3459900" cy="914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Häufige Einwände:</a:t>
            </a:r>
            <a:endParaRPr>
              <a:solidFill>
                <a:srgbClr val="FFFFFF"/>
              </a:solidFill>
              <a:latin typeface="Lato"/>
              <a:ea typeface="Lato"/>
              <a:cs typeface="Lato"/>
              <a:sym typeface="Lato"/>
            </a:endParaRPr>
          </a:p>
          <a:p>
            <a:pPr indent="0" lvl="0" marL="0" rtl="0" algn="l">
              <a:spcBef>
                <a:spcPts val="0"/>
              </a:spcBef>
              <a:spcAft>
                <a:spcPts val="0"/>
              </a:spcAft>
              <a:buNone/>
            </a:pPr>
            <a:r>
              <a:rPr lang="de" sz="1200">
                <a:solidFill>
                  <a:srgbClr val="FFFFFF"/>
                </a:solidFill>
                <a:latin typeface="Lato"/>
                <a:ea typeface="Lato"/>
                <a:cs typeface="Lato"/>
                <a:sym typeface="Lato"/>
              </a:rPr>
              <a:t>-</a:t>
            </a:r>
            <a:r>
              <a:rPr lang="de" sz="1200">
                <a:solidFill>
                  <a:srgbClr val="FFFFFF"/>
                </a:solidFill>
              </a:rPr>
              <a:t>Zu viele Funktionen verwirren sie manchmal, es sollte verständlich für sie bleiben</a:t>
            </a:r>
            <a:endParaRPr sz="1200">
              <a:solidFill>
                <a:srgbClr val="FFFFFF"/>
              </a:solidFill>
              <a:latin typeface="Lato"/>
              <a:ea typeface="Lato"/>
              <a:cs typeface="Lato"/>
              <a:sym typeface="Lato"/>
            </a:endParaRPr>
          </a:p>
        </p:txBody>
      </p:sp>
      <p:pic>
        <p:nvPicPr>
          <p:cNvPr id="195" name="Google Shape;195;p21"/>
          <p:cNvPicPr preferRelativeResize="0"/>
          <p:nvPr/>
        </p:nvPicPr>
        <p:blipFill rotWithShape="1">
          <a:blip r:embed="rId3">
            <a:alphaModFix/>
          </a:blip>
          <a:srcRect b="0" l="-5909" r="0" t="0"/>
          <a:stretch/>
        </p:blipFill>
        <p:spPr>
          <a:xfrm>
            <a:off x="1269200" y="1001075"/>
            <a:ext cx="2219050" cy="116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