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70"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65"/>
  </p:normalViewPr>
  <p:slideViewPr>
    <p:cSldViewPr snapToGrid="0">
      <p:cViewPr varScale="1">
        <p:scale>
          <a:sx n="121" d="100"/>
          <a:sy n="121" d="100"/>
        </p:scale>
        <p:origin x="20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GB"/>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2/26/23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2/26/23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2/26/23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2/26/23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2/26/23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GB"/>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2/26/23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2/26/23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2/26/23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2/26/23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2/26/23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GB"/>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2/26/23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2/26/23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GB"/>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2/26/23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2/26/23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2/26/23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2/26/23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GB"/>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2/26/23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2/26/23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ADF07-147D-AAC9-E382-9D8250B07CC4}"/>
              </a:ext>
            </a:extLst>
          </p:cNvPr>
          <p:cNvSpPr>
            <a:spLocks noGrp="1"/>
          </p:cNvSpPr>
          <p:nvPr>
            <p:ph type="ctrTitle"/>
          </p:nvPr>
        </p:nvSpPr>
        <p:spPr/>
        <p:txBody>
          <a:bodyPr/>
          <a:lstStyle/>
          <a:p>
            <a:r>
              <a:rPr lang="en-US" u="sng" dirty="0" err="1"/>
              <a:t>SwiftUI</a:t>
            </a:r>
            <a:r>
              <a:rPr lang="en-US" u="sng" dirty="0"/>
              <a:t> Property Wrappers</a:t>
            </a:r>
          </a:p>
        </p:txBody>
      </p:sp>
      <p:sp>
        <p:nvSpPr>
          <p:cNvPr id="3" name="Subtitle 2">
            <a:extLst>
              <a:ext uri="{FF2B5EF4-FFF2-40B4-BE49-F238E27FC236}">
                <a16:creationId xmlns:a16="http://schemas.microsoft.com/office/drawing/2014/main" id="{E4680039-27D4-F1B7-33EC-E96B1A4BE54C}"/>
              </a:ext>
            </a:extLst>
          </p:cNvPr>
          <p:cNvSpPr>
            <a:spLocks noGrp="1"/>
          </p:cNvSpPr>
          <p:nvPr>
            <p:ph type="subTitle" idx="1"/>
          </p:nvPr>
        </p:nvSpPr>
        <p:spPr/>
        <p:txBody>
          <a:bodyPr>
            <a:normAutofit lnSpcReduction="10000"/>
          </a:bodyPr>
          <a:lstStyle/>
          <a:p>
            <a:r>
              <a:rPr lang="en-US" u="sng" dirty="0"/>
              <a:t>Kailash Bora</a:t>
            </a:r>
          </a:p>
          <a:p>
            <a:r>
              <a:rPr lang="en-US" dirty="0"/>
              <a:t>L &amp; D Session</a:t>
            </a:r>
          </a:p>
          <a:p>
            <a:r>
              <a:rPr lang="en-US" dirty="0"/>
              <a:t>7</a:t>
            </a:r>
            <a:r>
              <a:rPr lang="en-US" baseline="30000" dirty="0"/>
              <a:t>TH</a:t>
            </a:r>
            <a:r>
              <a:rPr lang="en-US" dirty="0"/>
              <a:t> March 2023</a:t>
            </a:r>
          </a:p>
        </p:txBody>
      </p:sp>
    </p:spTree>
    <p:extLst>
      <p:ext uri="{BB962C8B-B14F-4D97-AF65-F5344CB8AC3E}">
        <p14:creationId xmlns:p14="http://schemas.microsoft.com/office/powerpoint/2010/main" val="2160959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57824FD0-CC6A-4DDA-2B34-98206D53729D}"/>
              </a:ext>
            </a:extLst>
          </p:cNvPr>
          <p:cNvGraphicFramePr>
            <a:graphicFrameLocks/>
          </p:cNvGraphicFramePr>
          <p:nvPr>
            <p:extLst>
              <p:ext uri="{D42A27DB-BD31-4B8C-83A1-F6EECF244321}">
                <p14:modId xmlns:p14="http://schemas.microsoft.com/office/powerpoint/2010/main" val="2951706706"/>
              </p:ext>
            </p:extLst>
          </p:nvPr>
        </p:nvGraphicFramePr>
        <p:xfrm>
          <a:off x="84083" y="596887"/>
          <a:ext cx="12013324" cy="6171775"/>
        </p:xfrm>
        <a:graphic>
          <a:graphicData uri="http://schemas.openxmlformats.org/drawingml/2006/table">
            <a:tbl>
              <a:tblPr firstRow="1" bandRow="1">
                <a:tableStyleId>{5C22544A-7EE6-4342-B048-85BDC9FD1C3A}</a:tableStyleId>
              </a:tblPr>
              <a:tblGrid>
                <a:gridCol w="3003331">
                  <a:extLst>
                    <a:ext uri="{9D8B030D-6E8A-4147-A177-3AD203B41FA5}">
                      <a16:colId xmlns:a16="http://schemas.microsoft.com/office/drawing/2014/main" val="2994925754"/>
                    </a:ext>
                  </a:extLst>
                </a:gridCol>
                <a:gridCol w="3003331">
                  <a:extLst>
                    <a:ext uri="{9D8B030D-6E8A-4147-A177-3AD203B41FA5}">
                      <a16:colId xmlns:a16="http://schemas.microsoft.com/office/drawing/2014/main" val="1693014416"/>
                    </a:ext>
                  </a:extLst>
                </a:gridCol>
                <a:gridCol w="3003331">
                  <a:extLst>
                    <a:ext uri="{9D8B030D-6E8A-4147-A177-3AD203B41FA5}">
                      <a16:colId xmlns:a16="http://schemas.microsoft.com/office/drawing/2014/main" val="2300485321"/>
                    </a:ext>
                  </a:extLst>
                </a:gridCol>
                <a:gridCol w="3003331">
                  <a:extLst>
                    <a:ext uri="{9D8B030D-6E8A-4147-A177-3AD203B41FA5}">
                      <a16:colId xmlns:a16="http://schemas.microsoft.com/office/drawing/2014/main" val="841497549"/>
                    </a:ext>
                  </a:extLst>
                </a:gridCol>
              </a:tblGrid>
              <a:tr h="8726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Comparison scale /</a:t>
                      </a:r>
                    </a:p>
                    <a:p>
                      <a:r>
                        <a:rPr lang="en-US" sz="1500" dirty="0"/>
                        <a:t>         </a:t>
                      </a:r>
                      <a:r>
                        <a:rPr lang="en-US" sz="1500" dirty="0" err="1"/>
                        <a:t>PropertyWrappers</a:t>
                      </a:r>
                      <a:endParaRPr lang="en-US" sz="1500" dirty="0"/>
                    </a:p>
                  </a:txBody>
                  <a:tcPr/>
                </a:tc>
                <a:tc>
                  <a:txBody>
                    <a:bodyPr/>
                    <a:lstStyle/>
                    <a:p>
                      <a:r>
                        <a:rPr lang="en-US" sz="1500" dirty="0"/>
                        <a:t>Owns the data</a:t>
                      </a:r>
                    </a:p>
                  </a:txBody>
                  <a:tcPr/>
                </a:tc>
                <a:tc>
                  <a:txBody>
                    <a:bodyPr/>
                    <a:lstStyle/>
                    <a:p>
                      <a:r>
                        <a:rPr lang="en-US" sz="1500" dirty="0"/>
                        <a:t>Value Type /</a:t>
                      </a:r>
                    </a:p>
                    <a:p>
                      <a:r>
                        <a:rPr lang="en-US" sz="1500" dirty="0"/>
                        <a:t>            Reference Type </a:t>
                      </a:r>
                    </a:p>
                    <a:p>
                      <a:endParaRPr lang="en-US" sz="1500" dirty="0"/>
                    </a:p>
                  </a:txBody>
                  <a:tcPr/>
                </a:tc>
                <a:tc>
                  <a:txBody>
                    <a:bodyPr/>
                    <a:lstStyle/>
                    <a:p>
                      <a:r>
                        <a:rPr lang="en-US" dirty="0"/>
                        <a:t>When to use.</a:t>
                      </a:r>
                    </a:p>
                  </a:txBody>
                  <a:tcPr/>
                </a:tc>
                <a:extLst>
                  <a:ext uri="{0D108BD9-81ED-4DB2-BD59-A6C34878D82A}">
                    <a16:rowId xmlns:a16="http://schemas.microsoft.com/office/drawing/2014/main" val="1131906923"/>
                  </a:ext>
                </a:extLst>
              </a:tr>
              <a:tr h="1129347">
                <a:tc>
                  <a:txBody>
                    <a:bodyPr/>
                    <a:lstStyle/>
                    <a:p>
                      <a:r>
                        <a:rPr lang="en-US" sz="1500" dirty="0"/>
                        <a:t>@State</a:t>
                      </a:r>
                    </a:p>
                  </a:txBody>
                  <a:tcPr/>
                </a:tc>
                <a:tc>
                  <a:txBody>
                    <a:bodyPr/>
                    <a:lstStyle/>
                    <a:p>
                      <a:r>
                        <a:rPr lang="en-US" sz="1500" dirty="0"/>
                        <a:t>Yes</a:t>
                      </a:r>
                    </a:p>
                  </a:txBody>
                  <a:tcPr/>
                </a:tc>
                <a:tc>
                  <a:txBody>
                    <a:bodyPr/>
                    <a:lstStyle/>
                    <a:p>
                      <a:r>
                        <a:rPr lang="en-US" sz="1500" dirty="0"/>
                        <a:t>Value Type</a:t>
                      </a:r>
                    </a:p>
                  </a:txBody>
                  <a:tcPr/>
                </a:tc>
                <a:tc>
                  <a:txBody>
                    <a:bodyPr/>
                    <a:lstStyle/>
                    <a:p>
                      <a:pPr marL="285750" indent="-285750">
                        <a:buFont typeface="Arial" panose="020B0604020202020204" pitchFamily="34" charset="0"/>
                        <a:buChar char="•"/>
                      </a:pPr>
                      <a:r>
                        <a:rPr lang="en-US" sz="1500" dirty="0"/>
                        <a:t>If you need to store that data.</a:t>
                      </a:r>
                    </a:p>
                    <a:p>
                      <a:pPr marL="285750" indent="-285750">
                        <a:buFont typeface="Arial" panose="020B0604020202020204" pitchFamily="34" charset="0"/>
                        <a:buChar char="•"/>
                      </a:pPr>
                      <a:r>
                        <a:rPr lang="en-US" sz="1500" dirty="0"/>
                        <a:t>Need view reload on property update.</a:t>
                      </a:r>
                    </a:p>
                  </a:txBody>
                  <a:tcPr/>
                </a:tc>
                <a:extLst>
                  <a:ext uri="{0D108BD9-81ED-4DB2-BD59-A6C34878D82A}">
                    <a16:rowId xmlns:a16="http://schemas.microsoft.com/office/drawing/2014/main" val="3941700793"/>
                  </a:ext>
                </a:extLst>
              </a:tr>
              <a:tr h="1129347">
                <a:tc>
                  <a:txBody>
                    <a:bodyPr/>
                    <a:lstStyle/>
                    <a:p>
                      <a:r>
                        <a:rPr lang="en-US" sz="1500" dirty="0"/>
                        <a:t>@Binding</a:t>
                      </a:r>
                    </a:p>
                  </a:txBody>
                  <a:tcPr/>
                </a:tc>
                <a:tc>
                  <a:txBody>
                    <a:bodyPr/>
                    <a:lstStyle/>
                    <a:p>
                      <a:r>
                        <a:rPr lang="en-US" sz="1500"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Value Type</a:t>
                      </a:r>
                    </a:p>
                    <a:p>
                      <a:endParaRPr lang="en-US" sz="1500" dirty="0"/>
                    </a:p>
                  </a:txBody>
                  <a:tcPr/>
                </a:tc>
                <a:tc>
                  <a:txBody>
                    <a:bodyPr/>
                    <a:lstStyle/>
                    <a:p>
                      <a:pPr marL="285750" indent="-285750">
                        <a:buFont typeface="Arial" panose="020B0604020202020204" pitchFamily="34" charset="0"/>
                        <a:buChar char="•"/>
                      </a:pPr>
                      <a:r>
                        <a:rPr lang="en-US" sz="1500" dirty="0"/>
                        <a:t>Need the updated value in current view of the property owned by another view.</a:t>
                      </a:r>
                    </a:p>
                  </a:txBody>
                  <a:tcPr/>
                </a:tc>
                <a:extLst>
                  <a:ext uri="{0D108BD9-81ED-4DB2-BD59-A6C34878D82A}">
                    <a16:rowId xmlns:a16="http://schemas.microsoft.com/office/drawing/2014/main" val="3105377435"/>
                  </a:ext>
                </a:extLst>
              </a:tr>
              <a:tr h="795183">
                <a:tc>
                  <a:txBody>
                    <a:bodyPr/>
                    <a:lstStyle/>
                    <a:p>
                      <a:r>
                        <a:rPr lang="en-US" sz="1500" dirty="0"/>
                        <a:t>@Published</a:t>
                      </a:r>
                    </a:p>
                  </a:txBody>
                  <a:tcPr/>
                </a:tc>
                <a:tc>
                  <a:txBody>
                    <a:bodyPr/>
                    <a:lstStyle/>
                    <a:p>
                      <a:r>
                        <a:rPr lang="en-US" sz="1500" dirty="0"/>
                        <a:t>Yes</a:t>
                      </a:r>
                    </a:p>
                  </a:txBody>
                  <a:tcPr/>
                </a:tc>
                <a:tc>
                  <a:txBody>
                    <a:bodyPr/>
                    <a:lstStyle/>
                    <a:p>
                      <a:r>
                        <a:rPr lang="en-US" sz="1500" dirty="0"/>
                        <a:t>Reference Type </a:t>
                      </a:r>
                    </a:p>
                  </a:txBody>
                  <a:tcPr/>
                </a:tc>
                <a:tc>
                  <a:txBody>
                    <a:bodyPr/>
                    <a:lstStyle/>
                    <a:p>
                      <a:pPr marL="285750" indent="-285750">
                        <a:buFont typeface="Arial" panose="020B0604020202020204" pitchFamily="34" charset="0"/>
                        <a:buChar char="•"/>
                      </a:pPr>
                      <a:r>
                        <a:rPr lang="en-US" sz="1500" dirty="0"/>
                        <a:t>Let the view know of property change, which are observing it.</a:t>
                      </a:r>
                    </a:p>
                  </a:txBody>
                  <a:tcPr/>
                </a:tc>
                <a:extLst>
                  <a:ext uri="{0D108BD9-81ED-4DB2-BD59-A6C34878D82A}">
                    <a16:rowId xmlns:a16="http://schemas.microsoft.com/office/drawing/2014/main" val="2375132098"/>
                  </a:ext>
                </a:extLst>
              </a:tr>
              <a:tr h="795183">
                <a:tc>
                  <a:txBody>
                    <a:bodyPr/>
                    <a:lstStyle/>
                    <a:p>
                      <a:r>
                        <a:rPr lang="en-US" sz="1500" dirty="0"/>
                        <a:t>@</a:t>
                      </a:r>
                      <a:r>
                        <a:rPr lang="en-US" sz="1500" dirty="0" err="1"/>
                        <a:t>StateObject</a:t>
                      </a:r>
                      <a:endParaRPr lang="en-US" sz="1500" dirty="0"/>
                    </a:p>
                  </a:txBody>
                  <a:tcPr/>
                </a:tc>
                <a:tc>
                  <a:txBody>
                    <a:bodyPr/>
                    <a:lstStyle/>
                    <a:p>
                      <a:r>
                        <a:rPr lang="en-US" sz="1500" dirty="0"/>
                        <a:t>Yes</a:t>
                      </a:r>
                    </a:p>
                  </a:txBody>
                  <a:tcPr/>
                </a:tc>
                <a:tc>
                  <a:txBody>
                    <a:bodyPr/>
                    <a:lstStyle/>
                    <a:p>
                      <a:r>
                        <a:rPr lang="en-US" sz="1500" dirty="0"/>
                        <a:t>Reference Type </a:t>
                      </a:r>
                    </a:p>
                  </a:txBody>
                  <a:tcPr/>
                </a:tc>
                <a:tc>
                  <a:txBody>
                    <a:bodyPr/>
                    <a:lstStyle/>
                    <a:p>
                      <a:pPr marL="285750" indent="-285750">
                        <a:buFont typeface="Arial" panose="020B0604020202020204" pitchFamily="34" charset="0"/>
                        <a:buChar char="•"/>
                      </a:pPr>
                      <a:r>
                        <a:rPr lang="en-US" sz="1500" dirty="0"/>
                        <a:t>Observing the observable class properties, which are updated.</a:t>
                      </a:r>
                    </a:p>
                  </a:txBody>
                  <a:tcPr/>
                </a:tc>
                <a:extLst>
                  <a:ext uri="{0D108BD9-81ED-4DB2-BD59-A6C34878D82A}">
                    <a16:rowId xmlns:a16="http://schemas.microsoft.com/office/drawing/2014/main" val="996676275"/>
                  </a:ext>
                </a:extLst>
              </a:tr>
              <a:tr h="795183">
                <a:tc>
                  <a:txBody>
                    <a:bodyPr/>
                    <a:lstStyle/>
                    <a:p>
                      <a:r>
                        <a:rPr lang="en-US" sz="1500" dirty="0"/>
                        <a:t>@</a:t>
                      </a:r>
                      <a:r>
                        <a:rPr lang="en-US" sz="1500" dirty="0" err="1"/>
                        <a:t>ObservedObject</a:t>
                      </a:r>
                      <a:endParaRPr lang="en-US" sz="1500" dirty="0"/>
                    </a:p>
                  </a:txBody>
                  <a:tcPr/>
                </a:tc>
                <a:tc>
                  <a:txBody>
                    <a:bodyPr/>
                    <a:lstStyle/>
                    <a:p>
                      <a:r>
                        <a:rPr lang="en-US" sz="1500" dirty="0"/>
                        <a:t>No</a:t>
                      </a:r>
                    </a:p>
                  </a:txBody>
                  <a:tcPr/>
                </a:tc>
                <a:tc>
                  <a:txBody>
                    <a:bodyPr/>
                    <a:lstStyle/>
                    <a:p>
                      <a:r>
                        <a:rPr lang="en-US" sz="1500" dirty="0"/>
                        <a:t>Reference Type </a:t>
                      </a:r>
                    </a:p>
                  </a:txBody>
                  <a:tcPr/>
                </a:tc>
                <a:tc>
                  <a:txBody>
                    <a:bodyPr/>
                    <a:lstStyle/>
                    <a:p>
                      <a:pPr marL="285750" indent="-285750">
                        <a:buFont typeface="Arial" panose="020B0604020202020204" pitchFamily="34" charset="0"/>
                        <a:buChar char="•"/>
                      </a:pPr>
                      <a:r>
                        <a:rPr lang="en-US" sz="1500" dirty="0"/>
                        <a:t>Same as @</a:t>
                      </a:r>
                      <a:r>
                        <a:rPr lang="en-US" sz="1500" dirty="0" err="1"/>
                        <a:t>StateObject</a:t>
                      </a:r>
                      <a:r>
                        <a:rPr lang="en-US" sz="1500" dirty="0"/>
                        <a:t>. But destroy the stored data when parent view is reloaded.</a:t>
                      </a:r>
                    </a:p>
                  </a:txBody>
                  <a:tcPr/>
                </a:tc>
                <a:extLst>
                  <a:ext uri="{0D108BD9-81ED-4DB2-BD59-A6C34878D82A}">
                    <a16:rowId xmlns:a16="http://schemas.microsoft.com/office/drawing/2014/main" val="4283522360"/>
                  </a:ext>
                </a:extLst>
              </a:tr>
              <a:tr h="654856">
                <a:tc>
                  <a:txBody>
                    <a:bodyPr/>
                    <a:lstStyle/>
                    <a:p>
                      <a:r>
                        <a:rPr lang="en-US" sz="1500" dirty="0"/>
                        <a:t>@</a:t>
                      </a:r>
                      <a:r>
                        <a:rPr lang="en-US" sz="1500" dirty="0" err="1"/>
                        <a:t>EnvironmentObject</a:t>
                      </a:r>
                      <a:endParaRPr lang="en-US" sz="1500" dirty="0"/>
                    </a:p>
                  </a:txBody>
                  <a:tcPr/>
                </a:tc>
                <a:tc>
                  <a:txBody>
                    <a:bodyPr/>
                    <a:lstStyle/>
                    <a:p>
                      <a:r>
                        <a:rPr lang="en-US" sz="1500" dirty="0"/>
                        <a:t>No</a:t>
                      </a:r>
                    </a:p>
                  </a:txBody>
                  <a:tcPr/>
                </a:tc>
                <a:tc>
                  <a:txBody>
                    <a:bodyPr/>
                    <a:lstStyle/>
                    <a:p>
                      <a:r>
                        <a:rPr lang="en-US" sz="1500" dirty="0"/>
                        <a:t>Reference Type </a:t>
                      </a:r>
                    </a:p>
                  </a:txBody>
                  <a:tcPr/>
                </a:tc>
                <a:tc>
                  <a:txBody>
                    <a:bodyPr/>
                    <a:lstStyle/>
                    <a:p>
                      <a:pPr marL="285750" indent="-285750">
                        <a:buFont typeface="Arial" panose="020B0604020202020204" pitchFamily="34" charset="0"/>
                        <a:buChar char="•"/>
                      </a:pPr>
                      <a:r>
                        <a:rPr lang="en-US" dirty="0"/>
                        <a:t>When need the data, but in non sub views.</a:t>
                      </a:r>
                    </a:p>
                  </a:txBody>
                  <a:tcPr/>
                </a:tc>
                <a:extLst>
                  <a:ext uri="{0D108BD9-81ED-4DB2-BD59-A6C34878D82A}">
                    <a16:rowId xmlns:a16="http://schemas.microsoft.com/office/drawing/2014/main" val="544705091"/>
                  </a:ext>
                </a:extLst>
              </a:tr>
            </a:tbl>
          </a:graphicData>
        </a:graphic>
      </p:graphicFrame>
      <p:sp>
        <p:nvSpPr>
          <p:cNvPr id="4" name="TextBox 3">
            <a:extLst>
              <a:ext uri="{FF2B5EF4-FFF2-40B4-BE49-F238E27FC236}">
                <a16:creationId xmlns:a16="http://schemas.microsoft.com/office/drawing/2014/main" id="{AD351DA3-83DC-77BB-9CB9-86D9228366BB}"/>
              </a:ext>
            </a:extLst>
          </p:cNvPr>
          <p:cNvSpPr txBox="1"/>
          <p:nvPr/>
        </p:nvSpPr>
        <p:spPr>
          <a:xfrm>
            <a:off x="-5255" y="-49444"/>
            <a:ext cx="6096000" cy="646331"/>
          </a:xfrm>
          <a:prstGeom prst="rect">
            <a:avLst/>
          </a:prstGeom>
          <a:noFill/>
        </p:spPr>
        <p:txBody>
          <a:bodyPr wrap="square">
            <a:spAutoFit/>
          </a:bodyPr>
          <a:lstStyle/>
          <a:p>
            <a:r>
              <a:rPr lang="en-US" sz="3600" dirty="0"/>
              <a:t>Comparison Table</a:t>
            </a:r>
          </a:p>
        </p:txBody>
      </p:sp>
    </p:spTree>
    <p:extLst>
      <p:ext uri="{BB962C8B-B14F-4D97-AF65-F5344CB8AC3E}">
        <p14:creationId xmlns:p14="http://schemas.microsoft.com/office/powerpoint/2010/main" val="1101715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D0FF7-CF69-9E69-794E-5F7013681F04}"/>
              </a:ext>
            </a:extLst>
          </p:cNvPr>
          <p:cNvSpPr>
            <a:spLocks noGrp="1"/>
          </p:cNvSpPr>
          <p:nvPr>
            <p:ph type="title"/>
          </p:nvPr>
        </p:nvSpPr>
        <p:spPr/>
        <p:txBody>
          <a:bodyPr/>
          <a:lstStyle/>
          <a:p>
            <a:r>
              <a:rPr lang="en-US" dirty="0"/>
              <a:t>Few Important Points</a:t>
            </a:r>
          </a:p>
        </p:txBody>
      </p:sp>
      <p:sp>
        <p:nvSpPr>
          <p:cNvPr id="3" name="TextBox 2">
            <a:extLst>
              <a:ext uri="{FF2B5EF4-FFF2-40B4-BE49-F238E27FC236}">
                <a16:creationId xmlns:a16="http://schemas.microsoft.com/office/drawing/2014/main" id="{794CBAF0-8B8B-3859-4DEB-D280538A8819}"/>
              </a:ext>
            </a:extLst>
          </p:cNvPr>
          <p:cNvSpPr txBox="1"/>
          <p:nvPr/>
        </p:nvSpPr>
        <p:spPr>
          <a:xfrm>
            <a:off x="467710" y="1996966"/>
            <a:ext cx="11650718" cy="5770811"/>
          </a:xfrm>
          <a:prstGeom prst="rect">
            <a:avLst/>
          </a:prstGeom>
          <a:noFill/>
        </p:spPr>
        <p:txBody>
          <a:bodyPr wrap="square" rtlCol="0">
            <a:spAutoFit/>
          </a:bodyPr>
          <a:lstStyle/>
          <a:p>
            <a:pPr marL="342900" lvl="0" indent="-342900">
              <a:buFont typeface="Wingdings" pitchFamily="2" charset="2"/>
              <a:buChar char=""/>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If you want to make a new property owned by the current view.</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r>
              <a:rPr lang="en-US" sz="1500" dirty="0">
                <a:effectLst/>
                <a:latin typeface="Times New Roman" panose="02020603050405020304" pitchFamily="18" charset="0"/>
                <a:ea typeface="Calibri" panose="020F0502020204030204" pitchFamily="34" charset="0"/>
              </a:rPr>
              <a:t>Use </a:t>
            </a:r>
            <a:r>
              <a:rPr lang="en-US" sz="1500" b="1" i="1" u="sng" dirty="0">
                <a:effectLst/>
                <a:highlight>
                  <a:srgbClr val="0000FF"/>
                </a:highlight>
                <a:latin typeface="Times New Roman" panose="02020603050405020304" pitchFamily="18" charset="0"/>
                <a:ea typeface="Calibri" panose="020F0502020204030204" pitchFamily="34" charset="0"/>
              </a:rPr>
              <a:t>@State</a:t>
            </a:r>
            <a:r>
              <a:rPr lang="en-US" sz="1500" dirty="0">
                <a:effectLst/>
                <a:latin typeface="Times New Roman" panose="02020603050405020304" pitchFamily="18" charset="0"/>
                <a:ea typeface="Calibri" panose="020F0502020204030204" pitchFamily="34" charset="0"/>
              </a:rPr>
              <a:t> for value types (struct)</a:t>
            </a:r>
            <a:endParaRPr lang="en-IN" sz="1500" dirty="0">
              <a:latin typeface="Times New Roman" panose="02020603050405020304" pitchFamily="18" charset="0"/>
              <a:ea typeface="Calibri" panose="020F0502020204030204" pitchFamily="34" charset="0"/>
            </a:endParaRPr>
          </a:p>
          <a:p>
            <a:pPr marL="742950" lvl="1" indent="-285750">
              <a:buFont typeface="Arial" panose="020B0604020202020204" pitchFamily="34" charset="0"/>
              <a:buChar char="•"/>
            </a:pPr>
            <a:r>
              <a:rPr lang="en-US" sz="1500" dirty="0">
                <a:effectLst/>
                <a:latin typeface="Times New Roman" panose="02020603050405020304" pitchFamily="18" charset="0"/>
                <a:ea typeface="Calibri" panose="020F0502020204030204" pitchFamily="34" charset="0"/>
              </a:rPr>
              <a:t>Use </a:t>
            </a:r>
            <a:r>
              <a:rPr lang="en-US" sz="1500" b="1" i="1" u="sng" dirty="0">
                <a:effectLst/>
                <a:highlight>
                  <a:srgbClr val="0000FF"/>
                </a:highlight>
                <a:latin typeface="Times New Roman" panose="02020603050405020304" pitchFamily="18" charset="0"/>
                <a:ea typeface="Calibri" panose="020F0502020204030204" pitchFamily="34" charset="0"/>
              </a:rPr>
              <a:t>@</a:t>
            </a:r>
            <a:r>
              <a:rPr lang="en-US" sz="1500" b="1" i="1" u="sng" dirty="0" err="1">
                <a:effectLst/>
                <a:highlight>
                  <a:srgbClr val="0000FF"/>
                </a:highlight>
                <a:latin typeface="Times New Roman" panose="02020603050405020304" pitchFamily="18" charset="0"/>
                <a:ea typeface="Calibri" panose="020F0502020204030204" pitchFamily="34" charset="0"/>
              </a:rPr>
              <a:t>StateObject</a:t>
            </a:r>
            <a:r>
              <a:rPr lang="en-US" sz="1500" dirty="0">
                <a:effectLst/>
                <a:latin typeface="Times New Roman" panose="02020603050405020304" pitchFamily="18" charset="0"/>
                <a:ea typeface="Calibri" panose="020F0502020204030204" pitchFamily="34" charset="0"/>
              </a:rPr>
              <a:t> for reference types (class)</a:t>
            </a:r>
          </a:p>
          <a:p>
            <a:pPr lvl="1"/>
            <a:endParaRPr lang="en-IN" sz="1500" dirty="0">
              <a:effectLst/>
              <a:latin typeface="Times New Roman" panose="02020603050405020304" pitchFamily="18" charset="0"/>
              <a:ea typeface="Calibri" panose="020F0502020204030204" pitchFamily="34" charset="0"/>
            </a:endParaRPr>
          </a:p>
          <a:p>
            <a:pPr marL="342900" lvl="0" indent="-342900">
              <a:buFont typeface="Wingdings" pitchFamily="2" charset="2"/>
              <a:buChar char=""/>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If you want to refer to a value created elsewhere.</a:t>
            </a:r>
          </a:p>
          <a:p>
            <a:pPr marL="742950" lvl="1" indent="-285750">
              <a:buFont typeface="Arial" panose="020B0604020202020204" pitchFamily="34" charset="0"/>
              <a:buChar char="•"/>
            </a:pPr>
            <a:r>
              <a:rPr lang="en-US" sz="1500" dirty="0">
                <a:effectLst/>
                <a:latin typeface="Times New Roman" panose="02020603050405020304" pitchFamily="18" charset="0"/>
                <a:ea typeface="Calibri" panose="020F0502020204030204" pitchFamily="34" charset="0"/>
              </a:rPr>
              <a:t>Use </a:t>
            </a:r>
            <a:r>
              <a:rPr lang="en-US" sz="1500" b="1" i="1" u="sng" dirty="0">
                <a:effectLst/>
                <a:highlight>
                  <a:srgbClr val="0000FF"/>
                </a:highlight>
                <a:latin typeface="Times New Roman" panose="02020603050405020304" pitchFamily="18" charset="0"/>
                <a:ea typeface="Calibri" panose="020F0502020204030204" pitchFamily="34" charset="0"/>
              </a:rPr>
              <a:t>@Binding</a:t>
            </a:r>
            <a:r>
              <a:rPr lang="en-US" sz="1500" b="1" i="1" u="sng" dirty="0">
                <a:effectLst/>
                <a:latin typeface="Times New Roman" panose="02020603050405020304" pitchFamily="18" charset="0"/>
                <a:ea typeface="Calibri" panose="020F0502020204030204" pitchFamily="34" charset="0"/>
              </a:rPr>
              <a:t> </a:t>
            </a:r>
            <a:r>
              <a:rPr lang="en-US" sz="1500" dirty="0">
                <a:effectLst/>
                <a:latin typeface="Times New Roman" panose="02020603050405020304" pitchFamily="18" charset="0"/>
                <a:ea typeface="Calibri" panose="020F0502020204030204" pitchFamily="34" charset="0"/>
              </a:rPr>
              <a:t>for value types (struct)</a:t>
            </a:r>
            <a:endParaRPr lang="en-IN" sz="1500" dirty="0">
              <a:latin typeface="Times New Roman" panose="02020603050405020304" pitchFamily="18" charset="0"/>
              <a:ea typeface="Calibri" panose="020F0502020204030204" pitchFamily="34" charset="0"/>
            </a:endParaRPr>
          </a:p>
          <a:p>
            <a:pPr marL="742950" lvl="1" indent="-285750">
              <a:buFont typeface="Arial" panose="020B0604020202020204" pitchFamily="34" charset="0"/>
              <a:buChar char="•"/>
            </a:pPr>
            <a:r>
              <a:rPr lang="en-US" sz="1500" dirty="0">
                <a:effectLst/>
                <a:latin typeface="Times New Roman" panose="02020603050405020304" pitchFamily="18" charset="0"/>
                <a:ea typeface="Calibri" panose="020F0502020204030204" pitchFamily="34" charset="0"/>
              </a:rPr>
              <a:t>Use </a:t>
            </a:r>
            <a:r>
              <a:rPr lang="en-US" sz="1500" b="1" i="1" u="sng" dirty="0">
                <a:effectLst/>
                <a:highlight>
                  <a:srgbClr val="0000FF"/>
                </a:highlight>
                <a:latin typeface="Times New Roman" panose="02020603050405020304" pitchFamily="18" charset="0"/>
                <a:ea typeface="Calibri" panose="020F0502020204030204" pitchFamily="34" charset="0"/>
              </a:rPr>
              <a:t>@</a:t>
            </a:r>
            <a:r>
              <a:rPr lang="en-US" sz="1500" b="1" i="1" u="sng" dirty="0" err="1">
                <a:effectLst/>
                <a:highlight>
                  <a:srgbClr val="0000FF"/>
                </a:highlight>
                <a:latin typeface="Times New Roman" panose="02020603050405020304" pitchFamily="18" charset="0"/>
                <a:ea typeface="Calibri" panose="020F0502020204030204" pitchFamily="34" charset="0"/>
              </a:rPr>
              <a:t>ObservedObject</a:t>
            </a:r>
            <a:r>
              <a:rPr lang="en-US" sz="1500" dirty="0">
                <a:effectLst/>
                <a:latin typeface="Times New Roman" panose="02020603050405020304" pitchFamily="18" charset="0"/>
                <a:ea typeface="Calibri" panose="020F0502020204030204" pitchFamily="34" charset="0"/>
              </a:rPr>
              <a:t> or </a:t>
            </a:r>
            <a:r>
              <a:rPr lang="en-US" sz="1500" b="1" i="1" u="sng" dirty="0">
                <a:effectLst/>
                <a:highlight>
                  <a:srgbClr val="0000FF"/>
                </a:highlight>
                <a:latin typeface="Times New Roman" panose="02020603050405020304" pitchFamily="18" charset="0"/>
                <a:ea typeface="Calibri" panose="020F0502020204030204" pitchFamily="34" charset="0"/>
              </a:rPr>
              <a:t>@</a:t>
            </a:r>
            <a:r>
              <a:rPr lang="en-US" sz="1500" b="1" i="1" u="sng" dirty="0" err="1">
                <a:effectLst/>
                <a:highlight>
                  <a:srgbClr val="0000FF"/>
                </a:highlight>
                <a:latin typeface="Times New Roman" panose="02020603050405020304" pitchFamily="18" charset="0"/>
                <a:ea typeface="Calibri" panose="020F0502020204030204" pitchFamily="34" charset="0"/>
              </a:rPr>
              <a:t>EnvironmentObject</a:t>
            </a:r>
            <a:r>
              <a:rPr lang="en-US" sz="1500" dirty="0">
                <a:effectLst/>
                <a:latin typeface="Times New Roman" panose="02020603050405020304" pitchFamily="18" charset="0"/>
                <a:ea typeface="Calibri" panose="020F0502020204030204" pitchFamily="34" charset="0"/>
              </a:rPr>
              <a:t> for reference types (class)</a:t>
            </a:r>
          </a:p>
          <a:p>
            <a:pPr lvl="1"/>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Wingdings" pitchFamily="2" charset="2"/>
              <a:buChar char=""/>
            </a:pPr>
            <a:r>
              <a:rPr lang="en-US" sz="1500" dirty="0">
                <a:effectLst/>
                <a:latin typeface="Times New Roman" panose="02020603050405020304" pitchFamily="18" charset="0"/>
                <a:ea typeface="Times New Roman" panose="02020603050405020304" pitchFamily="18" charset="0"/>
              </a:rPr>
              <a:t>Every time we a </a:t>
            </a:r>
            <a:r>
              <a:rPr lang="en-US" sz="1500" dirty="0">
                <a:solidFill>
                  <a:schemeClr val="bg1"/>
                </a:solidFill>
                <a:effectLst/>
                <a:latin typeface="Times New Roman" panose="02020603050405020304" pitchFamily="18" charset="0"/>
                <a:ea typeface="Times New Roman" panose="02020603050405020304" pitchFamily="18" charset="0"/>
              </a:rPr>
              <a:t>@State </a:t>
            </a:r>
            <a:r>
              <a:rPr lang="en-US" sz="1500" dirty="0">
                <a:effectLst/>
                <a:latin typeface="Times New Roman" panose="02020603050405020304" pitchFamily="18" charset="0"/>
                <a:ea typeface="Times New Roman" panose="02020603050405020304" pitchFamily="18" charset="0"/>
              </a:rPr>
              <a:t>property is modified, it reloads the full view in it. And resets everything.</a:t>
            </a:r>
          </a:p>
          <a:p>
            <a:endParaRPr lang="en-IN" sz="1500" dirty="0">
              <a:effectLst/>
              <a:latin typeface="Times New Roman" panose="02020603050405020304" pitchFamily="18" charset="0"/>
              <a:ea typeface="Times New Roman" panose="02020603050405020304" pitchFamily="18" charset="0"/>
            </a:endParaRPr>
          </a:p>
          <a:p>
            <a:pPr marL="342900" lvl="0" indent="-342900">
              <a:buFont typeface="Wingdings" pitchFamily="2" charset="2"/>
              <a:buChar char=""/>
            </a:pPr>
            <a:r>
              <a:rPr lang="en-US" sz="1500" dirty="0">
                <a:effectLst/>
                <a:latin typeface="Times New Roman" panose="02020603050405020304" pitchFamily="18" charset="0"/>
                <a:ea typeface="Times New Roman" panose="02020603050405020304" pitchFamily="18" charset="0"/>
              </a:rPr>
              <a:t>In </a:t>
            </a:r>
            <a:r>
              <a:rPr lang="en-US" sz="1500" dirty="0" err="1">
                <a:effectLst/>
                <a:latin typeface="Times New Roman" panose="02020603050405020304" pitchFamily="18" charset="0"/>
                <a:ea typeface="Times New Roman" panose="02020603050405020304" pitchFamily="18" charset="0"/>
              </a:rPr>
              <a:t>UIkit</a:t>
            </a:r>
            <a:r>
              <a:rPr lang="en-US" sz="1500" dirty="0">
                <a:effectLst/>
                <a:latin typeface="Times New Roman" panose="02020603050405020304" pitchFamily="18" charset="0"/>
                <a:ea typeface="Times New Roman" panose="02020603050405020304" pitchFamily="18" charset="0"/>
              </a:rPr>
              <a:t> we just needed to create a variable with var to change the property value. But in </a:t>
            </a:r>
            <a:r>
              <a:rPr lang="en-US" sz="1500" dirty="0" err="1">
                <a:effectLst/>
                <a:latin typeface="Times New Roman" panose="02020603050405020304" pitchFamily="18" charset="0"/>
                <a:ea typeface="Times New Roman" panose="02020603050405020304" pitchFamily="18" charset="0"/>
              </a:rPr>
              <a:t>swiftUI</a:t>
            </a:r>
            <a:r>
              <a:rPr lang="en-US" sz="1500" dirty="0">
                <a:effectLst/>
                <a:latin typeface="Times New Roman" panose="02020603050405020304" pitchFamily="18" charset="0"/>
                <a:ea typeface="Times New Roman" panose="02020603050405020304" pitchFamily="18" charset="0"/>
              </a:rPr>
              <a:t> we need the view to know that property is changed, so we need it to be created with a </a:t>
            </a:r>
            <a:r>
              <a:rPr lang="en-US" sz="1500" dirty="0">
                <a:solidFill>
                  <a:schemeClr val="bg1"/>
                </a:solidFill>
                <a:effectLst/>
                <a:latin typeface="Times New Roman" panose="02020603050405020304" pitchFamily="18" charset="0"/>
                <a:ea typeface="Times New Roman" panose="02020603050405020304" pitchFamily="18" charset="0"/>
              </a:rPr>
              <a:t>@State </a:t>
            </a:r>
            <a:r>
              <a:rPr lang="en-US" sz="1500" dirty="0">
                <a:effectLst/>
                <a:latin typeface="Times New Roman" panose="02020603050405020304" pitchFamily="18" charset="0"/>
                <a:ea typeface="Times New Roman" panose="02020603050405020304" pitchFamily="18" charset="0"/>
              </a:rPr>
              <a:t>property wrapper</a:t>
            </a:r>
            <a:r>
              <a:rPr lang="en-IN" sz="1500" dirty="0">
                <a:latin typeface="Times New Roman" panose="02020603050405020304" pitchFamily="18" charset="0"/>
                <a:ea typeface="Times New Roman" panose="02020603050405020304" pitchFamily="18" charset="0"/>
              </a:rPr>
              <a:t>.</a:t>
            </a:r>
          </a:p>
          <a:p>
            <a:pPr lvl="0"/>
            <a:endParaRPr lang="en-IN" sz="1500" dirty="0">
              <a:latin typeface="Times New Roman" panose="02020603050405020304" pitchFamily="18" charset="0"/>
              <a:ea typeface="Times New Roman" panose="02020603050405020304" pitchFamily="18" charset="0"/>
            </a:endParaRPr>
          </a:p>
          <a:p>
            <a:pPr marL="342900" indent="-342900">
              <a:buFont typeface="Wingdings" pitchFamily="2" charset="2"/>
              <a:buChar char=""/>
            </a:pPr>
            <a:r>
              <a:rPr lang="en-US" sz="1500" dirty="0">
                <a:effectLst/>
                <a:latin typeface="Times New Roman" panose="02020603050405020304" pitchFamily="18" charset="0"/>
                <a:ea typeface="Times New Roman" panose="02020603050405020304" pitchFamily="18" charset="0"/>
              </a:rPr>
              <a:t>@</a:t>
            </a:r>
            <a:r>
              <a:rPr lang="en-US" sz="1500" dirty="0" err="1">
                <a:effectLst/>
                <a:latin typeface="Times New Roman" panose="02020603050405020304" pitchFamily="18" charset="0"/>
                <a:ea typeface="Times New Roman" panose="02020603050405020304" pitchFamily="18" charset="0"/>
              </a:rPr>
              <a:t>StateObject</a:t>
            </a:r>
            <a:r>
              <a:rPr lang="en-US" sz="1500" dirty="0">
                <a:effectLst/>
                <a:latin typeface="Times New Roman" panose="02020603050405020304" pitchFamily="18" charset="0"/>
                <a:ea typeface="Times New Roman" panose="02020603050405020304" pitchFamily="18" charset="0"/>
              </a:rPr>
              <a:t> should be used where you first time create an instance and </a:t>
            </a:r>
            <a:r>
              <a:rPr lang="en-US" sz="1500" dirty="0">
                <a:solidFill>
                  <a:schemeClr val="bg1"/>
                </a:solidFill>
                <a:effectLst/>
                <a:latin typeface="Times New Roman" panose="02020603050405020304" pitchFamily="18" charset="0"/>
                <a:ea typeface="Times New Roman" panose="02020603050405020304" pitchFamily="18" charset="0"/>
              </a:rPr>
              <a:t>@</a:t>
            </a:r>
            <a:r>
              <a:rPr lang="en-US" sz="1500" dirty="0" err="1">
                <a:solidFill>
                  <a:schemeClr val="bg1"/>
                </a:solidFill>
                <a:effectLst/>
                <a:latin typeface="Times New Roman" panose="02020603050405020304" pitchFamily="18" charset="0"/>
                <a:ea typeface="Times New Roman" panose="02020603050405020304" pitchFamily="18" charset="0"/>
              </a:rPr>
              <a:t>ObservedObject</a:t>
            </a:r>
            <a:r>
              <a:rPr lang="en-US" sz="1500" dirty="0">
                <a:solidFill>
                  <a:schemeClr val="bg1"/>
                </a:solidFill>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should be used when the instance is already been created but you need that instance data to be watched in different view.</a:t>
            </a:r>
          </a:p>
          <a:p>
            <a:endParaRPr lang="en-US" sz="1500" dirty="0">
              <a:effectLst/>
              <a:latin typeface="Times New Roman" panose="02020603050405020304" pitchFamily="18" charset="0"/>
              <a:ea typeface="Times New Roman" panose="02020603050405020304" pitchFamily="18" charset="0"/>
            </a:endParaRPr>
          </a:p>
          <a:p>
            <a:pPr marL="342900" indent="-342900">
              <a:buFont typeface="Wingdings" pitchFamily="2" charset="2"/>
              <a:buChar char=""/>
            </a:pPr>
            <a:r>
              <a:rPr lang="en-US" sz="1500" dirty="0">
                <a:solidFill>
                  <a:schemeClr val="bg1"/>
                </a:solidFill>
                <a:effectLst/>
                <a:latin typeface="Times New Roman" panose="02020603050405020304" pitchFamily="18" charset="0"/>
                <a:ea typeface="Times New Roman" panose="02020603050405020304" pitchFamily="18" charset="0"/>
              </a:rPr>
              <a:t>@</a:t>
            </a:r>
            <a:r>
              <a:rPr lang="en-US" sz="1500" dirty="0" err="1">
                <a:solidFill>
                  <a:schemeClr val="bg1"/>
                </a:solidFill>
                <a:effectLst/>
                <a:latin typeface="Times New Roman" panose="02020603050405020304" pitchFamily="18" charset="0"/>
                <a:ea typeface="Times New Roman" panose="02020603050405020304" pitchFamily="18" charset="0"/>
              </a:rPr>
              <a:t>EnvironmentObject</a:t>
            </a:r>
            <a:r>
              <a:rPr lang="en-US" sz="1500" dirty="0">
                <a:solidFill>
                  <a:schemeClr val="bg1"/>
                </a:solidFill>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is similar to </a:t>
            </a:r>
            <a:r>
              <a:rPr lang="en-US" sz="1500" dirty="0">
                <a:solidFill>
                  <a:schemeClr val="bg1"/>
                </a:solidFill>
                <a:effectLst/>
                <a:latin typeface="Times New Roman" panose="02020603050405020304" pitchFamily="18" charset="0"/>
                <a:ea typeface="Times New Roman" panose="02020603050405020304" pitchFamily="18" charset="0"/>
              </a:rPr>
              <a:t>@</a:t>
            </a:r>
            <a:r>
              <a:rPr lang="en-US" sz="1500" dirty="0" err="1">
                <a:solidFill>
                  <a:schemeClr val="bg1"/>
                </a:solidFill>
                <a:effectLst/>
                <a:latin typeface="Times New Roman" panose="02020603050405020304" pitchFamily="18" charset="0"/>
                <a:ea typeface="Times New Roman" panose="02020603050405020304" pitchFamily="18" charset="0"/>
              </a:rPr>
              <a:t>StateObject</a:t>
            </a:r>
            <a:r>
              <a:rPr lang="en-US" sz="1500" dirty="0">
                <a:effectLst/>
                <a:latin typeface="Times New Roman" panose="02020603050405020304" pitchFamily="18" charset="0"/>
                <a:ea typeface="Times New Roman" panose="02020603050405020304" pitchFamily="18" charset="0"/>
              </a:rPr>
              <a:t>, but more helpful if your views are not connected  but require the same data. So each view can access the property individually without getting it from another view through parameter.</a:t>
            </a:r>
          </a:p>
          <a:p>
            <a:endParaRPr lang="en-IN" sz="1500" dirty="0">
              <a:effectLst/>
              <a:latin typeface="Times New Roman" panose="02020603050405020304" pitchFamily="18" charset="0"/>
              <a:ea typeface="Times New Roman" panose="02020603050405020304" pitchFamily="18" charset="0"/>
            </a:endParaRPr>
          </a:p>
          <a:p>
            <a:pPr marL="342900" indent="-342900">
              <a:buFont typeface="Wingdings" pitchFamily="2" charset="2"/>
              <a:buChar char=""/>
            </a:pPr>
            <a:r>
              <a:rPr lang="en-US" sz="1500" dirty="0">
                <a:solidFill>
                  <a:schemeClr val="bg1"/>
                </a:solidFill>
                <a:effectLst/>
                <a:latin typeface="Times New Roman" panose="02020603050405020304" pitchFamily="18" charset="0"/>
                <a:ea typeface="Times New Roman" panose="02020603050405020304" pitchFamily="18" charset="0"/>
              </a:rPr>
              <a:t>@</a:t>
            </a:r>
            <a:r>
              <a:rPr lang="en-US" sz="1500" dirty="0" err="1">
                <a:solidFill>
                  <a:schemeClr val="bg1"/>
                </a:solidFill>
                <a:effectLst/>
                <a:latin typeface="Times New Roman" panose="02020603050405020304" pitchFamily="18" charset="0"/>
                <a:ea typeface="Times New Roman" panose="02020603050405020304" pitchFamily="18" charset="0"/>
              </a:rPr>
              <a:t>EnvironmentObject</a:t>
            </a:r>
            <a:r>
              <a:rPr lang="en-US" sz="1500" dirty="0">
                <a:solidFill>
                  <a:schemeClr val="bg1"/>
                </a:solidFill>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should be used cautiously as a bunch of objects going into environment can cause your app to work slow and developers maybe get confused what environment object to use where.</a:t>
            </a:r>
            <a:endParaRPr lang="en-IN" sz="1500" dirty="0">
              <a:effectLst/>
              <a:latin typeface="Times New Roman" panose="02020603050405020304" pitchFamily="18" charset="0"/>
              <a:ea typeface="Times New Roman" panose="02020603050405020304" pitchFamily="18" charset="0"/>
            </a:endParaRPr>
          </a:p>
          <a:p>
            <a:pPr marL="342900" lvl="0" indent="-342900">
              <a:buFont typeface="Wingdings" pitchFamily="2" charset="2"/>
              <a:buChar char=""/>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55291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646F49-7CD0-BBE1-1B91-E110106142A5}"/>
              </a:ext>
            </a:extLst>
          </p:cNvPr>
          <p:cNvSpPr txBox="1"/>
          <p:nvPr/>
        </p:nvSpPr>
        <p:spPr>
          <a:xfrm>
            <a:off x="3121573" y="998483"/>
            <a:ext cx="5538952" cy="4708981"/>
          </a:xfrm>
          <a:prstGeom prst="rect">
            <a:avLst/>
          </a:prstGeom>
          <a:noFill/>
        </p:spPr>
        <p:txBody>
          <a:bodyPr wrap="square" rtlCol="0">
            <a:spAutoFit/>
          </a:bodyPr>
          <a:lstStyle/>
          <a:p>
            <a:r>
              <a:rPr lang="en-US" sz="30000" dirty="0">
                <a:solidFill>
                  <a:schemeClr val="bg2">
                    <a:lumMod val="60000"/>
                    <a:lumOff val="40000"/>
                  </a:schemeClr>
                </a:solidFill>
              </a:rPr>
              <a:t>Q</a:t>
            </a:r>
            <a:r>
              <a:rPr lang="en-US" sz="30000" dirty="0">
                <a:solidFill>
                  <a:schemeClr val="accent6">
                    <a:lumMod val="40000"/>
                    <a:lumOff val="60000"/>
                  </a:schemeClr>
                </a:solidFill>
              </a:rPr>
              <a:t>A</a:t>
            </a:r>
          </a:p>
        </p:txBody>
      </p:sp>
    </p:spTree>
    <p:extLst>
      <p:ext uri="{BB962C8B-B14F-4D97-AF65-F5344CB8AC3E}">
        <p14:creationId xmlns:p14="http://schemas.microsoft.com/office/powerpoint/2010/main" val="208893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7783E-CA73-6E01-7A6A-CBBBB184F04C}"/>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483816D5-711E-57DC-2509-DFE8D390ABC1}"/>
              </a:ext>
            </a:extLst>
          </p:cNvPr>
          <p:cNvSpPr>
            <a:spLocks noGrp="1"/>
          </p:cNvSpPr>
          <p:nvPr>
            <p:ph idx="1"/>
          </p:nvPr>
        </p:nvSpPr>
        <p:spPr/>
        <p:txBody>
          <a:bodyPr/>
          <a:lstStyle/>
          <a:p>
            <a:r>
              <a:rPr lang="en-US" dirty="0"/>
              <a:t>What are property wrappers and why do we need them ?</a:t>
            </a:r>
          </a:p>
          <a:p>
            <a:r>
              <a:rPr lang="en-US" dirty="0"/>
              <a:t>Most used and useful property wrappers.</a:t>
            </a:r>
          </a:p>
          <a:p>
            <a:r>
              <a:rPr lang="en-US" dirty="0"/>
              <a:t>One by one deep dive on commonly used wrappers.</a:t>
            </a:r>
          </a:p>
          <a:p>
            <a:r>
              <a:rPr lang="en-US" dirty="0"/>
              <a:t>Demo &amp; where we using in our code base.</a:t>
            </a:r>
          </a:p>
          <a:p>
            <a:r>
              <a:rPr lang="en-US" dirty="0"/>
              <a:t>Comparison between wrappers.</a:t>
            </a:r>
          </a:p>
          <a:p>
            <a:r>
              <a:rPr lang="en-US" dirty="0"/>
              <a:t>Q &amp; A</a:t>
            </a:r>
          </a:p>
          <a:p>
            <a:endParaRPr lang="en-US" dirty="0"/>
          </a:p>
        </p:txBody>
      </p:sp>
    </p:spTree>
    <p:extLst>
      <p:ext uri="{BB962C8B-B14F-4D97-AF65-F5344CB8AC3E}">
        <p14:creationId xmlns:p14="http://schemas.microsoft.com/office/powerpoint/2010/main" val="1722903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6C774-A7CF-056B-05A0-F7ADDF4F1132}"/>
              </a:ext>
            </a:extLst>
          </p:cNvPr>
          <p:cNvSpPr>
            <a:spLocks noGrp="1"/>
          </p:cNvSpPr>
          <p:nvPr>
            <p:ph type="title"/>
          </p:nvPr>
        </p:nvSpPr>
        <p:spPr/>
        <p:txBody>
          <a:bodyPr>
            <a:normAutofit fontScale="90000"/>
          </a:bodyPr>
          <a:lstStyle/>
          <a:p>
            <a:br>
              <a:rPr lang="en-US" dirty="0"/>
            </a:br>
            <a:r>
              <a:rPr lang="en-US" dirty="0"/>
              <a:t>What are property wrappers and why do we need them ?</a:t>
            </a:r>
            <a:br>
              <a:rPr lang="en-US" dirty="0"/>
            </a:br>
            <a:endParaRPr lang="en-US" dirty="0"/>
          </a:p>
        </p:txBody>
      </p:sp>
      <p:sp>
        <p:nvSpPr>
          <p:cNvPr id="3" name="Content Placeholder 2">
            <a:extLst>
              <a:ext uri="{FF2B5EF4-FFF2-40B4-BE49-F238E27FC236}">
                <a16:creationId xmlns:a16="http://schemas.microsoft.com/office/drawing/2014/main" id="{8F43D70A-A27E-812D-4A98-F90D1F1D26B9}"/>
              </a:ext>
            </a:extLst>
          </p:cNvPr>
          <p:cNvSpPr>
            <a:spLocks noGrp="1"/>
          </p:cNvSpPr>
          <p:nvPr>
            <p:ph idx="1"/>
          </p:nvPr>
        </p:nvSpPr>
        <p:spPr/>
        <p:txBody>
          <a:bodyPr/>
          <a:lstStyle/>
          <a:p>
            <a:r>
              <a:rPr lang="en-US" dirty="0"/>
              <a:t>A property wrapper is a generic structure that encapsulates read and write access to the property and adds additional behavior to it. We use it if we need to constrain the available property values, add extra logic to the read/write access (like using databases or user defaults), or add some additional methods.</a:t>
            </a:r>
          </a:p>
          <a:p>
            <a:r>
              <a:rPr lang="en-IN" dirty="0">
                <a:solidFill>
                  <a:srgbClr val="FFFFFF"/>
                </a:solidFill>
                <a:latin typeface="-apple-system"/>
              </a:rPr>
              <a:t>E</a:t>
            </a:r>
            <a:r>
              <a:rPr lang="en-IN" b="0" i="0" u="none" strike="noStrike" dirty="0">
                <a:solidFill>
                  <a:srgbClr val="FFFFFF"/>
                </a:solidFill>
                <a:effectLst/>
                <a:latin typeface="-apple-system"/>
              </a:rPr>
              <a:t>very data value or object that can change needs a single source of truth and a mechanism to enable views to change it or to observe it. </a:t>
            </a:r>
            <a:r>
              <a:rPr lang="en-IN" b="0" i="0" u="none" strike="noStrike" dirty="0" err="1">
                <a:solidFill>
                  <a:srgbClr val="FFFFFF"/>
                </a:solidFill>
                <a:effectLst/>
                <a:latin typeface="-apple-system"/>
              </a:rPr>
              <a:t>SwiftUI</a:t>
            </a:r>
            <a:r>
              <a:rPr lang="en-IN" b="0" i="0" u="none" strike="noStrike" dirty="0">
                <a:solidFill>
                  <a:srgbClr val="FFFFFF"/>
                </a:solidFill>
                <a:effectLst/>
                <a:latin typeface="-apple-system"/>
              </a:rPr>
              <a:t> property wrappers enable you to declare how each view interacts with mutable data.</a:t>
            </a:r>
            <a:endParaRPr lang="en-US" dirty="0"/>
          </a:p>
        </p:txBody>
      </p:sp>
    </p:spTree>
    <p:extLst>
      <p:ext uri="{BB962C8B-B14F-4D97-AF65-F5344CB8AC3E}">
        <p14:creationId xmlns:p14="http://schemas.microsoft.com/office/powerpoint/2010/main" val="1501664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D5BE9-46CE-83ED-B22C-2D22C9609FB6}"/>
              </a:ext>
            </a:extLst>
          </p:cNvPr>
          <p:cNvSpPr>
            <a:spLocks noGrp="1"/>
          </p:cNvSpPr>
          <p:nvPr>
            <p:ph type="title"/>
          </p:nvPr>
        </p:nvSpPr>
        <p:spPr/>
        <p:txBody>
          <a:bodyPr>
            <a:normAutofit fontScale="90000"/>
          </a:bodyPr>
          <a:lstStyle/>
          <a:p>
            <a:br>
              <a:rPr lang="en-US" dirty="0"/>
            </a:br>
            <a:r>
              <a:rPr lang="en-US" dirty="0"/>
              <a:t>Most used and useful property wrappers.</a:t>
            </a:r>
            <a:br>
              <a:rPr lang="en-US" dirty="0"/>
            </a:br>
            <a:endParaRPr lang="en-US" dirty="0"/>
          </a:p>
        </p:txBody>
      </p:sp>
      <p:sp>
        <p:nvSpPr>
          <p:cNvPr id="3" name="Content Placeholder 2">
            <a:extLst>
              <a:ext uri="{FF2B5EF4-FFF2-40B4-BE49-F238E27FC236}">
                <a16:creationId xmlns:a16="http://schemas.microsoft.com/office/drawing/2014/main" id="{CB304C7B-A32D-F79B-7852-C488BB041A71}"/>
              </a:ext>
            </a:extLst>
          </p:cNvPr>
          <p:cNvSpPr>
            <a:spLocks noGrp="1"/>
          </p:cNvSpPr>
          <p:nvPr>
            <p:ph idx="1"/>
          </p:nvPr>
        </p:nvSpPr>
        <p:spPr/>
        <p:txBody>
          <a:bodyPr>
            <a:normAutofit fontScale="62500" lnSpcReduction="20000"/>
          </a:bodyPr>
          <a:lstStyle/>
          <a:p>
            <a:r>
              <a:rPr lang="en-US" dirty="0"/>
              <a:t>Most Used :</a:t>
            </a:r>
          </a:p>
          <a:p>
            <a:pPr lvl="1"/>
            <a:r>
              <a:rPr lang="en-US" dirty="0"/>
              <a:t>@State</a:t>
            </a:r>
          </a:p>
          <a:p>
            <a:pPr lvl="1"/>
            <a:r>
              <a:rPr lang="en-US" dirty="0"/>
              <a:t>@Binding</a:t>
            </a:r>
          </a:p>
          <a:p>
            <a:pPr lvl="1"/>
            <a:r>
              <a:rPr lang="en-US" dirty="0"/>
              <a:t>@Published</a:t>
            </a:r>
          </a:p>
          <a:p>
            <a:pPr lvl="1"/>
            <a:r>
              <a:rPr lang="en-US" dirty="0"/>
              <a:t>@</a:t>
            </a:r>
            <a:r>
              <a:rPr lang="en-US" dirty="0" err="1"/>
              <a:t>EnvironmentObject</a:t>
            </a:r>
            <a:endParaRPr lang="en-US" dirty="0"/>
          </a:p>
          <a:p>
            <a:pPr lvl="1"/>
            <a:r>
              <a:rPr lang="en-US" dirty="0"/>
              <a:t>@</a:t>
            </a:r>
            <a:r>
              <a:rPr lang="en-US" dirty="0" err="1"/>
              <a:t>StateObject</a:t>
            </a:r>
            <a:endParaRPr lang="en-US" dirty="0"/>
          </a:p>
          <a:p>
            <a:pPr lvl="1"/>
            <a:r>
              <a:rPr lang="en-US" dirty="0"/>
              <a:t>@</a:t>
            </a:r>
            <a:r>
              <a:rPr lang="en-US" dirty="0" err="1"/>
              <a:t>ObservedObject</a:t>
            </a:r>
            <a:endParaRPr lang="en-US" dirty="0"/>
          </a:p>
          <a:p>
            <a:pPr lvl="1"/>
            <a:r>
              <a:rPr lang="en-US" dirty="0"/>
              <a:t>@Environment</a:t>
            </a:r>
          </a:p>
          <a:p>
            <a:endParaRPr lang="en-US" dirty="0"/>
          </a:p>
          <a:p>
            <a:r>
              <a:rPr lang="en-US" dirty="0"/>
              <a:t>More property wrappers :</a:t>
            </a:r>
          </a:p>
          <a:p>
            <a:pPr lvl="1"/>
            <a:r>
              <a:rPr lang="en-US" dirty="0"/>
              <a:t>@</a:t>
            </a:r>
            <a:r>
              <a:rPr lang="en-US" dirty="0" err="1"/>
              <a:t>AppStorage</a:t>
            </a:r>
            <a:endParaRPr lang="en-US" dirty="0"/>
          </a:p>
          <a:p>
            <a:pPr lvl="1"/>
            <a:r>
              <a:rPr lang="en-US" dirty="0"/>
              <a:t>@</a:t>
            </a:r>
            <a:r>
              <a:rPr lang="en-US" dirty="0" err="1"/>
              <a:t>FetchRequest</a:t>
            </a:r>
            <a:endParaRPr lang="en-US" dirty="0"/>
          </a:p>
          <a:p>
            <a:pPr lvl="1"/>
            <a:r>
              <a:rPr lang="en-US" dirty="0"/>
              <a:t>@</a:t>
            </a:r>
            <a:r>
              <a:rPr lang="en-US" dirty="0" err="1"/>
              <a:t>FocusedBinding</a:t>
            </a:r>
            <a:endParaRPr lang="en-US" dirty="0"/>
          </a:p>
          <a:p>
            <a:pPr lvl="1"/>
            <a:r>
              <a:rPr lang="en-US" dirty="0"/>
              <a:t>@</a:t>
            </a:r>
            <a:r>
              <a:rPr lang="en-US" dirty="0" err="1"/>
              <a:t>FocusedValue</a:t>
            </a:r>
            <a:endParaRPr lang="en-US" dirty="0"/>
          </a:p>
          <a:p>
            <a:pPr lvl="1"/>
            <a:r>
              <a:rPr lang="en-US" dirty="0"/>
              <a:t>@Namespace</a:t>
            </a:r>
          </a:p>
          <a:p>
            <a:pPr lvl="1"/>
            <a:r>
              <a:rPr lang="en-US" dirty="0"/>
              <a:t>@</a:t>
            </a:r>
            <a:r>
              <a:rPr lang="en-US" dirty="0" err="1"/>
              <a:t>GestureState</a:t>
            </a:r>
            <a:r>
              <a:rPr lang="en-US" dirty="0"/>
              <a:t>                                  </a:t>
            </a:r>
          </a:p>
          <a:p>
            <a:pPr lvl="1"/>
            <a:endParaRPr lang="en-US" dirty="0"/>
          </a:p>
        </p:txBody>
      </p:sp>
    </p:spTree>
    <p:extLst>
      <p:ext uri="{BB962C8B-B14F-4D97-AF65-F5344CB8AC3E}">
        <p14:creationId xmlns:p14="http://schemas.microsoft.com/office/powerpoint/2010/main" val="328097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41EFA-C6D6-D733-836C-7ECB49111254}"/>
              </a:ext>
            </a:extLst>
          </p:cNvPr>
          <p:cNvSpPr>
            <a:spLocks noGrp="1"/>
          </p:cNvSpPr>
          <p:nvPr>
            <p:ph type="title"/>
          </p:nvPr>
        </p:nvSpPr>
        <p:spPr/>
        <p:txBody>
          <a:bodyPr/>
          <a:lstStyle/>
          <a:p>
            <a:r>
              <a:rPr lang="en-US" dirty="0"/>
              <a:t>@State &amp; @Binding (Value Type)</a:t>
            </a:r>
          </a:p>
        </p:txBody>
      </p:sp>
      <p:sp>
        <p:nvSpPr>
          <p:cNvPr id="3" name="Content Placeholder 2">
            <a:extLst>
              <a:ext uri="{FF2B5EF4-FFF2-40B4-BE49-F238E27FC236}">
                <a16:creationId xmlns:a16="http://schemas.microsoft.com/office/drawing/2014/main" id="{F50F56BD-325D-85EE-78F9-41F6E4090124}"/>
              </a:ext>
            </a:extLst>
          </p:cNvPr>
          <p:cNvSpPr>
            <a:spLocks noGrp="1"/>
          </p:cNvSpPr>
          <p:nvPr>
            <p:ph idx="1"/>
          </p:nvPr>
        </p:nvSpPr>
        <p:spPr/>
        <p:txBody>
          <a:bodyPr>
            <a:normAutofit lnSpcReduction="10000"/>
          </a:bodyPr>
          <a:lstStyle/>
          <a:p>
            <a:pPr marL="0" indent="0">
              <a:buNone/>
            </a:pPr>
            <a:r>
              <a:rPr lang="en-US" b="1" u="sng" dirty="0"/>
              <a:t>@State </a:t>
            </a:r>
          </a:p>
          <a:p>
            <a:pPr lvl="1"/>
            <a:r>
              <a:rPr lang="en-IN" b="0" i="0" u="none" strike="noStrike" dirty="0" err="1">
                <a:solidFill>
                  <a:srgbClr val="DCDCDC"/>
                </a:solidFill>
                <a:effectLst/>
                <a:latin typeface="-apple-system"/>
              </a:rPr>
              <a:t>SwiftUI</a:t>
            </a:r>
            <a:r>
              <a:rPr lang="en-IN" b="0" i="0" u="none" strike="noStrike" dirty="0">
                <a:solidFill>
                  <a:srgbClr val="DCDCDC"/>
                </a:solidFill>
                <a:effectLst/>
                <a:latin typeface="-apple-system"/>
              </a:rPr>
              <a:t> uses the </a:t>
            </a:r>
            <a:r>
              <a:rPr lang="en-IN" dirty="0">
                <a:solidFill>
                  <a:schemeClr val="bg1"/>
                </a:solidFill>
              </a:rPr>
              <a:t>@State</a:t>
            </a:r>
            <a:r>
              <a:rPr lang="en-IN" b="0" i="0" u="none" strike="noStrike" dirty="0">
                <a:solidFill>
                  <a:schemeClr val="bg1"/>
                </a:solidFill>
                <a:effectLst/>
                <a:latin typeface="-apple-system"/>
              </a:rPr>
              <a:t> </a:t>
            </a:r>
            <a:r>
              <a:rPr lang="en-IN" b="0" i="0" u="none" strike="noStrike" dirty="0">
                <a:solidFill>
                  <a:srgbClr val="DCDCDC"/>
                </a:solidFill>
                <a:effectLst/>
                <a:latin typeface="-apple-system"/>
              </a:rPr>
              <a:t>property wrapper to allow us to modify values inside a struct, which would normally not be allowed because structs are value types. </a:t>
            </a:r>
          </a:p>
          <a:p>
            <a:pPr lvl="1"/>
            <a:r>
              <a:rPr lang="en-IN" b="0" i="0" u="none" strike="noStrike" dirty="0">
                <a:solidFill>
                  <a:srgbClr val="DCDCDC"/>
                </a:solidFill>
                <a:effectLst/>
                <a:latin typeface="-apple-system"/>
              </a:rPr>
              <a:t>When we put </a:t>
            </a:r>
            <a:r>
              <a:rPr lang="en-IN" dirty="0">
                <a:solidFill>
                  <a:schemeClr val="bg1"/>
                </a:solidFill>
              </a:rPr>
              <a:t>@State</a:t>
            </a:r>
            <a:r>
              <a:rPr lang="en-IN" b="0" i="0" u="none" strike="noStrike" dirty="0">
                <a:solidFill>
                  <a:schemeClr val="bg1"/>
                </a:solidFill>
                <a:effectLst/>
                <a:latin typeface="-apple-system"/>
              </a:rPr>
              <a:t> </a:t>
            </a:r>
            <a:r>
              <a:rPr lang="en-IN" b="0" i="0" u="none" strike="noStrike" dirty="0">
                <a:solidFill>
                  <a:srgbClr val="DCDCDC"/>
                </a:solidFill>
                <a:effectLst/>
                <a:latin typeface="-apple-system"/>
              </a:rPr>
              <a:t>before a property, we effectively move its storage out from our struct and into shared storage managed by </a:t>
            </a:r>
            <a:r>
              <a:rPr lang="en-IN" b="0" i="0" u="none" strike="noStrike" dirty="0" err="1">
                <a:solidFill>
                  <a:srgbClr val="DCDCDC"/>
                </a:solidFill>
                <a:effectLst/>
                <a:latin typeface="-apple-system"/>
              </a:rPr>
              <a:t>SwiftUI</a:t>
            </a:r>
            <a:r>
              <a:rPr lang="en-IN" b="0" i="0" u="none" strike="noStrike" dirty="0">
                <a:solidFill>
                  <a:srgbClr val="DCDCDC"/>
                </a:solidFill>
                <a:effectLst/>
                <a:latin typeface="-apple-system"/>
              </a:rPr>
              <a:t>. This means </a:t>
            </a:r>
            <a:r>
              <a:rPr lang="en-IN" b="0" i="0" u="none" strike="noStrike" dirty="0" err="1">
                <a:solidFill>
                  <a:srgbClr val="DCDCDC"/>
                </a:solidFill>
                <a:effectLst/>
                <a:latin typeface="-apple-system"/>
              </a:rPr>
              <a:t>SwiftUI</a:t>
            </a:r>
            <a:r>
              <a:rPr lang="en-IN" b="0" i="0" u="none" strike="noStrike" dirty="0">
                <a:solidFill>
                  <a:srgbClr val="DCDCDC"/>
                </a:solidFill>
                <a:effectLst/>
                <a:latin typeface="-apple-system"/>
              </a:rPr>
              <a:t> can destroy and recreate our struct whenever needed (and this can happen a lot!), without losing the state it was storing.</a:t>
            </a:r>
          </a:p>
          <a:p>
            <a:pPr marL="0" indent="0">
              <a:buNone/>
            </a:pPr>
            <a:r>
              <a:rPr lang="en-IN" b="1" u="sng" dirty="0">
                <a:solidFill>
                  <a:srgbClr val="DCDCDC"/>
                </a:solidFill>
                <a:latin typeface="-apple-system"/>
              </a:rPr>
              <a:t>@Binding</a:t>
            </a:r>
          </a:p>
          <a:p>
            <a:pPr lvl="1"/>
            <a:r>
              <a:rPr lang="en-IN" dirty="0">
                <a:solidFill>
                  <a:schemeClr val="bg1"/>
                </a:solidFill>
              </a:rPr>
              <a:t>@Binding</a:t>
            </a:r>
            <a:r>
              <a:rPr lang="en-IN" b="0" i="0" u="none" strike="noStrike" dirty="0">
                <a:solidFill>
                  <a:schemeClr val="bg1"/>
                </a:solidFill>
                <a:effectLst/>
                <a:latin typeface="-apple-system"/>
              </a:rPr>
              <a:t> </a:t>
            </a:r>
            <a:r>
              <a:rPr lang="en-IN" b="0" i="0" u="none" strike="noStrike" dirty="0">
                <a:solidFill>
                  <a:srgbClr val="DCDCDC"/>
                </a:solidFill>
                <a:effectLst/>
                <a:latin typeface="-apple-system"/>
              </a:rPr>
              <a:t>lets us declare that one value actually comes from elsewhere, and should be shared in both places.</a:t>
            </a:r>
          </a:p>
          <a:p>
            <a:pPr lvl="1"/>
            <a:r>
              <a:rPr lang="en-IN" dirty="0">
                <a:solidFill>
                  <a:srgbClr val="DCDCDC"/>
                </a:solidFill>
                <a:latin typeface="-apple-system"/>
              </a:rPr>
              <a:t>This can only be used for value type i.e. struct.</a:t>
            </a:r>
            <a:endParaRPr lang="en-US" dirty="0"/>
          </a:p>
        </p:txBody>
      </p:sp>
    </p:spTree>
    <p:extLst>
      <p:ext uri="{BB962C8B-B14F-4D97-AF65-F5344CB8AC3E}">
        <p14:creationId xmlns:p14="http://schemas.microsoft.com/office/powerpoint/2010/main" val="2690211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8CF34-A8D7-C0F9-EAAD-90B6FCF18F3D}"/>
              </a:ext>
            </a:extLst>
          </p:cNvPr>
          <p:cNvSpPr>
            <a:spLocks noGrp="1"/>
          </p:cNvSpPr>
          <p:nvPr>
            <p:ph type="title"/>
          </p:nvPr>
        </p:nvSpPr>
        <p:spPr/>
        <p:txBody>
          <a:bodyPr/>
          <a:lstStyle/>
          <a:p>
            <a:r>
              <a:rPr lang="en-US" dirty="0"/>
              <a:t>@</a:t>
            </a:r>
            <a:r>
              <a:rPr lang="en-US" dirty="0" err="1"/>
              <a:t>StateObject</a:t>
            </a:r>
            <a:r>
              <a:rPr lang="en-US" dirty="0"/>
              <a:t> &amp; @</a:t>
            </a:r>
            <a:r>
              <a:rPr lang="en-US" dirty="0" err="1"/>
              <a:t>ObservedObject</a:t>
            </a:r>
            <a:r>
              <a:rPr lang="en-US" dirty="0"/>
              <a:t> (Reference Type)</a:t>
            </a:r>
          </a:p>
        </p:txBody>
      </p:sp>
      <p:sp>
        <p:nvSpPr>
          <p:cNvPr id="3" name="Content Placeholder 2">
            <a:extLst>
              <a:ext uri="{FF2B5EF4-FFF2-40B4-BE49-F238E27FC236}">
                <a16:creationId xmlns:a16="http://schemas.microsoft.com/office/drawing/2014/main" id="{F02C2EC1-06B8-0C74-0A74-55151FA6EA4F}"/>
              </a:ext>
            </a:extLst>
          </p:cNvPr>
          <p:cNvSpPr>
            <a:spLocks noGrp="1"/>
          </p:cNvSpPr>
          <p:nvPr>
            <p:ph idx="1"/>
          </p:nvPr>
        </p:nvSpPr>
        <p:spPr/>
        <p:txBody>
          <a:bodyPr>
            <a:normAutofit fontScale="77500" lnSpcReduction="20000"/>
          </a:bodyPr>
          <a:lstStyle/>
          <a:p>
            <a:pPr marL="0" indent="0">
              <a:buNone/>
            </a:pPr>
            <a:r>
              <a:rPr lang="en-US" b="1" u="sng" dirty="0"/>
              <a:t>@</a:t>
            </a:r>
            <a:r>
              <a:rPr lang="en-US" b="1" u="sng" dirty="0" err="1"/>
              <a:t>StateObject</a:t>
            </a:r>
            <a:endParaRPr lang="en-US" b="1" u="sng" dirty="0"/>
          </a:p>
          <a:p>
            <a:pPr lvl="1"/>
            <a:r>
              <a:rPr lang="en-IN" b="0" i="0" u="none" strike="noStrike" dirty="0" err="1">
                <a:solidFill>
                  <a:srgbClr val="DCDCDC"/>
                </a:solidFill>
                <a:effectLst/>
                <a:latin typeface="-apple-system"/>
              </a:rPr>
              <a:t>SwiftUI’s</a:t>
            </a:r>
            <a:r>
              <a:rPr lang="en-IN" b="0" i="0" u="none" strike="noStrike" dirty="0">
                <a:solidFill>
                  <a:srgbClr val="DCDCDC"/>
                </a:solidFill>
                <a:effectLst/>
                <a:latin typeface="-apple-system"/>
              </a:rPr>
              <a:t> </a:t>
            </a:r>
            <a:r>
              <a:rPr lang="en-IN" dirty="0">
                <a:solidFill>
                  <a:schemeClr val="bg1"/>
                </a:solidFill>
              </a:rPr>
              <a:t>@</a:t>
            </a:r>
            <a:r>
              <a:rPr lang="en-IN" dirty="0" err="1">
                <a:solidFill>
                  <a:schemeClr val="bg1"/>
                </a:solidFill>
              </a:rPr>
              <a:t>StateObject</a:t>
            </a:r>
            <a:r>
              <a:rPr lang="en-IN" b="0" i="0" u="none" strike="noStrike" dirty="0">
                <a:solidFill>
                  <a:schemeClr val="bg1"/>
                </a:solidFill>
                <a:effectLst/>
                <a:latin typeface="-apple-system"/>
              </a:rPr>
              <a:t> </a:t>
            </a:r>
            <a:r>
              <a:rPr lang="en-IN" b="0" i="0" u="none" strike="noStrike" dirty="0">
                <a:solidFill>
                  <a:srgbClr val="DCDCDC"/>
                </a:solidFill>
                <a:effectLst/>
                <a:latin typeface="-apple-system"/>
              </a:rPr>
              <a:t>property wrapper is designed to fill a very specific gap in state management: when you need to create a reference type inside one of your views and make sure it stays alive for use in that view and others you share it with.</a:t>
            </a:r>
          </a:p>
          <a:p>
            <a:pPr lvl="1"/>
            <a:r>
              <a:rPr lang="en-IN" dirty="0">
                <a:solidFill>
                  <a:srgbClr val="DCDCDC"/>
                </a:solidFill>
                <a:latin typeface="-apple-system"/>
              </a:rPr>
              <a:t>It is same as </a:t>
            </a:r>
            <a:r>
              <a:rPr lang="en-IN" dirty="0">
                <a:solidFill>
                  <a:schemeClr val="bg1"/>
                </a:solidFill>
                <a:latin typeface="-apple-system"/>
              </a:rPr>
              <a:t>@State </a:t>
            </a:r>
            <a:r>
              <a:rPr lang="en-IN" dirty="0">
                <a:solidFill>
                  <a:srgbClr val="DCDCDC"/>
                </a:solidFill>
                <a:latin typeface="-apple-system"/>
              </a:rPr>
              <a:t>but for reference types.</a:t>
            </a:r>
          </a:p>
          <a:p>
            <a:pPr marL="0" indent="0">
              <a:buNone/>
            </a:pPr>
            <a:r>
              <a:rPr lang="en-IN" b="1" u="sng" dirty="0">
                <a:solidFill>
                  <a:srgbClr val="DCDCDC"/>
                </a:solidFill>
                <a:latin typeface="-apple-system"/>
              </a:rPr>
              <a:t>@</a:t>
            </a:r>
            <a:r>
              <a:rPr lang="en-IN" b="1" u="sng" dirty="0" err="1">
                <a:solidFill>
                  <a:srgbClr val="DCDCDC"/>
                </a:solidFill>
                <a:latin typeface="-apple-system"/>
              </a:rPr>
              <a:t>ObservedObject</a:t>
            </a:r>
            <a:endParaRPr lang="en-IN" b="1" u="sng" dirty="0">
              <a:solidFill>
                <a:srgbClr val="DCDCDC"/>
              </a:solidFill>
              <a:latin typeface="-apple-system"/>
            </a:endParaRPr>
          </a:p>
          <a:p>
            <a:pPr lvl="1"/>
            <a:r>
              <a:rPr lang="en-IN" b="0" i="0" u="none" strike="noStrike" dirty="0" err="1">
                <a:solidFill>
                  <a:srgbClr val="DCDCDC"/>
                </a:solidFill>
                <a:effectLst/>
                <a:latin typeface="-apple-system"/>
              </a:rPr>
              <a:t>SwiftUI</a:t>
            </a:r>
            <a:r>
              <a:rPr lang="en-IN" b="0" i="0" u="none" strike="noStrike" dirty="0">
                <a:solidFill>
                  <a:srgbClr val="DCDCDC"/>
                </a:solidFill>
                <a:effectLst/>
                <a:latin typeface="-apple-system"/>
              </a:rPr>
              <a:t> gives us the </a:t>
            </a:r>
            <a:r>
              <a:rPr lang="en-IN" dirty="0">
                <a:solidFill>
                  <a:schemeClr val="bg1"/>
                </a:solidFill>
              </a:rPr>
              <a:t>@</a:t>
            </a:r>
            <a:r>
              <a:rPr lang="en-IN" dirty="0" err="1">
                <a:solidFill>
                  <a:schemeClr val="bg1"/>
                </a:solidFill>
              </a:rPr>
              <a:t>ObservedObject</a:t>
            </a:r>
            <a:r>
              <a:rPr lang="en-IN" b="0" i="0" u="none" strike="noStrike" dirty="0">
                <a:solidFill>
                  <a:schemeClr val="bg1"/>
                </a:solidFill>
                <a:effectLst/>
                <a:latin typeface="-apple-system"/>
              </a:rPr>
              <a:t> </a:t>
            </a:r>
            <a:r>
              <a:rPr lang="en-IN" b="0" i="0" u="none" strike="noStrike" dirty="0">
                <a:solidFill>
                  <a:srgbClr val="DCDCDC"/>
                </a:solidFill>
                <a:effectLst/>
                <a:latin typeface="-apple-system"/>
              </a:rPr>
              <a:t>property wrapper so that views can watch the state of an external object, and be notified when something important has changed. It is similar in </a:t>
            </a:r>
            <a:r>
              <a:rPr lang="en-IN" b="0" i="0" u="none" strike="noStrike" dirty="0" err="1">
                <a:solidFill>
                  <a:srgbClr val="DCDCDC"/>
                </a:solidFill>
                <a:effectLst/>
                <a:latin typeface="-apple-system"/>
              </a:rPr>
              <a:t>behavior</a:t>
            </a:r>
            <a:r>
              <a:rPr lang="en-IN" b="0" i="0" u="none" strike="noStrike" dirty="0">
                <a:solidFill>
                  <a:srgbClr val="DCDCDC"/>
                </a:solidFill>
                <a:effectLst/>
                <a:latin typeface="-apple-system"/>
              </a:rPr>
              <a:t> to </a:t>
            </a:r>
            <a:r>
              <a:rPr lang="en-IN" dirty="0">
                <a:solidFill>
                  <a:schemeClr val="bg1"/>
                </a:solidFill>
              </a:rPr>
              <a:t>@</a:t>
            </a:r>
            <a:r>
              <a:rPr lang="en-IN" dirty="0" err="1">
                <a:solidFill>
                  <a:schemeClr val="bg1"/>
                </a:solidFill>
              </a:rPr>
              <a:t>StateObject</a:t>
            </a:r>
            <a:r>
              <a:rPr lang="en-IN" dirty="0">
                <a:solidFill>
                  <a:srgbClr val="DCDCDC"/>
                </a:solidFill>
                <a:latin typeface="-apple-system"/>
              </a:rPr>
              <a:t>.</a:t>
            </a:r>
          </a:p>
          <a:p>
            <a:pPr marL="0" indent="0">
              <a:buNone/>
            </a:pPr>
            <a:endParaRPr lang="en-IN" b="1" u="sng" dirty="0">
              <a:solidFill>
                <a:srgbClr val="DCDCDC"/>
              </a:solidFill>
              <a:latin typeface="-apple-system"/>
            </a:endParaRPr>
          </a:p>
          <a:p>
            <a:pPr marL="0" indent="0">
              <a:buNone/>
            </a:pPr>
            <a:r>
              <a:rPr lang="en-IN" b="1" u="sng" dirty="0">
                <a:solidFill>
                  <a:srgbClr val="DCDCDC"/>
                </a:solidFill>
                <a:latin typeface="-apple-system"/>
              </a:rPr>
              <a:t>Note:- </a:t>
            </a:r>
          </a:p>
          <a:p>
            <a:pPr lvl="1"/>
            <a:r>
              <a:rPr lang="en-IN" dirty="0">
                <a:solidFill>
                  <a:srgbClr val="DCDCDC"/>
                </a:solidFill>
                <a:latin typeface="-apple-system"/>
              </a:rPr>
              <a:t>Every property marked with @</a:t>
            </a:r>
            <a:r>
              <a:rPr lang="en-IN" dirty="0" err="1">
                <a:solidFill>
                  <a:srgbClr val="DCDCDC"/>
                </a:solidFill>
                <a:latin typeface="-apple-system"/>
              </a:rPr>
              <a:t>StateObject</a:t>
            </a:r>
            <a:r>
              <a:rPr lang="en-IN" dirty="0">
                <a:solidFill>
                  <a:srgbClr val="DCDCDC"/>
                </a:solidFill>
                <a:latin typeface="-apple-system"/>
              </a:rPr>
              <a:t>, @</a:t>
            </a:r>
            <a:r>
              <a:rPr lang="en-IN" dirty="0" err="1">
                <a:solidFill>
                  <a:srgbClr val="DCDCDC"/>
                </a:solidFill>
                <a:latin typeface="-apple-system"/>
              </a:rPr>
              <a:t>ObservedObject</a:t>
            </a:r>
            <a:r>
              <a:rPr lang="en-IN" dirty="0">
                <a:solidFill>
                  <a:srgbClr val="DCDCDC"/>
                </a:solidFill>
                <a:latin typeface="-apple-system"/>
              </a:rPr>
              <a:t> or @</a:t>
            </a:r>
            <a:r>
              <a:rPr lang="en-IN" dirty="0" err="1">
                <a:solidFill>
                  <a:srgbClr val="DCDCDC"/>
                </a:solidFill>
                <a:latin typeface="-apple-system"/>
              </a:rPr>
              <a:t>EnvironmentObject</a:t>
            </a:r>
            <a:r>
              <a:rPr lang="en-IN" dirty="0">
                <a:solidFill>
                  <a:srgbClr val="DCDCDC"/>
                </a:solidFill>
                <a:latin typeface="-apple-system"/>
              </a:rPr>
              <a:t> etc, should always conform to </a:t>
            </a:r>
            <a:r>
              <a:rPr lang="en-IN" dirty="0" err="1">
                <a:solidFill>
                  <a:schemeClr val="bg1"/>
                </a:solidFill>
                <a:latin typeface="-apple-system"/>
              </a:rPr>
              <a:t>ObservableObject</a:t>
            </a:r>
            <a:endParaRPr lang="en-IN" dirty="0">
              <a:solidFill>
                <a:schemeClr val="bg1"/>
              </a:solidFill>
              <a:latin typeface="-apple-system"/>
            </a:endParaRPr>
          </a:p>
          <a:p>
            <a:pPr lvl="1"/>
            <a:r>
              <a:rPr lang="en-IN" dirty="0">
                <a:solidFill>
                  <a:srgbClr val="DCDCDC"/>
                </a:solidFill>
                <a:latin typeface="-apple-system"/>
              </a:rPr>
              <a:t>@</a:t>
            </a:r>
            <a:r>
              <a:rPr lang="en-IN" dirty="0" err="1">
                <a:solidFill>
                  <a:srgbClr val="DCDCDC"/>
                </a:solidFill>
                <a:latin typeface="-apple-system"/>
              </a:rPr>
              <a:t>ObservedObject</a:t>
            </a:r>
            <a:r>
              <a:rPr lang="en-IN" dirty="0">
                <a:solidFill>
                  <a:srgbClr val="DCDCDC"/>
                </a:solidFill>
                <a:latin typeface="-apple-system"/>
              </a:rPr>
              <a:t> should only be used when the object of the </a:t>
            </a:r>
            <a:r>
              <a:rPr lang="en-IN" dirty="0" err="1">
                <a:solidFill>
                  <a:srgbClr val="DCDCDC"/>
                </a:solidFill>
                <a:latin typeface="-apple-system"/>
              </a:rPr>
              <a:t>ObservableObject</a:t>
            </a:r>
            <a:r>
              <a:rPr lang="en-IN" dirty="0">
                <a:solidFill>
                  <a:srgbClr val="DCDCDC"/>
                </a:solidFill>
                <a:latin typeface="-apple-system"/>
              </a:rPr>
              <a:t> is instantiated in parent view or elsewhere. Since </a:t>
            </a:r>
            <a:r>
              <a:rPr lang="en-IN" dirty="0" err="1">
                <a:solidFill>
                  <a:srgbClr val="DCDCDC"/>
                </a:solidFill>
                <a:latin typeface="-apple-system"/>
              </a:rPr>
              <a:t>swiftUI</a:t>
            </a:r>
            <a:r>
              <a:rPr lang="en-IN" dirty="0">
                <a:solidFill>
                  <a:srgbClr val="DCDCDC"/>
                </a:solidFill>
                <a:latin typeface="-apple-system"/>
              </a:rPr>
              <a:t> may accidentally destroy the object.</a:t>
            </a:r>
            <a:endParaRPr lang="en-IN" b="1" u="sng" dirty="0">
              <a:solidFill>
                <a:srgbClr val="DCDCDC"/>
              </a:solidFill>
              <a:latin typeface="-apple-system"/>
            </a:endParaRPr>
          </a:p>
          <a:p>
            <a:pPr marL="457200" lvl="1" indent="0">
              <a:buNone/>
            </a:pPr>
            <a:endParaRPr lang="en-IN" dirty="0">
              <a:solidFill>
                <a:srgbClr val="DCDCDC"/>
              </a:solidFill>
              <a:latin typeface="-apple-system"/>
            </a:endParaRPr>
          </a:p>
        </p:txBody>
      </p:sp>
    </p:spTree>
    <p:extLst>
      <p:ext uri="{BB962C8B-B14F-4D97-AF65-F5344CB8AC3E}">
        <p14:creationId xmlns:p14="http://schemas.microsoft.com/office/powerpoint/2010/main" val="1511821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4E465-A70C-B8AA-CA7C-00042A1813D3}"/>
              </a:ext>
            </a:extLst>
          </p:cNvPr>
          <p:cNvSpPr>
            <a:spLocks noGrp="1"/>
          </p:cNvSpPr>
          <p:nvPr>
            <p:ph type="title"/>
          </p:nvPr>
        </p:nvSpPr>
        <p:spPr/>
        <p:txBody>
          <a:bodyPr/>
          <a:lstStyle/>
          <a:p>
            <a:r>
              <a:rPr lang="en-US" dirty="0"/>
              <a:t>@Published (Reference Type)</a:t>
            </a:r>
          </a:p>
        </p:txBody>
      </p:sp>
      <p:sp>
        <p:nvSpPr>
          <p:cNvPr id="3" name="Content Placeholder 2">
            <a:extLst>
              <a:ext uri="{FF2B5EF4-FFF2-40B4-BE49-F238E27FC236}">
                <a16:creationId xmlns:a16="http://schemas.microsoft.com/office/drawing/2014/main" id="{E9B7D606-2CCA-8F79-6921-CFB3D835B0BE}"/>
              </a:ext>
            </a:extLst>
          </p:cNvPr>
          <p:cNvSpPr>
            <a:spLocks noGrp="1"/>
          </p:cNvSpPr>
          <p:nvPr>
            <p:ph idx="1"/>
          </p:nvPr>
        </p:nvSpPr>
        <p:spPr/>
        <p:txBody>
          <a:bodyPr/>
          <a:lstStyle/>
          <a:p>
            <a:pPr marL="0" indent="0">
              <a:buNone/>
            </a:pPr>
            <a:r>
              <a:rPr lang="en-US" b="1" u="sng" dirty="0"/>
              <a:t>@Published</a:t>
            </a:r>
          </a:p>
          <a:p>
            <a:pPr lvl="1"/>
            <a:r>
              <a:rPr lang="en-IN" dirty="0">
                <a:solidFill>
                  <a:schemeClr val="bg1"/>
                </a:solidFill>
              </a:rPr>
              <a:t>@Published</a:t>
            </a:r>
            <a:r>
              <a:rPr lang="en-IN" b="0" i="0" u="none" strike="noStrike" dirty="0">
                <a:solidFill>
                  <a:schemeClr val="bg1"/>
                </a:solidFill>
                <a:effectLst/>
                <a:latin typeface="-apple-system"/>
              </a:rPr>
              <a:t> </a:t>
            </a:r>
            <a:r>
              <a:rPr lang="en-IN" b="0" i="0" u="none" strike="noStrike" dirty="0">
                <a:solidFill>
                  <a:srgbClr val="DCDCDC"/>
                </a:solidFill>
                <a:effectLst/>
                <a:latin typeface="-apple-system"/>
              </a:rPr>
              <a:t>is one of the most useful property wrappers in </a:t>
            </a:r>
            <a:r>
              <a:rPr lang="en-IN" b="0" i="0" u="none" strike="noStrike" dirty="0" err="1">
                <a:solidFill>
                  <a:srgbClr val="DCDCDC"/>
                </a:solidFill>
                <a:effectLst/>
                <a:latin typeface="-apple-system"/>
              </a:rPr>
              <a:t>SwiftUI</a:t>
            </a:r>
            <a:r>
              <a:rPr lang="en-IN" b="0" i="0" u="none" strike="noStrike" dirty="0">
                <a:solidFill>
                  <a:srgbClr val="DCDCDC"/>
                </a:solidFill>
                <a:effectLst/>
                <a:latin typeface="-apple-system"/>
              </a:rPr>
              <a:t>, allowing us to create observable objects that automatically announce when changes occur. </a:t>
            </a:r>
            <a:r>
              <a:rPr lang="en-IN" b="0" i="0" u="none" strike="noStrike" dirty="0" err="1">
                <a:solidFill>
                  <a:srgbClr val="DCDCDC"/>
                </a:solidFill>
                <a:effectLst/>
                <a:latin typeface="-apple-system"/>
              </a:rPr>
              <a:t>SwiftUI</a:t>
            </a:r>
            <a:r>
              <a:rPr lang="en-IN" b="0" i="0" u="none" strike="noStrike" dirty="0">
                <a:solidFill>
                  <a:srgbClr val="DCDCDC"/>
                </a:solidFill>
                <a:effectLst/>
                <a:latin typeface="-apple-system"/>
              </a:rPr>
              <a:t> will automatically monitor for such changes, and re-invoke the </a:t>
            </a:r>
            <a:r>
              <a:rPr lang="en-IN" dirty="0"/>
              <a:t>body</a:t>
            </a:r>
            <a:r>
              <a:rPr lang="en-IN" b="0" i="0" u="none" strike="noStrike" dirty="0">
                <a:solidFill>
                  <a:srgbClr val="DCDCDC"/>
                </a:solidFill>
                <a:effectLst/>
                <a:latin typeface="-apple-system"/>
              </a:rPr>
              <a:t> property of any views that rely on the data.</a:t>
            </a:r>
          </a:p>
          <a:p>
            <a:pPr lvl="1"/>
            <a:r>
              <a:rPr lang="en-IN" dirty="0">
                <a:solidFill>
                  <a:srgbClr val="DCDCDC"/>
                </a:solidFill>
                <a:latin typeface="-apple-system"/>
              </a:rPr>
              <a:t>Previously we learned about @</a:t>
            </a:r>
            <a:r>
              <a:rPr lang="en-IN" dirty="0" err="1">
                <a:solidFill>
                  <a:srgbClr val="DCDCDC"/>
                </a:solidFill>
                <a:latin typeface="-apple-system"/>
              </a:rPr>
              <a:t>StateObject</a:t>
            </a:r>
            <a:r>
              <a:rPr lang="en-IN" dirty="0">
                <a:solidFill>
                  <a:srgbClr val="DCDCDC"/>
                </a:solidFill>
                <a:latin typeface="-apple-system"/>
              </a:rPr>
              <a:t> and @</a:t>
            </a:r>
            <a:r>
              <a:rPr lang="en-IN" dirty="0" err="1">
                <a:solidFill>
                  <a:srgbClr val="DCDCDC"/>
                </a:solidFill>
                <a:latin typeface="-apple-system"/>
              </a:rPr>
              <a:t>ObservedObject</a:t>
            </a:r>
            <a:r>
              <a:rPr lang="en-IN" dirty="0">
                <a:solidFill>
                  <a:srgbClr val="DCDCDC"/>
                </a:solidFill>
                <a:latin typeface="-apple-system"/>
              </a:rPr>
              <a:t>, which needs to know which properties are changing, that is handled with @Published.</a:t>
            </a:r>
          </a:p>
          <a:p>
            <a:pPr lvl="1"/>
            <a:r>
              <a:rPr lang="en-IN" dirty="0">
                <a:solidFill>
                  <a:srgbClr val="DCDCDC"/>
                </a:solidFill>
                <a:latin typeface="-apple-system"/>
              </a:rPr>
              <a:t>Whichever property in the class is declared with @Published, @</a:t>
            </a:r>
            <a:r>
              <a:rPr lang="en-IN" dirty="0" err="1">
                <a:solidFill>
                  <a:srgbClr val="DCDCDC"/>
                </a:solidFill>
                <a:latin typeface="-apple-system"/>
              </a:rPr>
              <a:t>StateObject</a:t>
            </a:r>
            <a:r>
              <a:rPr lang="en-IN" dirty="0">
                <a:solidFill>
                  <a:srgbClr val="DCDCDC"/>
                </a:solidFill>
                <a:latin typeface="-apple-system"/>
              </a:rPr>
              <a:t> and @</a:t>
            </a:r>
            <a:r>
              <a:rPr lang="en-IN" dirty="0" err="1">
                <a:solidFill>
                  <a:srgbClr val="DCDCDC"/>
                </a:solidFill>
                <a:latin typeface="-apple-system"/>
              </a:rPr>
              <a:t>ObservedObject</a:t>
            </a:r>
            <a:r>
              <a:rPr lang="en-IN" dirty="0">
                <a:solidFill>
                  <a:srgbClr val="DCDCDC"/>
                </a:solidFill>
                <a:latin typeface="-apple-system"/>
              </a:rPr>
              <a:t> will observe the published change of that property.</a:t>
            </a:r>
            <a:endParaRPr lang="en-US" dirty="0"/>
          </a:p>
        </p:txBody>
      </p:sp>
    </p:spTree>
    <p:extLst>
      <p:ext uri="{BB962C8B-B14F-4D97-AF65-F5344CB8AC3E}">
        <p14:creationId xmlns:p14="http://schemas.microsoft.com/office/powerpoint/2010/main" val="2922183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EEB3E-1E8F-F213-F339-44F16815C55A}"/>
              </a:ext>
            </a:extLst>
          </p:cNvPr>
          <p:cNvSpPr>
            <a:spLocks noGrp="1"/>
          </p:cNvSpPr>
          <p:nvPr>
            <p:ph type="title"/>
          </p:nvPr>
        </p:nvSpPr>
        <p:spPr/>
        <p:txBody>
          <a:bodyPr/>
          <a:lstStyle/>
          <a:p>
            <a:r>
              <a:rPr lang="en-US" dirty="0"/>
              <a:t>@</a:t>
            </a:r>
            <a:r>
              <a:rPr lang="en-US" dirty="0" err="1"/>
              <a:t>EnvironmentObject</a:t>
            </a:r>
            <a:endParaRPr lang="en-US" dirty="0"/>
          </a:p>
        </p:txBody>
      </p:sp>
      <p:sp>
        <p:nvSpPr>
          <p:cNvPr id="3" name="Content Placeholder 2">
            <a:extLst>
              <a:ext uri="{FF2B5EF4-FFF2-40B4-BE49-F238E27FC236}">
                <a16:creationId xmlns:a16="http://schemas.microsoft.com/office/drawing/2014/main" id="{F94BEE80-6EFA-AAD2-8FC6-245035B21EE3}"/>
              </a:ext>
            </a:extLst>
          </p:cNvPr>
          <p:cNvSpPr>
            <a:spLocks noGrp="1"/>
          </p:cNvSpPr>
          <p:nvPr>
            <p:ph idx="1"/>
          </p:nvPr>
        </p:nvSpPr>
        <p:spPr/>
        <p:txBody>
          <a:bodyPr/>
          <a:lstStyle/>
          <a:p>
            <a:pPr marL="0" indent="0">
              <a:buNone/>
            </a:pPr>
            <a:r>
              <a:rPr lang="en-US" b="1" u="sng" dirty="0"/>
              <a:t>@</a:t>
            </a:r>
            <a:r>
              <a:rPr lang="en-US" b="1" u="sng" dirty="0" err="1"/>
              <a:t>EnviromentObject</a:t>
            </a:r>
            <a:endParaRPr lang="en-US" b="1" u="sng" dirty="0"/>
          </a:p>
          <a:p>
            <a:pPr lvl="1"/>
            <a:r>
              <a:rPr lang="en-IN" b="0" i="0" u="none" strike="noStrike" dirty="0" err="1">
                <a:solidFill>
                  <a:srgbClr val="DCDCDC"/>
                </a:solidFill>
                <a:effectLst/>
                <a:latin typeface="-apple-system"/>
              </a:rPr>
              <a:t>SwiftUI’s</a:t>
            </a:r>
            <a:r>
              <a:rPr lang="en-IN" b="0" i="0" u="none" strike="noStrike" dirty="0">
                <a:solidFill>
                  <a:srgbClr val="DCDCDC"/>
                </a:solidFill>
                <a:effectLst/>
                <a:latin typeface="-apple-system"/>
              </a:rPr>
              <a:t> </a:t>
            </a:r>
            <a:r>
              <a:rPr lang="en-IN" dirty="0">
                <a:solidFill>
                  <a:schemeClr val="bg1"/>
                </a:solidFill>
              </a:rPr>
              <a:t>@</a:t>
            </a:r>
            <a:r>
              <a:rPr lang="en-IN" dirty="0" err="1">
                <a:solidFill>
                  <a:schemeClr val="bg1"/>
                </a:solidFill>
              </a:rPr>
              <a:t>EnvironmentObject</a:t>
            </a:r>
            <a:r>
              <a:rPr lang="en-IN" b="0" i="0" u="none" strike="noStrike" dirty="0">
                <a:solidFill>
                  <a:schemeClr val="bg1"/>
                </a:solidFill>
                <a:effectLst/>
                <a:latin typeface="-apple-system"/>
              </a:rPr>
              <a:t> </a:t>
            </a:r>
            <a:r>
              <a:rPr lang="en-IN" b="0" i="0" u="none" strike="noStrike" dirty="0">
                <a:solidFill>
                  <a:srgbClr val="DCDCDC"/>
                </a:solidFill>
                <a:effectLst/>
                <a:latin typeface="-apple-system"/>
              </a:rPr>
              <a:t>property wrapper lets us create views that rely on shared data, often across an entire </a:t>
            </a:r>
            <a:r>
              <a:rPr lang="en-IN" b="0" i="0" u="none" strike="noStrike" dirty="0" err="1">
                <a:solidFill>
                  <a:srgbClr val="DCDCDC"/>
                </a:solidFill>
                <a:effectLst/>
                <a:latin typeface="-apple-system"/>
              </a:rPr>
              <a:t>SwiftUI</a:t>
            </a:r>
            <a:r>
              <a:rPr lang="en-IN" b="0" i="0" u="none" strike="noStrike" dirty="0">
                <a:solidFill>
                  <a:srgbClr val="DCDCDC"/>
                </a:solidFill>
                <a:effectLst/>
                <a:latin typeface="-apple-system"/>
              </a:rPr>
              <a:t> app.</a:t>
            </a:r>
          </a:p>
          <a:p>
            <a:pPr lvl="1"/>
            <a:r>
              <a:rPr lang="en-IN" dirty="0">
                <a:solidFill>
                  <a:srgbClr val="DCDCDC"/>
                </a:solidFill>
                <a:latin typeface="-apple-system"/>
              </a:rPr>
              <a:t>This is useful when there is a multi-level view hierarchy, let say </a:t>
            </a:r>
            <a:r>
              <a:rPr lang="en-IN" dirty="0" err="1">
                <a:solidFill>
                  <a:schemeClr val="bg1"/>
                </a:solidFill>
                <a:latin typeface="-apple-system"/>
              </a:rPr>
              <a:t>viewA</a:t>
            </a:r>
            <a:r>
              <a:rPr lang="en-IN" dirty="0">
                <a:solidFill>
                  <a:srgbClr val="DCDCDC"/>
                </a:solidFill>
                <a:latin typeface="-apple-system"/>
              </a:rPr>
              <a:t> </a:t>
            </a:r>
            <a:r>
              <a:rPr lang="en-IN" dirty="0">
                <a:solidFill>
                  <a:srgbClr val="DCDCDC"/>
                </a:solidFill>
                <a:latin typeface="-apple-system"/>
                <a:sym typeface="Wingdings" pitchFamily="2" charset="2"/>
              </a:rPr>
              <a:t></a:t>
            </a:r>
            <a:r>
              <a:rPr lang="en-IN" dirty="0">
                <a:solidFill>
                  <a:srgbClr val="DCDCDC"/>
                </a:solidFill>
                <a:latin typeface="-apple-system"/>
              </a:rPr>
              <a:t> </a:t>
            </a:r>
            <a:r>
              <a:rPr lang="en-IN" dirty="0" err="1">
                <a:solidFill>
                  <a:schemeClr val="bg1"/>
                </a:solidFill>
                <a:latin typeface="-apple-system"/>
              </a:rPr>
              <a:t>viewB</a:t>
            </a:r>
            <a:r>
              <a:rPr lang="en-IN" dirty="0">
                <a:solidFill>
                  <a:srgbClr val="DCDCDC"/>
                </a:solidFill>
                <a:latin typeface="-apple-system"/>
              </a:rPr>
              <a:t> </a:t>
            </a:r>
            <a:r>
              <a:rPr lang="en-IN" dirty="0">
                <a:solidFill>
                  <a:srgbClr val="DCDCDC"/>
                </a:solidFill>
                <a:latin typeface="-apple-system"/>
                <a:sym typeface="Wingdings" pitchFamily="2" charset="2"/>
              </a:rPr>
              <a:t></a:t>
            </a:r>
            <a:r>
              <a:rPr lang="en-IN" dirty="0">
                <a:solidFill>
                  <a:srgbClr val="DCDCDC"/>
                </a:solidFill>
                <a:latin typeface="-apple-system"/>
              </a:rPr>
              <a:t> </a:t>
            </a:r>
            <a:r>
              <a:rPr lang="en-IN" dirty="0" err="1">
                <a:solidFill>
                  <a:schemeClr val="bg1"/>
                </a:solidFill>
                <a:latin typeface="-apple-system"/>
              </a:rPr>
              <a:t>viewC</a:t>
            </a:r>
            <a:r>
              <a:rPr lang="en-IN" dirty="0">
                <a:solidFill>
                  <a:srgbClr val="DCDCDC"/>
                </a:solidFill>
                <a:latin typeface="-apple-system"/>
              </a:rPr>
              <a:t> </a:t>
            </a:r>
            <a:r>
              <a:rPr lang="en-IN" dirty="0">
                <a:solidFill>
                  <a:srgbClr val="DCDCDC"/>
                </a:solidFill>
                <a:latin typeface="-apple-system"/>
                <a:sym typeface="Wingdings" pitchFamily="2" charset="2"/>
              </a:rPr>
              <a:t></a:t>
            </a:r>
            <a:r>
              <a:rPr lang="en-IN" dirty="0">
                <a:solidFill>
                  <a:srgbClr val="DCDCDC"/>
                </a:solidFill>
                <a:latin typeface="-apple-system"/>
              </a:rPr>
              <a:t> </a:t>
            </a:r>
            <a:r>
              <a:rPr lang="en-IN" dirty="0" err="1">
                <a:solidFill>
                  <a:schemeClr val="bg1"/>
                </a:solidFill>
                <a:latin typeface="-apple-system"/>
              </a:rPr>
              <a:t>viewD</a:t>
            </a:r>
            <a:r>
              <a:rPr lang="en-IN" dirty="0">
                <a:solidFill>
                  <a:srgbClr val="DCDCDC"/>
                </a:solidFill>
                <a:latin typeface="-apple-system"/>
              </a:rPr>
              <a:t>. Here if we need a observed changes in </a:t>
            </a:r>
            <a:r>
              <a:rPr lang="en-IN" dirty="0" err="1">
                <a:solidFill>
                  <a:srgbClr val="DCDCDC"/>
                </a:solidFill>
                <a:latin typeface="-apple-system"/>
              </a:rPr>
              <a:t>viewA</a:t>
            </a:r>
            <a:r>
              <a:rPr lang="en-IN" dirty="0">
                <a:solidFill>
                  <a:srgbClr val="DCDCDC"/>
                </a:solidFill>
                <a:latin typeface="-apple-system"/>
              </a:rPr>
              <a:t> and directly in </a:t>
            </a:r>
            <a:r>
              <a:rPr lang="en-IN" dirty="0" err="1">
                <a:solidFill>
                  <a:srgbClr val="DCDCDC"/>
                </a:solidFill>
                <a:latin typeface="-apple-system"/>
              </a:rPr>
              <a:t>viewD</a:t>
            </a:r>
            <a:r>
              <a:rPr lang="en-IN" dirty="0">
                <a:solidFill>
                  <a:srgbClr val="DCDCDC"/>
                </a:solidFill>
                <a:latin typeface="-apple-system"/>
              </a:rPr>
              <a:t> then </a:t>
            </a:r>
            <a:r>
              <a:rPr lang="en-IN" dirty="0">
                <a:solidFill>
                  <a:schemeClr val="bg1"/>
                </a:solidFill>
                <a:latin typeface="-apple-system"/>
              </a:rPr>
              <a:t>@</a:t>
            </a:r>
            <a:r>
              <a:rPr lang="en-IN" dirty="0" err="1">
                <a:solidFill>
                  <a:schemeClr val="bg1"/>
                </a:solidFill>
                <a:latin typeface="-apple-system"/>
              </a:rPr>
              <a:t>EnvironmentObject</a:t>
            </a:r>
            <a:r>
              <a:rPr lang="en-IN" dirty="0">
                <a:solidFill>
                  <a:schemeClr val="bg1"/>
                </a:solidFill>
                <a:latin typeface="-apple-system"/>
              </a:rPr>
              <a:t> </a:t>
            </a:r>
            <a:r>
              <a:rPr lang="en-IN" dirty="0">
                <a:solidFill>
                  <a:srgbClr val="DCDCDC"/>
                </a:solidFill>
                <a:latin typeface="-apple-system"/>
              </a:rPr>
              <a:t>will be useful, as we don’t need to needlessly send data from view to view where it is not required.</a:t>
            </a:r>
          </a:p>
          <a:p>
            <a:pPr lvl="1"/>
            <a:r>
              <a:rPr lang="en-IN" dirty="0">
                <a:solidFill>
                  <a:srgbClr val="DCDCDC"/>
                </a:solidFill>
                <a:latin typeface="-apple-system"/>
              </a:rPr>
              <a:t>When a view is shown using @</a:t>
            </a:r>
            <a:r>
              <a:rPr lang="en-IN" dirty="0" err="1">
                <a:solidFill>
                  <a:srgbClr val="DCDCDC"/>
                </a:solidFill>
                <a:latin typeface="-apple-system"/>
              </a:rPr>
              <a:t>EnvironmentObject</a:t>
            </a:r>
            <a:r>
              <a:rPr lang="en-IN" dirty="0">
                <a:solidFill>
                  <a:srgbClr val="DCDCDC"/>
                </a:solidFill>
                <a:latin typeface="-apple-system"/>
              </a:rPr>
              <a:t>, </a:t>
            </a:r>
            <a:r>
              <a:rPr lang="en-IN" dirty="0" err="1">
                <a:solidFill>
                  <a:srgbClr val="DCDCDC"/>
                </a:solidFill>
                <a:latin typeface="-apple-system"/>
              </a:rPr>
              <a:t>swiftUI</a:t>
            </a:r>
            <a:r>
              <a:rPr lang="en-IN" dirty="0">
                <a:solidFill>
                  <a:srgbClr val="DCDCDC"/>
                </a:solidFill>
                <a:latin typeface="-apple-system"/>
              </a:rPr>
              <a:t> will </a:t>
            </a:r>
            <a:r>
              <a:rPr lang="en-IN" dirty="0" err="1">
                <a:solidFill>
                  <a:srgbClr val="DCDCDC"/>
                </a:solidFill>
                <a:latin typeface="-apple-system"/>
              </a:rPr>
              <a:t>immediatly</a:t>
            </a:r>
            <a:r>
              <a:rPr lang="en-IN" dirty="0">
                <a:solidFill>
                  <a:srgbClr val="DCDCDC"/>
                </a:solidFill>
                <a:latin typeface="-apple-system"/>
              </a:rPr>
              <a:t> search for</a:t>
            </a:r>
            <a:r>
              <a:rPr lang="en-US" dirty="0">
                <a:solidFill>
                  <a:srgbClr val="DCDCDC"/>
                </a:solidFill>
                <a:latin typeface="-apple-system"/>
              </a:rPr>
              <a:t> the environment object for the correct type. Which is done with the help of </a:t>
            </a:r>
            <a:r>
              <a:rPr lang="en-US" dirty="0">
                <a:solidFill>
                  <a:schemeClr val="bg1"/>
                </a:solidFill>
                <a:latin typeface="-apple-system"/>
              </a:rPr>
              <a:t>.</a:t>
            </a:r>
            <a:r>
              <a:rPr lang="en-US" dirty="0" err="1">
                <a:solidFill>
                  <a:schemeClr val="bg1"/>
                </a:solidFill>
                <a:latin typeface="-apple-system"/>
              </a:rPr>
              <a:t>environmentObject</a:t>
            </a:r>
            <a:r>
              <a:rPr lang="en-US" dirty="0">
                <a:solidFill>
                  <a:schemeClr val="bg1"/>
                </a:solidFill>
                <a:latin typeface="-apple-system"/>
              </a:rPr>
              <a:t>() </a:t>
            </a:r>
            <a:r>
              <a:rPr lang="en-US" dirty="0">
                <a:solidFill>
                  <a:srgbClr val="DCDCDC"/>
                </a:solidFill>
                <a:latin typeface="-apple-system"/>
              </a:rPr>
              <a:t>modifier.</a:t>
            </a:r>
            <a:endParaRPr lang="en-IN" dirty="0">
              <a:solidFill>
                <a:srgbClr val="DCDCDC"/>
              </a:solidFill>
              <a:latin typeface="-apple-system"/>
            </a:endParaRPr>
          </a:p>
        </p:txBody>
      </p:sp>
    </p:spTree>
    <p:extLst>
      <p:ext uri="{BB962C8B-B14F-4D97-AF65-F5344CB8AC3E}">
        <p14:creationId xmlns:p14="http://schemas.microsoft.com/office/powerpoint/2010/main" val="1962920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60E0-E862-C673-DA2E-84EBF34EBFDB}"/>
              </a:ext>
            </a:extLst>
          </p:cNvPr>
          <p:cNvSpPr>
            <a:spLocks noGrp="1"/>
          </p:cNvSpPr>
          <p:nvPr>
            <p:ph type="title"/>
          </p:nvPr>
        </p:nvSpPr>
        <p:spPr/>
        <p:txBody>
          <a:bodyPr/>
          <a:lstStyle/>
          <a:p>
            <a:r>
              <a:rPr lang="en-US" dirty="0"/>
              <a:t>@Environment</a:t>
            </a:r>
          </a:p>
        </p:txBody>
      </p:sp>
      <p:sp>
        <p:nvSpPr>
          <p:cNvPr id="3" name="Content Placeholder 2">
            <a:extLst>
              <a:ext uri="{FF2B5EF4-FFF2-40B4-BE49-F238E27FC236}">
                <a16:creationId xmlns:a16="http://schemas.microsoft.com/office/drawing/2014/main" id="{6215BB6A-865B-C8D5-418B-F7CF275CB755}"/>
              </a:ext>
            </a:extLst>
          </p:cNvPr>
          <p:cNvSpPr>
            <a:spLocks noGrp="1"/>
          </p:cNvSpPr>
          <p:nvPr>
            <p:ph idx="1"/>
          </p:nvPr>
        </p:nvSpPr>
        <p:spPr/>
        <p:txBody>
          <a:bodyPr>
            <a:normAutofit/>
          </a:bodyPr>
          <a:lstStyle/>
          <a:p>
            <a:pPr marL="0" indent="0">
              <a:buNone/>
            </a:pPr>
            <a:r>
              <a:rPr lang="en-US" b="1" u="sng" dirty="0"/>
              <a:t>@Environment</a:t>
            </a:r>
          </a:p>
          <a:p>
            <a:pPr lvl="1"/>
            <a:r>
              <a:rPr lang="en-IN" b="0" i="0" u="none" strike="noStrike" dirty="0" err="1">
                <a:solidFill>
                  <a:srgbClr val="DCDCDC"/>
                </a:solidFill>
                <a:effectLst/>
                <a:latin typeface="-apple-system"/>
              </a:rPr>
              <a:t>SwiftUI</a:t>
            </a:r>
            <a:r>
              <a:rPr lang="en-IN" b="0" i="0" u="none" strike="noStrike" dirty="0">
                <a:solidFill>
                  <a:srgbClr val="DCDCDC"/>
                </a:solidFill>
                <a:effectLst/>
                <a:latin typeface="-apple-system"/>
              </a:rPr>
              <a:t> gives us both </a:t>
            </a:r>
            <a:r>
              <a:rPr lang="en-IN" dirty="0">
                <a:solidFill>
                  <a:schemeClr val="bg1"/>
                </a:solidFill>
              </a:rPr>
              <a:t>@Environment</a:t>
            </a:r>
            <a:r>
              <a:rPr lang="en-IN" b="0" i="0" u="none" strike="noStrike" dirty="0">
                <a:solidFill>
                  <a:schemeClr val="bg1"/>
                </a:solidFill>
                <a:effectLst/>
                <a:latin typeface="-apple-system"/>
              </a:rPr>
              <a:t> </a:t>
            </a:r>
            <a:r>
              <a:rPr lang="en-IN" b="0" i="0" u="none" strike="noStrike" dirty="0">
                <a:solidFill>
                  <a:srgbClr val="DCDCDC"/>
                </a:solidFill>
                <a:effectLst/>
                <a:latin typeface="-apple-system"/>
              </a:rPr>
              <a:t>and </a:t>
            </a:r>
            <a:r>
              <a:rPr lang="en-IN" dirty="0">
                <a:solidFill>
                  <a:schemeClr val="bg1"/>
                </a:solidFill>
              </a:rPr>
              <a:t>@</a:t>
            </a:r>
            <a:r>
              <a:rPr lang="en-IN" dirty="0" err="1">
                <a:solidFill>
                  <a:schemeClr val="bg1"/>
                </a:solidFill>
              </a:rPr>
              <a:t>EnvironmentObject</a:t>
            </a:r>
            <a:r>
              <a:rPr lang="en-IN" b="0" i="0" u="none" strike="noStrike" dirty="0">
                <a:solidFill>
                  <a:schemeClr val="bg1"/>
                </a:solidFill>
                <a:effectLst/>
                <a:latin typeface="-apple-system"/>
              </a:rPr>
              <a:t> </a:t>
            </a:r>
            <a:r>
              <a:rPr lang="en-IN" b="0" i="0" u="none" strike="noStrike" dirty="0">
                <a:solidFill>
                  <a:srgbClr val="DCDCDC"/>
                </a:solidFill>
                <a:effectLst/>
                <a:latin typeface="-apple-system"/>
              </a:rPr>
              <a:t>property wrappers, but they are subtly different: whereas </a:t>
            </a:r>
            <a:r>
              <a:rPr lang="en-IN" dirty="0">
                <a:solidFill>
                  <a:schemeClr val="bg1"/>
                </a:solidFill>
              </a:rPr>
              <a:t>@</a:t>
            </a:r>
            <a:r>
              <a:rPr lang="en-IN" dirty="0" err="1">
                <a:solidFill>
                  <a:schemeClr val="bg1"/>
                </a:solidFill>
              </a:rPr>
              <a:t>EnvironmentObject</a:t>
            </a:r>
            <a:r>
              <a:rPr lang="en-IN" b="0" i="0" u="none" strike="noStrike" dirty="0">
                <a:solidFill>
                  <a:schemeClr val="bg1"/>
                </a:solidFill>
                <a:effectLst/>
                <a:latin typeface="-apple-system"/>
              </a:rPr>
              <a:t> </a:t>
            </a:r>
            <a:r>
              <a:rPr lang="en-IN" b="0" i="0" u="none" strike="noStrike" dirty="0">
                <a:solidFill>
                  <a:srgbClr val="DCDCDC"/>
                </a:solidFill>
                <a:effectLst/>
                <a:latin typeface="-apple-system"/>
              </a:rPr>
              <a:t>allows us to inject arbitrary values into the environment, </a:t>
            </a:r>
            <a:r>
              <a:rPr lang="en-IN" dirty="0">
                <a:solidFill>
                  <a:schemeClr val="bg1"/>
                </a:solidFill>
              </a:rPr>
              <a:t>@Environment</a:t>
            </a:r>
            <a:r>
              <a:rPr lang="en-IN" b="0" i="0" u="none" strike="noStrike" dirty="0">
                <a:solidFill>
                  <a:schemeClr val="bg1"/>
                </a:solidFill>
                <a:effectLst/>
                <a:latin typeface="-apple-system"/>
              </a:rPr>
              <a:t> </a:t>
            </a:r>
            <a:r>
              <a:rPr lang="en-IN" b="0" i="0" u="none" strike="noStrike" dirty="0">
                <a:solidFill>
                  <a:srgbClr val="DCDCDC"/>
                </a:solidFill>
                <a:effectLst/>
                <a:latin typeface="-apple-system"/>
              </a:rPr>
              <a:t>is specifically there to work with </a:t>
            </a:r>
            <a:r>
              <a:rPr lang="en-IN" b="0" i="0" u="none" strike="noStrike" dirty="0" err="1">
                <a:solidFill>
                  <a:srgbClr val="DCDCDC"/>
                </a:solidFill>
                <a:effectLst/>
                <a:latin typeface="-apple-system"/>
              </a:rPr>
              <a:t>SwiftUI’s</a:t>
            </a:r>
            <a:r>
              <a:rPr lang="en-IN" b="0" i="0" u="none" strike="noStrike" dirty="0">
                <a:solidFill>
                  <a:srgbClr val="DCDCDC"/>
                </a:solidFill>
                <a:effectLst/>
                <a:latin typeface="-apple-system"/>
              </a:rPr>
              <a:t> own pre-defined keys.</a:t>
            </a:r>
          </a:p>
          <a:p>
            <a:pPr lvl="1"/>
            <a:r>
              <a:rPr lang="en-IN" b="0" i="0" u="none" strike="noStrike" dirty="0">
                <a:solidFill>
                  <a:srgbClr val="DCDCDC"/>
                </a:solidFill>
                <a:effectLst/>
                <a:latin typeface="-apple-system"/>
              </a:rPr>
              <a:t> </a:t>
            </a:r>
            <a:r>
              <a:rPr lang="en-IN" dirty="0"/>
              <a:t>@Environment</a:t>
            </a:r>
            <a:r>
              <a:rPr lang="en-IN" b="0" i="0" u="none" strike="noStrike" dirty="0">
                <a:solidFill>
                  <a:srgbClr val="DCDCDC"/>
                </a:solidFill>
                <a:effectLst/>
                <a:latin typeface="-apple-system"/>
              </a:rPr>
              <a:t> is great for reading out things like a Core Data managed object context, whether the device is in dark mode or light mode, what size class your view is being rendered with, and more – fixed properties that come from the system.</a:t>
            </a:r>
            <a:endParaRPr lang="en-IN" dirty="0">
              <a:solidFill>
                <a:srgbClr val="DCDCDC"/>
              </a:solidFill>
              <a:latin typeface="-apple-system"/>
            </a:endParaRPr>
          </a:p>
          <a:p>
            <a:pPr lvl="1"/>
            <a:r>
              <a:rPr lang="en-US" dirty="0"/>
              <a:t>Example:</a:t>
            </a:r>
          </a:p>
          <a:p>
            <a:pPr lvl="2"/>
            <a:r>
              <a:rPr lang="en-US" dirty="0"/>
              <a:t> </a:t>
            </a:r>
            <a:r>
              <a:rPr lang="en-IN" dirty="0">
                <a:solidFill>
                  <a:srgbClr val="E6DB74"/>
                </a:solidFill>
                <a:effectLst/>
              </a:rPr>
              <a:t>@Environment</a:t>
            </a:r>
            <a:r>
              <a:rPr lang="en-IN" dirty="0">
                <a:solidFill>
                  <a:srgbClr val="F8F8F2"/>
                </a:solidFill>
                <a:effectLst/>
              </a:rPr>
              <a:t>(\.</a:t>
            </a:r>
            <a:r>
              <a:rPr lang="en-IN" dirty="0" err="1"/>
              <a:t>horizontalSizeClass</a:t>
            </a:r>
            <a:r>
              <a:rPr lang="en-IN" dirty="0">
                <a:solidFill>
                  <a:srgbClr val="F8F8F2"/>
                </a:solidFill>
                <a:effectLst/>
              </a:rPr>
              <a:t>)</a:t>
            </a:r>
            <a:r>
              <a:rPr lang="en-IN" dirty="0"/>
              <a:t> </a:t>
            </a:r>
            <a:r>
              <a:rPr lang="en-IN" b="1" dirty="0">
                <a:solidFill>
                  <a:srgbClr val="F2248C"/>
                </a:solidFill>
                <a:effectLst/>
              </a:rPr>
              <a:t>var</a:t>
            </a:r>
            <a:r>
              <a:rPr lang="en-IN" dirty="0"/>
              <a:t> </a:t>
            </a:r>
            <a:r>
              <a:rPr lang="en-IN" dirty="0" err="1"/>
              <a:t>horizontalSizeClass</a:t>
            </a:r>
            <a:endParaRPr lang="en-IN" dirty="0"/>
          </a:p>
          <a:p>
            <a:pPr lvl="2"/>
            <a:r>
              <a:rPr lang="en-IN" dirty="0">
                <a:solidFill>
                  <a:srgbClr val="E6DB74"/>
                </a:solidFill>
                <a:effectLst/>
              </a:rPr>
              <a:t>@Environment</a:t>
            </a:r>
            <a:r>
              <a:rPr lang="en-IN" dirty="0">
                <a:solidFill>
                  <a:srgbClr val="F8F8F2"/>
                </a:solidFill>
                <a:effectLst/>
              </a:rPr>
              <a:t>(\.</a:t>
            </a:r>
            <a:r>
              <a:rPr lang="en-IN" dirty="0" err="1"/>
              <a:t>managedObjectContext</a:t>
            </a:r>
            <a:r>
              <a:rPr lang="en-IN" dirty="0">
                <a:solidFill>
                  <a:srgbClr val="F8F8F2"/>
                </a:solidFill>
                <a:effectLst/>
              </a:rPr>
              <a:t>)</a:t>
            </a:r>
            <a:r>
              <a:rPr lang="en-IN" dirty="0"/>
              <a:t> </a:t>
            </a:r>
            <a:r>
              <a:rPr lang="en-IN" b="1" dirty="0">
                <a:solidFill>
                  <a:srgbClr val="F2248C"/>
                </a:solidFill>
                <a:effectLst/>
              </a:rPr>
              <a:t>var</a:t>
            </a:r>
            <a:r>
              <a:rPr lang="en-IN" dirty="0"/>
              <a:t> </a:t>
            </a:r>
            <a:r>
              <a:rPr lang="en-IN" dirty="0" err="1"/>
              <a:t>managedObjectContext</a:t>
            </a:r>
            <a:endParaRPr lang="en-US" dirty="0"/>
          </a:p>
        </p:txBody>
      </p:sp>
    </p:spTree>
    <p:extLst>
      <p:ext uri="{BB962C8B-B14F-4D97-AF65-F5344CB8AC3E}">
        <p14:creationId xmlns:p14="http://schemas.microsoft.com/office/powerpoint/2010/main" val="215368290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115</TotalTime>
  <Words>1221</Words>
  <Application>Microsoft Macintosh PowerPoint</Application>
  <PresentationFormat>Widescreen</PresentationFormat>
  <Paragraphs>118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Arial</vt:lpstr>
      <vt:lpstr>Times New Roman</vt:lpstr>
      <vt:lpstr>Trebuchet MS</vt:lpstr>
      <vt:lpstr>Wingdings</vt:lpstr>
      <vt:lpstr>Berlin</vt:lpstr>
      <vt:lpstr>SwiftUI Property Wrappers</vt:lpstr>
      <vt:lpstr>Content</vt:lpstr>
      <vt:lpstr> What are property wrappers and why do we need them ? </vt:lpstr>
      <vt:lpstr> Most used and useful property wrappers. </vt:lpstr>
      <vt:lpstr>@State &amp; @Binding (Value Type)</vt:lpstr>
      <vt:lpstr>@StateObject &amp; @ObservedObject (Reference Type)</vt:lpstr>
      <vt:lpstr>@Published (Reference Type)</vt:lpstr>
      <vt:lpstr>@EnvironmentObject</vt:lpstr>
      <vt:lpstr>@Environment</vt:lpstr>
      <vt:lpstr>PowerPoint Presentation</vt:lpstr>
      <vt:lpstr>Few Important Points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SwiftUI Property Wrappers</dc:title>
  <dc:creator>Kailash Bora</dc:creator>
  <cp:lastModifiedBy>Kailash Bora</cp:lastModifiedBy>
  <cp:revision>3</cp:revision>
  <dcterms:created xsi:type="dcterms:W3CDTF">2023-02-26T03:34:59Z</dcterms:created>
  <dcterms:modified xsi:type="dcterms:W3CDTF">2023-02-26T05:30:11Z</dcterms:modified>
</cp:coreProperties>
</file>