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/>
    <p:restoredTop sz="74786" autoAdjust="0"/>
  </p:normalViewPr>
  <p:slideViewPr>
    <p:cSldViewPr snapToGrid="0">
      <p:cViewPr>
        <p:scale>
          <a:sx n="82" d="100"/>
          <a:sy n="82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ktmi\Downloads\Model%20Accuracy%20Metric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ktmi\Downloads\Model%20Accuracy%20Metric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ktmi\Downloads\Model%20Accuracy%20Metrics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 noProof="0"/>
            </a:pPr>
            <a:r>
              <a:rPr lang="en-US" noProof="0" dirty="0"/>
              <a:t>Model Accuracy</a:t>
            </a:r>
            <a:r>
              <a:rPr lang="en-US" baseline="0" noProof="0" dirty="0"/>
              <a:t> Comparison</a:t>
            </a:r>
            <a:endParaRPr lang="en-US" noProof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main!$D$3</c:f>
              <c:strCache>
                <c:ptCount val="1"/>
                <c:pt idx="0">
                  <c:v> Word2vec</c:v>
                </c:pt>
              </c:strCache>
            </c:strRef>
          </c:tx>
          <c:invertIfNegative val="0"/>
          <c:cat>
            <c:strRef>
              <c:f>main!$C$4:$C$7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main!$D$4:$D$7</c:f>
              <c:numCache>
                <c:formatCode>General</c:formatCode>
                <c:ptCount val="4"/>
                <c:pt idx="0">
                  <c:v>0.83599999999999997</c:v>
                </c:pt>
                <c:pt idx="1">
                  <c:v>0.83899999999999997</c:v>
                </c:pt>
                <c:pt idx="2">
                  <c:v>0.8962</c:v>
                </c:pt>
                <c:pt idx="3">
                  <c:v>0.80259999999999998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D-452D-99FF-6BE7A9FD722D}"/>
            </c:ext>
          </c:extLst>
        </c:ser>
        <c:ser>
          <c:idx val="1"/>
          <c:order val="1"/>
          <c:tx>
            <c:strRef>
              <c:f>main!$E$3</c:f>
              <c:strCache>
                <c:ptCount val="1"/>
                <c:pt idx="0">
                  <c:v>BoW</c:v>
                </c:pt>
              </c:strCache>
            </c:strRef>
          </c:tx>
          <c:invertIfNegative val="0"/>
          <c:cat>
            <c:strRef>
              <c:f>main!$C$4:$C$7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main!$E$4:$E$7</c:f>
              <c:numCache>
                <c:formatCode>General</c:formatCode>
                <c:ptCount val="4"/>
                <c:pt idx="0">
                  <c:v>0.90839999999999999</c:v>
                </c:pt>
                <c:pt idx="1">
                  <c:v>0.91790000000000005</c:v>
                </c:pt>
                <c:pt idx="2">
                  <c:v>0.92679999999999996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3D-452D-99FF-6BE7A9FD722D}"/>
            </c:ext>
          </c:extLst>
        </c:ser>
        <c:ser>
          <c:idx val="2"/>
          <c:order val="2"/>
          <c:tx>
            <c:strRef>
              <c:f>main!$F$3</c:f>
              <c:strCache>
                <c:ptCount val="1"/>
                <c:pt idx="0">
                  <c:v>With TFIDF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main!$C$4:$C$7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main!$F$4:$F$7</c:f>
              <c:numCache>
                <c:formatCode>General</c:formatCode>
                <c:ptCount val="4"/>
                <c:pt idx="0">
                  <c:v>0.90400000000000003</c:v>
                </c:pt>
                <c:pt idx="1">
                  <c:v>0.91069999999999995</c:v>
                </c:pt>
                <c:pt idx="2">
                  <c:v>0.92579999999999996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3D-452D-99FF-6BE7A9FD7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051328"/>
        <c:axId val="218052864"/>
      </c:barChart>
      <c:catAx>
        <c:axId val="218051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de-DE" sz="1200"/>
                  <a:t>Models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18052864"/>
        <c:crosses val="autoZero"/>
        <c:auto val="1"/>
        <c:lblAlgn val="ctr"/>
        <c:lblOffset val="100"/>
        <c:noMultiLvlLbl val="0"/>
      </c:catAx>
      <c:valAx>
        <c:axId val="218052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de-DE" sz="1200"/>
                  <a:t>Accuracy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8051328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/>
              <a:t>Model Accuracy</a:t>
            </a:r>
            <a:r>
              <a:rPr lang="de-DE" baseline="0"/>
              <a:t> vs Pre-processing (on TFIDF)</a:t>
            </a:r>
            <a:endParaRPr lang="de-DE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main!$H$11</c:f>
              <c:strCache>
                <c:ptCount val="1"/>
                <c:pt idx="0">
                  <c:v>No Prep</c:v>
                </c:pt>
              </c:strCache>
            </c:strRef>
          </c:tx>
          <c:invertIfNegative val="0"/>
          <c:cat>
            <c:strRef>
              <c:f>main!$I$10:$L$10</c:f>
              <c:strCache>
                <c:ptCount val="4"/>
                <c:pt idx="0">
                  <c:v>XGB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main!$I$11:$L$11</c:f>
              <c:numCache>
                <c:formatCode>General</c:formatCode>
                <c:ptCount val="4"/>
                <c:pt idx="0">
                  <c:v>0.90700000000000003</c:v>
                </c:pt>
                <c:pt idx="1">
                  <c:v>0.90910000000000002</c:v>
                </c:pt>
                <c:pt idx="2">
                  <c:v>0.92479999999999996</c:v>
                </c:pt>
                <c:pt idx="3">
                  <c:v>0.92559999999999998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91-42D3-B1CE-CA722F4F4977}"/>
            </c:ext>
          </c:extLst>
        </c:ser>
        <c:ser>
          <c:idx val="1"/>
          <c:order val="1"/>
          <c:tx>
            <c:strRef>
              <c:f>main!$H$12</c:f>
              <c:strCache>
                <c:ptCount val="1"/>
                <c:pt idx="0">
                  <c:v>Clean &amp; Tokenized</c:v>
                </c:pt>
              </c:strCache>
            </c:strRef>
          </c:tx>
          <c:invertIfNegative val="0"/>
          <c:cat>
            <c:strRef>
              <c:f>main!$I$10:$L$10</c:f>
              <c:strCache>
                <c:ptCount val="4"/>
                <c:pt idx="0">
                  <c:v>XGB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main!$I$12:$L$12</c:f>
              <c:numCache>
                <c:formatCode>General</c:formatCode>
                <c:ptCount val="4"/>
                <c:pt idx="0">
                  <c:v>0.90029999999999999</c:v>
                </c:pt>
                <c:pt idx="1">
                  <c:v>0.9073</c:v>
                </c:pt>
                <c:pt idx="2">
                  <c:v>0.92090000000000005</c:v>
                </c:pt>
                <c:pt idx="3">
                  <c:v>0.92090000000000005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91-42D3-B1CE-CA722F4F4977}"/>
            </c:ext>
          </c:extLst>
        </c:ser>
        <c:ser>
          <c:idx val="2"/>
          <c:order val="2"/>
          <c:tx>
            <c:strRef>
              <c:f>main!$H$13</c:f>
              <c:strCache>
                <c:ptCount val="1"/>
                <c:pt idx="0">
                  <c:v>C+T+Lemmatized</c:v>
                </c:pt>
              </c:strCache>
            </c:strRef>
          </c:tx>
          <c:invertIfNegative val="0"/>
          <c:cat>
            <c:strRef>
              <c:f>main!$I$10:$L$10</c:f>
              <c:strCache>
                <c:ptCount val="4"/>
                <c:pt idx="0">
                  <c:v>XGB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main!$I$13:$L$13</c:f>
              <c:numCache>
                <c:formatCode>General</c:formatCode>
                <c:ptCount val="4"/>
                <c:pt idx="0">
                  <c:v>0.90410000000000001</c:v>
                </c:pt>
                <c:pt idx="1">
                  <c:v>0.91069999999999995</c:v>
                </c:pt>
                <c:pt idx="2">
                  <c:v>0.92579999999999996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91-42D3-B1CE-CA722F4F4977}"/>
            </c:ext>
          </c:extLst>
        </c:ser>
        <c:ser>
          <c:idx val="3"/>
          <c:order val="3"/>
          <c:tx>
            <c:strRef>
              <c:f>main!$H$14</c:f>
              <c:strCache>
                <c:ptCount val="1"/>
                <c:pt idx="0">
                  <c:v>C+T+L+Stopwords </c:v>
                </c:pt>
              </c:strCache>
            </c:strRef>
          </c:tx>
          <c:invertIfNegative val="0"/>
          <c:cat>
            <c:strRef>
              <c:f>main!$I$10:$L$10</c:f>
              <c:strCache>
                <c:ptCount val="4"/>
                <c:pt idx="0">
                  <c:v>XGB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main!$I$14:$L$14</c:f>
              <c:numCache>
                <c:formatCode>General</c:formatCode>
                <c:ptCount val="4"/>
                <c:pt idx="0">
                  <c:v>0.87670000000000003</c:v>
                </c:pt>
                <c:pt idx="1">
                  <c:v>0.8931</c:v>
                </c:pt>
                <c:pt idx="2">
                  <c:v>0.90410000000000001</c:v>
                </c:pt>
                <c:pt idx="3">
                  <c:v>0.9073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91-42D3-B1CE-CA722F4F4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557376"/>
        <c:axId val="185559296"/>
      </c:barChart>
      <c:catAx>
        <c:axId val="185557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de-DE" sz="1400"/>
                  <a:t>Model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85559296"/>
        <c:crosses val="autoZero"/>
        <c:auto val="1"/>
        <c:lblAlgn val="ctr"/>
        <c:lblOffset val="100"/>
        <c:noMultiLvlLbl val="0"/>
      </c:catAx>
      <c:valAx>
        <c:axId val="185559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de-DE" sz="1400"/>
                  <a:t>Accuracy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555737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Model Accuracy vs Pre-processing (on BoW)</a:t>
            </a:r>
          </a:p>
        </c:rich>
      </c:tx>
      <c:layout>
        <c:manualLayout>
          <c:xMode val="edge"/>
          <c:yMode val="edge"/>
          <c:x val="0.21282894789772192"/>
          <c:y val="1.8070347721393182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main!$O$18</c:f>
              <c:strCache>
                <c:ptCount val="1"/>
                <c:pt idx="0">
                  <c:v>No Prep</c:v>
                </c:pt>
              </c:strCache>
            </c:strRef>
          </c:tx>
          <c:invertIfNegative val="0"/>
          <c:cat>
            <c:strRef>
              <c:f>main!$P$17:$S$17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main!$P$18:$S$18</c:f>
              <c:numCache>
                <c:formatCode>General</c:formatCode>
                <c:ptCount val="4"/>
                <c:pt idx="0">
                  <c:v>0.90839999999999999</c:v>
                </c:pt>
                <c:pt idx="1">
                  <c:v>0.91790000000000005</c:v>
                </c:pt>
                <c:pt idx="2">
                  <c:v>0.92679999999999996</c:v>
                </c:pt>
                <c:pt idx="3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E6-44D4-9344-1BC7DA00AB63}"/>
            </c:ext>
          </c:extLst>
        </c:ser>
        <c:ser>
          <c:idx val="1"/>
          <c:order val="1"/>
          <c:tx>
            <c:strRef>
              <c:f>main!$O$19</c:f>
              <c:strCache>
                <c:ptCount val="1"/>
                <c:pt idx="0">
                  <c:v>Clean &amp; Tokenized</c:v>
                </c:pt>
              </c:strCache>
            </c:strRef>
          </c:tx>
          <c:invertIfNegative val="0"/>
          <c:cat>
            <c:strRef>
              <c:f>main!$P$17:$S$17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main!$P$19:$S$19</c:f>
              <c:numCache>
                <c:formatCode>General</c:formatCode>
                <c:ptCount val="4"/>
                <c:pt idx="0">
                  <c:v>0.89990000000000003</c:v>
                </c:pt>
                <c:pt idx="1">
                  <c:v>0.91439999999999999</c:v>
                </c:pt>
                <c:pt idx="2">
                  <c:v>0.92200000000000004</c:v>
                </c:pt>
                <c:pt idx="3">
                  <c:v>0.92090000000000005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E6-44D4-9344-1BC7DA00AB63}"/>
            </c:ext>
          </c:extLst>
        </c:ser>
        <c:ser>
          <c:idx val="2"/>
          <c:order val="2"/>
          <c:tx>
            <c:strRef>
              <c:f>main!$O$20</c:f>
              <c:strCache>
                <c:ptCount val="1"/>
                <c:pt idx="0">
                  <c:v>C+T+Lemmatized</c:v>
                </c:pt>
              </c:strCache>
            </c:strRef>
          </c:tx>
          <c:invertIfNegative val="0"/>
          <c:cat>
            <c:strRef>
              <c:f>main!$P$17:$S$17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main!$P$20:$S$20</c:f>
              <c:numCache>
                <c:formatCode>General</c:formatCode>
                <c:ptCount val="4"/>
                <c:pt idx="0">
                  <c:v>0.90459999999999996</c:v>
                </c:pt>
                <c:pt idx="1">
                  <c:v>0.9173</c:v>
                </c:pt>
                <c:pt idx="2">
                  <c:v>0.92589999999999995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E6-44D4-9344-1BC7DA00AB63}"/>
            </c:ext>
          </c:extLst>
        </c:ser>
        <c:ser>
          <c:idx val="3"/>
          <c:order val="3"/>
          <c:tx>
            <c:strRef>
              <c:f>main!$O$21</c:f>
              <c:strCache>
                <c:ptCount val="1"/>
                <c:pt idx="0">
                  <c:v>C+T+L+Stopwords </c:v>
                </c:pt>
              </c:strCache>
            </c:strRef>
          </c:tx>
          <c:invertIfNegative val="0"/>
          <c:cat>
            <c:strRef>
              <c:f>main!$P$17:$S$17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main!$P$21:$S$21</c:f>
              <c:numCache>
                <c:formatCode>General</c:formatCode>
                <c:ptCount val="4"/>
                <c:pt idx="0">
                  <c:v>0.87660000000000005</c:v>
                </c:pt>
                <c:pt idx="1">
                  <c:v>0.89939999999999998</c:v>
                </c:pt>
                <c:pt idx="2">
                  <c:v>0.90900000000000003</c:v>
                </c:pt>
                <c:pt idx="3">
                  <c:v>0.90839999999999999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E6-44D4-9344-1BC7DA00A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232576"/>
        <c:axId val="141665408"/>
      </c:barChart>
      <c:catAx>
        <c:axId val="222232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/>
                  <a:t>Model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41665408"/>
        <c:crosses val="autoZero"/>
        <c:auto val="1"/>
        <c:lblAlgn val="ctr"/>
        <c:lblOffset val="100"/>
        <c:noMultiLvlLbl val="0"/>
      </c:catAx>
      <c:valAx>
        <c:axId val="141665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/>
                  <a:t>Accuracy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223257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7CD6D-6FEE-44A2-9D60-E7227B8AB1FD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DCC6-AD03-4529-8785-52C9E9DDBC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070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DCC6-AD03-4529-8785-52C9E9DDBC1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72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KK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DCC6-AD03-4529-8785-52C9E9DDBC1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05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JA</a:t>
            </a:r>
          </a:p>
          <a:p>
            <a:r>
              <a:rPr lang="en-US" b="1" dirty="0"/>
              <a:t>Model Performance</a:t>
            </a:r>
            <a:r>
              <a:rPr lang="en-US" dirty="0"/>
              <a:t>: SVM and Logistic Regression generally provide higher accuracy across all preprocessing techniques compared to Naive Bayes and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en-US" b="1" dirty="0"/>
              <a:t>Impact of Preprocessing</a:t>
            </a:r>
            <a:r>
              <a:rPr lang="en-US" dirty="0"/>
              <a:t>: Applying cleaning, tokenization, and lemmatization improves performance slightly, but these improvements are model and task-dependent. Preprocessing like </a:t>
            </a:r>
            <a:r>
              <a:rPr lang="en-US" dirty="0" err="1"/>
              <a:t>stopword</a:t>
            </a:r>
            <a:r>
              <a:rPr lang="en-US" dirty="0"/>
              <a:t> removal had minimal impact on accuracy compared to other steps.</a:t>
            </a:r>
          </a:p>
          <a:p>
            <a:r>
              <a:rPr lang="en-US" b="1" dirty="0"/>
              <a:t>Bag of Words vs. TF-IDF</a:t>
            </a:r>
            <a:r>
              <a:rPr lang="en-US" dirty="0"/>
              <a:t>: show similar performance across most models, with slight variations in accuracy.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DCC6-AD03-4529-8785-52C9E9DDBC1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6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MG</a:t>
            </a:r>
          </a:p>
          <a:p>
            <a:r>
              <a:rPr lang="en-US" b="1" dirty="0"/>
              <a:t>Model Performance</a:t>
            </a:r>
            <a:r>
              <a:rPr lang="en-US" dirty="0"/>
              <a:t>: SVM and Logistic Regression generally provide higher accuracy across all preprocessing techniques compared to Naive Bayes and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en-US" b="1" dirty="0"/>
              <a:t>Impact of Preprocessing</a:t>
            </a:r>
            <a:r>
              <a:rPr lang="en-US" dirty="0"/>
              <a:t>: Applying cleaning, tokenization, and lemmatization improves performance slightly, but these improvements are model and task-dependent. Preprocessing like </a:t>
            </a:r>
            <a:r>
              <a:rPr lang="en-US" dirty="0" err="1"/>
              <a:t>stopword</a:t>
            </a:r>
            <a:r>
              <a:rPr lang="en-US" dirty="0"/>
              <a:t> removal had minimal impact on accuracy compared to other steps.</a:t>
            </a:r>
          </a:p>
          <a:p>
            <a:r>
              <a:rPr lang="en-US" b="1" dirty="0"/>
              <a:t>Bag of Words vs. TF-IDF</a:t>
            </a:r>
            <a:r>
              <a:rPr lang="en-US" dirty="0"/>
              <a:t>: show similar performance across most models, with slight variations in accuracy.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DCC6-AD03-4529-8785-52C9E9DDBC1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014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DCC6-AD03-4529-8785-52C9E9DDBC1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58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JA </a:t>
            </a:r>
          </a:p>
          <a:p>
            <a:endParaRPr lang="en-US" dirty="0"/>
          </a:p>
          <a:p>
            <a:r>
              <a:rPr lang="en-US" dirty="0"/>
              <a:t>The preprocessing step that had the most significant impact on improving accuracy was </a:t>
            </a:r>
            <a:r>
              <a:rPr lang="en-US" b="1" dirty="0"/>
              <a:t>cleaning and tokenization</a:t>
            </a:r>
            <a:r>
              <a:rPr lang="en-US" dirty="0"/>
              <a:t>. </a:t>
            </a:r>
          </a:p>
          <a:p>
            <a:r>
              <a:rPr lang="en-US" b="1" dirty="0"/>
              <a:t>Key Points:</a:t>
            </a:r>
          </a:p>
          <a:p>
            <a:pPr lvl="1"/>
            <a:r>
              <a:rPr lang="en-US" b="1" dirty="0"/>
              <a:t>Cleaning and Tokenization</a:t>
            </a:r>
            <a:r>
              <a:rPr lang="en-US" dirty="0"/>
              <a:t> resulted in noticeable improvements across most models, particularly for Logistic Regression and SVM.</a:t>
            </a:r>
          </a:p>
          <a:p>
            <a:pPr lvl="1"/>
            <a:r>
              <a:rPr lang="en-US" b="1" dirty="0"/>
              <a:t>Lemmatization</a:t>
            </a:r>
            <a:r>
              <a:rPr lang="en-US" dirty="0"/>
              <a:t> and </a:t>
            </a:r>
            <a:r>
              <a:rPr lang="en-US" b="1" dirty="0" err="1"/>
              <a:t>Stopwords</a:t>
            </a:r>
            <a:r>
              <a:rPr lang="en-US" b="1" dirty="0"/>
              <a:t> removal</a:t>
            </a:r>
            <a:r>
              <a:rPr lang="en-US" dirty="0"/>
              <a:t> had a smaller, more task-dependent impact. In some cases, they provided minor boosts in accuracy, but the improvements were not as consistent.</a:t>
            </a:r>
          </a:p>
          <a:p>
            <a:pPr lvl="1"/>
            <a:r>
              <a:rPr lang="en-US" dirty="0"/>
              <a:t>Thus, </a:t>
            </a:r>
            <a:r>
              <a:rPr lang="en-US" b="1" dirty="0"/>
              <a:t>cleaning and tokenization</a:t>
            </a:r>
            <a:r>
              <a:rPr lang="en-US" dirty="0"/>
              <a:t> tend to be the most effective preprocessing steps for enhancing model accuracy in text classification tasks.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DCC6-AD03-4529-8785-52C9E9DDBC1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915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solidFill>
                  <a:srgbClr val="32C3FF"/>
                </a:solidFill>
              </a:rPr>
              <a:t>The</a:t>
            </a:r>
            <a:r>
              <a:rPr lang="pt-PT" dirty="0">
                <a:solidFill>
                  <a:srgbClr val="32C3FF"/>
                </a:solidFill>
              </a:rPr>
              <a:t> </a:t>
            </a:r>
            <a:r>
              <a:rPr lang="pt-PT" dirty="0" err="1">
                <a:solidFill>
                  <a:srgbClr val="32C3FF"/>
                </a:solidFill>
              </a:rPr>
              <a:t>fabulous</a:t>
            </a:r>
            <a:r>
              <a:rPr lang="pt-PT" dirty="0">
                <a:solidFill>
                  <a:srgbClr val="32C3FF"/>
                </a:solidFill>
              </a:rPr>
              <a:t> G5</a:t>
            </a:r>
            <a:endParaRPr dirty="0">
              <a:solidFill>
                <a:srgbClr val="32C3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179358-77E6-8CC1-CE18-88C62392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68" y="2546763"/>
            <a:ext cx="1828800" cy="18288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02480-A68C-C828-2C8E-BD13DD8A3C23}"/>
              </a:ext>
            </a:extLst>
          </p:cNvPr>
          <p:cNvSpPr txBox="1"/>
          <p:nvPr/>
        </p:nvSpPr>
        <p:spPr>
          <a:xfrm>
            <a:off x="8118675" y="4549194"/>
            <a:ext cx="28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32C3FF"/>
                </a:solidFill>
              </a:rPr>
              <a:t>Karthikeyan</a:t>
            </a:r>
            <a:r>
              <a:rPr lang="pt-PT" dirty="0">
                <a:solidFill>
                  <a:srgbClr val="32C3FF"/>
                </a:solidFill>
              </a:rPr>
              <a:t> </a:t>
            </a:r>
            <a:r>
              <a:rPr lang="pt-PT" dirty="0" err="1">
                <a:solidFill>
                  <a:srgbClr val="32C3FF"/>
                </a:solidFill>
              </a:rPr>
              <a:t>Karuppusamy</a:t>
            </a:r>
            <a:endParaRPr lang="pt-PT" dirty="0">
              <a:solidFill>
                <a:srgbClr val="32C3FF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25457-F38D-6BF9-92D2-52230B132A01}"/>
              </a:ext>
            </a:extLst>
          </p:cNvPr>
          <p:cNvSpPr txBox="1"/>
          <p:nvPr/>
        </p:nvSpPr>
        <p:spPr>
          <a:xfrm>
            <a:off x="5231443" y="45818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32C3FF"/>
                </a:solidFill>
              </a:rPr>
              <a:t>Mónia Gomes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343FF2-65D1-4942-1E31-B4B96E38F45D}"/>
              </a:ext>
            </a:extLst>
          </p:cNvPr>
          <p:cNvSpPr txBox="1"/>
          <p:nvPr/>
        </p:nvSpPr>
        <p:spPr>
          <a:xfrm>
            <a:off x="1767623" y="45491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32C3FF"/>
                </a:solidFill>
              </a:rPr>
              <a:t>Javi </a:t>
            </a:r>
            <a:r>
              <a:rPr lang="pt-PT" dirty="0" err="1">
                <a:solidFill>
                  <a:srgbClr val="32C3FF"/>
                </a:solidFill>
              </a:rPr>
              <a:t>Ansoleaga</a:t>
            </a:r>
            <a:r>
              <a:rPr lang="pt-PT" dirty="0">
                <a:solidFill>
                  <a:srgbClr val="32C3FF"/>
                </a:solidFill>
              </a:rPr>
              <a:t> 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D5E7FE57-1F3B-C194-6186-938A13E3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32C3FF"/>
                </a:solidFill>
              </a:rPr>
              <a:t>Fabulous G5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D612389E-6037-B545-F14B-371BA38E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CF8BD6-E65E-8F6F-F78D-7F610C33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87" y="2546763"/>
            <a:ext cx="1828800" cy="1828800"/>
          </a:xfrm>
          <a:prstGeom prst="ellipse">
            <a:avLst/>
          </a:prstGeom>
          <a:ln w="6350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FFFFFF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2F24EA-CB1F-0083-B997-D6C4E9064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050" y="2638162"/>
            <a:ext cx="1471658" cy="1646001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C3FF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Clr>
                <a:srgbClr val="32C3FF"/>
              </a:buClr>
            </a:pPr>
            <a:r>
              <a:rPr lang="pt-PT" sz="2200" b="1" dirty="0" err="1">
                <a:effectLst/>
                <a:latin typeface="Segoe UI" panose="020B0502040204020203" pitchFamily="34" charset="0"/>
              </a:rPr>
              <a:t>Accuracy</a:t>
            </a:r>
            <a:r>
              <a:rPr lang="pt-PT" sz="2200" b="1" dirty="0">
                <a:effectLst/>
                <a:latin typeface="Segoe UI" panose="020B0502040204020203" pitchFamily="34" charset="0"/>
              </a:rPr>
              <a:t> </a:t>
            </a:r>
            <a:r>
              <a:rPr lang="pt-PT" sz="2200" b="1" dirty="0" err="1">
                <a:effectLst/>
                <a:latin typeface="Segoe UI" panose="020B0502040204020203" pitchFamily="34" charset="0"/>
              </a:rPr>
              <a:t>Achieved</a:t>
            </a:r>
            <a:r>
              <a:rPr lang="pt-PT" sz="2200" b="1" dirty="0">
                <a:effectLst/>
                <a:latin typeface="Segoe UI" panose="020B0502040204020203" pitchFamily="34" charset="0"/>
              </a:rPr>
              <a:t>: </a:t>
            </a:r>
            <a:r>
              <a:rPr lang="pt-PT" sz="2200" dirty="0">
                <a:effectLst/>
                <a:latin typeface="Segoe UI" panose="020B0502040204020203" pitchFamily="34" charset="0"/>
              </a:rPr>
              <a:t>0.9264</a:t>
            </a:r>
            <a:endParaRPr lang="pt-PT" sz="2200" dirty="0">
              <a:latin typeface="Segoe UI" panose="020B0502040204020203" pitchFamily="34" charset="0"/>
            </a:endParaRPr>
          </a:p>
          <a:p>
            <a:pPr>
              <a:buClr>
                <a:srgbClr val="32C3FF"/>
              </a:buClr>
            </a:pPr>
            <a:r>
              <a:rPr lang="pt-PT" sz="2200" b="1" dirty="0">
                <a:effectLst/>
                <a:latin typeface="Segoe UI" panose="020B0502040204020203" pitchFamily="34" charset="0"/>
              </a:rPr>
              <a:t>Final </a:t>
            </a:r>
            <a:r>
              <a:rPr lang="pt-PT" sz="2200" b="1" dirty="0" err="1">
                <a:effectLst/>
                <a:latin typeface="Segoe UI" panose="020B0502040204020203" pitchFamily="34" charset="0"/>
              </a:rPr>
              <a:t>model</a:t>
            </a:r>
            <a:r>
              <a:rPr lang="pt-PT" sz="2200" b="1" dirty="0">
                <a:effectLst/>
                <a:latin typeface="Segoe UI" panose="020B0502040204020203" pitchFamily="34" charset="0"/>
              </a:rPr>
              <a:t>: </a:t>
            </a:r>
            <a:r>
              <a:rPr lang="pt-PT" sz="2200" dirty="0">
                <a:effectLst/>
                <a:latin typeface="Segoe UI" panose="020B0502040204020203" pitchFamily="34" charset="0"/>
              </a:rPr>
              <a:t>SVM</a:t>
            </a:r>
            <a:endParaRPr lang="pt-PT" sz="2200" dirty="0">
              <a:latin typeface="Segoe UI" panose="020B0502040204020203" pitchFamily="34" charset="0"/>
            </a:endParaRPr>
          </a:p>
          <a:p>
            <a:pPr>
              <a:buClr>
                <a:srgbClr val="32C3FF"/>
              </a:buClr>
            </a:pPr>
            <a:r>
              <a:rPr lang="pt-PT" sz="2200" b="1" dirty="0" err="1">
                <a:effectLst/>
                <a:latin typeface="Segoe UI" panose="020B0502040204020203" pitchFamily="34" charset="0"/>
              </a:rPr>
              <a:t>Alternative</a:t>
            </a:r>
            <a:r>
              <a:rPr lang="pt-PT" sz="2200" b="1" dirty="0">
                <a:effectLst/>
                <a:latin typeface="Segoe UI" panose="020B0502040204020203" pitchFamily="34" charset="0"/>
              </a:rPr>
              <a:t> </a:t>
            </a:r>
            <a:r>
              <a:rPr lang="pt-PT" sz="2200" b="1" dirty="0" err="1">
                <a:effectLst/>
                <a:latin typeface="Segoe UI" panose="020B0502040204020203" pitchFamily="34" charset="0"/>
              </a:rPr>
              <a:t>models</a:t>
            </a:r>
            <a:r>
              <a:rPr lang="pt-PT" sz="2200" b="1" dirty="0">
                <a:effectLst/>
                <a:latin typeface="Segoe UI" panose="020B0502040204020203" pitchFamily="34" charset="0"/>
              </a:rPr>
              <a:t>:</a:t>
            </a:r>
            <a:br>
              <a:rPr lang="pt-PT" sz="2200" dirty="0">
                <a:effectLst/>
                <a:latin typeface="Segoe UI" panose="020B0502040204020203" pitchFamily="34" charset="0"/>
              </a:rPr>
            </a:br>
            <a:r>
              <a:rPr lang="pt-PT" sz="2200" dirty="0" err="1">
                <a:effectLst/>
                <a:latin typeface="Segoe UI" panose="020B0502040204020203" pitchFamily="34" charset="0"/>
              </a:rPr>
              <a:t>Logistic</a:t>
            </a:r>
            <a:r>
              <a:rPr lang="pt-PT" sz="2200" dirty="0">
                <a:effectLst/>
                <a:latin typeface="Segoe UI" panose="020B0502040204020203" pitchFamily="34" charset="0"/>
              </a:rPr>
              <a:t> </a:t>
            </a:r>
            <a:r>
              <a:rPr lang="pt-PT" sz="2200" dirty="0" err="1">
                <a:effectLst/>
                <a:latin typeface="Segoe UI" panose="020B0502040204020203" pitchFamily="34" charset="0"/>
              </a:rPr>
              <a:t>Regression</a:t>
            </a:r>
            <a:r>
              <a:rPr lang="pt-PT" sz="2200" dirty="0">
                <a:effectLst/>
                <a:latin typeface="Segoe UI" panose="020B0502040204020203" pitchFamily="34" charset="0"/>
              </a:rPr>
              <a:t>, </a:t>
            </a:r>
            <a:r>
              <a:rPr lang="pt-PT" sz="2200" dirty="0" err="1">
                <a:effectLst/>
                <a:latin typeface="Segoe UI" panose="020B0502040204020203" pitchFamily="34" charset="0"/>
              </a:rPr>
              <a:t>Naive</a:t>
            </a:r>
            <a:r>
              <a:rPr lang="pt-PT" sz="2200" dirty="0">
                <a:effectLst/>
                <a:latin typeface="Segoe UI" panose="020B0502040204020203" pitchFamily="34" charset="0"/>
              </a:rPr>
              <a:t> </a:t>
            </a:r>
            <a:r>
              <a:rPr lang="pt-PT" sz="2200" dirty="0" err="1">
                <a:effectLst/>
                <a:latin typeface="Segoe UI" panose="020B0502040204020203" pitchFamily="34" charset="0"/>
              </a:rPr>
              <a:t>Bayes</a:t>
            </a:r>
            <a:r>
              <a:rPr lang="pt-PT" sz="2200" dirty="0">
                <a:effectLst/>
                <a:latin typeface="Segoe UI" panose="020B0502040204020203" pitchFamily="34" charset="0"/>
              </a:rPr>
              <a:t>, XGB </a:t>
            </a:r>
            <a:r>
              <a:rPr lang="pt-PT" sz="2200" dirty="0" err="1">
                <a:effectLst/>
                <a:latin typeface="Segoe UI" panose="020B0502040204020203" pitchFamily="34" charset="0"/>
              </a:rPr>
              <a:t>Classifier</a:t>
            </a:r>
            <a:endParaRPr lang="pt-PT" sz="2200" dirty="0">
              <a:effectLst/>
              <a:latin typeface="Segoe UI" panose="020B0502040204020203" pitchFamily="34" charset="0"/>
            </a:endParaRPr>
          </a:p>
          <a:p>
            <a:pPr>
              <a:buClr>
                <a:srgbClr val="32C3FF"/>
              </a:buClr>
            </a:pPr>
            <a:r>
              <a:rPr lang="pt-PT" sz="2200" b="1" dirty="0" err="1">
                <a:effectLst/>
                <a:latin typeface="Segoe UI" panose="020B0502040204020203" pitchFamily="34" charset="0"/>
              </a:rPr>
              <a:t>Vectorization</a:t>
            </a:r>
            <a:r>
              <a:rPr lang="pt-PT" sz="2200" b="1" dirty="0">
                <a:effectLst/>
                <a:latin typeface="Segoe UI" panose="020B0502040204020203" pitchFamily="34" charset="0"/>
              </a:rPr>
              <a:t> </a:t>
            </a:r>
            <a:r>
              <a:rPr lang="pt-PT" sz="2200" b="1" dirty="0" err="1">
                <a:effectLst/>
                <a:latin typeface="Segoe UI" panose="020B0502040204020203" pitchFamily="34" charset="0"/>
              </a:rPr>
              <a:t>methods</a:t>
            </a:r>
            <a:r>
              <a:rPr lang="pt-PT" sz="2200" b="1" dirty="0">
                <a:effectLst/>
                <a:latin typeface="Segoe UI" panose="020B0502040204020203" pitchFamily="34" charset="0"/>
              </a:rPr>
              <a:t>:</a:t>
            </a:r>
            <a:br>
              <a:rPr lang="pt-PT" sz="2200" dirty="0">
                <a:effectLst/>
                <a:latin typeface="Segoe UI" panose="020B0502040204020203" pitchFamily="34" charset="0"/>
              </a:rPr>
            </a:br>
            <a:r>
              <a:rPr lang="pt-PT" sz="2200" dirty="0">
                <a:effectLst/>
                <a:latin typeface="Segoe UI" panose="020B0502040204020203" pitchFamily="34" charset="0"/>
              </a:rPr>
              <a:t>Word2Vec, </a:t>
            </a:r>
            <a:r>
              <a:rPr lang="pt-PT" sz="2200" dirty="0" err="1">
                <a:effectLst/>
                <a:latin typeface="Segoe UI" panose="020B0502040204020203" pitchFamily="34" charset="0"/>
              </a:rPr>
              <a:t>BoW</a:t>
            </a:r>
            <a:r>
              <a:rPr lang="pt-PT" sz="2200" dirty="0">
                <a:effectLst/>
                <a:latin typeface="Segoe UI" panose="020B0502040204020203" pitchFamily="34" charset="0"/>
              </a:rPr>
              <a:t> and TD-IDF</a:t>
            </a:r>
            <a:endParaRPr lang="pt-PT" sz="2200" dirty="0">
              <a:latin typeface="Segoe UI" panose="020B0502040204020203" pitchFamily="34" charset="0"/>
            </a:endParaRPr>
          </a:p>
          <a:p>
            <a:pPr>
              <a:buClr>
                <a:srgbClr val="32C3FF"/>
              </a:buClr>
            </a:pPr>
            <a:r>
              <a:rPr lang="pt-PT" sz="2200" b="1" dirty="0" err="1">
                <a:effectLst/>
                <a:latin typeface="Segoe UI" panose="020B0502040204020203" pitchFamily="34" charset="0"/>
              </a:rPr>
              <a:t>Pre-processing</a:t>
            </a:r>
            <a:r>
              <a:rPr lang="pt-PT" sz="2200" b="1" dirty="0">
                <a:effectLst/>
                <a:latin typeface="Segoe UI" panose="020B0502040204020203" pitchFamily="34" charset="0"/>
              </a:rPr>
              <a:t> steps </a:t>
            </a:r>
            <a:r>
              <a:rPr lang="pt-PT" sz="2200" b="1" dirty="0" err="1">
                <a:effectLst/>
                <a:latin typeface="Segoe UI" panose="020B0502040204020203" pitchFamily="34" charset="0"/>
              </a:rPr>
              <a:t>tried</a:t>
            </a:r>
            <a:r>
              <a:rPr lang="pt-PT" sz="2200" b="1" dirty="0">
                <a:effectLst/>
                <a:latin typeface="Segoe UI" panose="020B0502040204020203" pitchFamily="34" charset="0"/>
              </a:rPr>
              <a:t>:</a:t>
            </a:r>
            <a:br>
              <a:rPr lang="pt-PT" sz="2200" dirty="0">
                <a:effectLst/>
                <a:latin typeface="Segoe UI" panose="020B0502040204020203" pitchFamily="34" charset="0"/>
              </a:rPr>
            </a:br>
            <a:r>
              <a:rPr lang="pt-PT" sz="2200" dirty="0" err="1">
                <a:effectLst/>
                <a:latin typeface="Segoe UI" panose="020B0502040204020203" pitchFamily="34" charset="0"/>
              </a:rPr>
              <a:t>Cleaning</a:t>
            </a:r>
            <a:r>
              <a:rPr lang="pt-PT" sz="2200" dirty="0">
                <a:effectLst/>
                <a:latin typeface="Segoe UI" panose="020B0502040204020203" pitchFamily="34" charset="0"/>
              </a:rPr>
              <a:t>, </a:t>
            </a:r>
            <a:r>
              <a:rPr lang="pt-PT" sz="2200" dirty="0" err="1">
                <a:effectLst/>
                <a:latin typeface="Segoe UI" panose="020B0502040204020203" pitchFamily="34" charset="0"/>
              </a:rPr>
              <a:t>Tokenization</a:t>
            </a:r>
            <a:r>
              <a:rPr lang="pt-PT" sz="2200" dirty="0">
                <a:effectLst/>
                <a:latin typeface="Segoe UI" panose="020B0502040204020203" pitchFamily="34" charset="0"/>
              </a:rPr>
              <a:t>, </a:t>
            </a:r>
            <a:r>
              <a:rPr lang="pt-PT" sz="2200" dirty="0" err="1">
                <a:effectLst/>
                <a:latin typeface="Segoe UI" panose="020B0502040204020203" pitchFamily="34" charset="0"/>
              </a:rPr>
              <a:t>Lemmatization</a:t>
            </a:r>
            <a:r>
              <a:rPr lang="pt-PT" sz="2200" dirty="0">
                <a:effectLst/>
                <a:latin typeface="Segoe UI" panose="020B0502040204020203" pitchFamily="34" charset="0"/>
              </a:rPr>
              <a:t>, and </a:t>
            </a:r>
            <a:r>
              <a:rPr lang="pt-PT" sz="2200" dirty="0" err="1">
                <a:effectLst/>
                <a:latin typeface="Segoe UI" panose="020B0502040204020203" pitchFamily="34" charset="0"/>
              </a:rPr>
              <a:t>StopWords</a:t>
            </a:r>
            <a:r>
              <a:rPr lang="pt-PT" sz="2200" dirty="0">
                <a:effectLst/>
                <a:latin typeface="Segoe UI" panose="020B0502040204020203" pitchFamily="34" charset="0"/>
              </a:rPr>
              <a:t> </a:t>
            </a:r>
            <a:r>
              <a:rPr lang="pt-PT" sz="2200" dirty="0" err="1">
                <a:effectLst/>
                <a:latin typeface="Segoe UI" panose="020B0502040204020203" pitchFamily="34" charset="0"/>
              </a:rPr>
              <a:t>removal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 title="Model accuracy vs Vectorizers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639200"/>
              </p:ext>
            </p:extLst>
          </p:nvPr>
        </p:nvGraphicFramePr>
        <p:xfrm>
          <a:off x="6096000" y="1825625"/>
          <a:ext cx="5666015" cy="311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5989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C3FF"/>
                </a:solidFill>
              </a:rPr>
              <a:t>Methods</a:t>
            </a:r>
            <a:endParaRPr lang="en-US" dirty="0"/>
          </a:p>
        </p:txBody>
      </p:sp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84129"/>
              </p:ext>
            </p:extLst>
          </p:nvPr>
        </p:nvGraphicFramePr>
        <p:xfrm>
          <a:off x="0" y="2090457"/>
          <a:ext cx="6096000" cy="348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594726"/>
              </p:ext>
            </p:extLst>
          </p:nvPr>
        </p:nvGraphicFramePr>
        <p:xfrm>
          <a:off x="6096000" y="2090457"/>
          <a:ext cx="5553445" cy="342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C3FF"/>
                </a:solidFill>
              </a:rPr>
              <a:t>Methods</a:t>
            </a:r>
            <a:endParaRPr lang="en-US" dirty="0"/>
          </a:p>
        </p:txBody>
      </p:sp>
      <p:pic>
        <p:nvPicPr>
          <p:cNvPr id="10" name="Imagem 9" descr="Uma imagem com texto, captura de ecrã, número&#10;&#10;Descrição gerada automaticamente">
            <a:extLst>
              <a:ext uri="{FF2B5EF4-FFF2-40B4-BE49-F238E27FC236}">
                <a16:creationId xmlns:a16="http://schemas.microsoft.com/office/drawing/2014/main" id="{A1DEE33A-38D3-244B-2592-6654405A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169" y="1385341"/>
            <a:ext cx="7619277" cy="51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2C3FF"/>
                </a:solidFill>
              </a:rPr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Accuracy for the Testing Data Set is : 0.9264 </a:t>
            </a:r>
          </a:p>
        </p:txBody>
      </p:sp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2C3FF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>
              <a:buClr>
                <a:srgbClr val="32C3FF"/>
              </a:buClr>
            </a:pPr>
            <a:r>
              <a:rPr lang="en-US" b="1" dirty="0">
                <a:effectLst/>
                <a:latin typeface="Segoe UI" panose="020B0502040204020203" pitchFamily="34" charset="0"/>
              </a:rPr>
              <a:t>Challenges:</a:t>
            </a:r>
            <a:r>
              <a:rPr lang="en-US" dirty="0">
                <a:effectLst/>
                <a:latin typeface="Segoe UI" panose="020B0502040204020203" pitchFamily="34" charset="0"/>
              </a:rPr>
              <a:t> Being able to identify where to focus during testing (Model selection, Pre-processing, Hyperparameters, etc.).</a:t>
            </a:r>
          </a:p>
          <a:p>
            <a:pPr lvl="1">
              <a:buClr>
                <a:srgbClr val="32C3FF"/>
              </a:buClr>
            </a:pPr>
            <a:endParaRPr lang="en-US" dirty="0">
              <a:latin typeface="Segoe UI" panose="020B0502040204020203" pitchFamily="34" charset="0"/>
            </a:endParaRPr>
          </a:p>
          <a:p>
            <a:pPr marL="457200" lvl="1" indent="0">
              <a:buClr>
                <a:srgbClr val="32C3FF"/>
              </a:buClr>
              <a:buNone/>
            </a:pPr>
            <a:endParaRPr lang="en-US" dirty="0"/>
          </a:p>
          <a:p>
            <a:pPr lvl="1">
              <a:buClr>
                <a:srgbClr val="32C3FF"/>
              </a:buClr>
            </a:pPr>
            <a:r>
              <a:rPr lang="en-US" b="1" dirty="0">
                <a:latin typeface="Segoe UI" panose="020B0502040204020203" pitchFamily="34" charset="0"/>
              </a:rPr>
              <a:t>Conclusion</a:t>
            </a:r>
            <a:r>
              <a:rPr lang="en-US" sz="2400" dirty="0"/>
              <a:t> : One size does not fit all!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11:30.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488</Words>
  <Application>Microsoft Office PowerPoint</Application>
  <PresentationFormat>Ecrã Panorâmico</PresentationFormat>
  <Paragraphs>65</Paragraphs>
  <Slides>7</Slides>
  <Notes>6</Notes>
  <HiddenSlides>2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UI</vt:lpstr>
      <vt:lpstr>Office Theme</vt:lpstr>
      <vt:lpstr>The fabulous G5</vt:lpstr>
      <vt:lpstr>Executive summary</vt:lpstr>
      <vt:lpstr>Methods</vt:lpstr>
      <vt:lpstr>Methods</vt:lpstr>
      <vt:lpstr>Testing vs Validation accuracy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M G</cp:lastModifiedBy>
  <cp:revision>9</cp:revision>
  <dcterms:created xsi:type="dcterms:W3CDTF">2024-10-03T09:08:22Z</dcterms:created>
  <dcterms:modified xsi:type="dcterms:W3CDTF">2024-10-04T09:12:19Z</dcterms:modified>
</cp:coreProperties>
</file>